
<file path=[Content_Types].xml><?xml version="1.0" encoding="utf-8"?>
<Types xmlns="http://schemas.openxmlformats.org/package/2006/content-types">
  <Default Extension="png" ContentType="image/png"/>
  <Default Extension="jpeg" ContentType="image/jpeg"/>
  <Default Extension="webp"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7.webp"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Lst>
  <p:notesMasterIdLst>
    <p:notesMasterId r:id="rId61"/>
  </p:notesMasterIdLst>
  <p:handoutMasterIdLst>
    <p:handoutMasterId r:id="rId62"/>
  </p:handoutMasterIdLst>
  <p:sldIdLst>
    <p:sldId id="256" r:id="rId5"/>
    <p:sldId id="298" r:id="rId6"/>
    <p:sldId id="276" r:id="rId7"/>
    <p:sldId id="270" r:id="rId8"/>
    <p:sldId id="273" r:id="rId9"/>
    <p:sldId id="304" r:id="rId10"/>
    <p:sldId id="272" r:id="rId11"/>
    <p:sldId id="271" r:id="rId12"/>
    <p:sldId id="288" r:id="rId13"/>
    <p:sldId id="275" r:id="rId14"/>
    <p:sldId id="283" r:id="rId15"/>
    <p:sldId id="300" r:id="rId16"/>
    <p:sldId id="291" r:id="rId17"/>
    <p:sldId id="281" r:id="rId18"/>
    <p:sldId id="280" r:id="rId19"/>
    <p:sldId id="293" r:id="rId20"/>
    <p:sldId id="295" r:id="rId21"/>
    <p:sldId id="296" r:id="rId22"/>
    <p:sldId id="278" r:id="rId23"/>
    <p:sldId id="292" r:id="rId24"/>
    <p:sldId id="289" r:id="rId25"/>
    <p:sldId id="258" r:id="rId26"/>
    <p:sldId id="259" r:id="rId27"/>
    <p:sldId id="260" r:id="rId28"/>
    <p:sldId id="261" r:id="rId29"/>
    <p:sldId id="282" r:id="rId30"/>
    <p:sldId id="306" r:id="rId31"/>
    <p:sldId id="262" r:id="rId32"/>
    <p:sldId id="263" r:id="rId33"/>
    <p:sldId id="310" r:id="rId34"/>
    <p:sldId id="264" r:id="rId35"/>
    <p:sldId id="265" r:id="rId36"/>
    <p:sldId id="308" r:id="rId37"/>
    <p:sldId id="299" r:id="rId38"/>
    <p:sldId id="266" r:id="rId39"/>
    <p:sldId id="301" r:id="rId40"/>
    <p:sldId id="302" r:id="rId41"/>
    <p:sldId id="303" r:id="rId42"/>
    <p:sldId id="327"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 id="323" r:id="rId56"/>
    <p:sldId id="324" r:id="rId57"/>
    <p:sldId id="325" r:id="rId58"/>
    <p:sldId id="326" r:id="rId59"/>
    <p:sldId id="257" r:id="rId60"/>
  </p:sldIdLst>
  <p:sldSz cx="9144000" cy="4827588"/>
  <p:notesSz cx="6858000" cy="9144000"/>
  <p:defaultTextStyle>
    <a:defPPr>
      <a:defRPr lang="en-US"/>
    </a:defPPr>
    <a:lvl1pPr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1pPr>
    <a:lvl2pPr marL="4556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2pPr>
    <a:lvl3pPr marL="9128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3pPr>
    <a:lvl4pPr marL="13700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4pPr>
    <a:lvl5pPr marL="18272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5pPr>
    <a:lvl6pPr marL="2286000" algn="l" defTabSz="457200" rtl="0" eaLnBrk="1" latinLnBrk="0" hangingPunct="1">
      <a:defRPr kern="1200">
        <a:solidFill>
          <a:schemeClr val="tx1"/>
        </a:solidFill>
        <a:latin typeface="Candara" charset="0"/>
        <a:ea typeface="ＭＳ Ｐゴシック" charset="0"/>
        <a:cs typeface="ＭＳ Ｐゴシック" charset="0"/>
      </a:defRPr>
    </a:lvl6pPr>
    <a:lvl7pPr marL="2743200" algn="l" defTabSz="457200" rtl="0" eaLnBrk="1" latinLnBrk="0" hangingPunct="1">
      <a:defRPr kern="1200">
        <a:solidFill>
          <a:schemeClr val="tx1"/>
        </a:solidFill>
        <a:latin typeface="Candara" charset="0"/>
        <a:ea typeface="ＭＳ Ｐゴシック" charset="0"/>
        <a:cs typeface="ＭＳ Ｐゴシック" charset="0"/>
      </a:defRPr>
    </a:lvl7pPr>
    <a:lvl8pPr marL="3200400" algn="l" defTabSz="457200" rtl="0" eaLnBrk="1" latinLnBrk="0" hangingPunct="1">
      <a:defRPr kern="1200">
        <a:solidFill>
          <a:schemeClr val="tx1"/>
        </a:solidFill>
        <a:latin typeface="Candara" charset="0"/>
        <a:ea typeface="ＭＳ Ｐゴシック" charset="0"/>
        <a:cs typeface="ＭＳ Ｐゴシック" charset="0"/>
      </a:defRPr>
    </a:lvl8pPr>
    <a:lvl9pPr marL="3657600" algn="l" defTabSz="457200" rtl="0" eaLnBrk="1" latinLnBrk="0" hangingPunct="1">
      <a:defRPr kern="1200">
        <a:solidFill>
          <a:schemeClr val="tx1"/>
        </a:solidFill>
        <a:latin typeface="Candar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5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D77"/>
    <a:srgbClr val="D0DCED"/>
    <a:srgbClr val="002F5F"/>
    <a:srgbClr val="00BAA6"/>
    <a:srgbClr val="025C96"/>
    <a:srgbClr val="006B99"/>
    <a:srgbClr val="006778"/>
    <a:srgbClr val="475056"/>
    <a:srgbClr val="F05422"/>
    <a:srgbClr val="E2EF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46" autoAdjust="0"/>
    <p:restoredTop sz="73678" autoAdjust="0"/>
  </p:normalViewPr>
  <p:slideViewPr>
    <p:cSldViewPr snapToGrid="0" snapToObjects="1">
      <p:cViewPr varScale="1">
        <p:scale>
          <a:sx n="70" d="100"/>
          <a:sy n="70" d="100"/>
        </p:scale>
        <p:origin x="980" y="52"/>
      </p:cViewPr>
      <p:guideLst>
        <p:guide orient="horz" pos="15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image" Target="../media/image19.jpeg"/></Relationships>
</file>

<file path=ppt/diagrams/_rels/data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78.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image" Target="../media/image1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7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276D08-92F2-44B0-9640-0F8C31491C01}" type="doc">
      <dgm:prSet loTypeId="urn:microsoft.com/office/officeart/2005/8/layout/vList3" loCatId="list" qsTypeId="urn:microsoft.com/office/officeart/2005/8/quickstyle/simple1" qsCatId="simple" csTypeId="urn:microsoft.com/office/officeart/2005/8/colors/accent1_2" csCatId="accent1" phldr="1"/>
      <dgm:spPr/>
    </dgm:pt>
    <dgm:pt modelId="{D54FF75D-0B1A-42BB-A4AB-81FC9ED21165}">
      <dgm:prSet phldrT="[Text]" custT="1"/>
      <dgm:spPr/>
      <dgm:t>
        <a:bodyPr/>
        <a:lstStyle/>
        <a:p>
          <a:pPr algn="l"/>
          <a:r>
            <a:rPr lang="fi-FI" sz="1800" b="1" dirty="0">
              <a:latin typeface="Corbel"/>
              <a:cs typeface="Corbel"/>
            </a:rPr>
            <a:t>Omistajuuden ansiosta</a:t>
          </a:r>
          <a:br>
            <a:rPr lang="fi-FI" sz="1800" b="1" dirty="0">
              <a:latin typeface="Corbel"/>
              <a:cs typeface="Corbel"/>
            </a:rPr>
          </a:br>
          <a:r>
            <a:rPr lang="fi-FI" sz="1600" b="1" dirty="0">
              <a:latin typeface="Corbel"/>
              <a:cs typeface="Corbel"/>
            </a:rPr>
            <a:t>► </a:t>
          </a:r>
          <a:r>
            <a:rPr lang="fi-FI" sz="1600" dirty="0">
              <a:latin typeface="Corbel"/>
              <a:cs typeface="Corbel"/>
            </a:rPr>
            <a:t>CSC:n osaaminen on joustavasti ja tehokkaasti</a:t>
          </a:r>
          <a:br>
            <a:rPr lang="fi-FI" sz="1600" dirty="0">
              <a:latin typeface="Corbel"/>
              <a:cs typeface="Corbel"/>
            </a:rPr>
          </a:br>
          <a:r>
            <a:rPr lang="fi-FI" sz="1600" dirty="0">
              <a:latin typeface="Corbel"/>
              <a:cs typeface="Corbel"/>
            </a:rPr>
            <a:t>korkeakoulujen, tutkijoiden ja opettajien käytettävissä</a:t>
          </a:r>
        </a:p>
        <a:p>
          <a:pPr algn="l"/>
          <a:r>
            <a:rPr lang="fi-FI" sz="1600" b="1" dirty="0">
              <a:latin typeface="Corbel"/>
              <a:cs typeface="Corbel"/>
            </a:rPr>
            <a:t>► </a:t>
          </a:r>
          <a:r>
            <a:rPr lang="fi-FI" sz="1600" dirty="0">
              <a:latin typeface="Corbel"/>
              <a:cs typeface="Corbel"/>
            </a:rPr>
            <a:t>In house -toimijana tarjoamme tukea ja toteutamme ratkaisuja omistajiemme yhteisiin ja räätälöityihin tarpeisiin</a:t>
          </a:r>
        </a:p>
      </dgm:t>
    </dgm:pt>
    <dgm:pt modelId="{78F3BF38-623C-4090-B9FE-634CA666AE42}" type="parTrans" cxnId="{BD957D39-C10C-4780-A075-0D0B36A3AA31}">
      <dgm:prSet/>
      <dgm:spPr/>
      <dgm:t>
        <a:bodyPr/>
        <a:lstStyle/>
        <a:p>
          <a:endParaRPr lang="fi-FI" sz="1600">
            <a:latin typeface="Corbel"/>
            <a:cs typeface="Corbel"/>
          </a:endParaRPr>
        </a:p>
      </dgm:t>
    </dgm:pt>
    <dgm:pt modelId="{B52B84B5-CBF5-4873-A1A2-A0B14A95EB8A}" type="sibTrans" cxnId="{BD957D39-C10C-4780-A075-0D0B36A3AA31}">
      <dgm:prSet/>
      <dgm:spPr/>
      <dgm:t>
        <a:bodyPr/>
        <a:lstStyle/>
        <a:p>
          <a:endParaRPr lang="fi-FI" sz="1600">
            <a:latin typeface="Corbel"/>
            <a:cs typeface="Corbel"/>
          </a:endParaRPr>
        </a:p>
      </dgm:t>
    </dgm:pt>
    <dgm:pt modelId="{68DC0755-7B2B-4914-95B9-62CE5EF42403}">
      <dgm:prSet phldrT="[Text]" custT="1"/>
      <dgm:spPr>
        <a:solidFill>
          <a:srgbClr val="EA1D77"/>
        </a:solidFill>
      </dgm:spPr>
      <dgm:t>
        <a:bodyPr/>
        <a:lstStyle/>
        <a:p>
          <a:pPr algn="l"/>
          <a:r>
            <a:rPr lang="fi-FI" sz="1800" b="1" dirty="0">
              <a:latin typeface="Corbel"/>
              <a:cs typeface="Corbel"/>
            </a:rPr>
            <a:t>Maksuttomia palveluja opettajille ja tutkijoille </a:t>
          </a:r>
          <a:br>
            <a:rPr lang="fi-FI" sz="1600" b="1" dirty="0">
              <a:latin typeface="Corbel"/>
              <a:cs typeface="Corbel"/>
            </a:rPr>
          </a:br>
          <a:r>
            <a:rPr lang="fi-FI" sz="1600" b="1" dirty="0">
              <a:latin typeface="Corbel"/>
              <a:cs typeface="Corbel"/>
            </a:rPr>
            <a:t>► </a:t>
          </a:r>
          <a:r>
            <a:rPr lang="fi-FI" sz="1600" b="0" dirty="0"/>
            <a:t>CSC:n laskenta-, pilvi- ja tallennuspalveluiden käyttö on maksutonta esimerkiksi suuren datamäärän jakamiseen yksittäisen kurssin aikana, opinnäytetöiden tekemiseen ja ohjaamiseen tai laskentatehoa vaativaan kurssityöhön</a:t>
          </a:r>
          <a:endParaRPr lang="fi-FI" sz="1600" b="0" dirty="0">
            <a:latin typeface="Corbel"/>
            <a:cs typeface="Corbel"/>
          </a:endParaRPr>
        </a:p>
      </dgm:t>
    </dgm:pt>
    <dgm:pt modelId="{D1C96F9C-7FCC-438B-B08F-9FC75739FECA}" type="parTrans" cxnId="{2AD7AB48-4AF8-44F0-9E77-0FEA02F2993D}">
      <dgm:prSet/>
      <dgm:spPr/>
      <dgm:t>
        <a:bodyPr/>
        <a:lstStyle/>
        <a:p>
          <a:endParaRPr lang="fi-FI" sz="1600">
            <a:latin typeface="Corbel"/>
            <a:cs typeface="Corbel"/>
          </a:endParaRPr>
        </a:p>
      </dgm:t>
    </dgm:pt>
    <dgm:pt modelId="{2C979BE5-2E28-401A-8B81-4ED80FAAFDCF}" type="sibTrans" cxnId="{2AD7AB48-4AF8-44F0-9E77-0FEA02F2993D}">
      <dgm:prSet/>
      <dgm:spPr/>
      <dgm:t>
        <a:bodyPr/>
        <a:lstStyle/>
        <a:p>
          <a:endParaRPr lang="fi-FI" sz="1600">
            <a:latin typeface="Corbel"/>
            <a:cs typeface="Corbel"/>
          </a:endParaRPr>
        </a:p>
      </dgm:t>
    </dgm:pt>
    <dgm:pt modelId="{2F7595EA-AD1C-455F-9CFF-07245A67F79B}" type="pres">
      <dgm:prSet presAssocID="{EE276D08-92F2-44B0-9640-0F8C31491C01}" presName="linearFlow" presStyleCnt="0">
        <dgm:presLayoutVars>
          <dgm:dir/>
          <dgm:resizeHandles val="exact"/>
        </dgm:presLayoutVars>
      </dgm:prSet>
      <dgm:spPr/>
    </dgm:pt>
    <dgm:pt modelId="{731096B2-F114-4968-B6FF-3485D1DD2583}" type="pres">
      <dgm:prSet presAssocID="{D54FF75D-0B1A-42BB-A4AB-81FC9ED21165}" presName="composite" presStyleCnt="0"/>
      <dgm:spPr/>
    </dgm:pt>
    <dgm:pt modelId="{782CA017-ACA1-4C1E-8307-91B2E469FE03}" type="pres">
      <dgm:prSet presAssocID="{D54FF75D-0B1A-42BB-A4AB-81FC9ED21165}" presName="imgShp" presStyleLbl="fgImgPlace1" presStyleIdx="0" presStyleCnt="2" custLinFactNeighborX="-40201"/>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A3DDBF84-850C-4C99-8149-A0DFA7CF0161}" type="pres">
      <dgm:prSet presAssocID="{D54FF75D-0B1A-42BB-A4AB-81FC9ED21165}" presName="txShp" presStyleLbl="node1" presStyleIdx="0" presStyleCnt="2" custScaleX="116437" custLinFactNeighborX="8411">
        <dgm:presLayoutVars>
          <dgm:bulletEnabled val="1"/>
        </dgm:presLayoutVars>
      </dgm:prSet>
      <dgm:spPr/>
    </dgm:pt>
    <dgm:pt modelId="{9751BAAE-03F0-4E28-A7AC-C5E8237D8861}" type="pres">
      <dgm:prSet presAssocID="{B52B84B5-CBF5-4873-A1A2-A0B14A95EB8A}" presName="spacing" presStyleCnt="0"/>
      <dgm:spPr/>
    </dgm:pt>
    <dgm:pt modelId="{7CECB9D7-271F-42A6-8AE2-C333768A20F6}" type="pres">
      <dgm:prSet presAssocID="{68DC0755-7B2B-4914-95B9-62CE5EF42403}" presName="composite" presStyleCnt="0"/>
      <dgm:spPr/>
    </dgm:pt>
    <dgm:pt modelId="{EE1C0A76-0574-46E8-A7C8-5F1AB3D0B0D6}" type="pres">
      <dgm:prSet presAssocID="{68DC0755-7B2B-4914-95B9-62CE5EF42403}" presName="imgShp" presStyleLbl="fgImgPlace1" presStyleIdx="1" presStyleCnt="2" custLinFactNeighborX="-40201"/>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5150F015-4987-46BC-9294-50643589913D}" type="pres">
      <dgm:prSet presAssocID="{68DC0755-7B2B-4914-95B9-62CE5EF42403}" presName="txShp" presStyleLbl="node1" presStyleIdx="1" presStyleCnt="2" custScaleX="116437" custLinFactNeighborX="8411">
        <dgm:presLayoutVars>
          <dgm:bulletEnabled val="1"/>
        </dgm:presLayoutVars>
      </dgm:prSet>
      <dgm:spPr/>
    </dgm:pt>
  </dgm:ptLst>
  <dgm:cxnLst>
    <dgm:cxn modelId="{BD957D39-C10C-4780-A075-0D0B36A3AA31}" srcId="{EE276D08-92F2-44B0-9640-0F8C31491C01}" destId="{D54FF75D-0B1A-42BB-A4AB-81FC9ED21165}" srcOrd="0" destOrd="0" parTransId="{78F3BF38-623C-4090-B9FE-634CA666AE42}" sibTransId="{B52B84B5-CBF5-4873-A1A2-A0B14A95EB8A}"/>
    <dgm:cxn modelId="{2AD7AB48-4AF8-44F0-9E77-0FEA02F2993D}" srcId="{EE276D08-92F2-44B0-9640-0F8C31491C01}" destId="{68DC0755-7B2B-4914-95B9-62CE5EF42403}" srcOrd="1" destOrd="0" parTransId="{D1C96F9C-7FCC-438B-B08F-9FC75739FECA}" sibTransId="{2C979BE5-2E28-401A-8B81-4ED80FAAFDCF}"/>
    <dgm:cxn modelId="{9D5DFC81-B818-4094-BC95-21EFCE84936C}" type="presOf" srcId="{EE276D08-92F2-44B0-9640-0F8C31491C01}" destId="{2F7595EA-AD1C-455F-9CFF-07245A67F79B}" srcOrd="0" destOrd="0" presId="urn:microsoft.com/office/officeart/2005/8/layout/vList3"/>
    <dgm:cxn modelId="{ACAD52B2-7A4E-4906-8DAF-F153A0C4342E}" type="presOf" srcId="{D54FF75D-0B1A-42BB-A4AB-81FC9ED21165}" destId="{A3DDBF84-850C-4C99-8149-A0DFA7CF0161}" srcOrd="0" destOrd="0" presId="urn:microsoft.com/office/officeart/2005/8/layout/vList3"/>
    <dgm:cxn modelId="{6F2BE7D6-B507-4776-90D3-37DBD3156FA7}" type="presOf" srcId="{68DC0755-7B2B-4914-95B9-62CE5EF42403}" destId="{5150F015-4987-46BC-9294-50643589913D}" srcOrd="0" destOrd="0" presId="urn:microsoft.com/office/officeart/2005/8/layout/vList3"/>
    <dgm:cxn modelId="{9A6FBE27-9898-40F2-8B93-BE37AD42DDEB}" type="presParOf" srcId="{2F7595EA-AD1C-455F-9CFF-07245A67F79B}" destId="{731096B2-F114-4968-B6FF-3485D1DD2583}" srcOrd="0" destOrd="0" presId="urn:microsoft.com/office/officeart/2005/8/layout/vList3"/>
    <dgm:cxn modelId="{75FD9E14-F5F1-48CD-869C-18BC0A42E974}" type="presParOf" srcId="{731096B2-F114-4968-B6FF-3485D1DD2583}" destId="{782CA017-ACA1-4C1E-8307-91B2E469FE03}" srcOrd="0" destOrd="0" presId="urn:microsoft.com/office/officeart/2005/8/layout/vList3"/>
    <dgm:cxn modelId="{12980635-DD6B-4CFF-9D46-51D6747F1608}" type="presParOf" srcId="{731096B2-F114-4968-B6FF-3485D1DD2583}" destId="{A3DDBF84-850C-4C99-8149-A0DFA7CF0161}" srcOrd="1" destOrd="0" presId="urn:microsoft.com/office/officeart/2005/8/layout/vList3"/>
    <dgm:cxn modelId="{8812A42E-6F7E-404D-B043-F9A7B21D0230}" type="presParOf" srcId="{2F7595EA-AD1C-455F-9CFF-07245A67F79B}" destId="{9751BAAE-03F0-4E28-A7AC-C5E8237D8861}" srcOrd="1" destOrd="0" presId="urn:microsoft.com/office/officeart/2005/8/layout/vList3"/>
    <dgm:cxn modelId="{AA977846-EC6F-4276-B149-F80A07D76228}" type="presParOf" srcId="{2F7595EA-AD1C-455F-9CFF-07245A67F79B}" destId="{7CECB9D7-271F-42A6-8AE2-C333768A20F6}" srcOrd="2" destOrd="0" presId="urn:microsoft.com/office/officeart/2005/8/layout/vList3"/>
    <dgm:cxn modelId="{AEE3F64E-4398-410D-BF16-2ABAEEC4EFFD}" type="presParOf" srcId="{7CECB9D7-271F-42A6-8AE2-C333768A20F6}" destId="{EE1C0A76-0574-46E8-A7C8-5F1AB3D0B0D6}" srcOrd="0" destOrd="0" presId="urn:microsoft.com/office/officeart/2005/8/layout/vList3"/>
    <dgm:cxn modelId="{0CCA5084-A74B-43E2-A986-3CFAA583AFC9}" type="presParOf" srcId="{7CECB9D7-271F-42A6-8AE2-C333768A20F6}" destId="{5150F015-4987-46BC-9294-50643589913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0D50C8-FB58-4BE4-A0C3-647AFD3F70BD}" type="doc">
      <dgm:prSet loTypeId="urn:microsoft.com/office/officeart/2005/8/layout/cycle2" loCatId="cycle" qsTypeId="urn:microsoft.com/office/officeart/2005/8/quickstyle/simple1" qsCatId="simple" csTypeId="urn:microsoft.com/office/officeart/2005/8/colors/accent4_2" csCatId="accent4" phldr="1"/>
      <dgm:spPr/>
      <dgm:t>
        <a:bodyPr/>
        <a:lstStyle/>
        <a:p>
          <a:endParaRPr lang="en-US"/>
        </a:p>
      </dgm:t>
    </dgm:pt>
    <dgm:pt modelId="{C618E487-5A12-4418-8183-2AC9BFC33DDD}">
      <dgm:prSet phldrT="[Text]"/>
      <dgm:spPr/>
      <dgm:t>
        <a:bodyPr/>
        <a:lstStyle/>
        <a:p>
          <a:r>
            <a:rPr lang="en-US" dirty="0"/>
            <a:t> </a:t>
          </a:r>
          <a:r>
            <a:rPr lang="en-US" dirty="0" err="1"/>
            <a:t>Valmistelu</a:t>
          </a:r>
          <a:endParaRPr lang="en-US" dirty="0"/>
        </a:p>
      </dgm:t>
    </dgm:pt>
    <dgm:pt modelId="{4C0852DB-4341-4BEE-8B82-CFB7EB69C145}" type="parTrans" cxnId="{270BECA3-B7AE-4B37-B468-55B44C62C365}">
      <dgm:prSet/>
      <dgm:spPr/>
      <dgm:t>
        <a:bodyPr/>
        <a:lstStyle/>
        <a:p>
          <a:endParaRPr lang="en-US"/>
        </a:p>
      </dgm:t>
    </dgm:pt>
    <dgm:pt modelId="{41F7B947-ABB6-45A5-9BC6-D6E946CB8DCF}" type="sibTrans" cxnId="{270BECA3-B7AE-4B37-B468-55B44C62C365}">
      <dgm:prSet/>
      <dgm:spPr/>
      <dgm:t>
        <a:bodyPr/>
        <a:lstStyle/>
        <a:p>
          <a:endParaRPr lang="en-US"/>
        </a:p>
      </dgm:t>
    </dgm:pt>
    <dgm:pt modelId="{9BD29DEE-F528-409A-AE57-85FC8110F022}">
      <dgm:prSet phldrT="[Text]"/>
      <dgm:spPr/>
      <dgm:t>
        <a:bodyPr/>
        <a:lstStyle/>
        <a:p>
          <a:r>
            <a:rPr lang="en-US" dirty="0" err="1"/>
            <a:t>Yhteistyö</a:t>
          </a:r>
          <a:endParaRPr lang="en-US" dirty="0"/>
        </a:p>
      </dgm:t>
    </dgm:pt>
    <dgm:pt modelId="{7DB94FE1-3011-48AB-AC89-5CD771273620}" type="parTrans" cxnId="{D171E50F-0A6D-49D9-A59B-285926B0E697}">
      <dgm:prSet/>
      <dgm:spPr/>
      <dgm:t>
        <a:bodyPr/>
        <a:lstStyle/>
        <a:p>
          <a:endParaRPr lang="en-US"/>
        </a:p>
      </dgm:t>
    </dgm:pt>
    <dgm:pt modelId="{2278098D-FC15-4D9A-9A49-89097E9380C0}" type="sibTrans" cxnId="{D171E50F-0A6D-49D9-A59B-285926B0E697}">
      <dgm:prSet/>
      <dgm:spPr/>
      <dgm:t>
        <a:bodyPr/>
        <a:lstStyle/>
        <a:p>
          <a:endParaRPr lang="en-US"/>
        </a:p>
      </dgm:t>
    </dgm:pt>
    <dgm:pt modelId="{0B784F37-69BD-45BE-978E-881115852262}">
      <dgm:prSet phldrT="[Text]"/>
      <dgm:spPr/>
      <dgm:t>
        <a:bodyPr/>
        <a:lstStyle/>
        <a:p>
          <a:r>
            <a:rPr lang="en-US" dirty="0" err="1"/>
            <a:t>Datan</a:t>
          </a:r>
          <a:endParaRPr lang="en-US" dirty="0"/>
        </a:p>
        <a:p>
          <a:r>
            <a:rPr lang="en-US" dirty="0" err="1"/>
            <a:t>hallinta</a:t>
          </a:r>
          <a:endParaRPr lang="en-US" dirty="0"/>
        </a:p>
      </dgm:t>
    </dgm:pt>
    <dgm:pt modelId="{7FA2BE29-C05B-4772-BD16-B1A004EEDCB0}" type="parTrans" cxnId="{B93346E5-C5A3-4A0F-B5FB-169F044DAF71}">
      <dgm:prSet/>
      <dgm:spPr/>
      <dgm:t>
        <a:bodyPr/>
        <a:lstStyle/>
        <a:p>
          <a:endParaRPr lang="en-US"/>
        </a:p>
      </dgm:t>
    </dgm:pt>
    <dgm:pt modelId="{5F897539-F573-4C86-9F29-DE46DBB954C2}" type="sibTrans" cxnId="{B93346E5-C5A3-4A0F-B5FB-169F044DAF71}">
      <dgm:prSet/>
      <dgm:spPr/>
      <dgm:t>
        <a:bodyPr/>
        <a:lstStyle/>
        <a:p>
          <a:endParaRPr lang="en-US"/>
        </a:p>
      </dgm:t>
    </dgm:pt>
    <dgm:pt modelId="{B9AFC96D-A49C-4CBE-A791-9BC59745BA03}">
      <dgm:prSet phldrT="[Text]"/>
      <dgm:spPr/>
      <dgm:t>
        <a:bodyPr/>
        <a:lstStyle/>
        <a:p>
          <a:r>
            <a:rPr lang="en-US" dirty="0" err="1"/>
            <a:t>Tulosten</a:t>
          </a:r>
          <a:r>
            <a:rPr lang="en-US" dirty="0"/>
            <a:t> </a:t>
          </a:r>
          <a:r>
            <a:rPr lang="en-US" dirty="0" err="1"/>
            <a:t>avaaminen</a:t>
          </a:r>
          <a:r>
            <a:rPr lang="en-US" dirty="0"/>
            <a:t> </a:t>
          </a:r>
        </a:p>
      </dgm:t>
    </dgm:pt>
    <dgm:pt modelId="{47AEB67C-AD23-43DF-A0F9-FA33526C6B70}" type="parTrans" cxnId="{389FB0C1-C8B2-4BBF-B2E5-65A23DD5ED9C}">
      <dgm:prSet/>
      <dgm:spPr/>
      <dgm:t>
        <a:bodyPr/>
        <a:lstStyle/>
        <a:p>
          <a:endParaRPr lang="en-US"/>
        </a:p>
      </dgm:t>
    </dgm:pt>
    <dgm:pt modelId="{3DA6840A-79C4-4BE6-B7C6-12B08EBA2374}" type="sibTrans" cxnId="{389FB0C1-C8B2-4BBF-B2E5-65A23DD5ED9C}">
      <dgm:prSet/>
      <dgm:spPr/>
      <dgm:t>
        <a:bodyPr/>
        <a:lstStyle/>
        <a:p>
          <a:endParaRPr lang="en-US"/>
        </a:p>
      </dgm:t>
    </dgm:pt>
    <dgm:pt modelId="{B801CEE9-4866-4CD7-9A71-CA1E16D0D89B}">
      <dgm:prSet phldrT="[Text]"/>
      <dgm:spPr/>
      <dgm:t>
        <a:bodyPr/>
        <a:lstStyle/>
        <a:p>
          <a:r>
            <a:rPr lang="en-US" dirty="0" err="1"/>
            <a:t>Tiedolla</a:t>
          </a:r>
          <a:r>
            <a:rPr lang="en-US" dirty="0"/>
            <a:t> </a:t>
          </a:r>
          <a:r>
            <a:rPr lang="en-US" dirty="0" err="1"/>
            <a:t>johtaminen</a:t>
          </a:r>
          <a:endParaRPr lang="en-US" dirty="0"/>
        </a:p>
      </dgm:t>
    </dgm:pt>
    <dgm:pt modelId="{89A111B6-D864-46AF-8BCF-5A2C29147B9A}" type="parTrans" cxnId="{87FDA241-0C81-4BDB-92F1-222C3287FC62}">
      <dgm:prSet/>
      <dgm:spPr/>
      <dgm:t>
        <a:bodyPr/>
        <a:lstStyle/>
        <a:p>
          <a:endParaRPr lang="en-US"/>
        </a:p>
      </dgm:t>
    </dgm:pt>
    <dgm:pt modelId="{93362552-B639-4083-A6F9-F04EA37ABF38}" type="sibTrans" cxnId="{87FDA241-0C81-4BDB-92F1-222C3287FC62}">
      <dgm:prSet/>
      <dgm:spPr/>
      <dgm:t>
        <a:bodyPr/>
        <a:lstStyle/>
        <a:p>
          <a:endParaRPr lang="en-US"/>
        </a:p>
      </dgm:t>
    </dgm:pt>
    <dgm:pt modelId="{79CFDF57-D873-4D5A-A2AB-B8F527618FE1}">
      <dgm:prSet phldrT="[Text]"/>
      <dgm:spPr/>
      <dgm:t>
        <a:bodyPr/>
        <a:lstStyle/>
        <a:p>
          <a:r>
            <a:rPr lang="en-US" dirty="0" err="1"/>
            <a:t>Tutkimus</a:t>
          </a:r>
          <a:endParaRPr lang="en-US" dirty="0"/>
        </a:p>
      </dgm:t>
    </dgm:pt>
    <dgm:pt modelId="{231763AA-7CBF-4C2C-966A-EC4E0E03A843}" type="parTrans" cxnId="{A8C63DB8-890F-4A5C-A3DC-FE53F6C018B2}">
      <dgm:prSet/>
      <dgm:spPr/>
      <dgm:t>
        <a:bodyPr/>
        <a:lstStyle/>
        <a:p>
          <a:endParaRPr lang="en-US"/>
        </a:p>
      </dgm:t>
    </dgm:pt>
    <dgm:pt modelId="{F709CC61-D497-405C-9CD0-43992DC67DE2}" type="sibTrans" cxnId="{A8C63DB8-890F-4A5C-A3DC-FE53F6C018B2}">
      <dgm:prSet/>
      <dgm:spPr/>
      <dgm:t>
        <a:bodyPr/>
        <a:lstStyle/>
        <a:p>
          <a:endParaRPr lang="en-US"/>
        </a:p>
      </dgm:t>
    </dgm:pt>
    <dgm:pt modelId="{34CB9944-D3B8-4B23-B954-119916D083DD}" type="pres">
      <dgm:prSet presAssocID="{D20D50C8-FB58-4BE4-A0C3-647AFD3F70BD}" presName="cycle" presStyleCnt="0">
        <dgm:presLayoutVars>
          <dgm:dir/>
          <dgm:resizeHandles val="exact"/>
        </dgm:presLayoutVars>
      </dgm:prSet>
      <dgm:spPr/>
    </dgm:pt>
    <dgm:pt modelId="{CAFC7801-E286-40E4-9BBD-C4A9F6C2DE5B}" type="pres">
      <dgm:prSet presAssocID="{C618E487-5A12-4418-8183-2AC9BFC33DDD}" presName="node" presStyleLbl="node1" presStyleIdx="0" presStyleCnt="6">
        <dgm:presLayoutVars>
          <dgm:bulletEnabled val="1"/>
        </dgm:presLayoutVars>
      </dgm:prSet>
      <dgm:spPr/>
    </dgm:pt>
    <dgm:pt modelId="{875D06B1-3299-4A89-ACCA-512AB4E7F6EF}" type="pres">
      <dgm:prSet presAssocID="{41F7B947-ABB6-45A5-9BC6-D6E946CB8DCF}" presName="sibTrans" presStyleLbl="sibTrans2D1" presStyleIdx="0" presStyleCnt="6"/>
      <dgm:spPr/>
    </dgm:pt>
    <dgm:pt modelId="{25DE8DD2-8389-4426-A018-67FC84FA7E0F}" type="pres">
      <dgm:prSet presAssocID="{41F7B947-ABB6-45A5-9BC6-D6E946CB8DCF}" presName="connectorText" presStyleLbl="sibTrans2D1" presStyleIdx="0" presStyleCnt="6"/>
      <dgm:spPr/>
    </dgm:pt>
    <dgm:pt modelId="{2AA901FC-F7BC-4AC2-9EEB-F7C3B62A07D8}" type="pres">
      <dgm:prSet presAssocID="{9BD29DEE-F528-409A-AE57-85FC8110F022}" presName="node" presStyleLbl="node1" presStyleIdx="1" presStyleCnt="6">
        <dgm:presLayoutVars>
          <dgm:bulletEnabled val="1"/>
        </dgm:presLayoutVars>
      </dgm:prSet>
      <dgm:spPr/>
    </dgm:pt>
    <dgm:pt modelId="{3CF8F0BF-28E9-4382-9B69-1F4AE94214CA}" type="pres">
      <dgm:prSet presAssocID="{2278098D-FC15-4D9A-9A49-89097E9380C0}" presName="sibTrans" presStyleLbl="sibTrans2D1" presStyleIdx="1" presStyleCnt="6"/>
      <dgm:spPr/>
    </dgm:pt>
    <dgm:pt modelId="{F5D20390-EC16-46B3-9F7B-F0155E7D0BCB}" type="pres">
      <dgm:prSet presAssocID="{2278098D-FC15-4D9A-9A49-89097E9380C0}" presName="connectorText" presStyleLbl="sibTrans2D1" presStyleIdx="1" presStyleCnt="6"/>
      <dgm:spPr/>
    </dgm:pt>
    <dgm:pt modelId="{F28A6EB0-E498-48AE-A6C1-E56C8BAA54CE}" type="pres">
      <dgm:prSet presAssocID="{79CFDF57-D873-4D5A-A2AB-B8F527618FE1}" presName="node" presStyleLbl="node1" presStyleIdx="2" presStyleCnt="6">
        <dgm:presLayoutVars>
          <dgm:bulletEnabled val="1"/>
        </dgm:presLayoutVars>
      </dgm:prSet>
      <dgm:spPr/>
    </dgm:pt>
    <dgm:pt modelId="{FA71A52E-536E-4E0A-BB73-26EB25D0040E}" type="pres">
      <dgm:prSet presAssocID="{F709CC61-D497-405C-9CD0-43992DC67DE2}" presName="sibTrans" presStyleLbl="sibTrans2D1" presStyleIdx="2" presStyleCnt="6"/>
      <dgm:spPr/>
    </dgm:pt>
    <dgm:pt modelId="{189B64FA-B951-4542-8979-A8E8E742D6E5}" type="pres">
      <dgm:prSet presAssocID="{F709CC61-D497-405C-9CD0-43992DC67DE2}" presName="connectorText" presStyleLbl="sibTrans2D1" presStyleIdx="2" presStyleCnt="6"/>
      <dgm:spPr/>
    </dgm:pt>
    <dgm:pt modelId="{BE9BBD17-51FD-443E-A1E3-9442DC546D5C}" type="pres">
      <dgm:prSet presAssocID="{0B784F37-69BD-45BE-978E-881115852262}" presName="node" presStyleLbl="node1" presStyleIdx="3" presStyleCnt="6">
        <dgm:presLayoutVars>
          <dgm:bulletEnabled val="1"/>
        </dgm:presLayoutVars>
      </dgm:prSet>
      <dgm:spPr/>
    </dgm:pt>
    <dgm:pt modelId="{72C02EE1-5210-4598-988C-5A1D803B3D39}" type="pres">
      <dgm:prSet presAssocID="{5F897539-F573-4C86-9F29-DE46DBB954C2}" presName="sibTrans" presStyleLbl="sibTrans2D1" presStyleIdx="3" presStyleCnt="6"/>
      <dgm:spPr/>
    </dgm:pt>
    <dgm:pt modelId="{18F11527-CAD5-48B9-96D1-165B40C3243A}" type="pres">
      <dgm:prSet presAssocID="{5F897539-F573-4C86-9F29-DE46DBB954C2}" presName="connectorText" presStyleLbl="sibTrans2D1" presStyleIdx="3" presStyleCnt="6"/>
      <dgm:spPr/>
    </dgm:pt>
    <dgm:pt modelId="{56F7028F-8144-4EE5-8EB8-CD6C5DB32A38}" type="pres">
      <dgm:prSet presAssocID="{B9AFC96D-A49C-4CBE-A791-9BC59745BA03}" presName="node" presStyleLbl="node1" presStyleIdx="4" presStyleCnt="6">
        <dgm:presLayoutVars>
          <dgm:bulletEnabled val="1"/>
        </dgm:presLayoutVars>
      </dgm:prSet>
      <dgm:spPr/>
    </dgm:pt>
    <dgm:pt modelId="{5E46A225-3C63-4525-9AC1-F2491FB54D99}" type="pres">
      <dgm:prSet presAssocID="{3DA6840A-79C4-4BE6-B7C6-12B08EBA2374}" presName="sibTrans" presStyleLbl="sibTrans2D1" presStyleIdx="4" presStyleCnt="6"/>
      <dgm:spPr/>
    </dgm:pt>
    <dgm:pt modelId="{0265275A-323D-4E09-8E96-B059FFEB04C4}" type="pres">
      <dgm:prSet presAssocID="{3DA6840A-79C4-4BE6-B7C6-12B08EBA2374}" presName="connectorText" presStyleLbl="sibTrans2D1" presStyleIdx="4" presStyleCnt="6"/>
      <dgm:spPr/>
    </dgm:pt>
    <dgm:pt modelId="{941BED7D-1E01-408D-88D2-BE16F495B6C6}" type="pres">
      <dgm:prSet presAssocID="{B801CEE9-4866-4CD7-9A71-CA1E16D0D89B}" presName="node" presStyleLbl="node1" presStyleIdx="5" presStyleCnt="6">
        <dgm:presLayoutVars>
          <dgm:bulletEnabled val="1"/>
        </dgm:presLayoutVars>
      </dgm:prSet>
      <dgm:spPr/>
    </dgm:pt>
    <dgm:pt modelId="{67491692-354B-4631-A0ED-90E7DADF1E08}" type="pres">
      <dgm:prSet presAssocID="{93362552-B639-4083-A6F9-F04EA37ABF38}" presName="sibTrans" presStyleLbl="sibTrans2D1" presStyleIdx="5" presStyleCnt="6"/>
      <dgm:spPr/>
    </dgm:pt>
    <dgm:pt modelId="{86C93FE7-6568-48F5-BEB3-4FD9F0071D36}" type="pres">
      <dgm:prSet presAssocID="{93362552-B639-4083-A6F9-F04EA37ABF38}" presName="connectorText" presStyleLbl="sibTrans2D1" presStyleIdx="5" presStyleCnt="6"/>
      <dgm:spPr/>
    </dgm:pt>
  </dgm:ptLst>
  <dgm:cxnLst>
    <dgm:cxn modelId="{967EEB01-9072-40AD-ACF4-AF0775B050DE}" type="presOf" srcId="{2278098D-FC15-4D9A-9A49-89097E9380C0}" destId="{3CF8F0BF-28E9-4382-9B69-1F4AE94214CA}" srcOrd="0" destOrd="0" presId="urn:microsoft.com/office/officeart/2005/8/layout/cycle2"/>
    <dgm:cxn modelId="{D171E50F-0A6D-49D9-A59B-285926B0E697}" srcId="{D20D50C8-FB58-4BE4-A0C3-647AFD3F70BD}" destId="{9BD29DEE-F528-409A-AE57-85FC8110F022}" srcOrd="1" destOrd="0" parTransId="{7DB94FE1-3011-48AB-AC89-5CD771273620}" sibTransId="{2278098D-FC15-4D9A-9A49-89097E9380C0}"/>
    <dgm:cxn modelId="{A29D0422-5FEA-4F7B-BB78-C7A29159BDBB}" type="presOf" srcId="{41F7B947-ABB6-45A5-9BC6-D6E946CB8DCF}" destId="{875D06B1-3299-4A89-ACCA-512AB4E7F6EF}" srcOrd="0" destOrd="0" presId="urn:microsoft.com/office/officeart/2005/8/layout/cycle2"/>
    <dgm:cxn modelId="{D679B229-2F07-4E61-8FF8-2B5156A0675E}" type="presOf" srcId="{F709CC61-D497-405C-9CD0-43992DC67DE2}" destId="{FA71A52E-536E-4E0A-BB73-26EB25D0040E}" srcOrd="0" destOrd="0" presId="urn:microsoft.com/office/officeart/2005/8/layout/cycle2"/>
    <dgm:cxn modelId="{43E26D2D-D5DB-4234-B2F1-BB253DB61392}" type="presOf" srcId="{F709CC61-D497-405C-9CD0-43992DC67DE2}" destId="{189B64FA-B951-4542-8979-A8E8E742D6E5}" srcOrd="1" destOrd="0" presId="urn:microsoft.com/office/officeart/2005/8/layout/cycle2"/>
    <dgm:cxn modelId="{17F00F33-031B-4461-892B-F816BFEB234C}" type="presOf" srcId="{5F897539-F573-4C86-9F29-DE46DBB954C2}" destId="{72C02EE1-5210-4598-988C-5A1D803B3D39}" srcOrd="0" destOrd="0" presId="urn:microsoft.com/office/officeart/2005/8/layout/cycle2"/>
    <dgm:cxn modelId="{87FDA241-0C81-4BDB-92F1-222C3287FC62}" srcId="{D20D50C8-FB58-4BE4-A0C3-647AFD3F70BD}" destId="{B801CEE9-4866-4CD7-9A71-CA1E16D0D89B}" srcOrd="5" destOrd="0" parTransId="{89A111B6-D864-46AF-8BCF-5A2C29147B9A}" sibTransId="{93362552-B639-4083-A6F9-F04EA37ABF38}"/>
    <dgm:cxn modelId="{A2011D63-B3D2-4983-AA8E-21730EF3CA71}" type="presOf" srcId="{B801CEE9-4866-4CD7-9A71-CA1E16D0D89B}" destId="{941BED7D-1E01-408D-88D2-BE16F495B6C6}" srcOrd="0" destOrd="0" presId="urn:microsoft.com/office/officeart/2005/8/layout/cycle2"/>
    <dgm:cxn modelId="{47782B46-78E7-49FB-88AC-00C4A4157555}" type="presOf" srcId="{79CFDF57-D873-4D5A-A2AB-B8F527618FE1}" destId="{F28A6EB0-E498-48AE-A6C1-E56C8BAA54CE}" srcOrd="0" destOrd="0" presId="urn:microsoft.com/office/officeart/2005/8/layout/cycle2"/>
    <dgm:cxn modelId="{72066D73-FD22-46F4-BD3A-223D7845D617}" type="presOf" srcId="{93362552-B639-4083-A6F9-F04EA37ABF38}" destId="{67491692-354B-4631-A0ED-90E7DADF1E08}" srcOrd="0" destOrd="0" presId="urn:microsoft.com/office/officeart/2005/8/layout/cycle2"/>
    <dgm:cxn modelId="{212C2277-9937-4958-B9C9-3B5E0568C7F2}" type="presOf" srcId="{41F7B947-ABB6-45A5-9BC6-D6E946CB8DCF}" destId="{25DE8DD2-8389-4426-A018-67FC84FA7E0F}" srcOrd="1" destOrd="0" presId="urn:microsoft.com/office/officeart/2005/8/layout/cycle2"/>
    <dgm:cxn modelId="{6F22068C-D06D-4162-BCA7-2670E05C5C2E}" type="presOf" srcId="{3DA6840A-79C4-4BE6-B7C6-12B08EBA2374}" destId="{5E46A225-3C63-4525-9AC1-F2491FB54D99}" srcOrd="0" destOrd="0" presId="urn:microsoft.com/office/officeart/2005/8/layout/cycle2"/>
    <dgm:cxn modelId="{79945691-0CF9-4183-9C47-50220CAC28FE}" type="presOf" srcId="{2278098D-FC15-4D9A-9A49-89097E9380C0}" destId="{F5D20390-EC16-46B3-9F7B-F0155E7D0BCB}" srcOrd="1" destOrd="0" presId="urn:microsoft.com/office/officeart/2005/8/layout/cycle2"/>
    <dgm:cxn modelId="{14EA2D93-A834-4845-A0BF-A9EF849CC79D}" type="presOf" srcId="{9BD29DEE-F528-409A-AE57-85FC8110F022}" destId="{2AA901FC-F7BC-4AC2-9EEB-F7C3B62A07D8}" srcOrd="0" destOrd="0" presId="urn:microsoft.com/office/officeart/2005/8/layout/cycle2"/>
    <dgm:cxn modelId="{93D85C9B-BE8B-48E2-A725-64962F71C51C}" type="presOf" srcId="{3DA6840A-79C4-4BE6-B7C6-12B08EBA2374}" destId="{0265275A-323D-4E09-8E96-B059FFEB04C4}" srcOrd="1" destOrd="0" presId="urn:microsoft.com/office/officeart/2005/8/layout/cycle2"/>
    <dgm:cxn modelId="{0B1CCA9D-BE32-42CF-8186-E3369438FCB0}" type="presOf" srcId="{D20D50C8-FB58-4BE4-A0C3-647AFD3F70BD}" destId="{34CB9944-D3B8-4B23-B954-119916D083DD}" srcOrd="0" destOrd="0" presId="urn:microsoft.com/office/officeart/2005/8/layout/cycle2"/>
    <dgm:cxn modelId="{270BECA3-B7AE-4B37-B468-55B44C62C365}" srcId="{D20D50C8-FB58-4BE4-A0C3-647AFD3F70BD}" destId="{C618E487-5A12-4418-8183-2AC9BFC33DDD}" srcOrd="0" destOrd="0" parTransId="{4C0852DB-4341-4BEE-8B82-CFB7EB69C145}" sibTransId="{41F7B947-ABB6-45A5-9BC6-D6E946CB8DCF}"/>
    <dgm:cxn modelId="{8BB430B3-18E3-4774-8F21-7A94289601DC}" type="presOf" srcId="{B9AFC96D-A49C-4CBE-A791-9BC59745BA03}" destId="{56F7028F-8144-4EE5-8EB8-CD6C5DB32A38}" srcOrd="0" destOrd="0" presId="urn:microsoft.com/office/officeart/2005/8/layout/cycle2"/>
    <dgm:cxn modelId="{5ED07EB4-7804-47AA-BFD9-9231D336230A}" type="presOf" srcId="{C618E487-5A12-4418-8183-2AC9BFC33DDD}" destId="{CAFC7801-E286-40E4-9BBD-C4A9F6C2DE5B}" srcOrd="0" destOrd="0" presId="urn:microsoft.com/office/officeart/2005/8/layout/cycle2"/>
    <dgm:cxn modelId="{A8C63DB8-890F-4A5C-A3DC-FE53F6C018B2}" srcId="{D20D50C8-FB58-4BE4-A0C3-647AFD3F70BD}" destId="{79CFDF57-D873-4D5A-A2AB-B8F527618FE1}" srcOrd="2" destOrd="0" parTransId="{231763AA-7CBF-4C2C-966A-EC4E0E03A843}" sibTransId="{F709CC61-D497-405C-9CD0-43992DC67DE2}"/>
    <dgm:cxn modelId="{843F3CBE-B6F2-4B8E-AA78-D9B4FDAE74A2}" type="presOf" srcId="{5F897539-F573-4C86-9F29-DE46DBB954C2}" destId="{18F11527-CAD5-48B9-96D1-165B40C3243A}" srcOrd="1" destOrd="0" presId="urn:microsoft.com/office/officeart/2005/8/layout/cycle2"/>
    <dgm:cxn modelId="{389FB0C1-C8B2-4BBF-B2E5-65A23DD5ED9C}" srcId="{D20D50C8-FB58-4BE4-A0C3-647AFD3F70BD}" destId="{B9AFC96D-A49C-4CBE-A791-9BC59745BA03}" srcOrd="4" destOrd="0" parTransId="{47AEB67C-AD23-43DF-A0F9-FA33526C6B70}" sibTransId="{3DA6840A-79C4-4BE6-B7C6-12B08EBA2374}"/>
    <dgm:cxn modelId="{8EF1A5D6-4895-4D43-A1FF-698EFA9E4A02}" type="presOf" srcId="{93362552-B639-4083-A6F9-F04EA37ABF38}" destId="{86C93FE7-6568-48F5-BEB3-4FD9F0071D36}" srcOrd="1" destOrd="0" presId="urn:microsoft.com/office/officeart/2005/8/layout/cycle2"/>
    <dgm:cxn modelId="{D57899D7-4407-4E4A-933E-A0E097F67158}" type="presOf" srcId="{0B784F37-69BD-45BE-978E-881115852262}" destId="{BE9BBD17-51FD-443E-A1E3-9442DC546D5C}" srcOrd="0" destOrd="0" presId="urn:microsoft.com/office/officeart/2005/8/layout/cycle2"/>
    <dgm:cxn modelId="{B93346E5-C5A3-4A0F-B5FB-169F044DAF71}" srcId="{D20D50C8-FB58-4BE4-A0C3-647AFD3F70BD}" destId="{0B784F37-69BD-45BE-978E-881115852262}" srcOrd="3" destOrd="0" parTransId="{7FA2BE29-C05B-4772-BD16-B1A004EEDCB0}" sibTransId="{5F897539-F573-4C86-9F29-DE46DBB954C2}"/>
    <dgm:cxn modelId="{7EAFE632-D2B6-4715-B377-A24E0E0EDF25}" type="presParOf" srcId="{34CB9944-D3B8-4B23-B954-119916D083DD}" destId="{CAFC7801-E286-40E4-9BBD-C4A9F6C2DE5B}" srcOrd="0" destOrd="0" presId="urn:microsoft.com/office/officeart/2005/8/layout/cycle2"/>
    <dgm:cxn modelId="{0495833B-89DE-458D-89FB-9C558BD3CA94}" type="presParOf" srcId="{34CB9944-D3B8-4B23-B954-119916D083DD}" destId="{875D06B1-3299-4A89-ACCA-512AB4E7F6EF}" srcOrd="1" destOrd="0" presId="urn:microsoft.com/office/officeart/2005/8/layout/cycle2"/>
    <dgm:cxn modelId="{04ACD45A-76B4-4936-BFA1-E916A9D83A8F}" type="presParOf" srcId="{875D06B1-3299-4A89-ACCA-512AB4E7F6EF}" destId="{25DE8DD2-8389-4426-A018-67FC84FA7E0F}" srcOrd="0" destOrd="0" presId="urn:microsoft.com/office/officeart/2005/8/layout/cycle2"/>
    <dgm:cxn modelId="{CB455171-3104-4825-89B9-07491D80349F}" type="presParOf" srcId="{34CB9944-D3B8-4B23-B954-119916D083DD}" destId="{2AA901FC-F7BC-4AC2-9EEB-F7C3B62A07D8}" srcOrd="2" destOrd="0" presId="urn:microsoft.com/office/officeart/2005/8/layout/cycle2"/>
    <dgm:cxn modelId="{D8C468E6-0BE8-4C6B-ADC9-380F93102D41}" type="presParOf" srcId="{34CB9944-D3B8-4B23-B954-119916D083DD}" destId="{3CF8F0BF-28E9-4382-9B69-1F4AE94214CA}" srcOrd="3" destOrd="0" presId="urn:microsoft.com/office/officeart/2005/8/layout/cycle2"/>
    <dgm:cxn modelId="{9DB62BC3-9DC4-4D97-ACB8-E96F3C28885F}" type="presParOf" srcId="{3CF8F0BF-28E9-4382-9B69-1F4AE94214CA}" destId="{F5D20390-EC16-46B3-9F7B-F0155E7D0BCB}" srcOrd="0" destOrd="0" presId="urn:microsoft.com/office/officeart/2005/8/layout/cycle2"/>
    <dgm:cxn modelId="{31309186-C62E-4386-BAEA-4B0365B7CC5D}" type="presParOf" srcId="{34CB9944-D3B8-4B23-B954-119916D083DD}" destId="{F28A6EB0-E498-48AE-A6C1-E56C8BAA54CE}" srcOrd="4" destOrd="0" presId="urn:microsoft.com/office/officeart/2005/8/layout/cycle2"/>
    <dgm:cxn modelId="{4CCFC978-47B6-4B6A-8F38-885B69999FB9}" type="presParOf" srcId="{34CB9944-D3B8-4B23-B954-119916D083DD}" destId="{FA71A52E-536E-4E0A-BB73-26EB25D0040E}" srcOrd="5" destOrd="0" presId="urn:microsoft.com/office/officeart/2005/8/layout/cycle2"/>
    <dgm:cxn modelId="{D4C2C462-6406-41A8-8E05-F37C3181510D}" type="presParOf" srcId="{FA71A52E-536E-4E0A-BB73-26EB25D0040E}" destId="{189B64FA-B951-4542-8979-A8E8E742D6E5}" srcOrd="0" destOrd="0" presId="urn:microsoft.com/office/officeart/2005/8/layout/cycle2"/>
    <dgm:cxn modelId="{8A78D550-5930-42F4-9525-8CF228EC0EE9}" type="presParOf" srcId="{34CB9944-D3B8-4B23-B954-119916D083DD}" destId="{BE9BBD17-51FD-443E-A1E3-9442DC546D5C}" srcOrd="6" destOrd="0" presId="urn:microsoft.com/office/officeart/2005/8/layout/cycle2"/>
    <dgm:cxn modelId="{C827107D-DE1D-4721-8CB3-DFBA1903F6FA}" type="presParOf" srcId="{34CB9944-D3B8-4B23-B954-119916D083DD}" destId="{72C02EE1-5210-4598-988C-5A1D803B3D39}" srcOrd="7" destOrd="0" presId="urn:microsoft.com/office/officeart/2005/8/layout/cycle2"/>
    <dgm:cxn modelId="{962E0CAE-A20E-476E-A2DF-9859CA72216D}" type="presParOf" srcId="{72C02EE1-5210-4598-988C-5A1D803B3D39}" destId="{18F11527-CAD5-48B9-96D1-165B40C3243A}" srcOrd="0" destOrd="0" presId="urn:microsoft.com/office/officeart/2005/8/layout/cycle2"/>
    <dgm:cxn modelId="{8845E025-5DF1-426F-BAA8-E31A95E0858D}" type="presParOf" srcId="{34CB9944-D3B8-4B23-B954-119916D083DD}" destId="{56F7028F-8144-4EE5-8EB8-CD6C5DB32A38}" srcOrd="8" destOrd="0" presId="urn:microsoft.com/office/officeart/2005/8/layout/cycle2"/>
    <dgm:cxn modelId="{860110AA-8803-483A-854F-58A77D3EF735}" type="presParOf" srcId="{34CB9944-D3B8-4B23-B954-119916D083DD}" destId="{5E46A225-3C63-4525-9AC1-F2491FB54D99}" srcOrd="9" destOrd="0" presId="urn:microsoft.com/office/officeart/2005/8/layout/cycle2"/>
    <dgm:cxn modelId="{F0D78175-E129-4C17-804C-F4986D172923}" type="presParOf" srcId="{5E46A225-3C63-4525-9AC1-F2491FB54D99}" destId="{0265275A-323D-4E09-8E96-B059FFEB04C4}" srcOrd="0" destOrd="0" presId="urn:microsoft.com/office/officeart/2005/8/layout/cycle2"/>
    <dgm:cxn modelId="{C4CA4F6D-6ABC-4985-9732-484D54BF042C}" type="presParOf" srcId="{34CB9944-D3B8-4B23-B954-119916D083DD}" destId="{941BED7D-1E01-408D-88D2-BE16F495B6C6}" srcOrd="10" destOrd="0" presId="urn:microsoft.com/office/officeart/2005/8/layout/cycle2"/>
    <dgm:cxn modelId="{13FED65D-8567-447F-8646-98F1583D0F8B}" type="presParOf" srcId="{34CB9944-D3B8-4B23-B954-119916D083DD}" destId="{67491692-354B-4631-A0ED-90E7DADF1E08}" srcOrd="11" destOrd="0" presId="urn:microsoft.com/office/officeart/2005/8/layout/cycle2"/>
    <dgm:cxn modelId="{4CA0D029-1C3D-43B5-9127-48D1C5A9B7CE}" type="presParOf" srcId="{67491692-354B-4631-A0ED-90E7DADF1E08}" destId="{86C93FE7-6568-48F5-BEB3-4FD9F0071D36}" srcOrd="0" destOrd="0" presId="urn:microsoft.com/office/officeart/2005/8/layout/cycle2"/>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0D50C8-FB58-4BE4-A0C3-647AFD3F70BD}" type="doc">
      <dgm:prSet loTypeId="urn:microsoft.com/office/officeart/2005/8/layout/cycle2" loCatId="cycle" qsTypeId="urn:microsoft.com/office/officeart/2005/8/quickstyle/simple1" qsCatId="simple" csTypeId="urn:microsoft.com/office/officeart/2005/8/colors/accent4_2" csCatId="accent4" phldr="1"/>
      <dgm:spPr/>
      <dgm:t>
        <a:bodyPr/>
        <a:lstStyle/>
        <a:p>
          <a:endParaRPr lang="en-US"/>
        </a:p>
      </dgm:t>
    </dgm:pt>
    <dgm:pt modelId="{C618E487-5A12-4418-8183-2AC9BFC33DDD}">
      <dgm:prSet phldrT="[Text]"/>
      <dgm:spPr/>
      <dgm:t>
        <a:bodyPr/>
        <a:lstStyle/>
        <a:p>
          <a:r>
            <a:rPr lang="en-US" dirty="0"/>
            <a:t> </a:t>
          </a:r>
          <a:r>
            <a:rPr lang="en-US" dirty="0" err="1"/>
            <a:t>Valmistelu</a:t>
          </a:r>
          <a:endParaRPr lang="en-US" dirty="0"/>
        </a:p>
      </dgm:t>
    </dgm:pt>
    <dgm:pt modelId="{4C0852DB-4341-4BEE-8B82-CFB7EB69C145}" type="parTrans" cxnId="{270BECA3-B7AE-4B37-B468-55B44C62C365}">
      <dgm:prSet/>
      <dgm:spPr/>
      <dgm:t>
        <a:bodyPr/>
        <a:lstStyle/>
        <a:p>
          <a:endParaRPr lang="en-US"/>
        </a:p>
      </dgm:t>
    </dgm:pt>
    <dgm:pt modelId="{41F7B947-ABB6-45A5-9BC6-D6E946CB8DCF}" type="sibTrans" cxnId="{270BECA3-B7AE-4B37-B468-55B44C62C365}">
      <dgm:prSet/>
      <dgm:spPr/>
      <dgm:t>
        <a:bodyPr/>
        <a:lstStyle/>
        <a:p>
          <a:endParaRPr lang="en-US"/>
        </a:p>
      </dgm:t>
    </dgm:pt>
    <dgm:pt modelId="{9BD29DEE-F528-409A-AE57-85FC8110F022}">
      <dgm:prSet phldrT="[Text]"/>
      <dgm:spPr/>
      <dgm:t>
        <a:bodyPr/>
        <a:lstStyle/>
        <a:p>
          <a:r>
            <a:rPr lang="en-US" dirty="0" err="1"/>
            <a:t>Yhteistyö</a:t>
          </a:r>
          <a:endParaRPr lang="en-US" dirty="0"/>
        </a:p>
      </dgm:t>
    </dgm:pt>
    <dgm:pt modelId="{7DB94FE1-3011-48AB-AC89-5CD771273620}" type="parTrans" cxnId="{D171E50F-0A6D-49D9-A59B-285926B0E697}">
      <dgm:prSet/>
      <dgm:spPr/>
      <dgm:t>
        <a:bodyPr/>
        <a:lstStyle/>
        <a:p>
          <a:endParaRPr lang="en-US"/>
        </a:p>
      </dgm:t>
    </dgm:pt>
    <dgm:pt modelId="{2278098D-FC15-4D9A-9A49-89097E9380C0}" type="sibTrans" cxnId="{D171E50F-0A6D-49D9-A59B-285926B0E697}">
      <dgm:prSet/>
      <dgm:spPr/>
      <dgm:t>
        <a:bodyPr/>
        <a:lstStyle/>
        <a:p>
          <a:endParaRPr lang="en-US"/>
        </a:p>
      </dgm:t>
    </dgm:pt>
    <dgm:pt modelId="{0B784F37-69BD-45BE-978E-881115852262}">
      <dgm:prSet phldrT="[Text]"/>
      <dgm:spPr/>
      <dgm:t>
        <a:bodyPr/>
        <a:lstStyle/>
        <a:p>
          <a:r>
            <a:rPr lang="en-US" dirty="0" err="1"/>
            <a:t>Datan</a:t>
          </a:r>
          <a:endParaRPr lang="en-US" dirty="0"/>
        </a:p>
        <a:p>
          <a:r>
            <a:rPr lang="en-US" dirty="0" err="1"/>
            <a:t>hallinta</a:t>
          </a:r>
          <a:endParaRPr lang="en-US" dirty="0"/>
        </a:p>
      </dgm:t>
    </dgm:pt>
    <dgm:pt modelId="{7FA2BE29-C05B-4772-BD16-B1A004EEDCB0}" type="parTrans" cxnId="{B93346E5-C5A3-4A0F-B5FB-169F044DAF71}">
      <dgm:prSet/>
      <dgm:spPr/>
      <dgm:t>
        <a:bodyPr/>
        <a:lstStyle/>
        <a:p>
          <a:endParaRPr lang="en-US"/>
        </a:p>
      </dgm:t>
    </dgm:pt>
    <dgm:pt modelId="{5F897539-F573-4C86-9F29-DE46DBB954C2}" type="sibTrans" cxnId="{B93346E5-C5A3-4A0F-B5FB-169F044DAF71}">
      <dgm:prSet/>
      <dgm:spPr/>
      <dgm:t>
        <a:bodyPr/>
        <a:lstStyle/>
        <a:p>
          <a:endParaRPr lang="en-US"/>
        </a:p>
      </dgm:t>
    </dgm:pt>
    <dgm:pt modelId="{B9AFC96D-A49C-4CBE-A791-9BC59745BA03}">
      <dgm:prSet phldrT="[Text]"/>
      <dgm:spPr/>
      <dgm:t>
        <a:bodyPr/>
        <a:lstStyle/>
        <a:p>
          <a:r>
            <a:rPr lang="en-US" dirty="0" err="1"/>
            <a:t>Tulosten</a:t>
          </a:r>
          <a:r>
            <a:rPr lang="en-US" dirty="0"/>
            <a:t> </a:t>
          </a:r>
          <a:r>
            <a:rPr lang="en-US" dirty="0" err="1"/>
            <a:t>avaaminen</a:t>
          </a:r>
          <a:r>
            <a:rPr lang="en-US" dirty="0"/>
            <a:t> </a:t>
          </a:r>
        </a:p>
      </dgm:t>
    </dgm:pt>
    <dgm:pt modelId="{47AEB67C-AD23-43DF-A0F9-FA33526C6B70}" type="parTrans" cxnId="{389FB0C1-C8B2-4BBF-B2E5-65A23DD5ED9C}">
      <dgm:prSet/>
      <dgm:spPr/>
      <dgm:t>
        <a:bodyPr/>
        <a:lstStyle/>
        <a:p>
          <a:endParaRPr lang="en-US"/>
        </a:p>
      </dgm:t>
    </dgm:pt>
    <dgm:pt modelId="{3DA6840A-79C4-4BE6-B7C6-12B08EBA2374}" type="sibTrans" cxnId="{389FB0C1-C8B2-4BBF-B2E5-65A23DD5ED9C}">
      <dgm:prSet/>
      <dgm:spPr/>
      <dgm:t>
        <a:bodyPr/>
        <a:lstStyle/>
        <a:p>
          <a:endParaRPr lang="en-US"/>
        </a:p>
      </dgm:t>
    </dgm:pt>
    <dgm:pt modelId="{B801CEE9-4866-4CD7-9A71-CA1E16D0D89B}">
      <dgm:prSet phldrT="[Text]"/>
      <dgm:spPr/>
      <dgm:t>
        <a:bodyPr/>
        <a:lstStyle/>
        <a:p>
          <a:r>
            <a:rPr lang="en-US" dirty="0" err="1"/>
            <a:t>Tiedolla</a:t>
          </a:r>
          <a:r>
            <a:rPr lang="en-US" dirty="0"/>
            <a:t> </a:t>
          </a:r>
          <a:r>
            <a:rPr lang="en-US" dirty="0" err="1"/>
            <a:t>johtaminen</a:t>
          </a:r>
          <a:endParaRPr lang="en-US" dirty="0"/>
        </a:p>
      </dgm:t>
    </dgm:pt>
    <dgm:pt modelId="{89A111B6-D864-46AF-8BCF-5A2C29147B9A}" type="parTrans" cxnId="{87FDA241-0C81-4BDB-92F1-222C3287FC62}">
      <dgm:prSet/>
      <dgm:spPr/>
      <dgm:t>
        <a:bodyPr/>
        <a:lstStyle/>
        <a:p>
          <a:endParaRPr lang="en-US"/>
        </a:p>
      </dgm:t>
    </dgm:pt>
    <dgm:pt modelId="{93362552-B639-4083-A6F9-F04EA37ABF38}" type="sibTrans" cxnId="{87FDA241-0C81-4BDB-92F1-222C3287FC62}">
      <dgm:prSet/>
      <dgm:spPr/>
      <dgm:t>
        <a:bodyPr/>
        <a:lstStyle/>
        <a:p>
          <a:endParaRPr lang="en-US"/>
        </a:p>
      </dgm:t>
    </dgm:pt>
    <dgm:pt modelId="{79CFDF57-D873-4D5A-A2AB-B8F527618FE1}">
      <dgm:prSet phldrT="[Text]"/>
      <dgm:spPr/>
      <dgm:t>
        <a:bodyPr/>
        <a:lstStyle/>
        <a:p>
          <a:r>
            <a:rPr lang="en-US" dirty="0" err="1"/>
            <a:t>Tutkimus</a:t>
          </a:r>
          <a:endParaRPr lang="en-US" dirty="0"/>
        </a:p>
      </dgm:t>
    </dgm:pt>
    <dgm:pt modelId="{231763AA-7CBF-4C2C-966A-EC4E0E03A843}" type="parTrans" cxnId="{A8C63DB8-890F-4A5C-A3DC-FE53F6C018B2}">
      <dgm:prSet/>
      <dgm:spPr/>
      <dgm:t>
        <a:bodyPr/>
        <a:lstStyle/>
        <a:p>
          <a:endParaRPr lang="en-US"/>
        </a:p>
      </dgm:t>
    </dgm:pt>
    <dgm:pt modelId="{F709CC61-D497-405C-9CD0-43992DC67DE2}" type="sibTrans" cxnId="{A8C63DB8-890F-4A5C-A3DC-FE53F6C018B2}">
      <dgm:prSet/>
      <dgm:spPr/>
      <dgm:t>
        <a:bodyPr/>
        <a:lstStyle/>
        <a:p>
          <a:endParaRPr lang="en-US"/>
        </a:p>
      </dgm:t>
    </dgm:pt>
    <dgm:pt modelId="{34CB9944-D3B8-4B23-B954-119916D083DD}" type="pres">
      <dgm:prSet presAssocID="{D20D50C8-FB58-4BE4-A0C3-647AFD3F70BD}" presName="cycle" presStyleCnt="0">
        <dgm:presLayoutVars>
          <dgm:dir/>
          <dgm:resizeHandles val="exact"/>
        </dgm:presLayoutVars>
      </dgm:prSet>
      <dgm:spPr/>
    </dgm:pt>
    <dgm:pt modelId="{CAFC7801-E286-40E4-9BBD-C4A9F6C2DE5B}" type="pres">
      <dgm:prSet presAssocID="{C618E487-5A12-4418-8183-2AC9BFC33DDD}" presName="node" presStyleLbl="node1" presStyleIdx="0" presStyleCnt="6">
        <dgm:presLayoutVars>
          <dgm:bulletEnabled val="1"/>
        </dgm:presLayoutVars>
      </dgm:prSet>
      <dgm:spPr/>
    </dgm:pt>
    <dgm:pt modelId="{875D06B1-3299-4A89-ACCA-512AB4E7F6EF}" type="pres">
      <dgm:prSet presAssocID="{41F7B947-ABB6-45A5-9BC6-D6E946CB8DCF}" presName="sibTrans" presStyleLbl="sibTrans2D1" presStyleIdx="0" presStyleCnt="6"/>
      <dgm:spPr/>
    </dgm:pt>
    <dgm:pt modelId="{25DE8DD2-8389-4426-A018-67FC84FA7E0F}" type="pres">
      <dgm:prSet presAssocID="{41F7B947-ABB6-45A5-9BC6-D6E946CB8DCF}" presName="connectorText" presStyleLbl="sibTrans2D1" presStyleIdx="0" presStyleCnt="6"/>
      <dgm:spPr/>
    </dgm:pt>
    <dgm:pt modelId="{2AA901FC-F7BC-4AC2-9EEB-F7C3B62A07D8}" type="pres">
      <dgm:prSet presAssocID="{9BD29DEE-F528-409A-AE57-85FC8110F022}" presName="node" presStyleLbl="node1" presStyleIdx="1" presStyleCnt="6">
        <dgm:presLayoutVars>
          <dgm:bulletEnabled val="1"/>
        </dgm:presLayoutVars>
      </dgm:prSet>
      <dgm:spPr/>
    </dgm:pt>
    <dgm:pt modelId="{3CF8F0BF-28E9-4382-9B69-1F4AE94214CA}" type="pres">
      <dgm:prSet presAssocID="{2278098D-FC15-4D9A-9A49-89097E9380C0}" presName="sibTrans" presStyleLbl="sibTrans2D1" presStyleIdx="1" presStyleCnt="6"/>
      <dgm:spPr/>
    </dgm:pt>
    <dgm:pt modelId="{F5D20390-EC16-46B3-9F7B-F0155E7D0BCB}" type="pres">
      <dgm:prSet presAssocID="{2278098D-FC15-4D9A-9A49-89097E9380C0}" presName="connectorText" presStyleLbl="sibTrans2D1" presStyleIdx="1" presStyleCnt="6"/>
      <dgm:spPr/>
    </dgm:pt>
    <dgm:pt modelId="{F28A6EB0-E498-48AE-A6C1-E56C8BAA54CE}" type="pres">
      <dgm:prSet presAssocID="{79CFDF57-D873-4D5A-A2AB-B8F527618FE1}" presName="node" presStyleLbl="node1" presStyleIdx="2" presStyleCnt="6">
        <dgm:presLayoutVars>
          <dgm:bulletEnabled val="1"/>
        </dgm:presLayoutVars>
      </dgm:prSet>
      <dgm:spPr/>
    </dgm:pt>
    <dgm:pt modelId="{FA71A52E-536E-4E0A-BB73-26EB25D0040E}" type="pres">
      <dgm:prSet presAssocID="{F709CC61-D497-405C-9CD0-43992DC67DE2}" presName="sibTrans" presStyleLbl="sibTrans2D1" presStyleIdx="2" presStyleCnt="6"/>
      <dgm:spPr/>
    </dgm:pt>
    <dgm:pt modelId="{189B64FA-B951-4542-8979-A8E8E742D6E5}" type="pres">
      <dgm:prSet presAssocID="{F709CC61-D497-405C-9CD0-43992DC67DE2}" presName="connectorText" presStyleLbl="sibTrans2D1" presStyleIdx="2" presStyleCnt="6"/>
      <dgm:spPr/>
    </dgm:pt>
    <dgm:pt modelId="{BE9BBD17-51FD-443E-A1E3-9442DC546D5C}" type="pres">
      <dgm:prSet presAssocID="{0B784F37-69BD-45BE-978E-881115852262}" presName="node" presStyleLbl="node1" presStyleIdx="3" presStyleCnt="6">
        <dgm:presLayoutVars>
          <dgm:bulletEnabled val="1"/>
        </dgm:presLayoutVars>
      </dgm:prSet>
      <dgm:spPr/>
    </dgm:pt>
    <dgm:pt modelId="{72C02EE1-5210-4598-988C-5A1D803B3D39}" type="pres">
      <dgm:prSet presAssocID="{5F897539-F573-4C86-9F29-DE46DBB954C2}" presName="sibTrans" presStyleLbl="sibTrans2D1" presStyleIdx="3" presStyleCnt="6"/>
      <dgm:spPr/>
    </dgm:pt>
    <dgm:pt modelId="{18F11527-CAD5-48B9-96D1-165B40C3243A}" type="pres">
      <dgm:prSet presAssocID="{5F897539-F573-4C86-9F29-DE46DBB954C2}" presName="connectorText" presStyleLbl="sibTrans2D1" presStyleIdx="3" presStyleCnt="6"/>
      <dgm:spPr/>
    </dgm:pt>
    <dgm:pt modelId="{56F7028F-8144-4EE5-8EB8-CD6C5DB32A38}" type="pres">
      <dgm:prSet presAssocID="{B9AFC96D-A49C-4CBE-A791-9BC59745BA03}" presName="node" presStyleLbl="node1" presStyleIdx="4" presStyleCnt="6">
        <dgm:presLayoutVars>
          <dgm:bulletEnabled val="1"/>
        </dgm:presLayoutVars>
      </dgm:prSet>
      <dgm:spPr/>
    </dgm:pt>
    <dgm:pt modelId="{5E46A225-3C63-4525-9AC1-F2491FB54D99}" type="pres">
      <dgm:prSet presAssocID="{3DA6840A-79C4-4BE6-B7C6-12B08EBA2374}" presName="sibTrans" presStyleLbl="sibTrans2D1" presStyleIdx="4" presStyleCnt="6"/>
      <dgm:spPr/>
    </dgm:pt>
    <dgm:pt modelId="{0265275A-323D-4E09-8E96-B059FFEB04C4}" type="pres">
      <dgm:prSet presAssocID="{3DA6840A-79C4-4BE6-B7C6-12B08EBA2374}" presName="connectorText" presStyleLbl="sibTrans2D1" presStyleIdx="4" presStyleCnt="6"/>
      <dgm:spPr/>
    </dgm:pt>
    <dgm:pt modelId="{941BED7D-1E01-408D-88D2-BE16F495B6C6}" type="pres">
      <dgm:prSet presAssocID="{B801CEE9-4866-4CD7-9A71-CA1E16D0D89B}" presName="node" presStyleLbl="node1" presStyleIdx="5" presStyleCnt="6">
        <dgm:presLayoutVars>
          <dgm:bulletEnabled val="1"/>
        </dgm:presLayoutVars>
      </dgm:prSet>
      <dgm:spPr/>
    </dgm:pt>
    <dgm:pt modelId="{67491692-354B-4631-A0ED-90E7DADF1E08}" type="pres">
      <dgm:prSet presAssocID="{93362552-B639-4083-A6F9-F04EA37ABF38}" presName="sibTrans" presStyleLbl="sibTrans2D1" presStyleIdx="5" presStyleCnt="6"/>
      <dgm:spPr/>
    </dgm:pt>
    <dgm:pt modelId="{86C93FE7-6568-48F5-BEB3-4FD9F0071D36}" type="pres">
      <dgm:prSet presAssocID="{93362552-B639-4083-A6F9-F04EA37ABF38}" presName="connectorText" presStyleLbl="sibTrans2D1" presStyleIdx="5" presStyleCnt="6"/>
      <dgm:spPr/>
    </dgm:pt>
  </dgm:ptLst>
  <dgm:cxnLst>
    <dgm:cxn modelId="{967EEB01-9072-40AD-ACF4-AF0775B050DE}" type="presOf" srcId="{2278098D-FC15-4D9A-9A49-89097E9380C0}" destId="{3CF8F0BF-28E9-4382-9B69-1F4AE94214CA}" srcOrd="0" destOrd="0" presId="urn:microsoft.com/office/officeart/2005/8/layout/cycle2"/>
    <dgm:cxn modelId="{D171E50F-0A6D-49D9-A59B-285926B0E697}" srcId="{D20D50C8-FB58-4BE4-A0C3-647AFD3F70BD}" destId="{9BD29DEE-F528-409A-AE57-85FC8110F022}" srcOrd="1" destOrd="0" parTransId="{7DB94FE1-3011-48AB-AC89-5CD771273620}" sibTransId="{2278098D-FC15-4D9A-9A49-89097E9380C0}"/>
    <dgm:cxn modelId="{A29D0422-5FEA-4F7B-BB78-C7A29159BDBB}" type="presOf" srcId="{41F7B947-ABB6-45A5-9BC6-D6E946CB8DCF}" destId="{875D06B1-3299-4A89-ACCA-512AB4E7F6EF}" srcOrd="0" destOrd="0" presId="urn:microsoft.com/office/officeart/2005/8/layout/cycle2"/>
    <dgm:cxn modelId="{D679B229-2F07-4E61-8FF8-2B5156A0675E}" type="presOf" srcId="{F709CC61-D497-405C-9CD0-43992DC67DE2}" destId="{FA71A52E-536E-4E0A-BB73-26EB25D0040E}" srcOrd="0" destOrd="0" presId="urn:microsoft.com/office/officeart/2005/8/layout/cycle2"/>
    <dgm:cxn modelId="{43E26D2D-D5DB-4234-B2F1-BB253DB61392}" type="presOf" srcId="{F709CC61-D497-405C-9CD0-43992DC67DE2}" destId="{189B64FA-B951-4542-8979-A8E8E742D6E5}" srcOrd="1" destOrd="0" presId="urn:microsoft.com/office/officeart/2005/8/layout/cycle2"/>
    <dgm:cxn modelId="{17F00F33-031B-4461-892B-F816BFEB234C}" type="presOf" srcId="{5F897539-F573-4C86-9F29-DE46DBB954C2}" destId="{72C02EE1-5210-4598-988C-5A1D803B3D39}" srcOrd="0" destOrd="0" presId="urn:microsoft.com/office/officeart/2005/8/layout/cycle2"/>
    <dgm:cxn modelId="{87FDA241-0C81-4BDB-92F1-222C3287FC62}" srcId="{D20D50C8-FB58-4BE4-A0C3-647AFD3F70BD}" destId="{B801CEE9-4866-4CD7-9A71-CA1E16D0D89B}" srcOrd="5" destOrd="0" parTransId="{89A111B6-D864-46AF-8BCF-5A2C29147B9A}" sibTransId="{93362552-B639-4083-A6F9-F04EA37ABF38}"/>
    <dgm:cxn modelId="{A2011D63-B3D2-4983-AA8E-21730EF3CA71}" type="presOf" srcId="{B801CEE9-4866-4CD7-9A71-CA1E16D0D89B}" destId="{941BED7D-1E01-408D-88D2-BE16F495B6C6}" srcOrd="0" destOrd="0" presId="urn:microsoft.com/office/officeart/2005/8/layout/cycle2"/>
    <dgm:cxn modelId="{47782B46-78E7-49FB-88AC-00C4A4157555}" type="presOf" srcId="{79CFDF57-D873-4D5A-A2AB-B8F527618FE1}" destId="{F28A6EB0-E498-48AE-A6C1-E56C8BAA54CE}" srcOrd="0" destOrd="0" presId="urn:microsoft.com/office/officeart/2005/8/layout/cycle2"/>
    <dgm:cxn modelId="{72066D73-FD22-46F4-BD3A-223D7845D617}" type="presOf" srcId="{93362552-B639-4083-A6F9-F04EA37ABF38}" destId="{67491692-354B-4631-A0ED-90E7DADF1E08}" srcOrd="0" destOrd="0" presId="urn:microsoft.com/office/officeart/2005/8/layout/cycle2"/>
    <dgm:cxn modelId="{212C2277-9937-4958-B9C9-3B5E0568C7F2}" type="presOf" srcId="{41F7B947-ABB6-45A5-9BC6-D6E946CB8DCF}" destId="{25DE8DD2-8389-4426-A018-67FC84FA7E0F}" srcOrd="1" destOrd="0" presId="urn:microsoft.com/office/officeart/2005/8/layout/cycle2"/>
    <dgm:cxn modelId="{6F22068C-D06D-4162-BCA7-2670E05C5C2E}" type="presOf" srcId="{3DA6840A-79C4-4BE6-B7C6-12B08EBA2374}" destId="{5E46A225-3C63-4525-9AC1-F2491FB54D99}" srcOrd="0" destOrd="0" presId="urn:microsoft.com/office/officeart/2005/8/layout/cycle2"/>
    <dgm:cxn modelId="{79945691-0CF9-4183-9C47-50220CAC28FE}" type="presOf" srcId="{2278098D-FC15-4D9A-9A49-89097E9380C0}" destId="{F5D20390-EC16-46B3-9F7B-F0155E7D0BCB}" srcOrd="1" destOrd="0" presId="urn:microsoft.com/office/officeart/2005/8/layout/cycle2"/>
    <dgm:cxn modelId="{14EA2D93-A834-4845-A0BF-A9EF849CC79D}" type="presOf" srcId="{9BD29DEE-F528-409A-AE57-85FC8110F022}" destId="{2AA901FC-F7BC-4AC2-9EEB-F7C3B62A07D8}" srcOrd="0" destOrd="0" presId="urn:microsoft.com/office/officeart/2005/8/layout/cycle2"/>
    <dgm:cxn modelId="{93D85C9B-BE8B-48E2-A725-64962F71C51C}" type="presOf" srcId="{3DA6840A-79C4-4BE6-B7C6-12B08EBA2374}" destId="{0265275A-323D-4E09-8E96-B059FFEB04C4}" srcOrd="1" destOrd="0" presId="urn:microsoft.com/office/officeart/2005/8/layout/cycle2"/>
    <dgm:cxn modelId="{0B1CCA9D-BE32-42CF-8186-E3369438FCB0}" type="presOf" srcId="{D20D50C8-FB58-4BE4-A0C3-647AFD3F70BD}" destId="{34CB9944-D3B8-4B23-B954-119916D083DD}" srcOrd="0" destOrd="0" presId="urn:microsoft.com/office/officeart/2005/8/layout/cycle2"/>
    <dgm:cxn modelId="{270BECA3-B7AE-4B37-B468-55B44C62C365}" srcId="{D20D50C8-FB58-4BE4-A0C3-647AFD3F70BD}" destId="{C618E487-5A12-4418-8183-2AC9BFC33DDD}" srcOrd="0" destOrd="0" parTransId="{4C0852DB-4341-4BEE-8B82-CFB7EB69C145}" sibTransId="{41F7B947-ABB6-45A5-9BC6-D6E946CB8DCF}"/>
    <dgm:cxn modelId="{8BB430B3-18E3-4774-8F21-7A94289601DC}" type="presOf" srcId="{B9AFC96D-A49C-4CBE-A791-9BC59745BA03}" destId="{56F7028F-8144-4EE5-8EB8-CD6C5DB32A38}" srcOrd="0" destOrd="0" presId="urn:microsoft.com/office/officeart/2005/8/layout/cycle2"/>
    <dgm:cxn modelId="{5ED07EB4-7804-47AA-BFD9-9231D336230A}" type="presOf" srcId="{C618E487-5A12-4418-8183-2AC9BFC33DDD}" destId="{CAFC7801-E286-40E4-9BBD-C4A9F6C2DE5B}" srcOrd="0" destOrd="0" presId="urn:microsoft.com/office/officeart/2005/8/layout/cycle2"/>
    <dgm:cxn modelId="{A8C63DB8-890F-4A5C-A3DC-FE53F6C018B2}" srcId="{D20D50C8-FB58-4BE4-A0C3-647AFD3F70BD}" destId="{79CFDF57-D873-4D5A-A2AB-B8F527618FE1}" srcOrd="2" destOrd="0" parTransId="{231763AA-7CBF-4C2C-966A-EC4E0E03A843}" sibTransId="{F709CC61-D497-405C-9CD0-43992DC67DE2}"/>
    <dgm:cxn modelId="{843F3CBE-B6F2-4B8E-AA78-D9B4FDAE74A2}" type="presOf" srcId="{5F897539-F573-4C86-9F29-DE46DBB954C2}" destId="{18F11527-CAD5-48B9-96D1-165B40C3243A}" srcOrd="1" destOrd="0" presId="urn:microsoft.com/office/officeart/2005/8/layout/cycle2"/>
    <dgm:cxn modelId="{389FB0C1-C8B2-4BBF-B2E5-65A23DD5ED9C}" srcId="{D20D50C8-FB58-4BE4-A0C3-647AFD3F70BD}" destId="{B9AFC96D-A49C-4CBE-A791-9BC59745BA03}" srcOrd="4" destOrd="0" parTransId="{47AEB67C-AD23-43DF-A0F9-FA33526C6B70}" sibTransId="{3DA6840A-79C4-4BE6-B7C6-12B08EBA2374}"/>
    <dgm:cxn modelId="{8EF1A5D6-4895-4D43-A1FF-698EFA9E4A02}" type="presOf" srcId="{93362552-B639-4083-A6F9-F04EA37ABF38}" destId="{86C93FE7-6568-48F5-BEB3-4FD9F0071D36}" srcOrd="1" destOrd="0" presId="urn:microsoft.com/office/officeart/2005/8/layout/cycle2"/>
    <dgm:cxn modelId="{D57899D7-4407-4E4A-933E-A0E097F67158}" type="presOf" srcId="{0B784F37-69BD-45BE-978E-881115852262}" destId="{BE9BBD17-51FD-443E-A1E3-9442DC546D5C}" srcOrd="0" destOrd="0" presId="urn:microsoft.com/office/officeart/2005/8/layout/cycle2"/>
    <dgm:cxn modelId="{B93346E5-C5A3-4A0F-B5FB-169F044DAF71}" srcId="{D20D50C8-FB58-4BE4-A0C3-647AFD3F70BD}" destId="{0B784F37-69BD-45BE-978E-881115852262}" srcOrd="3" destOrd="0" parTransId="{7FA2BE29-C05B-4772-BD16-B1A004EEDCB0}" sibTransId="{5F897539-F573-4C86-9F29-DE46DBB954C2}"/>
    <dgm:cxn modelId="{7EAFE632-D2B6-4715-B377-A24E0E0EDF25}" type="presParOf" srcId="{34CB9944-D3B8-4B23-B954-119916D083DD}" destId="{CAFC7801-E286-40E4-9BBD-C4A9F6C2DE5B}" srcOrd="0" destOrd="0" presId="urn:microsoft.com/office/officeart/2005/8/layout/cycle2"/>
    <dgm:cxn modelId="{0495833B-89DE-458D-89FB-9C558BD3CA94}" type="presParOf" srcId="{34CB9944-D3B8-4B23-B954-119916D083DD}" destId="{875D06B1-3299-4A89-ACCA-512AB4E7F6EF}" srcOrd="1" destOrd="0" presId="urn:microsoft.com/office/officeart/2005/8/layout/cycle2"/>
    <dgm:cxn modelId="{04ACD45A-76B4-4936-BFA1-E916A9D83A8F}" type="presParOf" srcId="{875D06B1-3299-4A89-ACCA-512AB4E7F6EF}" destId="{25DE8DD2-8389-4426-A018-67FC84FA7E0F}" srcOrd="0" destOrd="0" presId="urn:microsoft.com/office/officeart/2005/8/layout/cycle2"/>
    <dgm:cxn modelId="{CB455171-3104-4825-89B9-07491D80349F}" type="presParOf" srcId="{34CB9944-D3B8-4B23-B954-119916D083DD}" destId="{2AA901FC-F7BC-4AC2-9EEB-F7C3B62A07D8}" srcOrd="2" destOrd="0" presId="urn:microsoft.com/office/officeart/2005/8/layout/cycle2"/>
    <dgm:cxn modelId="{D8C468E6-0BE8-4C6B-ADC9-380F93102D41}" type="presParOf" srcId="{34CB9944-D3B8-4B23-B954-119916D083DD}" destId="{3CF8F0BF-28E9-4382-9B69-1F4AE94214CA}" srcOrd="3" destOrd="0" presId="urn:microsoft.com/office/officeart/2005/8/layout/cycle2"/>
    <dgm:cxn modelId="{9DB62BC3-9DC4-4D97-ACB8-E96F3C28885F}" type="presParOf" srcId="{3CF8F0BF-28E9-4382-9B69-1F4AE94214CA}" destId="{F5D20390-EC16-46B3-9F7B-F0155E7D0BCB}" srcOrd="0" destOrd="0" presId="urn:microsoft.com/office/officeart/2005/8/layout/cycle2"/>
    <dgm:cxn modelId="{31309186-C62E-4386-BAEA-4B0365B7CC5D}" type="presParOf" srcId="{34CB9944-D3B8-4B23-B954-119916D083DD}" destId="{F28A6EB0-E498-48AE-A6C1-E56C8BAA54CE}" srcOrd="4" destOrd="0" presId="urn:microsoft.com/office/officeart/2005/8/layout/cycle2"/>
    <dgm:cxn modelId="{4CCFC978-47B6-4B6A-8F38-885B69999FB9}" type="presParOf" srcId="{34CB9944-D3B8-4B23-B954-119916D083DD}" destId="{FA71A52E-536E-4E0A-BB73-26EB25D0040E}" srcOrd="5" destOrd="0" presId="urn:microsoft.com/office/officeart/2005/8/layout/cycle2"/>
    <dgm:cxn modelId="{D4C2C462-6406-41A8-8E05-F37C3181510D}" type="presParOf" srcId="{FA71A52E-536E-4E0A-BB73-26EB25D0040E}" destId="{189B64FA-B951-4542-8979-A8E8E742D6E5}" srcOrd="0" destOrd="0" presId="urn:microsoft.com/office/officeart/2005/8/layout/cycle2"/>
    <dgm:cxn modelId="{8A78D550-5930-42F4-9525-8CF228EC0EE9}" type="presParOf" srcId="{34CB9944-D3B8-4B23-B954-119916D083DD}" destId="{BE9BBD17-51FD-443E-A1E3-9442DC546D5C}" srcOrd="6" destOrd="0" presId="urn:microsoft.com/office/officeart/2005/8/layout/cycle2"/>
    <dgm:cxn modelId="{C827107D-DE1D-4721-8CB3-DFBA1903F6FA}" type="presParOf" srcId="{34CB9944-D3B8-4B23-B954-119916D083DD}" destId="{72C02EE1-5210-4598-988C-5A1D803B3D39}" srcOrd="7" destOrd="0" presId="urn:microsoft.com/office/officeart/2005/8/layout/cycle2"/>
    <dgm:cxn modelId="{962E0CAE-A20E-476E-A2DF-9859CA72216D}" type="presParOf" srcId="{72C02EE1-5210-4598-988C-5A1D803B3D39}" destId="{18F11527-CAD5-48B9-96D1-165B40C3243A}" srcOrd="0" destOrd="0" presId="urn:microsoft.com/office/officeart/2005/8/layout/cycle2"/>
    <dgm:cxn modelId="{8845E025-5DF1-426F-BAA8-E31A95E0858D}" type="presParOf" srcId="{34CB9944-D3B8-4B23-B954-119916D083DD}" destId="{56F7028F-8144-4EE5-8EB8-CD6C5DB32A38}" srcOrd="8" destOrd="0" presId="urn:microsoft.com/office/officeart/2005/8/layout/cycle2"/>
    <dgm:cxn modelId="{860110AA-8803-483A-854F-58A77D3EF735}" type="presParOf" srcId="{34CB9944-D3B8-4B23-B954-119916D083DD}" destId="{5E46A225-3C63-4525-9AC1-F2491FB54D99}" srcOrd="9" destOrd="0" presId="urn:microsoft.com/office/officeart/2005/8/layout/cycle2"/>
    <dgm:cxn modelId="{F0D78175-E129-4C17-804C-F4986D172923}" type="presParOf" srcId="{5E46A225-3C63-4525-9AC1-F2491FB54D99}" destId="{0265275A-323D-4E09-8E96-B059FFEB04C4}" srcOrd="0" destOrd="0" presId="urn:microsoft.com/office/officeart/2005/8/layout/cycle2"/>
    <dgm:cxn modelId="{C4CA4F6D-6ABC-4985-9732-484D54BF042C}" type="presParOf" srcId="{34CB9944-D3B8-4B23-B954-119916D083DD}" destId="{941BED7D-1E01-408D-88D2-BE16F495B6C6}" srcOrd="10" destOrd="0" presId="urn:microsoft.com/office/officeart/2005/8/layout/cycle2"/>
    <dgm:cxn modelId="{13FED65D-8567-447F-8646-98F1583D0F8B}" type="presParOf" srcId="{34CB9944-D3B8-4B23-B954-119916D083DD}" destId="{67491692-354B-4631-A0ED-90E7DADF1E08}" srcOrd="11" destOrd="0" presId="urn:microsoft.com/office/officeart/2005/8/layout/cycle2"/>
    <dgm:cxn modelId="{4CA0D029-1C3D-43B5-9127-48D1C5A9B7CE}" type="presParOf" srcId="{67491692-354B-4631-A0ED-90E7DADF1E08}" destId="{86C93FE7-6568-48F5-BEB3-4FD9F0071D36}" srcOrd="0" destOrd="0" presId="urn:microsoft.com/office/officeart/2005/8/layout/cycle2"/>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C2353E-3F17-4DB5-928E-7D42DE9C92DE}"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n-US"/>
        </a:p>
      </dgm:t>
    </dgm:pt>
    <dgm:pt modelId="{7C83EB44-BB1E-4310-96F7-12540222C3DE}">
      <dgm:prSet phldrT="[Text]"/>
      <dgm:spPr/>
      <dgm:t>
        <a:bodyPr/>
        <a:lstStyle/>
        <a:p>
          <a:r>
            <a:rPr lang="en-US" b="1" dirty="0"/>
            <a:t>Csc.fi</a:t>
          </a:r>
          <a:br>
            <a:rPr lang="en-US" dirty="0"/>
          </a:br>
          <a:br>
            <a:rPr lang="en-US" dirty="0"/>
          </a:br>
          <a:r>
            <a:rPr lang="en-US" dirty="0" err="1"/>
            <a:t>Tietoa</a:t>
          </a:r>
          <a:r>
            <a:rPr lang="en-US" dirty="0"/>
            <a:t> </a:t>
          </a:r>
          <a:r>
            <a:rPr lang="en-US" dirty="0" err="1"/>
            <a:t>CSC:stä</a:t>
          </a:r>
          <a:r>
            <a:rPr lang="en-US" dirty="0"/>
            <a:t> ja </a:t>
          </a:r>
          <a:r>
            <a:rPr lang="en-US" dirty="0" err="1"/>
            <a:t>palveluistamme</a:t>
          </a:r>
          <a:r>
            <a:rPr lang="en-US" dirty="0"/>
            <a:t>: </a:t>
          </a:r>
          <a:r>
            <a:rPr lang="en-US" dirty="0" err="1"/>
            <a:t>millaisia</a:t>
          </a:r>
          <a:r>
            <a:rPr lang="en-US" dirty="0"/>
            <a:t> </a:t>
          </a:r>
          <a:r>
            <a:rPr lang="en-US" dirty="0" err="1"/>
            <a:t>palveluita</a:t>
          </a:r>
          <a:r>
            <a:rPr lang="en-US" dirty="0"/>
            <a:t> on, </a:t>
          </a:r>
          <a:r>
            <a:rPr lang="en-US" dirty="0" err="1"/>
            <a:t>mihin</a:t>
          </a:r>
          <a:r>
            <a:rPr lang="en-US" dirty="0"/>
            <a:t> </a:t>
          </a:r>
          <a:r>
            <a:rPr lang="en-US" dirty="0" err="1"/>
            <a:t>käyttöön</a:t>
          </a:r>
          <a:r>
            <a:rPr lang="en-US" dirty="0"/>
            <a:t> ne </a:t>
          </a:r>
          <a:r>
            <a:rPr lang="en-US" dirty="0" err="1"/>
            <a:t>soveltuvat</a:t>
          </a:r>
          <a:r>
            <a:rPr lang="en-US" dirty="0"/>
            <a:t>, </a:t>
          </a:r>
          <a:r>
            <a:rPr lang="en-US" dirty="0" err="1"/>
            <a:t>mitkä</a:t>
          </a:r>
          <a:r>
            <a:rPr lang="en-US" dirty="0"/>
            <a:t> </a:t>
          </a:r>
          <a:r>
            <a:rPr lang="en-US" dirty="0" err="1"/>
            <a:t>ovat</a:t>
          </a:r>
          <a:r>
            <a:rPr lang="en-US" dirty="0"/>
            <a:t> </a:t>
          </a:r>
          <a:r>
            <a:rPr lang="en-US" dirty="0" err="1"/>
            <a:t>käyttöehdot</a:t>
          </a:r>
          <a:r>
            <a:rPr lang="en-US" dirty="0"/>
            <a:t>. </a:t>
          </a:r>
        </a:p>
      </dgm:t>
    </dgm:pt>
    <dgm:pt modelId="{6BAFC926-B500-4FB6-96B9-3D656C3F2A40}" type="parTrans" cxnId="{23BCDE23-5716-4364-9A61-324B1DB78EBA}">
      <dgm:prSet/>
      <dgm:spPr/>
      <dgm:t>
        <a:bodyPr/>
        <a:lstStyle/>
        <a:p>
          <a:endParaRPr lang="en-US"/>
        </a:p>
      </dgm:t>
    </dgm:pt>
    <dgm:pt modelId="{6A2E26D0-3D08-4FBF-978C-E7F44A8C31BC}" type="sibTrans" cxnId="{23BCDE23-5716-4364-9A61-324B1DB78EBA}">
      <dgm:prSet/>
      <dgm:spPr/>
      <dgm:t>
        <a:bodyPr/>
        <a:lstStyle/>
        <a:p>
          <a:endParaRPr lang="en-US"/>
        </a:p>
      </dgm:t>
    </dgm:pt>
    <dgm:pt modelId="{5815BA25-57FE-480E-8A15-398278A39B3E}">
      <dgm:prSet phldrT="[Text]"/>
      <dgm:spPr/>
      <dgm:t>
        <a:bodyPr/>
        <a:lstStyle/>
        <a:p>
          <a:r>
            <a:rPr lang="en-US" b="1" dirty="0"/>
            <a:t>Fairdata.fi</a:t>
          </a:r>
        </a:p>
        <a:p>
          <a:endParaRPr lang="en-US" dirty="0"/>
        </a:p>
        <a:p>
          <a:r>
            <a:rPr lang="en-US" dirty="0" err="1"/>
            <a:t>Ohjeita</a:t>
          </a:r>
          <a:r>
            <a:rPr lang="en-US" dirty="0"/>
            <a:t> </a:t>
          </a:r>
          <a:r>
            <a:rPr lang="en-US" dirty="0" err="1"/>
            <a:t>datanhallintaan</a:t>
          </a:r>
          <a:r>
            <a:rPr lang="en-US" dirty="0"/>
            <a:t> ja Fairdata.fi-</a:t>
          </a:r>
          <a:r>
            <a:rPr lang="en-US" dirty="0" err="1"/>
            <a:t>palveluiden</a:t>
          </a:r>
          <a:r>
            <a:rPr lang="en-US" dirty="0"/>
            <a:t> </a:t>
          </a:r>
          <a:r>
            <a:rPr lang="en-US" dirty="0" err="1"/>
            <a:t>käyttöön</a:t>
          </a:r>
          <a:r>
            <a:rPr lang="en-US" dirty="0"/>
            <a:t>.</a:t>
          </a:r>
        </a:p>
      </dgm:t>
    </dgm:pt>
    <dgm:pt modelId="{00BF61C7-407A-4E51-99C4-3901711477CC}" type="parTrans" cxnId="{21F53A32-933E-4EC1-A1EA-B0E0A6B61079}">
      <dgm:prSet/>
      <dgm:spPr/>
      <dgm:t>
        <a:bodyPr/>
        <a:lstStyle/>
        <a:p>
          <a:endParaRPr lang="en-US"/>
        </a:p>
      </dgm:t>
    </dgm:pt>
    <dgm:pt modelId="{0DAB71A3-1659-4CCF-9737-AD34EF6B1FC9}" type="sibTrans" cxnId="{21F53A32-933E-4EC1-A1EA-B0E0A6B61079}">
      <dgm:prSet/>
      <dgm:spPr/>
      <dgm:t>
        <a:bodyPr/>
        <a:lstStyle/>
        <a:p>
          <a:endParaRPr lang="en-US"/>
        </a:p>
      </dgm:t>
    </dgm:pt>
    <dgm:pt modelId="{53CFC5EB-BB6F-4ABF-BACF-3B60BD54613D}">
      <dgm:prSet phldrT="[Text]"/>
      <dgm:spPr/>
      <dgm:t>
        <a:bodyPr/>
        <a:lstStyle/>
        <a:p>
          <a:r>
            <a:rPr lang="en-US" b="1" dirty="0"/>
            <a:t>My.csc.fi</a:t>
          </a:r>
          <a:br>
            <a:rPr lang="en-US" dirty="0"/>
          </a:br>
          <a:br>
            <a:rPr lang="en-US" dirty="0"/>
          </a:br>
          <a:r>
            <a:rPr lang="en-US" dirty="0" err="1"/>
            <a:t>CSC:n</a:t>
          </a:r>
          <a:r>
            <a:rPr lang="en-US" dirty="0"/>
            <a:t> </a:t>
          </a:r>
          <a:r>
            <a:rPr lang="en-US" dirty="0" err="1"/>
            <a:t>laskennan</a:t>
          </a:r>
          <a:r>
            <a:rPr lang="en-US" dirty="0"/>
            <a:t> ja </a:t>
          </a:r>
          <a:r>
            <a:rPr lang="en-US" dirty="0" err="1"/>
            <a:t>datanhallinnan</a:t>
          </a:r>
          <a:r>
            <a:rPr lang="en-US" dirty="0"/>
            <a:t> </a:t>
          </a:r>
          <a:r>
            <a:rPr lang="en-US" dirty="0" err="1"/>
            <a:t>palvelujen</a:t>
          </a:r>
          <a:r>
            <a:rPr lang="en-US" dirty="0"/>
            <a:t> </a:t>
          </a:r>
          <a:r>
            <a:rPr lang="en-US" dirty="0" err="1"/>
            <a:t>käyttäjäportaali</a:t>
          </a:r>
          <a:r>
            <a:rPr lang="en-US" dirty="0"/>
            <a:t>. </a:t>
          </a:r>
          <a:r>
            <a:rPr lang="en-US" dirty="0" err="1"/>
            <a:t>Täällä</a:t>
          </a:r>
          <a:r>
            <a:rPr lang="en-US" dirty="0"/>
            <a:t> </a:t>
          </a:r>
          <a:r>
            <a:rPr lang="en-US" dirty="0" err="1"/>
            <a:t>voit</a:t>
          </a:r>
          <a:r>
            <a:rPr lang="en-US" dirty="0"/>
            <a:t> hakea </a:t>
          </a:r>
          <a:r>
            <a:rPr lang="en-US" dirty="0" err="1"/>
            <a:t>laskenta-aikaa</a:t>
          </a:r>
          <a:r>
            <a:rPr lang="en-US" dirty="0"/>
            <a:t> ja </a:t>
          </a:r>
          <a:r>
            <a:rPr lang="en-US" dirty="0" err="1"/>
            <a:t>tallennustilaa</a:t>
          </a:r>
          <a:r>
            <a:rPr lang="en-US" dirty="0"/>
            <a:t>.</a:t>
          </a:r>
        </a:p>
      </dgm:t>
    </dgm:pt>
    <dgm:pt modelId="{0A19318C-506F-42C5-BC1C-2F255EF9596A}" type="parTrans" cxnId="{0B0C842F-80DB-4491-BE92-9AAF997A5807}">
      <dgm:prSet/>
      <dgm:spPr/>
      <dgm:t>
        <a:bodyPr/>
        <a:lstStyle/>
        <a:p>
          <a:endParaRPr lang="en-US"/>
        </a:p>
      </dgm:t>
    </dgm:pt>
    <dgm:pt modelId="{904461FB-6B78-49B9-A226-FADFDE4904D3}" type="sibTrans" cxnId="{0B0C842F-80DB-4491-BE92-9AAF997A5807}">
      <dgm:prSet/>
      <dgm:spPr/>
      <dgm:t>
        <a:bodyPr/>
        <a:lstStyle/>
        <a:p>
          <a:endParaRPr lang="en-US"/>
        </a:p>
      </dgm:t>
    </dgm:pt>
    <dgm:pt modelId="{5D181D20-AFF1-48C6-B970-7DD5E38CB09D}">
      <dgm:prSet phldrT="[Text]"/>
      <dgm:spPr/>
      <dgm:t>
        <a:bodyPr/>
        <a:lstStyle/>
        <a:p>
          <a:r>
            <a:rPr lang="en-US" b="1" dirty="0"/>
            <a:t>Docs.csc.fi</a:t>
          </a:r>
          <a:br>
            <a:rPr lang="en-US" dirty="0"/>
          </a:br>
          <a:br>
            <a:rPr lang="en-US" dirty="0"/>
          </a:br>
          <a:r>
            <a:rPr lang="en-US" dirty="0" err="1"/>
            <a:t>CSC:n</a:t>
          </a:r>
          <a:r>
            <a:rPr lang="en-US" dirty="0"/>
            <a:t> </a:t>
          </a:r>
          <a:r>
            <a:rPr lang="en-US" dirty="0" err="1"/>
            <a:t>palveluiden</a:t>
          </a:r>
          <a:r>
            <a:rPr lang="en-US" dirty="0"/>
            <a:t> </a:t>
          </a:r>
          <a:r>
            <a:rPr lang="en-US" dirty="0" err="1"/>
            <a:t>yksityiskohtaiset</a:t>
          </a:r>
          <a:r>
            <a:rPr lang="en-US" dirty="0"/>
            <a:t> </a:t>
          </a:r>
          <a:r>
            <a:rPr lang="en-US" dirty="0" err="1"/>
            <a:t>käyttöohjeet</a:t>
          </a:r>
          <a:r>
            <a:rPr lang="en-US" dirty="0"/>
            <a:t>.</a:t>
          </a:r>
        </a:p>
      </dgm:t>
    </dgm:pt>
    <dgm:pt modelId="{7C4D277C-1C21-4A94-BD31-898658D7D5E1}" type="parTrans" cxnId="{63BBCA9A-6B56-48ED-8326-C9E7898331BF}">
      <dgm:prSet/>
      <dgm:spPr/>
      <dgm:t>
        <a:bodyPr/>
        <a:lstStyle/>
        <a:p>
          <a:endParaRPr lang="en-US"/>
        </a:p>
      </dgm:t>
    </dgm:pt>
    <dgm:pt modelId="{EBC00189-543A-4FE8-8B0A-A2BE031A9945}" type="sibTrans" cxnId="{63BBCA9A-6B56-48ED-8326-C9E7898331BF}">
      <dgm:prSet/>
      <dgm:spPr/>
      <dgm:t>
        <a:bodyPr/>
        <a:lstStyle/>
        <a:p>
          <a:endParaRPr lang="en-US"/>
        </a:p>
      </dgm:t>
    </dgm:pt>
    <dgm:pt modelId="{66DB4DF4-F8DF-4895-968D-3270ADAC501A}" type="pres">
      <dgm:prSet presAssocID="{D1C2353E-3F17-4DB5-928E-7D42DE9C92DE}" presName="Name0" presStyleCnt="0">
        <dgm:presLayoutVars>
          <dgm:dir/>
          <dgm:resizeHandles val="exact"/>
        </dgm:presLayoutVars>
      </dgm:prSet>
      <dgm:spPr/>
    </dgm:pt>
    <dgm:pt modelId="{4A2151B1-3D12-4C72-9734-48A66C66C217}" type="pres">
      <dgm:prSet presAssocID="{D1C2353E-3F17-4DB5-928E-7D42DE9C92DE}" presName="bkgdShp" presStyleLbl="alignAccFollowNode1" presStyleIdx="0" presStyleCnt="1" custLinFactNeighborX="25000" custLinFactNeighborY="0"/>
      <dgm:spPr/>
    </dgm:pt>
    <dgm:pt modelId="{38254B54-53C7-4E37-94DE-566206C5F50F}" type="pres">
      <dgm:prSet presAssocID="{D1C2353E-3F17-4DB5-928E-7D42DE9C92DE}" presName="linComp" presStyleCnt="0"/>
      <dgm:spPr/>
    </dgm:pt>
    <dgm:pt modelId="{F33A1B5E-FC58-4D88-AC24-9451E0260BEC}" type="pres">
      <dgm:prSet presAssocID="{7C83EB44-BB1E-4310-96F7-12540222C3DE}" presName="compNode" presStyleCnt="0"/>
      <dgm:spPr/>
    </dgm:pt>
    <dgm:pt modelId="{DC9C89EA-285A-4E29-8CD4-5E645A65BF4E}" type="pres">
      <dgm:prSet presAssocID="{7C83EB44-BB1E-4310-96F7-12540222C3DE}" presName="node" presStyleLbl="node1" presStyleIdx="0" presStyleCnt="4">
        <dgm:presLayoutVars>
          <dgm:bulletEnabled val="1"/>
        </dgm:presLayoutVars>
      </dgm:prSet>
      <dgm:spPr/>
    </dgm:pt>
    <dgm:pt modelId="{C688B41A-A381-4464-BCBB-D7EEA8A520DF}" type="pres">
      <dgm:prSet presAssocID="{7C83EB44-BB1E-4310-96F7-12540222C3DE}" presName="invisiNode" presStyleLbl="node1" presStyleIdx="0" presStyleCnt="4"/>
      <dgm:spPr/>
    </dgm:pt>
    <dgm:pt modelId="{7DD517C6-7CFE-458E-BA24-AEE27CE2748C}" type="pres">
      <dgm:prSet presAssocID="{7C83EB44-BB1E-4310-96F7-12540222C3DE}" presName="imagNode" presStyleLbl="fgImgPlace1" presStyleIdx="0" presStyleCnt="4"/>
      <dgm:spPr>
        <a:blipFill rotWithShape="1">
          <a:blip xmlns:r="http://schemas.openxmlformats.org/officeDocument/2006/relationships" r:embed="rId1"/>
          <a:stretch>
            <a:fillRect/>
          </a:stretch>
        </a:blipFill>
      </dgm:spPr>
    </dgm:pt>
    <dgm:pt modelId="{B0ABA2B2-E62A-447D-8B7C-BF01E7D0EC6E}" type="pres">
      <dgm:prSet presAssocID="{6A2E26D0-3D08-4FBF-978C-E7F44A8C31BC}" presName="sibTrans" presStyleLbl="sibTrans2D1" presStyleIdx="0" presStyleCnt="0"/>
      <dgm:spPr/>
    </dgm:pt>
    <dgm:pt modelId="{9DD680F6-1A3D-4DFF-84A4-BE14D9485FCE}" type="pres">
      <dgm:prSet presAssocID="{5815BA25-57FE-480E-8A15-398278A39B3E}" presName="compNode" presStyleCnt="0"/>
      <dgm:spPr/>
    </dgm:pt>
    <dgm:pt modelId="{55FF0549-5432-40B5-8915-9F9426412BD3}" type="pres">
      <dgm:prSet presAssocID="{5815BA25-57FE-480E-8A15-398278A39B3E}" presName="node" presStyleLbl="node1" presStyleIdx="1" presStyleCnt="4">
        <dgm:presLayoutVars>
          <dgm:bulletEnabled val="1"/>
        </dgm:presLayoutVars>
      </dgm:prSet>
      <dgm:spPr/>
    </dgm:pt>
    <dgm:pt modelId="{9EE9C9F0-3CFC-4C2A-BBB7-DAC390AEE6E4}" type="pres">
      <dgm:prSet presAssocID="{5815BA25-57FE-480E-8A15-398278A39B3E}" presName="invisiNode" presStyleLbl="node1" presStyleIdx="1" presStyleCnt="4"/>
      <dgm:spPr/>
    </dgm:pt>
    <dgm:pt modelId="{833DCACD-F9BB-4516-8213-A1684410CD39}" type="pres">
      <dgm:prSet presAssocID="{5815BA25-57FE-480E-8A15-398278A39B3E}" presName="imagNode" presStyleLbl="fgImgPlace1" presStyleIdx="1" presStyleCnt="4"/>
      <dgm:spPr>
        <a:blipFill rotWithShape="1">
          <a:blip xmlns:r="http://schemas.openxmlformats.org/officeDocument/2006/relationships" r:embed="rId2"/>
          <a:stretch>
            <a:fillRect/>
          </a:stretch>
        </a:blipFill>
      </dgm:spPr>
    </dgm:pt>
    <dgm:pt modelId="{9B4E3112-BCAD-4316-AF38-254F2C3E6F51}" type="pres">
      <dgm:prSet presAssocID="{0DAB71A3-1659-4CCF-9737-AD34EF6B1FC9}" presName="sibTrans" presStyleLbl="sibTrans2D1" presStyleIdx="0" presStyleCnt="0"/>
      <dgm:spPr/>
    </dgm:pt>
    <dgm:pt modelId="{D712FF8C-6549-44B6-85EE-A190DCD335C6}" type="pres">
      <dgm:prSet presAssocID="{53CFC5EB-BB6F-4ABF-BACF-3B60BD54613D}" presName="compNode" presStyleCnt="0"/>
      <dgm:spPr/>
    </dgm:pt>
    <dgm:pt modelId="{8CEACC4F-1CE1-48CA-9736-EA17B59F22AB}" type="pres">
      <dgm:prSet presAssocID="{53CFC5EB-BB6F-4ABF-BACF-3B60BD54613D}" presName="node" presStyleLbl="node1" presStyleIdx="2" presStyleCnt="4" custLinFactNeighborY="0">
        <dgm:presLayoutVars>
          <dgm:bulletEnabled val="1"/>
        </dgm:presLayoutVars>
      </dgm:prSet>
      <dgm:spPr/>
    </dgm:pt>
    <dgm:pt modelId="{DADA2397-8716-4E85-A541-14715E55D4DB}" type="pres">
      <dgm:prSet presAssocID="{53CFC5EB-BB6F-4ABF-BACF-3B60BD54613D}" presName="invisiNode" presStyleLbl="node1" presStyleIdx="2" presStyleCnt="4"/>
      <dgm:spPr/>
    </dgm:pt>
    <dgm:pt modelId="{3A27D9B8-F05C-47F7-9B1F-0CAE3CCCB1B8}" type="pres">
      <dgm:prSet presAssocID="{53CFC5EB-BB6F-4ABF-BACF-3B60BD54613D}" presName="imagNode" presStyleLbl="fgImgPlace1" presStyleIdx="2" presStyleCnt="4"/>
      <dgm:spPr>
        <a:blipFill rotWithShape="1">
          <a:blip xmlns:r="http://schemas.openxmlformats.org/officeDocument/2006/relationships" r:embed="rId3"/>
          <a:stretch>
            <a:fillRect/>
          </a:stretch>
        </a:blipFill>
      </dgm:spPr>
    </dgm:pt>
    <dgm:pt modelId="{6F86C641-2380-45BA-99F4-DD60075D94F8}" type="pres">
      <dgm:prSet presAssocID="{904461FB-6B78-49B9-A226-FADFDE4904D3}" presName="sibTrans" presStyleLbl="sibTrans2D1" presStyleIdx="0" presStyleCnt="0"/>
      <dgm:spPr/>
    </dgm:pt>
    <dgm:pt modelId="{AA896E4B-16DE-4374-A79D-6E763DE82C2E}" type="pres">
      <dgm:prSet presAssocID="{5D181D20-AFF1-48C6-B970-7DD5E38CB09D}" presName="compNode" presStyleCnt="0"/>
      <dgm:spPr/>
    </dgm:pt>
    <dgm:pt modelId="{DDAC4AF7-0219-496E-A315-A343A10AA49A}" type="pres">
      <dgm:prSet presAssocID="{5D181D20-AFF1-48C6-B970-7DD5E38CB09D}" presName="node" presStyleLbl="node1" presStyleIdx="3" presStyleCnt="4" custLinFactNeighborY="0">
        <dgm:presLayoutVars>
          <dgm:bulletEnabled val="1"/>
        </dgm:presLayoutVars>
      </dgm:prSet>
      <dgm:spPr/>
    </dgm:pt>
    <dgm:pt modelId="{EB471184-CB44-4A44-8644-8C40AA1DCB0C}" type="pres">
      <dgm:prSet presAssocID="{5D181D20-AFF1-48C6-B970-7DD5E38CB09D}" presName="invisiNode" presStyleLbl="node1" presStyleIdx="3" presStyleCnt="4"/>
      <dgm:spPr/>
    </dgm:pt>
    <dgm:pt modelId="{74659BFC-7CAE-4498-8A38-5731A45B7F5F}" type="pres">
      <dgm:prSet presAssocID="{5D181D20-AFF1-48C6-B970-7DD5E38CB09D}" presName="imagNode" presStyleLbl="fgImgPlace1" presStyleIdx="3" presStyleCnt="4"/>
      <dgm:spPr>
        <a:blipFill rotWithShape="1">
          <a:blip xmlns:r="http://schemas.openxmlformats.org/officeDocument/2006/relationships" r:embed="rId4"/>
          <a:stretch>
            <a:fillRect/>
          </a:stretch>
        </a:blipFill>
      </dgm:spPr>
    </dgm:pt>
  </dgm:ptLst>
  <dgm:cxnLst>
    <dgm:cxn modelId="{F29DCE1B-8182-4D2A-9858-937297C6219B}" type="presOf" srcId="{904461FB-6B78-49B9-A226-FADFDE4904D3}" destId="{6F86C641-2380-45BA-99F4-DD60075D94F8}" srcOrd="0" destOrd="0" presId="urn:microsoft.com/office/officeart/2005/8/layout/pList2"/>
    <dgm:cxn modelId="{23BCDE23-5716-4364-9A61-324B1DB78EBA}" srcId="{D1C2353E-3F17-4DB5-928E-7D42DE9C92DE}" destId="{7C83EB44-BB1E-4310-96F7-12540222C3DE}" srcOrd="0" destOrd="0" parTransId="{6BAFC926-B500-4FB6-96B9-3D656C3F2A40}" sibTransId="{6A2E26D0-3D08-4FBF-978C-E7F44A8C31BC}"/>
    <dgm:cxn modelId="{0B0C842F-80DB-4491-BE92-9AAF997A5807}" srcId="{D1C2353E-3F17-4DB5-928E-7D42DE9C92DE}" destId="{53CFC5EB-BB6F-4ABF-BACF-3B60BD54613D}" srcOrd="2" destOrd="0" parTransId="{0A19318C-506F-42C5-BC1C-2F255EF9596A}" sibTransId="{904461FB-6B78-49B9-A226-FADFDE4904D3}"/>
    <dgm:cxn modelId="{21F53A32-933E-4EC1-A1EA-B0E0A6B61079}" srcId="{D1C2353E-3F17-4DB5-928E-7D42DE9C92DE}" destId="{5815BA25-57FE-480E-8A15-398278A39B3E}" srcOrd="1" destOrd="0" parTransId="{00BF61C7-407A-4E51-99C4-3901711477CC}" sibTransId="{0DAB71A3-1659-4CCF-9737-AD34EF6B1FC9}"/>
    <dgm:cxn modelId="{0FD14036-E479-487E-8D53-03E386AA1498}" type="presOf" srcId="{5815BA25-57FE-480E-8A15-398278A39B3E}" destId="{55FF0549-5432-40B5-8915-9F9426412BD3}" srcOrd="0" destOrd="0" presId="urn:microsoft.com/office/officeart/2005/8/layout/pList2"/>
    <dgm:cxn modelId="{7AFF7E6B-33A0-4FDD-8412-1EF050C81B60}" type="presOf" srcId="{D1C2353E-3F17-4DB5-928E-7D42DE9C92DE}" destId="{66DB4DF4-F8DF-4895-968D-3270ADAC501A}" srcOrd="0" destOrd="0" presId="urn:microsoft.com/office/officeart/2005/8/layout/pList2"/>
    <dgm:cxn modelId="{2DCFD052-6669-4E40-958D-C4F7F734F0BF}" type="presOf" srcId="{0DAB71A3-1659-4CCF-9737-AD34EF6B1FC9}" destId="{9B4E3112-BCAD-4316-AF38-254F2C3E6F51}" srcOrd="0" destOrd="0" presId="urn:microsoft.com/office/officeart/2005/8/layout/pList2"/>
    <dgm:cxn modelId="{FD40FF54-C3C8-410E-B1F0-01E1316999DE}" type="presOf" srcId="{7C83EB44-BB1E-4310-96F7-12540222C3DE}" destId="{DC9C89EA-285A-4E29-8CD4-5E645A65BF4E}" srcOrd="0" destOrd="0" presId="urn:microsoft.com/office/officeart/2005/8/layout/pList2"/>
    <dgm:cxn modelId="{63BBCA9A-6B56-48ED-8326-C9E7898331BF}" srcId="{D1C2353E-3F17-4DB5-928E-7D42DE9C92DE}" destId="{5D181D20-AFF1-48C6-B970-7DD5E38CB09D}" srcOrd="3" destOrd="0" parTransId="{7C4D277C-1C21-4A94-BD31-898658D7D5E1}" sibTransId="{EBC00189-543A-4FE8-8B0A-A2BE031A9945}"/>
    <dgm:cxn modelId="{0195E5CB-5F9E-400D-A086-41591FA5E37F}" type="presOf" srcId="{6A2E26D0-3D08-4FBF-978C-E7F44A8C31BC}" destId="{B0ABA2B2-E62A-447D-8B7C-BF01E7D0EC6E}" srcOrd="0" destOrd="0" presId="urn:microsoft.com/office/officeart/2005/8/layout/pList2"/>
    <dgm:cxn modelId="{21B21DDD-D95A-421E-B04A-349FD064E6BB}" type="presOf" srcId="{5D181D20-AFF1-48C6-B970-7DD5E38CB09D}" destId="{DDAC4AF7-0219-496E-A315-A343A10AA49A}" srcOrd="0" destOrd="0" presId="urn:microsoft.com/office/officeart/2005/8/layout/pList2"/>
    <dgm:cxn modelId="{682A78F4-851A-4372-96AF-EAA6709AA50F}" type="presOf" srcId="{53CFC5EB-BB6F-4ABF-BACF-3B60BD54613D}" destId="{8CEACC4F-1CE1-48CA-9736-EA17B59F22AB}" srcOrd="0" destOrd="0" presId="urn:microsoft.com/office/officeart/2005/8/layout/pList2"/>
    <dgm:cxn modelId="{81034A9E-84BB-4A4B-8260-CE237F97DD45}" type="presParOf" srcId="{66DB4DF4-F8DF-4895-968D-3270ADAC501A}" destId="{4A2151B1-3D12-4C72-9734-48A66C66C217}" srcOrd="0" destOrd="0" presId="urn:microsoft.com/office/officeart/2005/8/layout/pList2"/>
    <dgm:cxn modelId="{88851753-9559-4A7B-8396-D9091AAA8355}" type="presParOf" srcId="{66DB4DF4-F8DF-4895-968D-3270ADAC501A}" destId="{38254B54-53C7-4E37-94DE-566206C5F50F}" srcOrd="1" destOrd="0" presId="urn:microsoft.com/office/officeart/2005/8/layout/pList2"/>
    <dgm:cxn modelId="{53214DB9-6650-4AD5-9327-A43F70568DCE}" type="presParOf" srcId="{38254B54-53C7-4E37-94DE-566206C5F50F}" destId="{F33A1B5E-FC58-4D88-AC24-9451E0260BEC}" srcOrd="0" destOrd="0" presId="urn:microsoft.com/office/officeart/2005/8/layout/pList2"/>
    <dgm:cxn modelId="{04F19413-C488-4FC1-9F95-FE505B174324}" type="presParOf" srcId="{F33A1B5E-FC58-4D88-AC24-9451E0260BEC}" destId="{DC9C89EA-285A-4E29-8CD4-5E645A65BF4E}" srcOrd="0" destOrd="0" presId="urn:microsoft.com/office/officeart/2005/8/layout/pList2"/>
    <dgm:cxn modelId="{E8B6BF28-E09B-445C-809D-800336F18315}" type="presParOf" srcId="{F33A1B5E-FC58-4D88-AC24-9451E0260BEC}" destId="{C688B41A-A381-4464-BCBB-D7EEA8A520DF}" srcOrd="1" destOrd="0" presId="urn:microsoft.com/office/officeart/2005/8/layout/pList2"/>
    <dgm:cxn modelId="{84484FD0-D78D-4709-A06B-78BDB50EFC4F}" type="presParOf" srcId="{F33A1B5E-FC58-4D88-AC24-9451E0260BEC}" destId="{7DD517C6-7CFE-458E-BA24-AEE27CE2748C}" srcOrd="2" destOrd="0" presId="urn:microsoft.com/office/officeart/2005/8/layout/pList2"/>
    <dgm:cxn modelId="{AE6F146D-837D-4118-8182-012ADE1FA9C8}" type="presParOf" srcId="{38254B54-53C7-4E37-94DE-566206C5F50F}" destId="{B0ABA2B2-E62A-447D-8B7C-BF01E7D0EC6E}" srcOrd="1" destOrd="0" presId="urn:microsoft.com/office/officeart/2005/8/layout/pList2"/>
    <dgm:cxn modelId="{431FEC8B-27E5-48DF-8615-280597D0810F}" type="presParOf" srcId="{38254B54-53C7-4E37-94DE-566206C5F50F}" destId="{9DD680F6-1A3D-4DFF-84A4-BE14D9485FCE}" srcOrd="2" destOrd="0" presId="urn:microsoft.com/office/officeart/2005/8/layout/pList2"/>
    <dgm:cxn modelId="{0B331A24-25F5-418E-9218-00B531ED008D}" type="presParOf" srcId="{9DD680F6-1A3D-4DFF-84A4-BE14D9485FCE}" destId="{55FF0549-5432-40B5-8915-9F9426412BD3}" srcOrd="0" destOrd="0" presId="urn:microsoft.com/office/officeart/2005/8/layout/pList2"/>
    <dgm:cxn modelId="{4CA7C842-4E23-407E-9343-48B8087D1D2C}" type="presParOf" srcId="{9DD680F6-1A3D-4DFF-84A4-BE14D9485FCE}" destId="{9EE9C9F0-3CFC-4C2A-BBB7-DAC390AEE6E4}" srcOrd="1" destOrd="0" presId="urn:microsoft.com/office/officeart/2005/8/layout/pList2"/>
    <dgm:cxn modelId="{17717CED-A1A4-468B-AD7E-9EB6D86CE122}" type="presParOf" srcId="{9DD680F6-1A3D-4DFF-84A4-BE14D9485FCE}" destId="{833DCACD-F9BB-4516-8213-A1684410CD39}" srcOrd="2" destOrd="0" presId="urn:microsoft.com/office/officeart/2005/8/layout/pList2"/>
    <dgm:cxn modelId="{733DDDB6-A286-44A0-8118-5B921C420264}" type="presParOf" srcId="{38254B54-53C7-4E37-94DE-566206C5F50F}" destId="{9B4E3112-BCAD-4316-AF38-254F2C3E6F51}" srcOrd="3" destOrd="0" presId="urn:microsoft.com/office/officeart/2005/8/layout/pList2"/>
    <dgm:cxn modelId="{1D859089-3402-4A3F-9D17-3ADE278EAC42}" type="presParOf" srcId="{38254B54-53C7-4E37-94DE-566206C5F50F}" destId="{D712FF8C-6549-44B6-85EE-A190DCD335C6}" srcOrd="4" destOrd="0" presId="urn:microsoft.com/office/officeart/2005/8/layout/pList2"/>
    <dgm:cxn modelId="{6EA7EA97-1D69-4FA2-AA2D-6943C339727F}" type="presParOf" srcId="{D712FF8C-6549-44B6-85EE-A190DCD335C6}" destId="{8CEACC4F-1CE1-48CA-9736-EA17B59F22AB}" srcOrd="0" destOrd="0" presId="urn:microsoft.com/office/officeart/2005/8/layout/pList2"/>
    <dgm:cxn modelId="{B06BB0F9-DA3B-4AF3-B4B8-6FEB440D4461}" type="presParOf" srcId="{D712FF8C-6549-44B6-85EE-A190DCD335C6}" destId="{DADA2397-8716-4E85-A541-14715E55D4DB}" srcOrd="1" destOrd="0" presId="urn:microsoft.com/office/officeart/2005/8/layout/pList2"/>
    <dgm:cxn modelId="{9DCF6D27-1E52-4052-863A-5EA9118C1D3E}" type="presParOf" srcId="{D712FF8C-6549-44B6-85EE-A190DCD335C6}" destId="{3A27D9B8-F05C-47F7-9B1F-0CAE3CCCB1B8}" srcOrd="2" destOrd="0" presId="urn:microsoft.com/office/officeart/2005/8/layout/pList2"/>
    <dgm:cxn modelId="{0EBE70BF-28E0-47EF-8BF6-78B51829B52D}" type="presParOf" srcId="{38254B54-53C7-4E37-94DE-566206C5F50F}" destId="{6F86C641-2380-45BA-99F4-DD60075D94F8}" srcOrd="5" destOrd="0" presId="urn:microsoft.com/office/officeart/2005/8/layout/pList2"/>
    <dgm:cxn modelId="{8195796D-F06A-40A2-AA16-85D9FB934BFA}" type="presParOf" srcId="{38254B54-53C7-4E37-94DE-566206C5F50F}" destId="{AA896E4B-16DE-4374-A79D-6E763DE82C2E}" srcOrd="6" destOrd="0" presId="urn:microsoft.com/office/officeart/2005/8/layout/pList2"/>
    <dgm:cxn modelId="{932A2D3F-AFE1-4722-B1EA-1062593AC313}" type="presParOf" srcId="{AA896E4B-16DE-4374-A79D-6E763DE82C2E}" destId="{DDAC4AF7-0219-496E-A315-A343A10AA49A}" srcOrd="0" destOrd="0" presId="urn:microsoft.com/office/officeart/2005/8/layout/pList2"/>
    <dgm:cxn modelId="{79D3B6C4-2047-467C-88E1-29E8F0ACB9FC}" type="presParOf" srcId="{AA896E4B-16DE-4374-A79D-6E763DE82C2E}" destId="{EB471184-CB44-4A44-8644-8C40AA1DCB0C}" srcOrd="1" destOrd="0" presId="urn:microsoft.com/office/officeart/2005/8/layout/pList2"/>
    <dgm:cxn modelId="{7B57A27B-0410-4784-ACDC-0331A74C4D48}" type="presParOf" srcId="{AA896E4B-16DE-4374-A79D-6E763DE82C2E}" destId="{74659BFC-7CAE-4498-8A38-5731A45B7F5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DBF84-850C-4C99-8149-A0DFA7CF0161}">
      <dsp:nvSpPr>
        <dsp:cNvPr id="0" name=""/>
        <dsp:cNvSpPr/>
      </dsp:nvSpPr>
      <dsp:spPr>
        <a:xfrm rot="10800000">
          <a:off x="1477346" y="2702"/>
          <a:ext cx="6225826" cy="1359939"/>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9696" tIns="68580" rIns="128016" bIns="68580" numCol="1" spcCol="1270" anchor="ctr" anchorCtr="0">
          <a:noAutofit/>
        </a:bodyPr>
        <a:lstStyle/>
        <a:p>
          <a:pPr marL="0" lvl="0" indent="0" algn="l" defTabSz="800100">
            <a:lnSpc>
              <a:spcPct val="90000"/>
            </a:lnSpc>
            <a:spcBef>
              <a:spcPct val="0"/>
            </a:spcBef>
            <a:spcAft>
              <a:spcPct val="35000"/>
            </a:spcAft>
            <a:buNone/>
          </a:pPr>
          <a:r>
            <a:rPr lang="fi-FI" sz="1800" b="1" kern="1200" dirty="0">
              <a:latin typeface="Corbel"/>
              <a:cs typeface="Corbel"/>
            </a:rPr>
            <a:t>Omistajuuden ansiosta</a:t>
          </a:r>
          <a:br>
            <a:rPr lang="fi-FI" sz="1800" b="1" kern="1200" dirty="0">
              <a:latin typeface="Corbel"/>
              <a:cs typeface="Corbel"/>
            </a:rPr>
          </a:br>
          <a:r>
            <a:rPr lang="fi-FI" sz="1600" b="1" kern="1200" dirty="0">
              <a:latin typeface="Corbel"/>
              <a:cs typeface="Corbel"/>
            </a:rPr>
            <a:t>► </a:t>
          </a:r>
          <a:r>
            <a:rPr lang="fi-FI" sz="1600" kern="1200" dirty="0">
              <a:latin typeface="Corbel"/>
              <a:cs typeface="Corbel"/>
            </a:rPr>
            <a:t>CSC:n osaaminen on joustavasti ja tehokkaasti</a:t>
          </a:r>
          <a:br>
            <a:rPr lang="fi-FI" sz="1600" kern="1200" dirty="0">
              <a:latin typeface="Corbel"/>
              <a:cs typeface="Corbel"/>
            </a:rPr>
          </a:br>
          <a:r>
            <a:rPr lang="fi-FI" sz="1600" kern="1200" dirty="0">
              <a:latin typeface="Corbel"/>
              <a:cs typeface="Corbel"/>
            </a:rPr>
            <a:t>korkeakoulujen, tutkijoiden ja opettajien käytettävissä</a:t>
          </a:r>
        </a:p>
        <a:p>
          <a:pPr marL="0" lvl="0" indent="0" algn="l" defTabSz="800100">
            <a:lnSpc>
              <a:spcPct val="90000"/>
            </a:lnSpc>
            <a:spcBef>
              <a:spcPct val="0"/>
            </a:spcBef>
            <a:spcAft>
              <a:spcPct val="35000"/>
            </a:spcAft>
            <a:buNone/>
          </a:pPr>
          <a:r>
            <a:rPr lang="fi-FI" sz="1600" b="1" kern="1200" dirty="0">
              <a:latin typeface="Corbel"/>
              <a:cs typeface="Corbel"/>
            </a:rPr>
            <a:t>► </a:t>
          </a:r>
          <a:r>
            <a:rPr lang="fi-FI" sz="1600" kern="1200" dirty="0">
              <a:latin typeface="Corbel"/>
              <a:cs typeface="Corbel"/>
            </a:rPr>
            <a:t>In house -toimijana tarjoamme tukea ja toteutamme ratkaisuja omistajiemme yhteisiin ja räätälöityihin tarpeisiin</a:t>
          </a:r>
        </a:p>
      </dsp:txBody>
      <dsp:txXfrm rot="10800000">
        <a:off x="1817331" y="2702"/>
        <a:ext cx="5885841" cy="1359939"/>
      </dsp:txXfrm>
    </dsp:sp>
    <dsp:sp modelId="{782CA017-ACA1-4C1E-8307-91B2E469FE03}">
      <dsp:nvSpPr>
        <dsp:cNvPr id="0" name=""/>
        <dsp:cNvSpPr/>
      </dsp:nvSpPr>
      <dsp:spPr>
        <a:xfrm>
          <a:off x="240373" y="2702"/>
          <a:ext cx="1359939" cy="1359939"/>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50F015-4987-46BC-9294-50643589913D}">
      <dsp:nvSpPr>
        <dsp:cNvPr id="0" name=""/>
        <dsp:cNvSpPr/>
      </dsp:nvSpPr>
      <dsp:spPr>
        <a:xfrm rot="10800000">
          <a:off x="1477346" y="1756319"/>
          <a:ext cx="6225826" cy="1359939"/>
        </a:xfrm>
        <a:prstGeom prst="homePlate">
          <a:avLst/>
        </a:prstGeom>
        <a:solidFill>
          <a:srgbClr val="EA1D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9696" tIns="68580" rIns="128016" bIns="68580" numCol="1" spcCol="1270" anchor="ctr" anchorCtr="0">
          <a:noAutofit/>
        </a:bodyPr>
        <a:lstStyle/>
        <a:p>
          <a:pPr marL="0" lvl="0" indent="0" algn="l" defTabSz="800100">
            <a:lnSpc>
              <a:spcPct val="90000"/>
            </a:lnSpc>
            <a:spcBef>
              <a:spcPct val="0"/>
            </a:spcBef>
            <a:spcAft>
              <a:spcPct val="35000"/>
            </a:spcAft>
            <a:buNone/>
          </a:pPr>
          <a:r>
            <a:rPr lang="fi-FI" sz="1800" b="1" kern="1200" dirty="0">
              <a:latin typeface="Corbel"/>
              <a:cs typeface="Corbel"/>
            </a:rPr>
            <a:t>Maksuttomia palveluja opettajille ja tutkijoille </a:t>
          </a:r>
          <a:br>
            <a:rPr lang="fi-FI" sz="1600" b="1" kern="1200" dirty="0">
              <a:latin typeface="Corbel"/>
              <a:cs typeface="Corbel"/>
            </a:rPr>
          </a:br>
          <a:r>
            <a:rPr lang="fi-FI" sz="1600" b="1" kern="1200" dirty="0">
              <a:latin typeface="Corbel"/>
              <a:cs typeface="Corbel"/>
            </a:rPr>
            <a:t>► </a:t>
          </a:r>
          <a:r>
            <a:rPr lang="fi-FI" sz="1600" b="0" kern="1200" dirty="0"/>
            <a:t>CSC:n laskenta-, pilvi- ja tallennuspalveluiden käyttö on maksutonta esimerkiksi suuren datamäärän jakamiseen yksittäisen kurssin aikana, opinnäytetöiden tekemiseen ja ohjaamiseen tai laskentatehoa vaativaan kurssityöhön</a:t>
          </a:r>
          <a:endParaRPr lang="fi-FI" sz="1600" b="0" kern="1200" dirty="0">
            <a:latin typeface="Corbel"/>
            <a:cs typeface="Corbel"/>
          </a:endParaRPr>
        </a:p>
      </dsp:txBody>
      <dsp:txXfrm rot="10800000">
        <a:off x="1817331" y="1756319"/>
        <a:ext cx="5885841" cy="1359939"/>
      </dsp:txXfrm>
    </dsp:sp>
    <dsp:sp modelId="{EE1C0A76-0574-46E8-A7C8-5F1AB3D0B0D6}">
      <dsp:nvSpPr>
        <dsp:cNvPr id="0" name=""/>
        <dsp:cNvSpPr/>
      </dsp:nvSpPr>
      <dsp:spPr>
        <a:xfrm>
          <a:off x="240373" y="1756319"/>
          <a:ext cx="1359939" cy="1359939"/>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7801-E286-40E4-9BBD-C4A9F6C2DE5B}">
      <dsp:nvSpPr>
        <dsp:cNvPr id="0" name=""/>
        <dsp:cNvSpPr/>
      </dsp:nvSpPr>
      <dsp:spPr>
        <a:xfrm>
          <a:off x="2834224" y="580"/>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 </a:t>
          </a:r>
          <a:r>
            <a:rPr lang="en-US" sz="900" kern="1200" dirty="0" err="1"/>
            <a:t>Valmistelu</a:t>
          </a:r>
          <a:endParaRPr lang="en-US" sz="900" kern="1200" dirty="0"/>
        </a:p>
      </dsp:txBody>
      <dsp:txXfrm>
        <a:off x="2960015" y="126371"/>
        <a:ext cx="607370" cy="607370"/>
      </dsp:txXfrm>
    </dsp:sp>
    <dsp:sp modelId="{875D06B1-3299-4A89-ACCA-512AB4E7F6EF}">
      <dsp:nvSpPr>
        <dsp:cNvPr id="0" name=""/>
        <dsp:cNvSpPr/>
      </dsp:nvSpPr>
      <dsp:spPr>
        <a:xfrm rot="1800000">
          <a:off x="3702584" y="604570"/>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07184" y="645383"/>
        <a:ext cx="160217" cy="173938"/>
      </dsp:txXfrm>
    </dsp:sp>
    <dsp:sp modelId="{2AA901FC-F7BC-4AC2-9EEB-F7C3B62A07D8}">
      <dsp:nvSpPr>
        <dsp:cNvPr id="0" name=""/>
        <dsp:cNvSpPr/>
      </dsp:nvSpPr>
      <dsp:spPr>
        <a:xfrm>
          <a:off x="3952094" y="645983"/>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Yhteistyö</a:t>
          </a:r>
          <a:endParaRPr lang="en-US" sz="900" kern="1200" dirty="0"/>
        </a:p>
      </dsp:txBody>
      <dsp:txXfrm>
        <a:off x="4077885" y="771774"/>
        <a:ext cx="607370" cy="607370"/>
      </dsp:txXfrm>
    </dsp:sp>
    <dsp:sp modelId="{3CF8F0BF-28E9-4382-9B69-1F4AE94214CA}">
      <dsp:nvSpPr>
        <dsp:cNvPr id="0" name=""/>
        <dsp:cNvSpPr/>
      </dsp:nvSpPr>
      <dsp:spPr>
        <a:xfrm rot="5400000">
          <a:off x="4267129" y="1569435"/>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301461" y="1593082"/>
        <a:ext cx="160217" cy="173938"/>
      </dsp:txXfrm>
    </dsp:sp>
    <dsp:sp modelId="{F28A6EB0-E498-48AE-A6C1-E56C8BAA54CE}">
      <dsp:nvSpPr>
        <dsp:cNvPr id="0" name=""/>
        <dsp:cNvSpPr/>
      </dsp:nvSpPr>
      <dsp:spPr>
        <a:xfrm>
          <a:off x="3952094" y="1936788"/>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Tutkimus</a:t>
          </a:r>
          <a:endParaRPr lang="en-US" sz="900" kern="1200" dirty="0"/>
        </a:p>
      </dsp:txBody>
      <dsp:txXfrm>
        <a:off x="4077885" y="2062579"/>
        <a:ext cx="607370" cy="607370"/>
      </dsp:txXfrm>
    </dsp:sp>
    <dsp:sp modelId="{FA71A52E-536E-4E0A-BB73-26EB25D0040E}">
      <dsp:nvSpPr>
        <dsp:cNvPr id="0" name=""/>
        <dsp:cNvSpPr/>
      </dsp:nvSpPr>
      <dsp:spPr>
        <a:xfrm rot="9000000">
          <a:off x="3713804" y="2540778"/>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3777868" y="2581591"/>
        <a:ext cx="160217" cy="173938"/>
      </dsp:txXfrm>
    </dsp:sp>
    <dsp:sp modelId="{BE9BBD17-51FD-443E-A1E3-9442DC546D5C}">
      <dsp:nvSpPr>
        <dsp:cNvPr id="0" name=""/>
        <dsp:cNvSpPr/>
      </dsp:nvSpPr>
      <dsp:spPr>
        <a:xfrm>
          <a:off x="2834224" y="2582190"/>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Datan</a:t>
          </a:r>
          <a:endParaRPr lang="en-US" sz="900" kern="1200" dirty="0"/>
        </a:p>
        <a:p>
          <a:pPr marL="0" lvl="0" indent="0" algn="ctr" defTabSz="400050">
            <a:lnSpc>
              <a:spcPct val="90000"/>
            </a:lnSpc>
            <a:spcBef>
              <a:spcPct val="0"/>
            </a:spcBef>
            <a:spcAft>
              <a:spcPct val="35000"/>
            </a:spcAft>
            <a:buNone/>
          </a:pPr>
          <a:r>
            <a:rPr lang="en-US" sz="900" kern="1200" dirty="0" err="1"/>
            <a:t>hallinta</a:t>
          </a:r>
          <a:endParaRPr lang="en-US" sz="900" kern="1200" dirty="0"/>
        </a:p>
      </dsp:txBody>
      <dsp:txXfrm>
        <a:off x="2960015" y="2707981"/>
        <a:ext cx="607370" cy="607370"/>
      </dsp:txXfrm>
    </dsp:sp>
    <dsp:sp modelId="{72C02EE1-5210-4598-988C-5A1D803B3D39}">
      <dsp:nvSpPr>
        <dsp:cNvPr id="0" name=""/>
        <dsp:cNvSpPr/>
      </dsp:nvSpPr>
      <dsp:spPr>
        <a:xfrm rot="12600000">
          <a:off x="2595934" y="2547256"/>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2659998" y="2622401"/>
        <a:ext cx="160217" cy="173938"/>
      </dsp:txXfrm>
    </dsp:sp>
    <dsp:sp modelId="{56F7028F-8144-4EE5-8EB8-CD6C5DB32A38}">
      <dsp:nvSpPr>
        <dsp:cNvPr id="0" name=""/>
        <dsp:cNvSpPr/>
      </dsp:nvSpPr>
      <dsp:spPr>
        <a:xfrm>
          <a:off x="1716354" y="1936788"/>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Tulosten</a:t>
          </a:r>
          <a:r>
            <a:rPr lang="en-US" sz="900" kern="1200" dirty="0"/>
            <a:t> </a:t>
          </a:r>
          <a:r>
            <a:rPr lang="en-US" sz="900" kern="1200" dirty="0" err="1"/>
            <a:t>avaaminen</a:t>
          </a:r>
          <a:r>
            <a:rPr lang="en-US" sz="900" kern="1200" dirty="0"/>
            <a:t> </a:t>
          </a:r>
        </a:p>
      </dsp:txBody>
      <dsp:txXfrm>
        <a:off x="1842145" y="2062579"/>
        <a:ext cx="607370" cy="607370"/>
      </dsp:txXfrm>
    </dsp:sp>
    <dsp:sp modelId="{5E46A225-3C63-4525-9AC1-F2491FB54D99}">
      <dsp:nvSpPr>
        <dsp:cNvPr id="0" name=""/>
        <dsp:cNvSpPr/>
      </dsp:nvSpPr>
      <dsp:spPr>
        <a:xfrm rot="16200000">
          <a:off x="2031389" y="1582391"/>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065721" y="1674702"/>
        <a:ext cx="160217" cy="173938"/>
      </dsp:txXfrm>
    </dsp:sp>
    <dsp:sp modelId="{941BED7D-1E01-408D-88D2-BE16F495B6C6}">
      <dsp:nvSpPr>
        <dsp:cNvPr id="0" name=""/>
        <dsp:cNvSpPr/>
      </dsp:nvSpPr>
      <dsp:spPr>
        <a:xfrm>
          <a:off x="1716354" y="645983"/>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Tiedolla</a:t>
          </a:r>
          <a:r>
            <a:rPr lang="en-US" sz="900" kern="1200" dirty="0"/>
            <a:t> </a:t>
          </a:r>
          <a:r>
            <a:rPr lang="en-US" sz="900" kern="1200" dirty="0" err="1"/>
            <a:t>johtaminen</a:t>
          </a:r>
          <a:endParaRPr lang="en-US" sz="900" kern="1200" dirty="0"/>
        </a:p>
      </dsp:txBody>
      <dsp:txXfrm>
        <a:off x="1842145" y="771774"/>
        <a:ext cx="607370" cy="607370"/>
      </dsp:txXfrm>
    </dsp:sp>
    <dsp:sp modelId="{67491692-354B-4631-A0ED-90E7DADF1E08}">
      <dsp:nvSpPr>
        <dsp:cNvPr id="0" name=""/>
        <dsp:cNvSpPr/>
      </dsp:nvSpPr>
      <dsp:spPr>
        <a:xfrm rot="19800000">
          <a:off x="2584714" y="611048"/>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589314" y="686193"/>
        <a:ext cx="160217" cy="1739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7801-E286-40E4-9BBD-C4A9F6C2DE5B}">
      <dsp:nvSpPr>
        <dsp:cNvPr id="0" name=""/>
        <dsp:cNvSpPr/>
      </dsp:nvSpPr>
      <dsp:spPr>
        <a:xfrm>
          <a:off x="3234062" y="894"/>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 </a:t>
          </a:r>
          <a:r>
            <a:rPr lang="en-US" sz="1100" kern="1200" dirty="0" err="1"/>
            <a:t>Valmistelu</a:t>
          </a:r>
          <a:endParaRPr lang="en-US" sz="1100" kern="1200" dirty="0"/>
        </a:p>
      </dsp:txBody>
      <dsp:txXfrm>
        <a:off x="3388125" y="154957"/>
        <a:ext cx="743885" cy="743885"/>
      </dsp:txXfrm>
    </dsp:sp>
    <dsp:sp modelId="{875D06B1-3299-4A89-ACCA-512AB4E7F6EF}">
      <dsp:nvSpPr>
        <dsp:cNvPr id="0" name=""/>
        <dsp:cNvSpPr/>
      </dsp:nvSpPr>
      <dsp:spPr>
        <a:xfrm rot="1800000">
          <a:off x="4297720" y="740832"/>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303362" y="790787"/>
        <a:ext cx="196526" cy="213031"/>
      </dsp:txXfrm>
    </dsp:sp>
    <dsp:sp modelId="{2AA901FC-F7BC-4AC2-9EEB-F7C3B62A07D8}">
      <dsp:nvSpPr>
        <dsp:cNvPr id="0" name=""/>
        <dsp:cNvSpPr/>
      </dsp:nvSpPr>
      <dsp:spPr>
        <a:xfrm>
          <a:off x="4603881" y="791759"/>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Yhteistyö</a:t>
          </a:r>
          <a:endParaRPr lang="en-US" sz="1100" kern="1200" dirty="0"/>
        </a:p>
      </dsp:txBody>
      <dsp:txXfrm>
        <a:off x="4757944" y="945822"/>
        <a:ext cx="743885" cy="743885"/>
      </dsp:txXfrm>
    </dsp:sp>
    <dsp:sp modelId="{3CF8F0BF-28E9-4382-9B69-1F4AE94214CA}">
      <dsp:nvSpPr>
        <dsp:cNvPr id="0" name=""/>
        <dsp:cNvSpPr/>
      </dsp:nvSpPr>
      <dsp:spPr>
        <a:xfrm rot="5400000">
          <a:off x="4989511" y="1923158"/>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031624" y="1952057"/>
        <a:ext cx="196526" cy="213031"/>
      </dsp:txXfrm>
    </dsp:sp>
    <dsp:sp modelId="{F28A6EB0-E498-48AE-A6C1-E56C8BAA54CE}">
      <dsp:nvSpPr>
        <dsp:cNvPr id="0" name=""/>
        <dsp:cNvSpPr/>
      </dsp:nvSpPr>
      <dsp:spPr>
        <a:xfrm>
          <a:off x="4603881" y="2373491"/>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Tutkimus</a:t>
          </a:r>
          <a:endParaRPr lang="en-US" sz="1100" kern="1200" dirty="0"/>
        </a:p>
      </dsp:txBody>
      <dsp:txXfrm>
        <a:off x="4757944" y="2527554"/>
        <a:ext cx="743885" cy="743885"/>
      </dsp:txXfrm>
    </dsp:sp>
    <dsp:sp modelId="{FA71A52E-536E-4E0A-BB73-26EB25D0040E}">
      <dsp:nvSpPr>
        <dsp:cNvPr id="0" name=""/>
        <dsp:cNvSpPr/>
      </dsp:nvSpPr>
      <dsp:spPr>
        <a:xfrm rot="9000000">
          <a:off x="4311483" y="3113429"/>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4390066" y="3163384"/>
        <a:ext cx="196526" cy="213031"/>
      </dsp:txXfrm>
    </dsp:sp>
    <dsp:sp modelId="{BE9BBD17-51FD-443E-A1E3-9442DC546D5C}">
      <dsp:nvSpPr>
        <dsp:cNvPr id="0" name=""/>
        <dsp:cNvSpPr/>
      </dsp:nvSpPr>
      <dsp:spPr>
        <a:xfrm>
          <a:off x="3234062" y="3164356"/>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Datan</a:t>
          </a:r>
          <a:endParaRPr lang="en-US" sz="1100" kern="1200" dirty="0"/>
        </a:p>
        <a:p>
          <a:pPr marL="0" lvl="0" indent="0" algn="ctr" defTabSz="488950">
            <a:lnSpc>
              <a:spcPct val="90000"/>
            </a:lnSpc>
            <a:spcBef>
              <a:spcPct val="0"/>
            </a:spcBef>
            <a:spcAft>
              <a:spcPct val="35000"/>
            </a:spcAft>
            <a:buNone/>
          </a:pPr>
          <a:r>
            <a:rPr lang="en-US" sz="1100" kern="1200" dirty="0" err="1"/>
            <a:t>hallinta</a:t>
          </a:r>
          <a:endParaRPr lang="en-US" sz="1100" kern="1200" dirty="0"/>
        </a:p>
      </dsp:txBody>
      <dsp:txXfrm>
        <a:off x="3388125" y="3318419"/>
        <a:ext cx="743885" cy="743885"/>
      </dsp:txXfrm>
    </dsp:sp>
    <dsp:sp modelId="{72C02EE1-5210-4598-988C-5A1D803B3D39}">
      <dsp:nvSpPr>
        <dsp:cNvPr id="0" name=""/>
        <dsp:cNvSpPr/>
      </dsp:nvSpPr>
      <dsp:spPr>
        <a:xfrm rot="12600000">
          <a:off x="2941663" y="3121375"/>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3020246" y="3213442"/>
        <a:ext cx="196526" cy="213031"/>
      </dsp:txXfrm>
    </dsp:sp>
    <dsp:sp modelId="{56F7028F-8144-4EE5-8EB8-CD6C5DB32A38}">
      <dsp:nvSpPr>
        <dsp:cNvPr id="0" name=""/>
        <dsp:cNvSpPr/>
      </dsp:nvSpPr>
      <dsp:spPr>
        <a:xfrm>
          <a:off x="1864242" y="2373491"/>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Tulosten</a:t>
          </a:r>
          <a:r>
            <a:rPr lang="en-US" sz="1100" kern="1200" dirty="0"/>
            <a:t> </a:t>
          </a:r>
          <a:r>
            <a:rPr lang="en-US" sz="1100" kern="1200" dirty="0" err="1"/>
            <a:t>avaaminen</a:t>
          </a:r>
          <a:r>
            <a:rPr lang="en-US" sz="1100" kern="1200" dirty="0"/>
            <a:t> </a:t>
          </a:r>
        </a:p>
      </dsp:txBody>
      <dsp:txXfrm>
        <a:off x="2018305" y="2527554"/>
        <a:ext cx="743885" cy="743885"/>
      </dsp:txXfrm>
    </dsp:sp>
    <dsp:sp modelId="{5E46A225-3C63-4525-9AC1-F2491FB54D99}">
      <dsp:nvSpPr>
        <dsp:cNvPr id="0" name=""/>
        <dsp:cNvSpPr/>
      </dsp:nvSpPr>
      <dsp:spPr>
        <a:xfrm rot="16200000">
          <a:off x="2249872" y="1939049"/>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91985" y="2052173"/>
        <a:ext cx="196526" cy="213031"/>
      </dsp:txXfrm>
    </dsp:sp>
    <dsp:sp modelId="{941BED7D-1E01-408D-88D2-BE16F495B6C6}">
      <dsp:nvSpPr>
        <dsp:cNvPr id="0" name=""/>
        <dsp:cNvSpPr/>
      </dsp:nvSpPr>
      <dsp:spPr>
        <a:xfrm>
          <a:off x="1864242" y="791759"/>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Tiedolla</a:t>
          </a:r>
          <a:r>
            <a:rPr lang="en-US" sz="1100" kern="1200" dirty="0"/>
            <a:t> </a:t>
          </a:r>
          <a:r>
            <a:rPr lang="en-US" sz="1100" kern="1200" dirty="0" err="1"/>
            <a:t>johtaminen</a:t>
          </a:r>
          <a:endParaRPr lang="en-US" sz="1100" kern="1200" dirty="0"/>
        </a:p>
      </dsp:txBody>
      <dsp:txXfrm>
        <a:off x="2018305" y="945822"/>
        <a:ext cx="743885" cy="743885"/>
      </dsp:txXfrm>
    </dsp:sp>
    <dsp:sp modelId="{67491692-354B-4631-A0ED-90E7DADF1E08}">
      <dsp:nvSpPr>
        <dsp:cNvPr id="0" name=""/>
        <dsp:cNvSpPr/>
      </dsp:nvSpPr>
      <dsp:spPr>
        <a:xfrm rot="19800000">
          <a:off x="2927901" y="748778"/>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933543" y="840845"/>
        <a:ext cx="196526" cy="2130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151B1-3D12-4C72-9734-48A66C66C217}">
      <dsp:nvSpPr>
        <dsp:cNvPr id="0" name=""/>
        <dsp:cNvSpPr/>
      </dsp:nvSpPr>
      <dsp:spPr>
        <a:xfrm>
          <a:off x="0" y="0"/>
          <a:ext cx="6096000" cy="1828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D517C6-7CFE-458E-BA24-AEE27CE2748C}">
      <dsp:nvSpPr>
        <dsp:cNvPr id="0" name=""/>
        <dsp:cNvSpPr/>
      </dsp:nvSpPr>
      <dsp:spPr>
        <a:xfrm>
          <a:off x="184558" y="243840"/>
          <a:ext cx="1331833" cy="1341120"/>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9C89EA-285A-4E29-8CD4-5E645A65BF4E}">
      <dsp:nvSpPr>
        <dsp:cNvPr id="0" name=""/>
        <dsp:cNvSpPr/>
      </dsp:nvSpPr>
      <dsp:spPr>
        <a:xfrm rot="10800000">
          <a:off x="184558" y="1828799"/>
          <a:ext cx="1331833"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Csc.fi</a:t>
          </a:r>
          <a:br>
            <a:rPr lang="en-US" sz="1200" kern="1200" dirty="0"/>
          </a:br>
          <a:br>
            <a:rPr lang="en-US" sz="1200" kern="1200" dirty="0"/>
          </a:br>
          <a:r>
            <a:rPr lang="en-US" sz="1200" kern="1200" dirty="0" err="1"/>
            <a:t>Tietoa</a:t>
          </a:r>
          <a:r>
            <a:rPr lang="en-US" sz="1200" kern="1200" dirty="0"/>
            <a:t> </a:t>
          </a:r>
          <a:r>
            <a:rPr lang="en-US" sz="1200" kern="1200" dirty="0" err="1"/>
            <a:t>CSC:stä</a:t>
          </a:r>
          <a:r>
            <a:rPr lang="en-US" sz="1200" kern="1200" dirty="0"/>
            <a:t> ja </a:t>
          </a:r>
          <a:r>
            <a:rPr lang="en-US" sz="1200" kern="1200" dirty="0" err="1"/>
            <a:t>palveluistamme</a:t>
          </a:r>
          <a:r>
            <a:rPr lang="en-US" sz="1200" kern="1200" dirty="0"/>
            <a:t>: </a:t>
          </a:r>
          <a:r>
            <a:rPr lang="en-US" sz="1200" kern="1200" dirty="0" err="1"/>
            <a:t>millaisia</a:t>
          </a:r>
          <a:r>
            <a:rPr lang="en-US" sz="1200" kern="1200" dirty="0"/>
            <a:t> </a:t>
          </a:r>
          <a:r>
            <a:rPr lang="en-US" sz="1200" kern="1200" dirty="0" err="1"/>
            <a:t>palveluita</a:t>
          </a:r>
          <a:r>
            <a:rPr lang="en-US" sz="1200" kern="1200" dirty="0"/>
            <a:t> on, </a:t>
          </a:r>
          <a:r>
            <a:rPr lang="en-US" sz="1200" kern="1200" dirty="0" err="1"/>
            <a:t>mihin</a:t>
          </a:r>
          <a:r>
            <a:rPr lang="en-US" sz="1200" kern="1200" dirty="0"/>
            <a:t> </a:t>
          </a:r>
          <a:r>
            <a:rPr lang="en-US" sz="1200" kern="1200" dirty="0" err="1"/>
            <a:t>käyttöön</a:t>
          </a:r>
          <a:r>
            <a:rPr lang="en-US" sz="1200" kern="1200" dirty="0"/>
            <a:t> ne </a:t>
          </a:r>
          <a:r>
            <a:rPr lang="en-US" sz="1200" kern="1200" dirty="0" err="1"/>
            <a:t>soveltuvat</a:t>
          </a:r>
          <a:r>
            <a:rPr lang="en-US" sz="1200" kern="1200" dirty="0"/>
            <a:t>, </a:t>
          </a:r>
          <a:r>
            <a:rPr lang="en-US" sz="1200" kern="1200" dirty="0" err="1"/>
            <a:t>mitkä</a:t>
          </a:r>
          <a:r>
            <a:rPr lang="en-US" sz="1200" kern="1200" dirty="0"/>
            <a:t> </a:t>
          </a:r>
          <a:r>
            <a:rPr lang="en-US" sz="1200" kern="1200" dirty="0" err="1"/>
            <a:t>ovat</a:t>
          </a:r>
          <a:r>
            <a:rPr lang="en-US" sz="1200" kern="1200" dirty="0"/>
            <a:t> </a:t>
          </a:r>
          <a:r>
            <a:rPr lang="en-US" sz="1200" kern="1200" dirty="0" err="1"/>
            <a:t>käyttöehdot</a:t>
          </a:r>
          <a:r>
            <a:rPr lang="en-US" sz="1200" kern="1200" dirty="0"/>
            <a:t>. </a:t>
          </a:r>
        </a:p>
      </dsp:txBody>
      <dsp:txXfrm rot="10800000">
        <a:off x="225516" y="1828799"/>
        <a:ext cx="1249917" cy="2194242"/>
      </dsp:txXfrm>
    </dsp:sp>
    <dsp:sp modelId="{833DCACD-F9BB-4516-8213-A1684410CD39}">
      <dsp:nvSpPr>
        <dsp:cNvPr id="0" name=""/>
        <dsp:cNvSpPr/>
      </dsp:nvSpPr>
      <dsp:spPr>
        <a:xfrm>
          <a:off x="1649575" y="243840"/>
          <a:ext cx="1331833" cy="1341120"/>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FF0549-5432-40B5-8915-9F9426412BD3}">
      <dsp:nvSpPr>
        <dsp:cNvPr id="0" name=""/>
        <dsp:cNvSpPr/>
      </dsp:nvSpPr>
      <dsp:spPr>
        <a:xfrm rot="10800000">
          <a:off x="1649575" y="1828799"/>
          <a:ext cx="1331833"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Fairdata.fi</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err="1"/>
            <a:t>Ohjeita</a:t>
          </a:r>
          <a:r>
            <a:rPr lang="en-US" sz="1200" kern="1200" dirty="0"/>
            <a:t> </a:t>
          </a:r>
          <a:r>
            <a:rPr lang="en-US" sz="1200" kern="1200" dirty="0" err="1"/>
            <a:t>datanhallintaan</a:t>
          </a:r>
          <a:r>
            <a:rPr lang="en-US" sz="1200" kern="1200" dirty="0"/>
            <a:t> ja Fairdata.fi-</a:t>
          </a:r>
          <a:r>
            <a:rPr lang="en-US" sz="1200" kern="1200" dirty="0" err="1"/>
            <a:t>palveluiden</a:t>
          </a:r>
          <a:r>
            <a:rPr lang="en-US" sz="1200" kern="1200" dirty="0"/>
            <a:t> </a:t>
          </a:r>
          <a:r>
            <a:rPr lang="en-US" sz="1200" kern="1200" dirty="0" err="1"/>
            <a:t>käyttöön</a:t>
          </a:r>
          <a:r>
            <a:rPr lang="en-US" sz="1200" kern="1200" dirty="0"/>
            <a:t>.</a:t>
          </a:r>
        </a:p>
      </dsp:txBody>
      <dsp:txXfrm rot="10800000">
        <a:off x="1690533" y="1828799"/>
        <a:ext cx="1249917" cy="2194242"/>
      </dsp:txXfrm>
    </dsp:sp>
    <dsp:sp modelId="{3A27D9B8-F05C-47F7-9B1F-0CAE3CCCB1B8}">
      <dsp:nvSpPr>
        <dsp:cNvPr id="0" name=""/>
        <dsp:cNvSpPr/>
      </dsp:nvSpPr>
      <dsp:spPr>
        <a:xfrm>
          <a:off x="3114591" y="243840"/>
          <a:ext cx="1331833" cy="1341120"/>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EACC4F-1CE1-48CA-9736-EA17B59F22AB}">
      <dsp:nvSpPr>
        <dsp:cNvPr id="0" name=""/>
        <dsp:cNvSpPr/>
      </dsp:nvSpPr>
      <dsp:spPr>
        <a:xfrm rot="10800000">
          <a:off x="3114591" y="1828799"/>
          <a:ext cx="1331833"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My.csc.fi</a:t>
          </a:r>
          <a:br>
            <a:rPr lang="en-US" sz="1200" kern="1200" dirty="0"/>
          </a:br>
          <a:br>
            <a:rPr lang="en-US" sz="1200" kern="1200" dirty="0"/>
          </a:br>
          <a:r>
            <a:rPr lang="en-US" sz="1200" kern="1200" dirty="0" err="1"/>
            <a:t>CSC:n</a:t>
          </a:r>
          <a:r>
            <a:rPr lang="en-US" sz="1200" kern="1200" dirty="0"/>
            <a:t> </a:t>
          </a:r>
          <a:r>
            <a:rPr lang="en-US" sz="1200" kern="1200" dirty="0" err="1"/>
            <a:t>laskennan</a:t>
          </a:r>
          <a:r>
            <a:rPr lang="en-US" sz="1200" kern="1200" dirty="0"/>
            <a:t> ja </a:t>
          </a:r>
          <a:r>
            <a:rPr lang="en-US" sz="1200" kern="1200" dirty="0" err="1"/>
            <a:t>datanhallinnan</a:t>
          </a:r>
          <a:r>
            <a:rPr lang="en-US" sz="1200" kern="1200" dirty="0"/>
            <a:t> </a:t>
          </a:r>
          <a:r>
            <a:rPr lang="en-US" sz="1200" kern="1200" dirty="0" err="1"/>
            <a:t>palvelujen</a:t>
          </a:r>
          <a:r>
            <a:rPr lang="en-US" sz="1200" kern="1200" dirty="0"/>
            <a:t> </a:t>
          </a:r>
          <a:r>
            <a:rPr lang="en-US" sz="1200" kern="1200" dirty="0" err="1"/>
            <a:t>käyttäjäportaali</a:t>
          </a:r>
          <a:r>
            <a:rPr lang="en-US" sz="1200" kern="1200" dirty="0"/>
            <a:t>. </a:t>
          </a:r>
          <a:r>
            <a:rPr lang="en-US" sz="1200" kern="1200" dirty="0" err="1"/>
            <a:t>Täällä</a:t>
          </a:r>
          <a:r>
            <a:rPr lang="en-US" sz="1200" kern="1200" dirty="0"/>
            <a:t> </a:t>
          </a:r>
          <a:r>
            <a:rPr lang="en-US" sz="1200" kern="1200" dirty="0" err="1"/>
            <a:t>voit</a:t>
          </a:r>
          <a:r>
            <a:rPr lang="en-US" sz="1200" kern="1200" dirty="0"/>
            <a:t> hakea </a:t>
          </a:r>
          <a:r>
            <a:rPr lang="en-US" sz="1200" kern="1200" dirty="0" err="1"/>
            <a:t>laskenta-aikaa</a:t>
          </a:r>
          <a:r>
            <a:rPr lang="en-US" sz="1200" kern="1200" dirty="0"/>
            <a:t> ja </a:t>
          </a:r>
          <a:r>
            <a:rPr lang="en-US" sz="1200" kern="1200" dirty="0" err="1"/>
            <a:t>tallennustilaa</a:t>
          </a:r>
          <a:r>
            <a:rPr lang="en-US" sz="1200" kern="1200" dirty="0"/>
            <a:t>.</a:t>
          </a:r>
        </a:p>
      </dsp:txBody>
      <dsp:txXfrm rot="10800000">
        <a:off x="3155549" y="1828799"/>
        <a:ext cx="1249917" cy="2194242"/>
      </dsp:txXfrm>
    </dsp:sp>
    <dsp:sp modelId="{74659BFC-7CAE-4498-8A38-5731A45B7F5F}">
      <dsp:nvSpPr>
        <dsp:cNvPr id="0" name=""/>
        <dsp:cNvSpPr/>
      </dsp:nvSpPr>
      <dsp:spPr>
        <a:xfrm>
          <a:off x="4579608" y="243840"/>
          <a:ext cx="1331833" cy="1341120"/>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AC4AF7-0219-496E-A315-A343A10AA49A}">
      <dsp:nvSpPr>
        <dsp:cNvPr id="0" name=""/>
        <dsp:cNvSpPr/>
      </dsp:nvSpPr>
      <dsp:spPr>
        <a:xfrm rot="10800000">
          <a:off x="4579608" y="1828799"/>
          <a:ext cx="1331833"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Docs.csc.fi</a:t>
          </a:r>
          <a:br>
            <a:rPr lang="en-US" sz="1200" kern="1200" dirty="0"/>
          </a:br>
          <a:br>
            <a:rPr lang="en-US" sz="1200" kern="1200" dirty="0"/>
          </a:br>
          <a:r>
            <a:rPr lang="en-US" sz="1200" kern="1200" dirty="0" err="1"/>
            <a:t>CSC:n</a:t>
          </a:r>
          <a:r>
            <a:rPr lang="en-US" sz="1200" kern="1200" dirty="0"/>
            <a:t> </a:t>
          </a:r>
          <a:r>
            <a:rPr lang="en-US" sz="1200" kern="1200" dirty="0" err="1"/>
            <a:t>palveluiden</a:t>
          </a:r>
          <a:r>
            <a:rPr lang="en-US" sz="1200" kern="1200" dirty="0"/>
            <a:t> </a:t>
          </a:r>
          <a:r>
            <a:rPr lang="en-US" sz="1200" kern="1200" dirty="0" err="1"/>
            <a:t>yksityiskohtaiset</a:t>
          </a:r>
          <a:r>
            <a:rPr lang="en-US" sz="1200" kern="1200" dirty="0"/>
            <a:t> </a:t>
          </a:r>
          <a:r>
            <a:rPr lang="en-US" sz="1200" kern="1200" dirty="0" err="1"/>
            <a:t>käyttöohjeet</a:t>
          </a:r>
          <a:r>
            <a:rPr lang="en-US" sz="1200" kern="1200" dirty="0"/>
            <a:t>.</a:t>
          </a:r>
        </a:p>
      </dsp:txBody>
      <dsp:txXfrm rot="10800000">
        <a:off x="4620566" y="1828799"/>
        <a:ext cx="1249917" cy="219424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457012" fontAlgn="auto">
              <a:spcBef>
                <a:spcPts val="0"/>
              </a:spcBef>
              <a:spcAft>
                <a:spcPts val="0"/>
              </a:spcAft>
              <a:defRPr sz="1200">
                <a:latin typeface="+mn-lt"/>
                <a:ea typeface="+mn-ea"/>
                <a:cs typeface="+mn-cs"/>
              </a:defRPr>
            </a:lvl1pPr>
          </a:lstStyle>
          <a:p>
            <a:pPr>
              <a:defRPr/>
            </a:pPr>
            <a:fld id="{5823ED28-5A5F-0941-B89F-F4AF178830ED}" type="datetimeFigureOut">
              <a:rPr lang="en-US"/>
              <a:pPr>
                <a:defRPr/>
              </a:pPr>
              <a:t>3/13/2020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457012" fontAlgn="auto">
              <a:spcBef>
                <a:spcPts val="0"/>
              </a:spcBef>
              <a:spcAft>
                <a:spcPts val="0"/>
              </a:spcAft>
              <a:defRPr sz="1200">
                <a:latin typeface="+mn-lt"/>
                <a:ea typeface="+mn-ea"/>
                <a:cs typeface="+mn-cs"/>
              </a:defRPr>
            </a:lvl1pPr>
          </a:lstStyle>
          <a:p>
            <a:pPr>
              <a:defRPr/>
            </a:pPr>
            <a:fld id="{1A72242C-D862-4449-9C84-1E36A6DECBF7}" type="slidenum">
              <a:rPr lang="en-US"/>
              <a:pPr>
                <a:defRPr/>
              </a:pPr>
              <a:t>‹#›</a:t>
            </a:fld>
            <a:endParaRPr lang="en-US"/>
          </a:p>
        </p:txBody>
      </p:sp>
    </p:spTree>
    <p:extLst>
      <p:ext uri="{BB962C8B-B14F-4D97-AF65-F5344CB8AC3E}">
        <p14:creationId xmlns:p14="http://schemas.microsoft.com/office/powerpoint/2010/main" val="28995803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457012" fontAlgn="auto">
              <a:spcBef>
                <a:spcPts val="0"/>
              </a:spcBef>
              <a:spcAft>
                <a:spcPts val="0"/>
              </a:spcAft>
              <a:defRPr sz="1200">
                <a:latin typeface="+mn-lt"/>
                <a:ea typeface="+mn-ea"/>
                <a:cs typeface="+mn-cs"/>
              </a:defRPr>
            </a:lvl1pPr>
          </a:lstStyle>
          <a:p>
            <a:pPr>
              <a:defRPr/>
            </a:pPr>
            <a:fld id="{230F748F-9A13-4D4A-B1D7-80D08782129D}" type="datetimeFigureOut">
              <a:rPr lang="en-US"/>
              <a:pPr>
                <a:defRPr/>
              </a:pPr>
              <a:t>3/13/2020</a:t>
            </a:fld>
            <a:endParaRPr lang="en-US"/>
          </a:p>
        </p:txBody>
      </p:sp>
      <p:sp>
        <p:nvSpPr>
          <p:cNvPr id="4" name="Slide Image Placeholder 3"/>
          <p:cNvSpPr>
            <a:spLocks noGrp="1" noRot="1" noChangeAspect="1"/>
          </p:cNvSpPr>
          <p:nvPr>
            <p:ph type="sldImg" idx="2"/>
          </p:nvPr>
        </p:nvSpPr>
        <p:spPr>
          <a:xfrm>
            <a:off x="182563" y="685800"/>
            <a:ext cx="649287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457012" fontAlgn="auto">
              <a:spcBef>
                <a:spcPts val="0"/>
              </a:spcBef>
              <a:spcAft>
                <a:spcPts val="0"/>
              </a:spcAft>
              <a:defRPr sz="1200">
                <a:latin typeface="+mn-lt"/>
                <a:ea typeface="+mn-ea"/>
                <a:cs typeface="+mn-cs"/>
              </a:defRPr>
            </a:lvl1pPr>
          </a:lstStyle>
          <a:p>
            <a:pPr>
              <a:defRPr/>
            </a:pPr>
            <a:fld id="{41EE56C2-9F01-D046-B9C3-ECC31849EFE2}" type="slidenum">
              <a:rPr lang="en-US"/>
              <a:pPr>
                <a:defRPr/>
              </a:pPr>
              <a:t>‹#›</a:t>
            </a:fld>
            <a:endParaRPr lang="en-US"/>
          </a:p>
        </p:txBody>
      </p:sp>
    </p:spTree>
    <p:extLst>
      <p:ext uri="{BB962C8B-B14F-4D97-AF65-F5344CB8AC3E}">
        <p14:creationId xmlns:p14="http://schemas.microsoft.com/office/powerpoint/2010/main" val="1830703007"/>
      </p:ext>
    </p:extLst>
  </p:cSld>
  <p:clrMap bg1="lt1" tx1="dk1" bg2="lt2" tx2="dk2" accent1="accent1" accent2="accent2" accent3="accent3" accent4="accent4" accent5="accent5" accent6="accent6" hlink="hlink" folHlink="folHlink"/>
  <p:hf hdr="0" ftr="0" dt="0"/>
  <p:notesStyle>
    <a:lvl1pPr algn="l" defTabSz="455613"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56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28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0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2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057" algn="l" defTabSz="457012" rtl="0" eaLnBrk="1" latinLnBrk="0" hangingPunct="1">
      <a:defRPr sz="1200" kern="1200">
        <a:solidFill>
          <a:schemeClr val="tx1"/>
        </a:solidFill>
        <a:latin typeface="+mn-lt"/>
        <a:ea typeface="+mn-ea"/>
        <a:cs typeface="+mn-cs"/>
      </a:defRPr>
    </a:lvl6pPr>
    <a:lvl7pPr marL="2742070" algn="l" defTabSz="457012" rtl="0" eaLnBrk="1" latinLnBrk="0" hangingPunct="1">
      <a:defRPr sz="1200" kern="1200">
        <a:solidFill>
          <a:schemeClr val="tx1"/>
        </a:solidFill>
        <a:latin typeface="+mn-lt"/>
        <a:ea typeface="+mn-ea"/>
        <a:cs typeface="+mn-cs"/>
      </a:defRPr>
    </a:lvl7pPr>
    <a:lvl8pPr marL="3199081" algn="l" defTabSz="457012" rtl="0" eaLnBrk="1" latinLnBrk="0" hangingPunct="1">
      <a:defRPr sz="1200" kern="1200">
        <a:solidFill>
          <a:schemeClr val="tx1"/>
        </a:solidFill>
        <a:latin typeface="+mn-lt"/>
        <a:ea typeface="+mn-ea"/>
        <a:cs typeface="+mn-cs"/>
      </a:defRPr>
    </a:lvl8pPr>
    <a:lvl9pPr marL="3656093" algn="l" defTabSz="4570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23978/inf.7741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Suurin osa korkeakoulutuksen,</a:t>
            </a:r>
            <a:r>
              <a:rPr lang="fi-FI" baseline="0" dirty="0"/>
              <a:t> tutkimuksen ja TKI-toiminnan palveluista on korkeakoulujen ja tutkimuslaitosten henkilöille OKM:n ostamia, ilmaisia palveluita. Kyseessä ovat palvelut, joita oppija, opettaja, tutkija tai TKI-toimija käyttäisi. Korkeakouluilla on </a:t>
            </a:r>
            <a:r>
              <a:rPr lang="fi-FI" dirty="0"/>
              <a:t>omistajina myös</a:t>
            </a:r>
            <a:r>
              <a:rPr lang="fi-FI" baseline="0" dirty="0"/>
              <a:t> mahdollisuus, ei velvollisuutta, ostaa palveluita CSC:ltä.</a:t>
            </a:r>
          </a:p>
          <a:p>
            <a:endParaRPr lang="fi-FI" baseline="0" dirty="0"/>
          </a:p>
          <a:p>
            <a:r>
              <a:rPr lang="fi-FI" baseline="0" dirty="0"/>
              <a:t>In house toimijana CSC välittää korkeakoulujen ja valtion välillä palveluita kaksisuuntaisten puitesopimusten avulla. CSC siis esimerkiksi ostaa Metropolian asiantuntijapalveluita ja toimittaa niitä toisille korkeakouluille, jotka puolestaan ostavat pavleluita CSC:ltä.</a:t>
            </a:r>
            <a:endParaRPr lang="fi-FI" dirty="0"/>
          </a:p>
        </p:txBody>
      </p:sp>
      <p:sp>
        <p:nvSpPr>
          <p:cNvPr id="4" name="Slide Number Placeholder 3"/>
          <p:cNvSpPr>
            <a:spLocks noGrp="1"/>
          </p:cNvSpPr>
          <p:nvPr>
            <p:ph type="sldNum" sz="quarter" idx="10"/>
          </p:nvPr>
        </p:nvSpPr>
        <p:spPr/>
        <p:txBody>
          <a:bodyPr/>
          <a:lstStyle/>
          <a:p>
            <a:pPr marL="0" marR="0" lvl="0" indent="0" algn="r" defTabSz="457012" rtl="0" eaLnBrk="1" fontAlgn="auto" latinLnBrk="0" hangingPunct="1">
              <a:lnSpc>
                <a:spcPct val="100000"/>
              </a:lnSpc>
              <a:spcBef>
                <a:spcPts val="0"/>
              </a:spcBef>
              <a:spcAft>
                <a:spcPts val="0"/>
              </a:spcAft>
              <a:buClrTx/>
              <a:buSzTx/>
              <a:buFontTx/>
              <a:buNone/>
              <a:tabLst/>
              <a:defRPr/>
            </a:pPr>
            <a:fld id="{BE4ECE71-DADD-A94D-928E-31D778B1F7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1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535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16</a:t>
            </a:fld>
            <a:endParaRPr lang="en-US"/>
          </a:p>
        </p:txBody>
      </p:sp>
    </p:spTree>
    <p:extLst>
      <p:ext uri="{BB962C8B-B14F-4D97-AF65-F5344CB8AC3E}">
        <p14:creationId xmlns:p14="http://schemas.microsoft.com/office/powerpoint/2010/main" val="2663732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18</a:t>
            </a:fld>
            <a:endParaRPr lang="en-US"/>
          </a:p>
        </p:txBody>
      </p:sp>
    </p:spTree>
    <p:extLst>
      <p:ext uri="{BB962C8B-B14F-4D97-AF65-F5344CB8AC3E}">
        <p14:creationId xmlns:p14="http://schemas.microsoft.com/office/powerpoint/2010/main" val="2199124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TKI-projekti vai tilaustutkimus?</a:t>
            </a:r>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21</a:t>
            </a:fld>
            <a:endParaRPr lang="en-US"/>
          </a:p>
        </p:txBody>
      </p:sp>
    </p:spTree>
    <p:extLst>
      <p:ext uri="{BB962C8B-B14F-4D97-AF65-F5344CB8AC3E}">
        <p14:creationId xmlns:p14="http://schemas.microsoft.com/office/powerpoint/2010/main" val="63160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22</a:t>
            </a:fld>
            <a:endParaRPr lang="en-US"/>
          </a:p>
        </p:txBody>
      </p:sp>
    </p:spTree>
    <p:extLst>
      <p:ext uri="{BB962C8B-B14F-4D97-AF65-F5344CB8AC3E}">
        <p14:creationId xmlns:p14="http://schemas.microsoft.com/office/powerpoint/2010/main" val="919270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5613" rtl="0" eaLnBrk="0" fontAlgn="base" latinLnBrk="0" hangingPunct="0">
              <a:lnSpc>
                <a:spcPct val="100000"/>
              </a:lnSpc>
              <a:spcBef>
                <a:spcPct val="30000"/>
              </a:spcBef>
              <a:spcAft>
                <a:spcPct val="0"/>
              </a:spcAft>
              <a:buClrTx/>
              <a:buSzTx/>
              <a:buFontTx/>
              <a:buNone/>
              <a:tabLst/>
              <a:defRPr/>
            </a:pPr>
            <a:r>
              <a:rPr lang="fi-FI" dirty="0"/>
              <a:t>Dataa kerätään, järjestetään</a:t>
            </a:r>
            <a:r>
              <a:rPr lang="fi-FI" baseline="0" dirty="0"/>
              <a:t>, muokataan, talletetaan, siirretään, analysoidaan, lasketaan, louhitaan…</a:t>
            </a:r>
            <a:endParaRPr lang="fi-FI" dirty="0"/>
          </a:p>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26</a:t>
            </a:fld>
            <a:endParaRPr lang="en-US"/>
          </a:p>
        </p:txBody>
      </p:sp>
    </p:spTree>
    <p:extLst>
      <p:ext uri="{BB962C8B-B14F-4D97-AF65-F5344CB8AC3E}">
        <p14:creationId xmlns:p14="http://schemas.microsoft.com/office/powerpoint/2010/main" val="618151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34</a:t>
            </a:fld>
            <a:endParaRPr lang="en-US"/>
          </a:p>
        </p:txBody>
      </p:sp>
    </p:spTree>
    <p:extLst>
      <p:ext uri="{BB962C8B-B14F-4D97-AF65-F5344CB8AC3E}">
        <p14:creationId xmlns:p14="http://schemas.microsoft.com/office/powerpoint/2010/main" val="176153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35</a:t>
            </a:fld>
            <a:endParaRPr lang="en-US"/>
          </a:p>
        </p:txBody>
      </p:sp>
    </p:spTree>
    <p:extLst>
      <p:ext uri="{BB962C8B-B14F-4D97-AF65-F5344CB8AC3E}">
        <p14:creationId xmlns:p14="http://schemas.microsoft.com/office/powerpoint/2010/main" val="1057628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46125"/>
            <a:ext cx="7050088" cy="3722688"/>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BE4ECE71-DADD-A94D-928E-31D778B1F7AC}" type="slidenum">
              <a:rPr lang="en-US" smtClean="0"/>
              <a:pPr>
                <a:defRPr/>
              </a:pPr>
              <a:t>41</a:t>
            </a:fld>
            <a:endParaRPr lang="en-US" dirty="0"/>
          </a:p>
        </p:txBody>
      </p:sp>
    </p:spTree>
    <p:extLst>
      <p:ext uri="{BB962C8B-B14F-4D97-AF65-F5344CB8AC3E}">
        <p14:creationId xmlns:p14="http://schemas.microsoft.com/office/powerpoint/2010/main" val="1380668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F8610A1-19C3-490C-AD96-6A3B12D1D56E}" type="slidenum">
              <a:rPr kumimoji="0" lang="en-US" altLang="fi-FI"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49</a:t>
            </a:fld>
            <a:endParaRPr kumimoji="0" lang="en-US" altLang="fi-FI"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670331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CSC on voittoa tavoittelematon yritys. Olemme olemassa omistaja-asiakkaidensa</a:t>
            </a:r>
            <a:r>
              <a:rPr lang="fi-FI" baseline="0" dirty="0"/>
              <a:t> ja suomalaisen tutkimusjärjestelmän onnistumisia varten. Me mittaamme menestystämme asiakkaidemme menestyksellä. </a:t>
            </a:r>
            <a:r>
              <a:rPr lang="fi-FI" baseline="0" dirty="0" err="1"/>
              <a:t>CSC:n</a:t>
            </a:r>
            <a:r>
              <a:rPr lang="fi-FI" baseline="0" dirty="0"/>
              <a:t> strategia ja tavoitteet tuotetaan vastaamaan asiakkaiden tarpeisiin.</a:t>
            </a:r>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5</a:t>
            </a:fld>
            <a:endParaRPr lang="en-US"/>
          </a:p>
        </p:txBody>
      </p:sp>
    </p:spTree>
    <p:extLst>
      <p:ext uri="{BB962C8B-B14F-4D97-AF65-F5344CB8AC3E}">
        <p14:creationId xmlns:p14="http://schemas.microsoft.com/office/powerpoint/2010/main" val="3742741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Viime vuosina </a:t>
            </a:r>
            <a:r>
              <a:rPr lang="fi-FI" dirty="0" err="1"/>
              <a:t>asikkaiden</a:t>
            </a:r>
            <a:r>
              <a:rPr lang="fi-FI" dirty="0"/>
              <a:t> tarpeissa ovat sijoittuneet korkealle avoimen tieteen ja datan teemat. </a:t>
            </a:r>
          </a:p>
          <a:p>
            <a:endParaRPr lang="fi-FI" dirty="0"/>
          </a:p>
          <a:p>
            <a:r>
              <a:rPr lang="fi-FI" dirty="0"/>
              <a:t>Avoin tiede on liike joka pyrkii</a:t>
            </a:r>
            <a:r>
              <a:rPr lang="fi-FI" baseline="0" dirty="0"/>
              <a:t> valjastamaan </a:t>
            </a:r>
            <a:r>
              <a:rPr lang="fi-FI" baseline="0" dirty="0" err="1"/>
              <a:t>digitalisaation</a:t>
            </a:r>
            <a:r>
              <a:rPr lang="fi-FI" baseline="0" dirty="0"/>
              <a:t> tuomat mahdollisuudet tieteen ja tutkimuksen yhteiskunnallisen </a:t>
            </a:r>
            <a:r>
              <a:rPr lang="fi-FI" baseline="0" dirty="0" err="1"/>
              <a:t>impaktin</a:t>
            </a:r>
            <a:r>
              <a:rPr lang="fi-FI" baseline="0" dirty="0"/>
              <a:t> ja </a:t>
            </a:r>
            <a:r>
              <a:rPr lang="fi-FI" baseline="0" dirty="0" err="1"/>
              <a:t>hydöynnettävyyden</a:t>
            </a:r>
            <a:r>
              <a:rPr lang="fi-FI" baseline="0" dirty="0"/>
              <a:t> lisäämiseksi. </a:t>
            </a:r>
            <a:r>
              <a:rPr lang="fi-FI" dirty="0"/>
              <a:t>Opetus</a:t>
            </a:r>
            <a:r>
              <a:rPr lang="fi-FI" baseline="0" dirty="0"/>
              <a:t>- ja kulttuuriministeriön Avoin tiede ja tutkimus (ATT) –hanke (2014-2017) teki Suomessa avoimesta tieteestä tiedepolitiikan valtavirtaa ja toi ammattikorkeakoulut, yliopistot ja tutkimuslaitokset yhteisen pöydän ääreen kehittämään sekä </a:t>
            </a:r>
            <a:r>
              <a:rPr lang="fi-FI" baseline="0" dirty="0" err="1"/>
              <a:t>policy</a:t>
            </a:r>
            <a:r>
              <a:rPr lang="fi-FI" baseline="0" dirty="0"/>
              <a:t>- että palvelutason ratkaisuja avoimuuden edistämiseksi. Hankkeen päätyttyä yliopistojen rehtorineuvosto UNIFI toteutti yhteistyössä </a:t>
            </a:r>
            <a:r>
              <a:rPr lang="fi-FI" baseline="0" dirty="0" err="1"/>
              <a:t>TSV:n</a:t>
            </a:r>
            <a:r>
              <a:rPr lang="fi-FI" baseline="0" dirty="0"/>
              <a:t> ja </a:t>
            </a:r>
            <a:r>
              <a:rPr lang="fi-FI" baseline="0" dirty="0" err="1"/>
              <a:t>Tulanetin</a:t>
            </a:r>
            <a:r>
              <a:rPr lang="fi-FI" baseline="0" dirty="0"/>
              <a:t> kanssa avoimen tieteen ja datan toimenpideohjelman. Samaan aikaan vuoden 2018 alussa lähti liikkeelle myös AMKIT-avoin toimintakulttuuri-hanke. </a:t>
            </a:r>
            <a:r>
              <a:rPr lang="fi-FI" dirty="0"/>
              <a:t>Hankkeen tärkeimpänä päämääränä on avoimuuden kehittä​</a:t>
            </a:r>
            <a:r>
              <a:rPr lang="fi-FI" dirty="0" err="1"/>
              <a:t>minen</a:t>
            </a:r>
            <a:r>
              <a:rPr lang="fi-FI" dirty="0"/>
              <a:t> ammattikorkeakoulujen TKI-toiminnassa ja oppimisessa sekä koko innovaatioekosysteemissä. </a:t>
            </a:r>
            <a:r>
              <a:rPr lang="fi-FI" baseline="0" dirty="0"/>
              <a:t>Uutena asiakasrajapintana ja yhteistyöfoorumina on tämän vuoden aikana tullut mukaan Tieteellisten seurain valtuuskunnan avoimen tieteen ja tutkimuksen koordinaatio joka tuo jälleen ATT-hankkeen tapaan yhteen koko tutkimusyhteisön. </a:t>
            </a:r>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7</a:t>
            </a:fld>
            <a:endParaRPr lang="en-US"/>
          </a:p>
        </p:txBody>
      </p:sp>
    </p:spTree>
    <p:extLst>
      <p:ext uri="{BB962C8B-B14F-4D97-AF65-F5344CB8AC3E}">
        <p14:creationId xmlns:p14="http://schemas.microsoft.com/office/powerpoint/2010/main" val="1363908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Ei pelkästään </a:t>
            </a:r>
            <a:r>
              <a:rPr lang="fi-FI" dirty="0" err="1"/>
              <a:t>big</a:t>
            </a:r>
            <a:r>
              <a:rPr lang="fi-FI" dirty="0"/>
              <a:t> data, myös pieni data on</a:t>
            </a:r>
            <a:r>
              <a:rPr lang="fi-FI" baseline="0" dirty="0"/>
              <a:t> tuonut mukanaan mullistuksen.</a:t>
            </a:r>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8</a:t>
            </a:fld>
            <a:endParaRPr lang="en-US"/>
          </a:p>
        </p:txBody>
      </p:sp>
    </p:spTree>
    <p:extLst>
      <p:ext uri="{BB962C8B-B14F-4D97-AF65-F5344CB8AC3E}">
        <p14:creationId xmlns:p14="http://schemas.microsoft.com/office/powerpoint/2010/main" val="2049083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Miksi datasta ja datanhallinnasta on tullut niin kuumia keskustelunaiheita?</a:t>
            </a:r>
            <a:r>
              <a:rPr lang="fi-FI" baseline="0" dirty="0"/>
              <a:t> </a:t>
            </a:r>
          </a:p>
          <a:p>
            <a:endParaRPr lang="fi-FI" baseline="0" dirty="0"/>
          </a:p>
          <a:p>
            <a:r>
              <a:rPr lang="fi-FI" dirty="0"/>
              <a:t>Maailmassa syntyy</a:t>
            </a:r>
            <a:r>
              <a:rPr lang="fi-FI" baseline="0" dirty="0"/>
              <a:t> joka päivä, jopa joka minuutti, valtavia määriä dataa. Data on arvokas resurssi ja siksi sitä kutsutaan usein uudeksi öljyksi (tai valoksi, vedeksi, ydinvoimaksi, jne.). Yksi merkittävä dataa tuottava ja hyödyntävä toimiala on tutkimus. Tutkimusdatalla on suuri potentiaali katalysoida liiketoimintaa ja yhä uutta tutkimusta. Potentiaalin toteutumisen tiellä ovat datan heikko </a:t>
            </a:r>
            <a:r>
              <a:rPr lang="fi-FI" baseline="0" dirty="0" err="1"/>
              <a:t>yhteentoimivuus</a:t>
            </a:r>
            <a:r>
              <a:rPr lang="fi-FI" baseline="0" dirty="0"/>
              <a:t> ja epäluotettavat säilytysratkaisut. Erään kyselyn tulosten perusteella dataintensiivisessä tutkimuksessa jopa 80% ajasta kuluu ns. data </a:t>
            </a:r>
            <a:r>
              <a:rPr lang="fi-FI" baseline="0" dirty="0" err="1"/>
              <a:t>wrangling</a:t>
            </a:r>
            <a:r>
              <a:rPr lang="fi-FI" baseline="0" dirty="0"/>
              <a:t> –työhön, eli erilaiseen datan valmisteluun. Parantamalla datan </a:t>
            </a:r>
            <a:r>
              <a:rPr lang="fi-FI" baseline="0" dirty="0" err="1"/>
              <a:t>yhteentoimivuutta</a:t>
            </a:r>
            <a:r>
              <a:rPr lang="fi-FI" baseline="0" dirty="0"/>
              <a:t> ja erityisesti kuvailutietojen laatua, tutkimustoimintaa voitaisiin tehostaa merkittävästi. Toisen kyselyn perusteella vain 13% tutkijoista on tallettanut dataansa data-arkistoihin, jossa se olisi muiden saavutettavissa ja uudelleenkäytettävissä, ja jossa sen säilyvyys olisi turvattu.</a:t>
            </a:r>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9</a:t>
            </a:fld>
            <a:endParaRPr lang="en-US"/>
          </a:p>
        </p:txBody>
      </p:sp>
    </p:spTree>
    <p:extLst>
      <p:ext uri="{BB962C8B-B14F-4D97-AF65-F5344CB8AC3E}">
        <p14:creationId xmlns:p14="http://schemas.microsoft.com/office/powerpoint/2010/main" val="4043950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Digitalisaatiossa</a:t>
            </a:r>
            <a:r>
              <a:rPr lang="fi-FI" baseline="0" dirty="0"/>
              <a:t> on kyse muustakin kuin datasta, samoin kuin </a:t>
            </a:r>
            <a:r>
              <a:rPr lang="fi-FI" baseline="0" dirty="0" err="1"/>
              <a:t>CSC:n</a:t>
            </a:r>
            <a:r>
              <a:rPr lang="fi-FI" baseline="0" dirty="0"/>
              <a:t> palveluissa, mutta datan ymmärtäminen on avain sekä </a:t>
            </a:r>
            <a:r>
              <a:rPr lang="fi-FI" baseline="0" dirty="0" err="1"/>
              <a:t>digitalisaation</a:t>
            </a:r>
            <a:r>
              <a:rPr lang="fi-FI" baseline="0" dirty="0"/>
              <a:t> hyötyjen valjastamiseen että </a:t>
            </a:r>
            <a:r>
              <a:rPr lang="fi-FI" baseline="0" dirty="0" err="1"/>
              <a:t>CSC:n</a:t>
            </a:r>
            <a:r>
              <a:rPr lang="fi-FI" baseline="0" dirty="0"/>
              <a:t> palvelujen täysimittaiseen hyödyntämiseen. Siksi tarkastelemme tänään datan elinkaarta TKI-projektissa. </a:t>
            </a:r>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10</a:t>
            </a:fld>
            <a:endParaRPr lang="en-US"/>
          </a:p>
        </p:txBody>
      </p:sp>
    </p:spTree>
    <p:extLst>
      <p:ext uri="{BB962C8B-B14F-4D97-AF65-F5344CB8AC3E}">
        <p14:creationId xmlns:p14="http://schemas.microsoft.com/office/powerpoint/2010/main" val="372801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11</a:t>
            </a:fld>
            <a:endParaRPr lang="en-US"/>
          </a:p>
        </p:txBody>
      </p:sp>
    </p:spTree>
    <p:extLst>
      <p:ext uri="{BB962C8B-B14F-4D97-AF65-F5344CB8AC3E}">
        <p14:creationId xmlns:p14="http://schemas.microsoft.com/office/powerpoint/2010/main" val="1463311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data has a </a:t>
            </a:r>
            <a:r>
              <a:rPr lang="en-US" baseline="0" dirty="0" err="1"/>
              <a:t>lifecylce</a:t>
            </a:r>
            <a:r>
              <a:rPr lang="en-US" baseline="0" dirty="0"/>
              <a:t> that needs to be documented. The source </a:t>
            </a:r>
            <a:r>
              <a:rPr lang="en-US" baseline="0" dirty="0" err="1"/>
              <a:t>cn</a:t>
            </a:r>
            <a:r>
              <a:rPr lang="en-US" baseline="0" dirty="0"/>
              <a:t> be other datasets, for instance. In that case it is really valuable and good if they have an identifier and metadata, so that you can trace and verify the data. The “blue” immutable dataset is a product that is stored in a repository like IDA, EUDAT B2Share or </a:t>
            </a:r>
            <a:r>
              <a:rPr lang="en-US" baseline="0" dirty="0" err="1"/>
              <a:t>Zenodo</a:t>
            </a:r>
            <a:r>
              <a:rPr lang="en-US" baseline="0" dirty="0"/>
              <a:t>. It is often a result an a specific research process and underpins the results </a:t>
            </a:r>
            <a:r>
              <a:rPr lang="en-US" baseline="0" dirty="0" err="1"/>
              <a:t>ans</a:t>
            </a:r>
            <a:r>
              <a:rPr lang="en-US" baseline="0" dirty="0"/>
              <a:t> </a:t>
            </a:r>
            <a:r>
              <a:rPr lang="en-US" baseline="0" dirty="0" err="1"/>
              <a:t>importand</a:t>
            </a:r>
            <a:r>
              <a:rPr lang="en-US" baseline="0" dirty="0"/>
              <a:t> evidence.</a:t>
            </a:r>
          </a:p>
          <a:p>
            <a:endParaRPr lang="en-US" baseline="0" dirty="0"/>
          </a:p>
          <a:p>
            <a:r>
              <a:rPr lang="en-US" baseline="0" dirty="0"/>
              <a:t>The green data is dynamic research data. It can be citable too, but it is produced for generic use, like a corpus or some long term measurements. Or it can be a database about genes or proteins, </a:t>
            </a:r>
            <a:r>
              <a:rPr lang="mr-IN" baseline="0" dirty="0"/>
              <a:t>…</a:t>
            </a:r>
            <a:r>
              <a:rPr lang="fi-FI" baseline="0" dirty="0"/>
              <a:t> </a:t>
            </a:r>
          </a:p>
          <a:p>
            <a:endParaRPr lang="fi-FI" baseline="0" dirty="0"/>
          </a:p>
          <a:p>
            <a:r>
              <a:rPr lang="fi-FI" baseline="0" dirty="0"/>
              <a:t>Active </a:t>
            </a:r>
            <a:r>
              <a:rPr lang="fi-FI" baseline="0" dirty="0" err="1"/>
              <a:t>red</a:t>
            </a:r>
            <a:r>
              <a:rPr lang="fi-FI" baseline="0" dirty="0"/>
              <a:t> data is </a:t>
            </a:r>
            <a:r>
              <a:rPr lang="fi-FI" baseline="0" dirty="0" err="1"/>
              <a:t>difficult</a:t>
            </a:r>
            <a:r>
              <a:rPr lang="fi-FI" baseline="0" dirty="0"/>
              <a:t>, it </a:t>
            </a:r>
            <a:r>
              <a:rPr lang="fi-FI" baseline="0" dirty="0" err="1"/>
              <a:t>can</a:t>
            </a:r>
            <a:r>
              <a:rPr lang="fi-FI" baseline="0" dirty="0"/>
              <a:t> </a:t>
            </a:r>
            <a:r>
              <a:rPr lang="fi-FI" baseline="0" dirty="0" err="1"/>
              <a:t>be</a:t>
            </a:r>
            <a:r>
              <a:rPr lang="fi-FI" baseline="0" dirty="0"/>
              <a:t> for </a:t>
            </a:r>
            <a:r>
              <a:rPr lang="fi-FI" baseline="0" dirty="0" err="1"/>
              <a:t>instance</a:t>
            </a:r>
            <a:r>
              <a:rPr lang="fi-FI" baseline="0" dirty="0"/>
              <a:t> </a:t>
            </a:r>
            <a:r>
              <a:rPr lang="fi-FI" baseline="0" dirty="0" err="1"/>
              <a:t>operational</a:t>
            </a:r>
            <a:r>
              <a:rPr lang="fi-FI" baseline="0" dirty="0"/>
              <a:t> data, </a:t>
            </a:r>
            <a:r>
              <a:rPr lang="fi-FI" baseline="0" dirty="0" err="1"/>
              <a:t>big</a:t>
            </a:r>
            <a:r>
              <a:rPr lang="fi-FI" baseline="0" dirty="0"/>
              <a:t> data </a:t>
            </a:r>
            <a:r>
              <a:rPr lang="fi-FI" baseline="0" dirty="0" err="1"/>
              <a:t>like</a:t>
            </a:r>
            <a:r>
              <a:rPr lang="fi-FI" baseline="0" dirty="0"/>
              <a:t> a </a:t>
            </a:r>
            <a:r>
              <a:rPr lang="fi-FI" baseline="0" dirty="0" err="1"/>
              <a:t>library</a:t>
            </a:r>
            <a:r>
              <a:rPr lang="fi-FI" baseline="0" dirty="0"/>
              <a:t> </a:t>
            </a:r>
            <a:r>
              <a:rPr lang="fi-FI" baseline="0" dirty="0" err="1"/>
              <a:t>catalog</a:t>
            </a:r>
            <a:r>
              <a:rPr lang="fi-FI" baseline="0" dirty="0"/>
              <a:t> </a:t>
            </a:r>
            <a:r>
              <a:rPr lang="fi-FI" baseline="0" dirty="0" err="1"/>
              <a:t>or</a:t>
            </a:r>
            <a:r>
              <a:rPr lang="fi-FI" baseline="0" dirty="0"/>
              <a:t> </a:t>
            </a:r>
            <a:r>
              <a:rPr lang="fi-FI" baseline="0" dirty="0" err="1"/>
              <a:t>the</a:t>
            </a:r>
            <a:r>
              <a:rPr lang="fi-FI" baseline="0" dirty="0"/>
              <a:t> </a:t>
            </a:r>
            <a:r>
              <a:rPr lang="fi-FI" baseline="0" dirty="0" err="1"/>
              <a:t>web</a:t>
            </a:r>
            <a:r>
              <a:rPr lang="fi-FI" baseline="0" dirty="0"/>
              <a:t>. It is </a:t>
            </a:r>
            <a:r>
              <a:rPr lang="fi-FI" baseline="0" dirty="0" err="1"/>
              <a:t>not</a:t>
            </a:r>
            <a:r>
              <a:rPr lang="fi-FI" baseline="0" dirty="0"/>
              <a:t> </a:t>
            </a:r>
            <a:r>
              <a:rPr lang="fi-FI" baseline="0" dirty="0" err="1"/>
              <a:t>produced</a:t>
            </a:r>
            <a:r>
              <a:rPr lang="fi-FI" baseline="0" dirty="0"/>
              <a:t> for </a:t>
            </a:r>
            <a:r>
              <a:rPr lang="fi-FI" baseline="0" dirty="0" err="1"/>
              <a:t>research</a:t>
            </a:r>
            <a:r>
              <a:rPr lang="fi-FI" baseline="0" dirty="0"/>
              <a:t> </a:t>
            </a:r>
            <a:r>
              <a:rPr lang="fi-FI" baseline="0" dirty="0" err="1"/>
              <a:t>purposes</a:t>
            </a:r>
            <a:r>
              <a:rPr lang="fi-FI" baseline="0" dirty="0"/>
              <a:t>.</a:t>
            </a:r>
          </a:p>
          <a:p>
            <a:endParaRPr lang="fi-FI" baseline="0" dirty="0"/>
          </a:p>
          <a:p>
            <a:endParaRPr lang="fi-FI" baseline="0" dirty="0"/>
          </a:p>
          <a:p>
            <a:r>
              <a:rPr lang="fi-FI" sz="1200" b="0" i="0" kern="1200" dirty="0">
                <a:solidFill>
                  <a:schemeClr val="tx1"/>
                </a:solidFill>
                <a:effectLst/>
                <a:latin typeface="+mn-lt"/>
                <a:ea typeface="ＭＳ Ｐゴシック" charset="0"/>
                <a:cs typeface="ＭＳ Ｐゴシック" charset="0"/>
              </a:rPr>
              <a:t>Parland-von Essen, J., </a:t>
            </a:r>
            <a:r>
              <a:rPr lang="fi-FI" sz="1200" b="0" i="0" kern="1200" dirty="0" err="1">
                <a:solidFill>
                  <a:schemeClr val="tx1"/>
                </a:solidFill>
                <a:effectLst/>
                <a:latin typeface="+mn-lt"/>
                <a:ea typeface="ＭＳ Ｐゴシック" charset="0"/>
                <a:cs typeface="ＭＳ Ｐゴシック" charset="0"/>
              </a:rPr>
              <a:t>Fält</a:t>
            </a:r>
            <a:r>
              <a:rPr lang="fi-FI" sz="1200" b="0" i="0" kern="1200" dirty="0">
                <a:solidFill>
                  <a:schemeClr val="tx1"/>
                </a:solidFill>
                <a:effectLst/>
                <a:latin typeface="+mn-lt"/>
                <a:ea typeface="ＭＳ Ｐゴシック" charset="0"/>
                <a:cs typeface="ＭＳ Ｐゴシック" charset="0"/>
              </a:rPr>
              <a:t>, K., </a:t>
            </a:r>
            <a:r>
              <a:rPr lang="fi-FI" sz="1200" b="0" i="0" kern="1200" dirty="0" err="1">
                <a:solidFill>
                  <a:schemeClr val="tx1"/>
                </a:solidFill>
                <a:effectLst/>
                <a:latin typeface="+mn-lt"/>
                <a:ea typeface="ＭＳ Ｐゴシック" charset="0"/>
                <a:cs typeface="ＭＳ Ｐゴシック" charset="0"/>
              </a:rPr>
              <a:t>Maalick</a:t>
            </a:r>
            <a:r>
              <a:rPr lang="fi-FI" sz="1200" b="0" i="0" kern="1200" dirty="0">
                <a:solidFill>
                  <a:schemeClr val="tx1"/>
                </a:solidFill>
                <a:effectLst/>
                <a:latin typeface="+mn-lt"/>
                <a:ea typeface="ＭＳ Ｐゴシック" charset="0"/>
                <a:cs typeface="ＭＳ Ｐゴシック" charset="0"/>
              </a:rPr>
              <a:t>, Z., Alonen, M., &amp; </a:t>
            </a:r>
            <a:r>
              <a:rPr lang="fi-FI" sz="1200" b="0" i="0" kern="1200" dirty="0" err="1">
                <a:solidFill>
                  <a:schemeClr val="tx1"/>
                </a:solidFill>
                <a:effectLst/>
                <a:latin typeface="+mn-lt"/>
                <a:ea typeface="ＭＳ Ｐゴシック" charset="0"/>
                <a:cs typeface="ＭＳ Ｐゴシック" charset="0"/>
              </a:rPr>
              <a:t>Gonzalez</a:t>
            </a:r>
            <a:r>
              <a:rPr lang="fi-FI" sz="1200" b="0" i="0" kern="1200" dirty="0">
                <a:solidFill>
                  <a:schemeClr val="tx1"/>
                </a:solidFill>
                <a:effectLst/>
                <a:latin typeface="+mn-lt"/>
                <a:ea typeface="ＭＳ Ｐゴシック" charset="0"/>
                <a:cs typeface="ＭＳ Ｐゴシック" charset="0"/>
              </a:rPr>
              <a:t>, E. (2018). </a:t>
            </a:r>
            <a:r>
              <a:rPr lang="fi-FI" sz="1200" b="0" i="0" kern="1200" dirty="0" err="1">
                <a:solidFill>
                  <a:schemeClr val="tx1"/>
                </a:solidFill>
                <a:effectLst/>
                <a:latin typeface="+mn-lt"/>
                <a:ea typeface="ＭＳ Ｐゴシック" charset="0"/>
                <a:cs typeface="ＭＳ Ｐゴシック" charset="0"/>
              </a:rPr>
              <a:t>Supporting</a:t>
            </a:r>
            <a:r>
              <a:rPr lang="fi-FI" sz="1200" b="0" i="0" kern="1200" dirty="0">
                <a:solidFill>
                  <a:schemeClr val="tx1"/>
                </a:solidFill>
                <a:effectLst/>
                <a:latin typeface="+mn-lt"/>
                <a:ea typeface="ＭＳ Ｐゴシック" charset="0"/>
                <a:cs typeface="ＭＳ Ｐゴシック" charset="0"/>
              </a:rPr>
              <a:t> FAIR data: </a:t>
            </a:r>
            <a:r>
              <a:rPr lang="fi-FI" sz="1200" b="0" i="0" kern="1200" dirty="0" err="1">
                <a:solidFill>
                  <a:schemeClr val="tx1"/>
                </a:solidFill>
                <a:effectLst/>
                <a:latin typeface="+mn-lt"/>
                <a:ea typeface="ＭＳ Ｐゴシック" charset="0"/>
                <a:cs typeface="ＭＳ Ｐゴシック" charset="0"/>
              </a:rPr>
              <a:t>categorization</a:t>
            </a:r>
            <a:r>
              <a:rPr lang="fi-FI" sz="1200" b="0" i="0" kern="1200" dirty="0">
                <a:solidFill>
                  <a:schemeClr val="tx1"/>
                </a:solidFill>
                <a:effectLst/>
                <a:latin typeface="+mn-lt"/>
                <a:ea typeface="ＭＳ Ｐゴシック" charset="0"/>
                <a:cs typeface="ＭＳ Ｐゴシック" charset="0"/>
              </a:rPr>
              <a:t> of </a:t>
            </a:r>
            <a:r>
              <a:rPr lang="fi-FI" sz="1200" b="0" i="0" kern="1200" dirty="0" err="1">
                <a:solidFill>
                  <a:schemeClr val="tx1"/>
                </a:solidFill>
                <a:effectLst/>
                <a:latin typeface="+mn-lt"/>
                <a:ea typeface="ＭＳ Ｐゴシック" charset="0"/>
                <a:cs typeface="ＭＳ Ｐゴシック" charset="0"/>
              </a:rPr>
              <a:t>research</a:t>
            </a:r>
            <a:r>
              <a:rPr lang="fi-FI" sz="1200" b="0" i="0" kern="1200" dirty="0">
                <a:solidFill>
                  <a:schemeClr val="tx1"/>
                </a:solidFill>
                <a:effectLst/>
                <a:latin typeface="+mn-lt"/>
                <a:ea typeface="ＭＳ Ｐゴシック" charset="0"/>
                <a:cs typeface="ＭＳ Ｐゴシック" charset="0"/>
              </a:rPr>
              <a:t> data as a </a:t>
            </a:r>
            <a:r>
              <a:rPr lang="fi-FI" sz="1200" b="0" i="0" kern="1200" dirty="0" err="1">
                <a:solidFill>
                  <a:schemeClr val="tx1"/>
                </a:solidFill>
                <a:effectLst/>
                <a:latin typeface="+mn-lt"/>
                <a:ea typeface="ＭＳ Ｐゴシック" charset="0"/>
                <a:cs typeface="ＭＳ Ｐゴシック" charset="0"/>
              </a:rPr>
              <a:t>tool</a:t>
            </a:r>
            <a:r>
              <a:rPr lang="fi-FI" sz="1200" b="0" i="0" kern="1200" dirty="0">
                <a:solidFill>
                  <a:schemeClr val="tx1"/>
                </a:solidFill>
                <a:effectLst/>
                <a:latin typeface="+mn-lt"/>
                <a:ea typeface="ＭＳ Ｐゴシック" charset="0"/>
                <a:cs typeface="ＭＳ Ｐゴシック" charset="0"/>
              </a:rPr>
              <a:t> in data management. </a:t>
            </a:r>
            <a:r>
              <a:rPr lang="fi-FI" sz="1200" b="0" i="1" kern="1200" dirty="0">
                <a:solidFill>
                  <a:schemeClr val="tx1"/>
                </a:solidFill>
                <a:effectLst/>
                <a:latin typeface="+mn-lt"/>
                <a:ea typeface="ＭＳ Ｐゴシック" charset="0"/>
                <a:cs typeface="ＭＳ Ｐゴシック" charset="0"/>
              </a:rPr>
              <a:t>Informaatiotutkimus</a:t>
            </a:r>
            <a:r>
              <a:rPr lang="fi-FI" sz="1200" b="0" i="0" kern="1200" dirty="0">
                <a:solidFill>
                  <a:schemeClr val="tx1"/>
                </a:solidFill>
                <a:effectLst/>
                <a:latin typeface="+mn-lt"/>
                <a:ea typeface="ＭＳ Ｐゴシック" charset="0"/>
                <a:cs typeface="ＭＳ Ｐゴシック" charset="0"/>
              </a:rPr>
              <a:t>, </a:t>
            </a:r>
            <a:r>
              <a:rPr lang="fi-FI" sz="1200" b="0" i="1" kern="1200" dirty="0">
                <a:solidFill>
                  <a:schemeClr val="tx1"/>
                </a:solidFill>
                <a:effectLst/>
                <a:latin typeface="+mn-lt"/>
                <a:ea typeface="ＭＳ Ｐゴシック" charset="0"/>
                <a:cs typeface="ＭＳ Ｐゴシック" charset="0"/>
              </a:rPr>
              <a:t>37</a:t>
            </a:r>
            <a:r>
              <a:rPr lang="fi-FI" sz="1200" b="0" i="0" kern="1200" dirty="0">
                <a:solidFill>
                  <a:schemeClr val="tx1"/>
                </a:solidFill>
                <a:effectLst/>
                <a:latin typeface="+mn-lt"/>
                <a:ea typeface="ＭＳ Ｐゴシック" charset="0"/>
                <a:cs typeface="ＭＳ Ｐゴシック" charset="0"/>
              </a:rPr>
              <a:t>(4). </a:t>
            </a:r>
            <a:r>
              <a:rPr lang="fi-FI" sz="1200" b="0" i="0" u="none" strike="noStrike" kern="1200" dirty="0">
                <a:solidFill>
                  <a:schemeClr val="tx1"/>
                </a:solidFill>
                <a:effectLst/>
                <a:latin typeface="+mn-lt"/>
                <a:ea typeface="ＭＳ Ｐゴシック" charset="0"/>
                <a:cs typeface="ＭＳ Ｐゴシック" charset="0"/>
                <a:hlinkClick r:id="rId3"/>
              </a:rPr>
              <a:t>https://doi.org/10.23978/inf.77419</a:t>
            </a:r>
            <a:endParaRPr lang="en-US"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12</a:t>
            </a:fld>
            <a:endParaRPr lang="en-US"/>
          </a:p>
        </p:txBody>
      </p:sp>
    </p:spTree>
    <p:extLst>
      <p:ext uri="{BB962C8B-B14F-4D97-AF65-F5344CB8AC3E}">
        <p14:creationId xmlns:p14="http://schemas.microsoft.com/office/powerpoint/2010/main" val="3831657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15</a:t>
            </a:fld>
            <a:endParaRPr lang="en-US"/>
          </a:p>
        </p:txBody>
      </p:sp>
    </p:spTree>
    <p:extLst>
      <p:ext uri="{BB962C8B-B14F-4D97-AF65-F5344CB8AC3E}">
        <p14:creationId xmlns:p14="http://schemas.microsoft.com/office/powerpoint/2010/main" val="3165279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hyperlink" Target="https://www.facebook.com/CSCfi" TargetMode="External"/><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 Slide_FIN">
    <p:spTree>
      <p:nvGrpSpPr>
        <p:cNvPr id="1" name=""/>
        <p:cNvGrpSpPr/>
        <p:nvPr/>
      </p:nvGrpSpPr>
      <p:grpSpPr>
        <a:xfrm>
          <a:off x="0" y="0"/>
          <a:ext cx="0" cy="0"/>
          <a:chOff x="0" y="0"/>
          <a:chExt cx="0" cy="0"/>
        </a:xfrm>
      </p:grpSpPr>
      <p:sp>
        <p:nvSpPr>
          <p:cNvPr id="55" name="Rectangle 54"/>
          <p:cNvSpPr/>
          <p:nvPr userDrawn="1"/>
        </p:nvSpPr>
        <p:spPr>
          <a:xfrm>
            <a:off x="-1" y="3625054"/>
            <a:ext cx="2159988" cy="1202533"/>
          </a:xfrm>
          <a:prstGeom prst="rect">
            <a:avLst/>
          </a:prstGeom>
          <a:solidFill>
            <a:srgbClr val="002F5F"/>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93423"/>
            <a:ext cx="2164256" cy="204849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602" y="3629811"/>
            <a:ext cx="5293821" cy="1199264"/>
          </a:xfrm>
          <a:prstGeom prst="rect">
            <a:avLst/>
          </a:prstGeom>
        </p:spPr>
      </p:pic>
      <p:pic>
        <p:nvPicPr>
          <p:cNvPr id="44" name="Picture 4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5259" y="-1433"/>
            <a:ext cx="6988741" cy="1614328"/>
          </a:xfrm>
          <a:prstGeom prst="rect">
            <a:avLst/>
          </a:prstGeom>
        </p:spPr>
      </p:pic>
      <p:sp>
        <p:nvSpPr>
          <p:cNvPr id="15" name="Rectangle 14"/>
          <p:cNvSpPr/>
          <p:nvPr userDrawn="1"/>
        </p:nvSpPr>
        <p:spPr>
          <a:xfrm>
            <a:off x="2159987" y="1608138"/>
            <a:ext cx="6984013" cy="2030818"/>
          </a:xfrm>
          <a:prstGeom prst="rect">
            <a:avLst/>
          </a:prstGeom>
          <a:solidFill>
            <a:srgbClr val="D0DCED"/>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2938088" y="1996886"/>
            <a:ext cx="5338467" cy="983400"/>
          </a:xfrm>
        </p:spPr>
        <p:txBody>
          <a:bodyPr anchor="t">
            <a:normAutofit/>
          </a:bodyPr>
          <a:lstStyle>
            <a:lvl1pPr algn="l">
              <a:lnSpc>
                <a:spcPct val="90000"/>
              </a:lnSpc>
              <a:defRPr sz="2300" baseline="0">
                <a:solidFill>
                  <a:srgbClr val="025C96"/>
                </a:solidFill>
                <a:latin typeface="Corbel"/>
                <a:cs typeface="Corbel"/>
              </a:defRPr>
            </a:lvl1pPr>
          </a:lstStyle>
          <a:p>
            <a:r>
              <a:rPr lang="en-US"/>
              <a:t>Click to edit Master title style</a:t>
            </a:r>
            <a:endParaRPr lang="en-US" dirty="0"/>
          </a:p>
        </p:txBody>
      </p:sp>
      <p:sp>
        <p:nvSpPr>
          <p:cNvPr id="3" name="Subtitle 2"/>
          <p:cNvSpPr>
            <a:spLocks noGrp="1"/>
          </p:cNvSpPr>
          <p:nvPr>
            <p:ph type="subTitle" idx="1"/>
          </p:nvPr>
        </p:nvSpPr>
        <p:spPr>
          <a:xfrm>
            <a:off x="2938088" y="3025630"/>
            <a:ext cx="5338467" cy="352134"/>
          </a:xfrm>
        </p:spPr>
        <p:txBody>
          <a:bodyPr>
            <a:normAutofit/>
          </a:bodyPr>
          <a:lstStyle>
            <a:lvl1pPr marL="0" indent="0" algn="l">
              <a:buNone/>
              <a:defRPr sz="1000">
                <a:solidFill>
                  <a:srgbClr val="025C96"/>
                </a:solidFill>
                <a:latin typeface="Corbel"/>
                <a:cs typeface="Corbel"/>
              </a:defRPr>
            </a:lvl1pPr>
            <a:lvl2pPr marL="335173" indent="0" algn="ctr">
              <a:buNone/>
              <a:defRPr>
                <a:solidFill>
                  <a:schemeClr val="tx1">
                    <a:tint val="75000"/>
                  </a:schemeClr>
                </a:solidFill>
              </a:defRPr>
            </a:lvl2pPr>
            <a:lvl3pPr marL="670346" indent="0" algn="ctr">
              <a:buNone/>
              <a:defRPr>
                <a:solidFill>
                  <a:schemeClr val="tx1">
                    <a:tint val="75000"/>
                  </a:schemeClr>
                </a:solidFill>
              </a:defRPr>
            </a:lvl3pPr>
            <a:lvl4pPr marL="1005516" indent="0" algn="ctr">
              <a:buNone/>
              <a:defRPr>
                <a:solidFill>
                  <a:schemeClr val="tx1">
                    <a:tint val="75000"/>
                  </a:schemeClr>
                </a:solidFill>
              </a:defRPr>
            </a:lvl4pPr>
            <a:lvl5pPr marL="1340690" indent="0" algn="ctr">
              <a:buNone/>
              <a:defRPr>
                <a:solidFill>
                  <a:schemeClr val="tx1">
                    <a:tint val="75000"/>
                  </a:schemeClr>
                </a:solidFill>
              </a:defRPr>
            </a:lvl5pPr>
            <a:lvl6pPr marL="1675862" indent="0" algn="ctr">
              <a:buNone/>
              <a:defRPr>
                <a:solidFill>
                  <a:schemeClr val="tx1">
                    <a:tint val="75000"/>
                  </a:schemeClr>
                </a:solidFill>
              </a:defRPr>
            </a:lvl6pPr>
            <a:lvl7pPr marL="2011033" indent="0" algn="ctr">
              <a:buNone/>
              <a:defRPr>
                <a:solidFill>
                  <a:schemeClr val="tx1">
                    <a:tint val="75000"/>
                  </a:schemeClr>
                </a:solidFill>
              </a:defRPr>
            </a:lvl7pPr>
            <a:lvl8pPr marL="2346207" indent="0" algn="ctr">
              <a:buNone/>
              <a:defRPr>
                <a:solidFill>
                  <a:schemeClr val="tx1">
                    <a:tint val="75000"/>
                  </a:schemeClr>
                </a:solidFill>
              </a:defRPr>
            </a:lvl8pPr>
            <a:lvl9pPr marL="2681379" indent="0" algn="ctr">
              <a:buNone/>
              <a:defRPr>
                <a:solidFill>
                  <a:schemeClr val="tx1">
                    <a:tint val="75000"/>
                  </a:schemeClr>
                </a:solidFill>
              </a:defRPr>
            </a:lvl9pPr>
          </a:lstStyle>
          <a:p>
            <a:r>
              <a:rPr lang="en-US"/>
              <a:t>Click to edit Master subtitle style</a:t>
            </a:r>
            <a:endParaRPr lang="en-US" dirty="0"/>
          </a:p>
        </p:txBody>
      </p:sp>
      <p:sp>
        <p:nvSpPr>
          <p:cNvPr id="42" name="Rectangle 41"/>
          <p:cNvSpPr/>
          <p:nvPr userDrawn="1"/>
        </p:nvSpPr>
        <p:spPr>
          <a:xfrm>
            <a:off x="0" y="0"/>
            <a:ext cx="2159987" cy="1608138"/>
          </a:xfrm>
          <a:prstGeom prst="rect">
            <a:avLst/>
          </a:prstGeom>
          <a:solidFill>
            <a:srgbClr val="025C96"/>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50" name="Rectangle 49"/>
          <p:cNvSpPr/>
          <p:nvPr userDrawn="1"/>
        </p:nvSpPr>
        <p:spPr>
          <a:xfrm>
            <a:off x="0" y="3301640"/>
            <a:ext cx="338628" cy="337316"/>
          </a:xfrm>
          <a:prstGeom prst="rect">
            <a:avLst/>
          </a:prstGeom>
          <a:solidFill>
            <a:srgbClr val="002F5F">
              <a:alpha val="50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Rectangle 52"/>
          <p:cNvSpPr/>
          <p:nvPr userDrawn="1"/>
        </p:nvSpPr>
        <p:spPr>
          <a:xfrm>
            <a:off x="7444966" y="3638956"/>
            <a:ext cx="1705384" cy="1188634"/>
          </a:xfrm>
          <a:prstGeom prst="rect">
            <a:avLst/>
          </a:prstGeom>
          <a:solidFill>
            <a:srgbClr val="002F5F"/>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ectangle 59"/>
          <p:cNvSpPr/>
          <p:nvPr userDrawn="1"/>
        </p:nvSpPr>
        <p:spPr>
          <a:xfrm>
            <a:off x="8791566" y="3287258"/>
            <a:ext cx="356400" cy="356195"/>
          </a:xfrm>
          <a:prstGeom prst="rect">
            <a:avLst/>
          </a:prstGeom>
          <a:solidFill>
            <a:srgbClr val="025C96">
              <a:alpha val="44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ectangle 19"/>
          <p:cNvSpPr/>
          <p:nvPr userDrawn="1"/>
        </p:nvSpPr>
        <p:spPr>
          <a:xfrm>
            <a:off x="7075508" y="3646488"/>
            <a:ext cx="372146" cy="356195"/>
          </a:xfrm>
          <a:prstGeom prst="rect">
            <a:avLst/>
          </a:prstGeom>
          <a:solidFill>
            <a:srgbClr val="025C96">
              <a:alpha val="44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Rectangle 20"/>
          <p:cNvSpPr/>
          <p:nvPr userDrawn="1"/>
        </p:nvSpPr>
        <p:spPr>
          <a:xfrm>
            <a:off x="8550366" y="3638956"/>
            <a:ext cx="241200" cy="239432"/>
          </a:xfrm>
          <a:prstGeom prst="rect">
            <a:avLst/>
          </a:prstGeom>
          <a:solidFill>
            <a:srgbClr val="92D050">
              <a:alpha val="80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Rectangle 55"/>
          <p:cNvSpPr/>
          <p:nvPr userDrawn="1"/>
        </p:nvSpPr>
        <p:spPr>
          <a:xfrm rot="10800000">
            <a:off x="1906443" y="3628907"/>
            <a:ext cx="251356" cy="671152"/>
          </a:xfrm>
          <a:prstGeom prst="rect">
            <a:avLst/>
          </a:prstGeom>
          <a:solidFill>
            <a:srgbClr val="025C96">
              <a:alpha val="42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4213" y="297843"/>
            <a:ext cx="1051560" cy="1012453"/>
          </a:xfrm>
          <a:prstGeom prst="rect">
            <a:avLst/>
          </a:prstGeom>
        </p:spPr>
      </p:pic>
    </p:spTree>
    <p:extLst>
      <p:ext uri="{BB962C8B-B14F-4D97-AF65-F5344CB8AC3E}">
        <p14:creationId xmlns:p14="http://schemas.microsoft.com/office/powerpoint/2010/main" val="405794519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9144000" cy="4711315"/>
          </a:xfrm>
        </p:spPr>
        <p:txBody>
          <a:bodyPr rtlCol="0">
            <a:normAutofit/>
          </a:bodyPr>
          <a:lstStyle>
            <a:lvl1pPr marL="0" indent="0">
              <a:buNone/>
              <a:defRPr sz="2300"/>
            </a:lvl1pPr>
            <a:lvl2pPr marL="335173" indent="0">
              <a:buNone/>
              <a:defRPr sz="2100"/>
            </a:lvl2pPr>
            <a:lvl3pPr marL="670346" indent="0">
              <a:buNone/>
              <a:defRPr sz="1800"/>
            </a:lvl3pPr>
            <a:lvl4pPr marL="1005516" indent="0">
              <a:buNone/>
              <a:defRPr sz="1500"/>
            </a:lvl4pPr>
            <a:lvl5pPr marL="1340690" indent="0">
              <a:buNone/>
              <a:defRPr sz="1500"/>
            </a:lvl5pPr>
            <a:lvl6pPr marL="1675862" indent="0">
              <a:buNone/>
              <a:defRPr sz="1500"/>
            </a:lvl6pPr>
            <a:lvl7pPr marL="2011033" indent="0">
              <a:buNone/>
              <a:defRPr sz="1500"/>
            </a:lvl7pPr>
            <a:lvl8pPr marL="2346207" indent="0">
              <a:buNone/>
              <a:defRPr sz="1500"/>
            </a:lvl8pPr>
            <a:lvl9pPr marL="2681379" indent="0">
              <a:buNone/>
              <a:defRPr sz="1500"/>
            </a:lvl9pPr>
          </a:lstStyle>
          <a:p>
            <a:pPr lvl="0"/>
            <a:r>
              <a:rPr lang="en-US" noProof="0"/>
              <a:t>Click icon to add picture</a:t>
            </a:r>
            <a:endParaRPr lang="en-US" noProof="0"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0A7158-70CB-DA43-BE72-927191FCEB13}" type="slidenum">
              <a:rPr lang="en-US"/>
              <a:pPr>
                <a:defRPr/>
              </a:pPr>
              <a:t>‹#›</a:t>
            </a:fld>
            <a:endParaRPr lang="en-US" dirty="0"/>
          </a:p>
        </p:txBody>
      </p:sp>
    </p:spTree>
    <p:extLst>
      <p:ext uri="{BB962C8B-B14F-4D97-AF65-F5344CB8AC3E}">
        <p14:creationId xmlns:p14="http://schemas.microsoft.com/office/powerpoint/2010/main" val="150985369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Välisivu_1">
    <p:spTree>
      <p:nvGrpSpPr>
        <p:cNvPr id="1" name=""/>
        <p:cNvGrpSpPr/>
        <p:nvPr/>
      </p:nvGrpSpPr>
      <p:grpSpPr>
        <a:xfrm>
          <a:off x="0" y="0"/>
          <a:ext cx="0" cy="0"/>
          <a:chOff x="0" y="0"/>
          <a:chExt cx="0" cy="0"/>
        </a:xfrm>
      </p:grpSpPr>
      <p:sp>
        <p:nvSpPr>
          <p:cNvPr id="6" name="Rectangle 5"/>
          <p:cNvSpPr/>
          <p:nvPr/>
        </p:nvSpPr>
        <p:spPr>
          <a:xfrm>
            <a:off x="0" y="0"/>
            <a:ext cx="9144000" cy="47117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69" name="Picture 6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 y="1605057"/>
            <a:ext cx="9144000" cy="3106643"/>
          </a:xfrm>
          <a:prstGeom prst="rect">
            <a:avLst/>
          </a:prstGeom>
        </p:spPr>
      </p:pic>
      <p:sp>
        <p:nvSpPr>
          <p:cNvPr id="7" name="Rectangle 6"/>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1" name="Group 33"/>
          <p:cNvGrpSpPr>
            <a:grpSpLocks/>
          </p:cNvGrpSpPr>
          <p:nvPr/>
        </p:nvGrpSpPr>
        <p:grpSpPr bwMode="auto">
          <a:xfrm>
            <a:off x="6832600" y="3124200"/>
            <a:ext cx="2319338" cy="74613"/>
            <a:chOff x="8913156" y="2232185"/>
            <a:chExt cx="3272924" cy="56821"/>
          </a:xfrm>
        </p:grpSpPr>
        <p:sp>
          <p:nvSpPr>
            <p:cNvPr id="12" name="Rectangle 11"/>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3" name="Rectangle 12"/>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0" name="Rectangle 19"/>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1" name="Rectangle 20"/>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
        <p:nvSpPr>
          <p:cNvPr id="23" name="TextBox 22"/>
          <p:cNvSpPr txBox="1"/>
          <p:nvPr userDrawn="1"/>
        </p:nvSpPr>
        <p:spPr>
          <a:xfrm>
            <a:off x="5763986" y="5265964"/>
            <a:ext cx="184731" cy="369332"/>
          </a:xfrm>
          <a:prstGeom prst="rect">
            <a:avLst/>
          </a:prstGeom>
          <a:noFill/>
        </p:spPr>
        <p:txBody>
          <a:bodyPr wrap="none" rtlCol="0">
            <a:spAutoFit/>
          </a:bodyPr>
          <a:lstStyle/>
          <a:p>
            <a:endParaRPr lang="en-US" dirty="0"/>
          </a:p>
        </p:txBody>
      </p:sp>
      <p:sp>
        <p:nvSpPr>
          <p:cNvPr id="29" name="TextBox 28"/>
          <p:cNvSpPr txBox="1"/>
          <p:nvPr userDrawn="1"/>
        </p:nvSpPr>
        <p:spPr>
          <a:xfrm>
            <a:off x="6098721" y="5347607"/>
            <a:ext cx="184731" cy="369332"/>
          </a:xfrm>
          <a:prstGeom prst="rect">
            <a:avLst/>
          </a:prstGeom>
          <a:noFill/>
        </p:spPr>
        <p:txBody>
          <a:bodyPr wrap="none" rtlCol="0">
            <a:spAutoFit/>
          </a:bodyPr>
          <a:lstStyle/>
          <a:p>
            <a:endParaRPr lang="en-US" dirty="0"/>
          </a:p>
        </p:txBody>
      </p:sp>
      <p:sp>
        <p:nvSpPr>
          <p:cNvPr id="34" name="TextBox 33"/>
          <p:cNvSpPr txBox="1"/>
          <p:nvPr userDrawn="1"/>
        </p:nvSpPr>
        <p:spPr>
          <a:xfrm>
            <a:off x="5437414" y="5625193"/>
            <a:ext cx="184731" cy="369332"/>
          </a:xfrm>
          <a:prstGeom prst="rect">
            <a:avLst/>
          </a:prstGeom>
          <a:noFill/>
        </p:spPr>
        <p:txBody>
          <a:bodyPr wrap="none" rtlCol="0">
            <a:spAutoFit/>
          </a:bodyPr>
          <a:lstStyle/>
          <a:p>
            <a:endParaRPr lang="en-US" dirty="0"/>
          </a:p>
        </p:txBody>
      </p:sp>
      <p:grpSp>
        <p:nvGrpSpPr>
          <p:cNvPr id="24" name="Group 46"/>
          <p:cNvGrpSpPr>
            <a:grpSpLocks/>
          </p:cNvGrpSpPr>
          <p:nvPr/>
        </p:nvGrpSpPr>
        <p:grpSpPr bwMode="auto">
          <a:xfrm>
            <a:off x="6832600" y="3124200"/>
            <a:ext cx="2319338" cy="74613"/>
            <a:chOff x="8913156" y="2232185"/>
            <a:chExt cx="3272924" cy="56821"/>
          </a:xfrm>
        </p:grpSpPr>
        <p:sp>
          <p:nvSpPr>
            <p:cNvPr id="25" name="Rectangle 24"/>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6" name="Rectangle 2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7" name="Rectangle 2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grpSp>
        <p:nvGrpSpPr>
          <p:cNvPr id="64" name="Group 34"/>
          <p:cNvGrpSpPr>
            <a:grpSpLocks/>
          </p:cNvGrpSpPr>
          <p:nvPr userDrawn="1"/>
        </p:nvGrpSpPr>
        <p:grpSpPr bwMode="auto">
          <a:xfrm>
            <a:off x="6828028" y="3124200"/>
            <a:ext cx="2319338" cy="74613"/>
            <a:chOff x="8913156" y="2232185"/>
            <a:chExt cx="3272924" cy="56821"/>
          </a:xfrm>
        </p:grpSpPr>
        <p:sp>
          <p:nvSpPr>
            <p:cNvPr id="65" name="Rectangle 64"/>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6" name="Rectangle 6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7" name="Rectangle 6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8" name="Rectangle 6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81887494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7_Välisivu_1">
    <p:spTree>
      <p:nvGrpSpPr>
        <p:cNvPr id="1" name=""/>
        <p:cNvGrpSpPr/>
        <p:nvPr/>
      </p:nvGrpSpPr>
      <p:grpSpPr>
        <a:xfrm>
          <a:off x="0" y="0"/>
          <a:ext cx="0" cy="0"/>
          <a:chOff x="0" y="0"/>
          <a:chExt cx="0" cy="0"/>
        </a:xfrm>
      </p:grpSpPr>
      <p:sp>
        <p:nvSpPr>
          <p:cNvPr id="22" name="Rectangle 21"/>
          <p:cNvSpPr/>
          <p:nvPr userDrawn="1"/>
        </p:nvSpPr>
        <p:spPr>
          <a:xfrm>
            <a:off x="0" y="0"/>
            <a:ext cx="9144000" cy="47117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29812"/>
            <a:ext cx="9144000" cy="3095222"/>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32600" y="3128772"/>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Tree>
    <p:extLst>
      <p:ext uri="{BB962C8B-B14F-4D97-AF65-F5344CB8AC3E}">
        <p14:creationId xmlns:p14="http://schemas.microsoft.com/office/powerpoint/2010/main" val="414200405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2_Välisivu_1">
    <p:spTree>
      <p:nvGrpSpPr>
        <p:cNvPr id="1" name=""/>
        <p:cNvGrpSpPr/>
        <p:nvPr/>
      </p:nvGrpSpPr>
      <p:grpSpPr>
        <a:xfrm>
          <a:off x="0" y="0"/>
          <a:ext cx="0" cy="0"/>
          <a:chOff x="0" y="0"/>
          <a:chExt cx="0" cy="0"/>
        </a:xfrm>
      </p:grpSpPr>
      <p:sp>
        <p:nvSpPr>
          <p:cNvPr id="17" name="Rectangle 16"/>
          <p:cNvSpPr/>
          <p:nvPr userDrawn="1"/>
        </p:nvSpPr>
        <p:spPr>
          <a:xfrm>
            <a:off x="0" y="0"/>
            <a:ext cx="9144000" cy="4727575"/>
          </a:xfrm>
          <a:prstGeom prst="rect">
            <a:avLst/>
          </a:prstGeom>
          <a:solidFill>
            <a:srgbClr val="EA1D7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5547"/>
            <a:ext cx="9144000" cy="3109474"/>
          </a:xfrm>
          <a:prstGeom prst="rect">
            <a:avLst/>
          </a:prstGeom>
        </p:spPr>
      </p:pic>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28028"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2" name="Rectangle 21"/>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255759962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4_Välisivu_1">
    <p:spTree>
      <p:nvGrpSpPr>
        <p:cNvPr id="1" name=""/>
        <p:cNvGrpSpPr/>
        <p:nvPr/>
      </p:nvGrpSpPr>
      <p:grpSpPr>
        <a:xfrm>
          <a:off x="0" y="0"/>
          <a:ext cx="0" cy="0"/>
          <a:chOff x="0" y="0"/>
          <a:chExt cx="0" cy="0"/>
        </a:xfrm>
      </p:grpSpPr>
      <p:sp>
        <p:nvSpPr>
          <p:cNvPr id="3" name="Rectangle 2"/>
          <p:cNvSpPr/>
          <p:nvPr userDrawn="1"/>
        </p:nvSpPr>
        <p:spPr>
          <a:xfrm>
            <a:off x="0" y="0"/>
            <a:ext cx="9144000" cy="47117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 y="1612027"/>
            <a:ext cx="9144000" cy="3108101"/>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105560544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6_Välisivu_1">
    <p:spTree>
      <p:nvGrpSpPr>
        <p:cNvPr id="1" name=""/>
        <p:cNvGrpSpPr/>
        <p:nvPr/>
      </p:nvGrpSpPr>
      <p:grpSpPr>
        <a:xfrm>
          <a:off x="0" y="0"/>
          <a:ext cx="0" cy="0"/>
          <a:chOff x="0" y="0"/>
          <a:chExt cx="0" cy="0"/>
        </a:xfrm>
      </p:grpSpPr>
      <p:sp>
        <p:nvSpPr>
          <p:cNvPr id="3" name="Rectangle 2"/>
          <p:cNvSpPr/>
          <p:nvPr userDrawn="1"/>
        </p:nvSpPr>
        <p:spPr>
          <a:xfrm>
            <a:off x="0" y="0"/>
            <a:ext cx="9144000" cy="4711700"/>
          </a:xfrm>
          <a:prstGeom prst="rect">
            <a:avLst/>
          </a:prstGeom>
          <a:solidFill>
            <a:srgbClr val="00BAA6"/>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 y="1605303"/>
            <a:ext cx="9138984" cy="3106396"/>
          </a:xfrm>
          <a:prstGeom prst="rect">
            <a:avLst/>
          </a:prstGeom>
        </p:spPr>
      </p:pic>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2" name="Rectangle 21"/>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26" name="Group 48"/>
          <p:cNvGrpSpPr>
            <a:grpSpLocks/>
          </p:cNvGrpSpPr>
          <p:nvPr/>
        </p:nvGrpSpPr>
        <p:grpSpPr bwMode="auto">
          <a:xfrm>
            <a:off x="6832600" y="3124200"/>
            <a:ext cx="2319338" cy="74613"/>
            <a:chOff x="8913156" y="2232185"/>
            <a:chExt cx="3272924" cy="56821"/>
          </a:xfrm>
        </p:grpSpPr>
        <p:sp>
          <p:nvSpPr>
            <p:cNvPr id="27" name="Rectangle 26"/>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9" name="Rectangle 28"/>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0" name="Rectangle 29"/>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137698626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Välisivu_1">
    <p:spTree>
      <p:nvGrpSpPr>
        <p:cNvPr id="1" name=""/>
        <p:cNvGrpSpPr/>
        <p:nvPr/>
      </p:nvGrpSpPr>
      <p:grpSpPr>
        <a:xfrm>
          <a:off x="0" y="0"/>
          <a:ext cx="0" cy="0"/>
          <a:chOff x="0" y="0"/>
          <a:chExt cx="0" cy="0"/>
        </a:xfrm>
      </p:grpSpPr>
      <p:sp>
        <p:nvSpPr>
          <p:cNvPr id="19" name="Rectangle 18"/>
          <p:cNvSpPr/>
          <p:nvPr/>
        </p:nvSpPr>
        <p:spPr>
          <a:xfrm>
            <a:off x="0" y="0"/>
            <a:ext cx="9144000" cy="4711700"/>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6" y="1608364"/>
            <a:ext cx="9146159" cy="3114499"/>
          </a:xfrm>
          <a:prstGeom prst="rect">
            <a:avLst/>
          </a:prstGeom>
        </p:spPr>
      </p:pic>
      <p:sp>
        <p:nvSpPr>
          <p:cNvPr id="6" name="Rectangle 5"/>
          <p:cNvSpPr/>
          <p:nvPr/>
        </p:nvSpPr>
        <p:spPr>
          <a:xfrm>
            <a:off x="0" y="0"/>
            <a:ext cx="9144000" cy="1612900"/>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7" name="Rectangle 6"/>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0" name="Rectangle 19"/>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1" name="Rectangle 20"/>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grpSp>
        <p:nvGrpSpPr>
          <p:cNvPr id="38" name="Group 34"/>
          <p:cNvGrpSpPr>
            <a:grpSpLocks/>
          </p:cNvGrpSpPr>
          <p:nvPr userDrawn="1"/>
        </p:nvGrpSpPr>
        <p:grpSpPr bwMode="auto">
          <a:xfrm>
            <a:off x="6837172" y="3119628"/>
            <a:ext cx="2319338" cy="74613"/>
            <a:chOff x="8913156" y="2232185"/>
            <a:chExt cx="3272924" cy="56821"/>
          </a:xfrm>
        </p:grpSpPr>
        <p:sp>
          <p:nvSpPr>
            <p:cNvPr id="39" name="Rectangle 38"/>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0" name="Rectangle 39"/>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1" name="Rectangle 40"/>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2" name="Rectangle 41"/>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342939630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9_Välisivu_1">
    <p:spTree>
      <p:nvGrpSpPr>
        <p:cNvPr id="1" name=""/>
        <p:cNvGrpSpPr/>
        <p:nvPr/>
      </p:nvGrpSpPr>
      <p:grpSpPr>
        <a:xfrm>
          <a:off x="0" y="0"/>
          <a:ext cx="0" cy="0"/>
          <a:chOff x="0" y="0"/>
          <a:chExt cx="0" cy="0"/>
        </a:xfrm>
      </p:grpSpPr>
      <p:sp>
        <p:nvSpPr>
          <p:cNvPr id="8" name="Rectangle 7"/>
          <p:cNvSpPr/>
          <p:nvPr/>
        </p:nvSpPr>
        <p:spPr>
          <a:xfrm>
            <a:off x="0" y="0"/>
            <a:ext cx="9144000" cy="47117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613267"/>
            <a:ext cx="9147362" cy="3102037"/>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grpSp>
        <p:nvGrpSpPr>
          <p:cNvPr id="33" name="Group 34"/>
          <p:cNvGrpSpPr>
            <a:grpSpLocks/>
          </p:cNvGrpSpPr>
          <p:nvPr userDrawn="1"/>
        </p:nvGrpSpPr>
        <p:grpSpPr bwMode="auto">
          <a:xfrm>
            <a:off x="6832600" y="3124200"/>
            <a:ext cx="2319338" cy="74613"/>
            <a:chOff x="8913156" y="2232185"/>
            <a:chExt cx="3272924" cy="56821"/>
          </a:xfrm>
        </p:grpSpPr>
        <p:sp>
          <p:nvSpPr>
            <p:cNvPr id="34" name="Rectangle 33"/>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5" name="Rectangle 34"/>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6" name="Rectangle 35"/>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8" name="Rectangle 3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105828951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Välisivu_1_omat kuvat">
    <p:spTree>
      <p:nvGrpSpPr>
        <p:cNvPr id="1" name=""/>
        <p:cNvGrpSpPr/>
        <p:nvPr/>
      </p:nvGrpSpPr>
      <p:grpSpPr>
        <a:xfrm>
          <a:off x="0" y="0"/>
          <a:ext cx="0" cy="0"/>
          <a:chOff x="0" y="0"/>
          <a:chExt cx="0" cy="0"/>
        </a:xfrm>
      </p:grpSpPr>
      <p:sp>
        <p:nvSpPr>
          <p:cNvPr id="7" name="Rectangle 6"/>
          <p:cNvSpPr/>
          <p:nvPr/>
        </p:nvSpPr>
        <p:spPr>
          <a:xfrm>
            <a:off x="0" y="0"/>
            <a:ext cx="9144000" cy="1612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29"/>
          <p:cNvGrpSpPr>
            <a:grpSpLocks/>
          </p:cNvGrpSpPr>
          <p:nvPr/>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17" name="Rectangle 16"/>
          <p:cNvSpPr/>
          <p:nvPr/>
        </p:nvSpPr>
        <p:spPr>
          <a:xfrm>
            <a:off x="0" y="0"/>
            <a:ext cx="9144000" cy="1612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8" name="Rectangle 1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9" name="Rectangle 1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23" name="Group 38"/>
          <p:cNvGrpSpPr>
            <a:grpSpLocks/>
          </p:cNvGrpSpPr>
          <p:nvPr/>
        </p:nvGrpSpPr>
        <p:grpSpPr bwMode="auto">
          <a:xfrm>
            <a:off x="6832600" y="3124200"/>
            <a:ext cx="2319338" cy="74613"/>
            <a:chOff x="8913156" y="2232185"/>
            <a:chExt cx="3272924" cy="56821"/>
          </a:xfrm>
        </p:grpSpPr>
        <p:sp>
          <p:nvSpPr>
            <p:cNvPr id="24" name="Rectangle 23"/>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6" name="Rectangle 2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7" name="Rectangle 2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9" name="Picture Placeholder 8"/>
          <p:cNvSpPr>
            <a:spLocks noGrp="1"/>
          </p:cNvSpPr>
          <p:nvPr>
            <p:ph type="pic" sz="quarter" idx="10"/>
          </p:nvPr>
        </p:nvSpPr>
        <p:spPr>
          <a:xfrm>
            <a:off x="5" y="1611436"/>
            <a:ext cx="4557713" cy="3101055"/>
          </a:xfrm>
        </p:spPr>
        <p:txBody>
          <a:bodyPr/>
          <a:lstStyle/>
          <a:p>
            <a:pPr lvl="0"/>
            <a:r>
              <a:rPr lang="en-US" noProof="0"/>
              <a:t>Click icon to add picture</a:t>
            </a:r>
          </a:p>
        </p:txBody>
      </p:sp>
      <p:sp>
        <p:nvSpPr>
          <p:cNvPr id="20" name="Picture Placeholder 8"/>
          <p:cNvSpPr>
            <a:spLocks noGrp="1"/>
          </p:cNvSpPr>
          <p:nvPr>
            <p:ph type="pic" sz="quarter" idx="11"/>
          </p:nvPr>
        </p:nvSpPr>
        <p:spPr>
          <a:xfrm>
            <a:off x="4557711" y="1611005"/>
            <a:ext cx="2274952" cy="3106574"/>
          </a:xfrm>
        </p:spPr>
        <p:txBody>
          <a:bodyPr/>
          <a:lstStyle/>
          <a:p>
            <a:pPr lvl="0"/>
            <a:r>
              <a:rPr lang="en-US" noProof="0"/>
              <a:t>Click icon to add picture</a:t>
            </a:r>
            <a:endParaRPr lang="en-US" noProof="0" dirty="0"/>
          </a:p>
        </p:txBody>
      </p:sp>
      <p:sp>
        <p:nvSpPr>
          <p:cNvPr id="21" name="Picture Placeholder 8"/>
          <p:cNvSpPr>
            <a:spLocks noGrp="1"/>
          </p:cNvSpPr>
          <p:nvPr>
            <p:ph type="pic" sz="quarter" idx="12"/>
          </p:nvPr>
        </p:nvSpPr>
        <p:spPr>
          <a:xfrm>
            <a:off x="6832668" y="1611010"/>
            <a:ext cx="2311337" cy="1556047"/>
          </a:xfrm>
        </p:spPr>
        <p:txBody>
          <a:bodyPr/>
          <a:lstStyle/>
          <a:p>
            <a:pPr lvl="0"/>
            <a:r>
              <a:rPr lang="en-US" noProof="0"/>
              <a:t>Click icon to add picture</a:t>
            </a:r>
          </a:p>
        </p:txBody>
      </p:sp>
      <p:sp>
        <p:nvSpPr>
          <p:cNvPr id="25" name="Picture Placeholder 8"/>
          <p:cNvSpPr>
            <a:spLocks noGrp="1"/>
          </p:cNvSpPr>
          <p:nvPr>
            <p:ph type="pic" sz="quarter" idx="13"/>
          </p:nvPr>
        </p:nvSpPr>
        <p:spPr>
          <a:xfrm>
            <a:off x="6832668" y="3199240"/>
            <a:ext cx="2311337" cy="1512825"/>
          </a:xfrm>
        </p:spPr>
        <p:txBody>
          <a:bodyPr/>
          <a:lstStyle/>
          <a:p>
            <a:pPr lvl="0"/>
            <a:r>
              <a:rPr lang="en-US" noProof="0"/>
              <a:t>Click icon to add picture</a:t>
            </a:r>
            <a:endParaRPr lang="en-US" noProof="0" dirty="0"/>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200621547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akakansi">
    <p:spTree>
      <p:nvGrpSpPr>
        <p:cNvPr id="1" name=""/>
        <p:cNvGrpSpPr/>
        <p:nvPr/>
      </p:nvGrpSpPr>
      <p:grpSpPr>
        <a:xfrm>
          <a:off x="0" y="0"/>
          <a:ext cx="0" cy="0"/>
          <a:chOff x="0" y="0"/>
          <a:chExt cx="0" cy="0"/>
        </a:xfrm>
      </p:grpSpPr>
      <p:sp>
        <p:nvSpPr>
          <p:cNvPr id="5" name="Rectangle 4"/>
          <p:cNvSpPr/>
          <p:nvPr/>
        </p:nvSpPr>
        <p:spPr>
          <a:xfrm>
            <a:off x="8042275" y="0"/>
            <a:ext cx="1101725" cy="755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7044" tIns="33522" rIns="67044" bIns="33522" anchor="ctr"/>
          <a:lstStyle/>
          <a:p>
            <a:pPr defTabSz="457012" fontAlgn="auto">
              <a:spcBef>
                <a:spcPts val="0"/>
              </a:spcBef>
              <a:spcAft>
                <a:spcPts val="0"/>
              </a:spcAft>
              <a:defRPr/>
            </a:pPr>
            <a:endParaRPr lang="en-US" dirty="0">
              <a:solidFill>
                <a:prstClr val="white"/>
              </a:solidFill>
              <a:latin typeface="Corbel"/>
            </a:endParaRPr>
          </a:p>
        </p:txBody>
      </p:sp>
      <p:sp>
        <p:nvSpPr>
          <p:cNvPr id="6" name="TextBox 26"/>
          <p:cNvSpPr txBox="1">
            <a:spLocks noChangeArrowheads="1"/>
          </p:cNvSpPr>
          <p:nvPr/>
        </p:nvSpPr>
        <p:spPr bwMode="auto">
          <a:xfrm>
            <a:off x="5584825" y="2401888"/>
            <a:ext cx="2193925"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latin typeface="Corbel" charset="0"/>
                <a:cs typeface="Corbel" charset="0"/>
              </a:rPr>
              <a:t>facebook.com/CSCfi</a:t>
            </a:r>
            <a:endParaRPr lang="en-US" sz="900">
              <a:solidFill>
                <a:srgbClr val="5E6A71"/>
              </a:solidFill>
            </a:endParaRPr>
          </a:p>
        </p:txBody>
      </p:sp>
      <p:sp>
        <p:nvSpPr>
          <p:cNvPr id="26" name="TextBox 46"/>
          <p:cNvSpPr txBox="1">
            <a:spLocks noChangeArrowheads="1"/>
          </p:cNvSpPr>
          <p:nvPr/>
        </p:nvSpPr>
        <p:spPr bwMode="auto">
          <a:xfrm>
            <a:off x="5584825" y="2809875"/>
            <a:ext cx="1600200" cy="21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twitter.com/CSCfi</a:t>
            </a:r>
            <a:endParaRPr lang="en-US" sz="900">
              <a:solidFill>
                <a:srgbClr val="5E6A71"/>
              </a:solidFill>
              <a:hlinkClick r:id="rId2"/>
            </a:endParaRPr>
          </a:p>
        </p:txBody>
      </p:sp>
      <p:sp>
        <p:nvSpPr>
          <p:cNvPr id="27" name="TextBox 47"/>
          <p:cNvSpPr txBox="1">
            <a:spLocks noChangeArrowheads="1"/>
          </p:cNvSpPr>
          <p:nvPr/>
        </p:nvSpPr>
        <p:spPr bwMode="auto">
          <a:xfrm>
            <a:off x="5584825" y="3216275"/>
            <a:ext cx="2730500" cy="21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pl-PL" sz="900">
                <a:solidFill>
                  <a:srgbClr val="5E6A71"/>
                </a:solidFill>
              </a:rPr>
              <a:t>youtube.com/CSCfi</a:t>
            </a:r>
            <a:endParaRPr lang="pl-PL" sz="900">
              <a:solidFill>
                <a:srgbClr val="5E6A71"/>
              </a:solidFill>
              <a:hlinkClick r:id="rId2"/>
            </a:endParaRPr>
          </a:p>
        </p:txBody>
      </p:sp>
      <p:sp>
        <p:nvSpPr>
          <p:cNvPr id="28" name="TextBox 48"/>
          <p:cNvSpPr txBox="1">
            <a:spLocks noChangeArrowheads="1"/>
          </p:cNvSpPr>
          <p:nvPr/>
        </p:nvSpPr>
        <p:spPr bwMode="auto">
          <a:xfrm>
            <a:off x="5584825" y="3622675"/>
            <a:ext cx="3455988" cy="21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linkedin.com/company/csc---it-center-for-science</a:t>
            </a:r>
          </a:p>
        </p:txBody>
      </p:sp>
      <p:cxnSp>
        <p:nvCxnSpPr>
          <p:cNvPr id="29" name="Straight Connector 28"/>
          <p:cNvCxnSpPr/>
          <p:nvPr/>
        </p:nvCxnSpPr>
        <p:spPr>
          <a:xfrm>
            <a:off x="4572000" y="2374900"/>
            <a:ext cx="0" cy="1893888"/>
          </a:xfrm>
          <a:prstGeom prst="line">
            <a:avLst/>
          </a:prstGeom>
          <a:ln w="9525">
            <a:solidFill>
              <a:schemeClr val="accent3"/>
            </a:solidFill>
          </a:ln>
          <a:effectLst/>
        </p:spPr>
        <p:style>
          <a:lnRef idx="2">
            <a:schemeClr val="accent1"/>
          </a:lnRef>
          <a:fillRef idx="0">
            <a:schemeClr val="accent1"/>
          </a:fillRef>
          <a:effectRef idx="1">
            <a:schemeClr val="accent1"/>
          </a:effectRef>
          <a:fontRef idx="minor">
            <a:schemeClr val="tx1"/>
          </a:fontRef>
        </p:style>
      </p:cxnSp>
      <p:grpSp>
        <p:nvGrpSpPr>
          <p:cNvPr id="30" name="Group 50"/>
          <p:cNvGrpSpPr>
            <a:grpSpLocks/>
          </p:cNvGrpSpPr>
          <p:nvPr/>
        </p:nvGrpSpPr>
        <p:grpSpPr bwMode="auto">
          <a:xfrm>
            <a:off x="3706813" y="715963"/>
            <a:ext cx="1730375" cy="1031875"/>
            <a:chOff x="3018474" y="609992"/>
            <a:chExt cx="2171462" cy="1379264"/>
          </a:xfrm>
        </p:grpSpPr>
        <p:sp>
          <p:nvSpPr>
            <p:cNvPr id="31"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 name="Freeform 3"/>
            <p:cNvSpPr>
              <a:spLocks noChangeArrowheads="1"/>
            </p:cNvSpPr>
            <p:nvPr/>
          </p:nvSpPr>
          <p:spPr bwMode="auto">
            <a:xfrm>
              <a:off x="3767529" y="1798281"/>
              <a:ext cx="651438" cy="190975"/>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solidFill>
                  <a:srgbClr val="006778"/>
                </a:solidFill>
                <a:latin typeface="+mn-lt"/>
                <a:ea typeface="+mn-ea"/>
                <a:cs typeface="+mn-cs"/>
              </a:endParaRPr>
            </a:p>
          </p:txBody>
        </p:sp>
      </p:grpSp>
      <p:sp>
        <p:nvSpPr>
          <p:cNvPr id="34" name="Rectangle 54"/>
          <p:cNvSpPr>
            <a:spLocks noChangeArrowheads="1"/>
          </p:cNvSpPr>
          <p:nvPr/>
        </p:nvSpPr>
        <p:spPr bwMode="auto">
          <a:xfrm>
            <a:off x="-4763" y="4687888"/>
            <a:ext cx="1648632" cy="160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7044" tIns="33522" rIns="67044" bIns="33522">
            <a:spAutoFit/>
          </a:bodyPr>
          <a:lstStyle/>
          <a:p>
            <a:r>
              <a:rPr lang="fi-FI" sz="600" dirty="0">
                <a:solidFill>
                  <a:srgbClr val="FFFFFF"/>
                </a:solidFill>
              </a:rPr>
              <a:t>Kuvat CSC:n arkisto, Adobe </a:t>
            </a:r>
            <a:r>
              <a:rPr lang="fi-FI" sz="600" dirty="0" err="1">
                <a:solidFill>
                  <a:srgbClr val="FFFFFF"/>
                </a:solidFill>
              </a:rPr>
              <a:t>Stock</a:t>
            </a:r>
            <a:r>
              <a:rPr lang="fi-FI" sz="600" dirty="0">
                <a:solidFill>
                  <a:srgbClr val="FFFFFF"/>
                </a:solidFill>
              </a:rPr>
              <a:t> ja </a:t>
            </a:r>
            <a:r>
              <a:rPr lang="fi-FI" sz="600" dirty="0" err="1">
                <a:solidFill>
                  <a:srgbClr val="FFFFFF"/>
                </a:solidFill>
              </a:rPr>
              <a:t>Thinkstock</a:t>
            </a:r>
            <a:endParaRPr lang="fi-FI" sz="600" dirty="0">
              <a:solidFill>
                <a:srgbClr val="FFFFFF"/>
              </a:solidFill>
            </a:endParaRPr>
          </a:p>
        </p:txBody>
      </p:sp>
      <p:sp>
        <p:nvSpPr>
          <p:cNvPr id="36" name="TextBox 56"/>
          <p:cNvSpPr txBox="1">
            <a:spLocks noChangeArrowheads="1"/>
          </p:cNvSpPr>
          <p:nvPr/>
        </p:nvSpPr>
        <p:spPr bwMode="auto">
          <a:xfrm>
            <a:off x="5584825" y="4029075"/>
            <a:ext cx="3455988" cy="21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github.com/CSCfi</a:t>
            </a:r>
          </a:p>
        </p:txBody>
      </p:sp>
      <p:sp>
        <p:nvSpPr>
          <p:cNvPr id="53" name="Text Placeholder 52"/>
          <p:cNvSpPr>
            <a:spLocks noGrp="1"/>
          </p:cNvSpPr>
          <p:nvPr>
            <p:ph type="body" sz="quarter" idx="10"/>
          </p:nvPr>
        </p:nvSpPr>
        <p:spPr>
          <a:xfrm>
            <a:off x="2304680" y="2374148"/>
            <a:ext cx="1963641" cy="271059"/>
          </a:xfrm>
        </p:spPr>
        <p:txBody>
          <a:bodyPr lIns="0"/>
          <a:lstStyle>
            <a:lvl1pPr marL="0" indent="0">
              <a:buNone/>
              <a:defRPr sz="1000" b="1">
                <a:solidFill>
                  <a:schemeClr val="tx1"/>
                </a:solidFill>
              </a:defRPr>
            </a:lvl1pPr>
            <a:lvl2pPr marL="254913" indent="0">
              <a:buFont typeface="Arial"/>
              <a:buNone/>
              <a:defRPr sz="900"/>
            </a:lvl2pPr>
            <a:lvl3pPr marL="838069" indent="0">
              <a:buFont typeface="Arial"/>
              <a:buNone/>
              <a:defRPr sz="900"/>
            </a:lvl3pPr>
            <a:lvl4pPr marL="1083669" indent="0">
              <a:buNone/>
              <a:defRPr sz="900"/>
            </a:lvl4pPr>
            <a:lvl5pPr marL="1418897" indent="0">
              <a:buNone/>
              <a:defRPr sz="900"/>
            </a:lvl5pPr>
          </a:lstStyle>
          <a:p>
            <a:pPr lvl="0"/>
            <a:r>
              <a:rPr lang="en-US"/>
              <a:t>Edit Master text styles</a:t>
            </a:r>
          </a:p>
        </p:txBody>
      </p:sp>
      <p:sp>
        <p:nvSpPr>
          <p:cNvPr id="55" name="Picture Placeholder 54"/>
          <p:cNvSpPr>
            <a:spLocks noGrp="1"/>
          </p:cNvSpPr>
          <p:nvPr>
            <p:ph type="pic" sz="quarter" idx="11"/>
          </p:nvPr>
        </p:nvSpPr>
        <p:spPr>
          <a:xfrm>
            <a:off x="826988" y="2438246"/>
            <a:ext cx="1243207" cy="1165581"/>
          </a:xfrm>
          <a:prstGeom prst="ellipse">
            <a:avLst/>
          </a:prstGeom>
        </p:spPr>
        <p:txBody>
          <a:bodyPr/>
          <a:lstStyle>
            <a:lvl1pPr marL="0" indent="0">
              <a:buFont typeface="Arial"/>
              <a:buNone/>
              <a:defRPr sz="1000"/>
            </a:lvl1pPr>
          </a:lstStyle>
          <a:p>
            <a:pPr lvl="0"/>
            <a:r>
              <a:rPr lang="en-US" noProof="0"/>
              <a:t>Click icon to add picture</a:t>
            </a:r>
            <a:endParaRPr lang="en-US" noProof="0" dirty="0"/>
          </a:p>
        </p:txBody>
      </p:sp>
      <p:sp>
        <p:nvSpPr>
          <p:cNvPr id="57" name="Text Placeholder 56"/>
          <p:cNvSpPr>
            <a:spLocks noGrp="1"/>
          </p:cNvSpPr>
          <p:nvPr>
            <p:ph type="body" sz="quarter" idx="12"/>
          </p:nvPr>
        </p:nvSpPr>
        <p:spPr>
          <a:xfrm>
            <a:off x="2304678" y="2691577"/>
            <a:ext cx="1963642" cy="1208805"/>
          </a:xfrm>
        </p:spPr>
        <p:txBody>
          <a:bodyPr lIns="0"/>
          <a:lstStyle>
            <a:lvl1pPr marL="0" indent="0">
              <a:lnSpc>
                <a:spcPct val="110000"/>
              </a:lnSpc>
              <a:spcBef>
                <a:spcPts val="0"/>
              </a:spcBef>
              <a:buNone/>
              <a:defRPr sz="900"/>
            </a:lvl1pPr>
            <a:lvl2pPr marL="506333" indent="-251421">
              <a:buFont typeface="Arial"/>
              <a:buChar char="•"/>
              <a:defRPr sz="1000"/>
            </a:lvl2pPr>
            <a:lvl3pPr marL="1047586" indent="-209517">
              <a:buFont typeface="Arial"/>
              <a:buChar char="•"/>
              <a:defRPr sz="900"/>
            </a:lvl3pPr>
            <a:lvl4pPr>
              <a:defRPr sz="800"/>
            </a:lvl4pPr>
            <a:lvl5pPr>
              <a:defRPr sz="700"/>
            </a:lvl5pPr>
          </a:lstStyle>
          <a:p>
            <a:pPr lvl="0"/>
            <a:r>
              <a:rPr lang="en-US"/>
              <a:t>Edit Master text styles</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5787" y="2365375"/>
            <a:ext cx="269875" cy="269875"/>
          </a:xfrm>
          <a:prstGeom prst="rect">
            <a:avLst/>
          </a:prstGeom>
        </p:spPr>
      </p:pic>
      <p:pic>
        <p:nvPicPr>
          <p:cNvPr id="37" name="Picture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18050" y="3216275"/>
            <a:ext cx="294188" cy="206851"/>
          </a:xfrm>
          <a:prstGeom prst="rect">
            <a:avLst/>
          </a:prstGeom>
        </p:spPr>
      </p:pic>
      <p:pic>
        <p:nvPicPr>
          <p:cNvPr id="38" name="Picture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4775" y="2789293"/>
            <a:ext cx="271151" cy="271151"/>
          </a:xfrm>
          <a:prstGeom prst="rect">
            <a:avLst/>
          </a:prstGeom>
        </p:spPr>
      </p:pic>
      <p:pic>
        <p:nvPicPr>
          <p:cNvPr id="40" name="Picture 3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30875" y="3595843"/>
            <a:ext cx="296571" cy="271151"/>
          </a:xfrm>
          <a:prstGeom prst="rect">
            <a:avLst/>
          </a:prstGeom>
        </p:spPr>
      </p:pic>
      <p:pic>
        <p:nvPicPr>
          <p:cNvPr id="41" name="Picture 4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23630" y="3998496"/>
            <a:ext cx="278645" cy="278645"/>
          </a:xfrm>
          <a:prstGeom prst="rect">
            <a:avLst/>
          </a:prstGeom>
        </p:spPr>
      </p:pic>
    </p:spTree>
    <p:extLst>
      <p:ext uri="{BB962C8B-B14F-4D97-AF65-F5344CB8AC3E}">
        <p14:creationId xmlns:p14="http://schemas.microsoft.com/office/powerpoint/2010/main" val="99527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solidFill>
                  <a:srgbClr val="000000"/>
                </a:solidFill>
                <a:latin typeface="Corbel"/>
                <a:cs typeface="Corbe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1975A3-2E4D-4F46-A85A-D5B41899487D}" type="slidenum">
              <a:rPr lang="en-US"/>
              <a:pPr>
                <a:defRPr/>
              </a:pPr>
              <a:t>‹#›</a:t>
            </a:fld>
            <a:endParaRPr lang="en-US" dirty="0"/>
          </a:p>
        </p:txBody>
      </p:sp>
    </p:spTree>
    <p:extLst>
      <p:ext uri="{BB962C8B-B14F-4D97-AF65-F5344CB8AC3E}">
        <p14:creationId xmlns:p14="http://schemas.microsoft.com/office/powerpoint/2010/main" val="211444208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s">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0" y="1126440"/>
            <a:ext cx="3818467" cy="3185985"/>
          </a:xfrm>
        </p:spPr>
        <p:txBody>
          <a:bodyPr/>
          <a:lstStyle>
            <a:lvl2pPr marL="385475" marR="0" indent="-129372" algn="l" defTabSz="335310" rtl="0" eaLnBrk="1" fontAlgn="auto" latinLnBrk="0" hangingPunct="1">
              <a:lnSpc>
                <a:spcPct val="100000"/>
              </a:lnSpc>
              <a:spcBef>
                <a:spcPct val="20000"/>
              </a:spcBef>
              <a:spcAft>
                <a:spcPts val="0"/>
              </a:spcAft>
              <a:buClrTx/>
              <a:buSzTx/>
              <a:buFont typeface="Courier New"/>
              <a:buChar char="o"/>
              <a:tabLst/>
              <a:defRPr/>
            </a:lvl2pPr>
            <a:lvl3pPr marL="967648" marR="0" indent="-129372" algn="l" defTabSz="335310" rtl="0" eaLnBrk="1" fontAlgn="auto" latinLnBrk="0" hangingPunct="1">
              <a:lnSpc>
                <a:spcPct val="100000"/>
              </a:lnSpc>
              <a:spcBef>
                <a:spcPct val="20000"/>
              </a:spcBef>
              <a:spcAft>
                <a:spcPts val="0"/>
              </a:spcAft>
              <a:buClrTx/>
              <a:buSzTx/>
              <a:buFont typeface="Courier New"/>
              <a:buChar char="o"/>
              <a:tabLst/>
              <a:defRPr/>
            </a:lvl3pPr>
            <a:lvl4pPr marL="1302958" marR="0" indent="-129372" algn="l" defTabSz="335310"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2"/>
          <p:cNvSpPr>
            <a:spLocks noGrp="1"/>
          </p:cNvSpPr>
          <p:nvPr>
            <p:ph idx="13"/>
          </p:nvPr>
        </p:nvSpPr>
        <p:spPr>
          <a:xfrm>
            <a:off x="4553790" y="1126440"/>
            <a:ext cx="3611841" cy="3185985"/>
          </a:xfrm>
        </p:spPr>
        <p:txBody>
          <a:bodyPr/>
          <a:lstStyle>
            <a:lvl2pPr marL="385475" marR="0" indent="-129372" algn="l" defTabSz="335310" rtl="0" eaLnBrk="1" fontAlgn="auto" latinLnBrk="0" hangingPunct="1">
              <a:lnSpc>
                <a:spcPct val="100000"/>
              </a:lnSpc>
              <a:spcBef>
                <a:spcPct val="20000"/>
              </a:spcBef>
              <a:spcAft>
                <a:spcPts val="0"/>
              </a:spcAft>
              <a:buClrTx/>
              <a:buSzTx/>
              <a:buFont typeface="Courier New"/>
              <a:buChar char="o"/>
              <a:tabLst/>
              <a:defRPr/>
            </a:lvl2pPr>
            <a:lvl3pPr marL="967648" marR="0" indent="-129372" algn="l" defTabSz="335310" rtl="0" eaLnBrk="1" fontAlgn="auto" latinLnBrk="0" hangingPunct="1">
              <a:lnSpc>
                <a:spcPct val="100000"/>
              </a:lnSpc>
              <a:spcBef>
                <a:spcPct val="20000"/>
              </a:spcBef>
              <a:spcAft>
                <a:spcPts val="0"/>
              </a:spcAft>
              <a:buClrTx/>
              <a:buSzTx/>
              <a:buFont typeface="Courier New"/>
              <a:buChar char="o"/>
              <a:tabLst/>
              <a:defRPr/>
            </a:lvl3pPr>
            <a:lvl4pPr marL="1302958" marR="0" indent="-129372" algn="l" defTabSz="335310"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457201" y="193327"/>
            <a:ext cx="7708430" cy="804598"/>
          </a:xfrm>
        </p:spPr>
        <p:txBody>
          <a:bodyPr/>
          <a:lstStyle/>
          <a:p>
            <a:r>
              <a:rPr lang="en-US"/>
              <a:t>Click to edit Master title style</a:t>
            </a:r>
          </a:p>
        </p:txBody>
      </p:sp>
      <p:sp>
        <p:nvSpPr>
          <p:cNvPr id="6" name="Date Placeholder 4"/>
          <p:cNvSpPr>
            <a:spLocks noGrp="1"/>
          </p:cNvSpPr>
          <p:nvPr>
            <p:ph type="dt" sz="half" idx="14"/>
          </p:nvPr>
        </p:nvSpPr>
        <p:spPr/>
        <p:txBody>
          <a:bodyPr/>
          <a:lstStyle>
            <a:lvl1pPr>
              <a:defRPr/>
            </a:lvl1pPr>
          </a:lstStyle>
          <a:p>
            <a:pPr>
              <a:defRPr/>
            </a:pPr>
            <a:fld id="{B51057C3-EDE0-4E94-8E03-15F17BEADAEF}" type="datetime1">
              <a:rPr lang="fi-FI" smtClean="0"/>
              <a:t>13.3.2020</a:t>
            </a:fld>
            <a:endParaRPr lang="en-US"/>
          </a:p>
        </p:txBody>
      </p:sp>
      <p:sp>
        <p:nvSpPr>
          <p:cNvPr id="7" name="Footer Placeholder 5"/>
          <p:cNvSpPr>
            <a:spLocks noGrp="1"/>
          </p:cNvSpPr>
          <p:nvPr>
            <p:ph type="ftr" sz="quarter" idx="15"/>
          </p:nvPr>
        </p:nvSpPr>
        <p:spPr/>
        <p:txBody>
          <a:bodyPr/>
          <a:lstStyle>
            <a:lvl1pPr>
              <a:defRPr/>
            </a:lvl1pPr>
          </a:lstStyle>
          <a:p>
            <a:pPr>
              <a:defRPr/>
            </a:pPr>
            <a:endParaRPr lang="en-US" dirty="0"/>
          </a:p>
        </p:txBody>
      </p:sp>
      <p:sp>
        <p:nvSpPr>
          <p:cNvPr id="8" name="Slide Number Placeholder 6"/>
          <p:cNvSpPr>
            <a:spLocks noGrp="1"/>
          </p:cNvSpPr>
          <p:nvPr>
            <p:ph type="sldNum" sz="quarter" idx="16"/>
          </p:nvPr>
        </p:nvSpPr>
        <p:spPr/>
        <p:txBody>
          <a:bodyPr/>
          <a:lstStyle>
            <a:lvl1pPr>
              <a:defRPr/>
            </a:lvl1pPr>
          </a:lstStyle>
          <a:p>
            <a:pPr>
              <a:defRPr/>
            </a:pPr>
            <a:fld id="{1902EB33-AE32-4D46-BAA6-3F61AB03C92B}" type="slidenum">
              <a:rPr lang="en-US"/>
              <a:pPr>
                <a:defRPr/>
              </a:pPr>
              <a:t>‹#›</a:t>
            </a:fld>
            <a:endParaRPr lang="en-US"/>
          </a:p>
        </p:txBody>
      </p:sp>
    </p:spTree>
    <p:extLst>
      <p:ext uri="{BB962C8B-B14F-4D97-AF65-F5344CB8AC3E}">
        <p14:creationId xmlns:p14="http://schemas.microsoft.com/office/powerpoint/2010/main" val="3638757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25" descr="pohja_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829" y="-49141"/>
            <a:ext cx="9223829" cy="4760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26"/>
          <p:cNvGrpSpPr>
            <a:grpSpLocks/>
          </p:cNvGrpSpPr>
          <p:nvPr/>
        </p:nvGrpSpPr>
        <p:grpSpPr bwMode="auto">
          <a:xfrm>
            <a:off x="8359775" y="261938"/>
            <a:ext cx="473075" cy="280987"/>
            <a:chOff x="3018474" y="609992"/>
            <a:chExt cx="2171462" cy="1379264"/>
          </a:xfrm>
        </p:grpSpPr>
        <p:sp>
          <p:nvSpPr>
            <p:cNvPr id="6"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9" name="Group 30"/>
          <p:cNvGrpSpPr>
            <a:grpSpLocks/>
          </p:cNvGrpSpPr>
          <p:nvPr/>
        </p:nvGrpSpPr>
        <p:grpSpPr bwMode="auto">
          <a:xfrm>
            <a:off x="8359775" y="261938"/>
            <a:ext cx="473075" cy="280987"/>
            <a:chOff x="3018474" y="609992"/>
            <a:chExt cx="2171462" cy="1379264"/>
          </a:xfrm>
        </p:grpSpPr>
        <p:sp>
          <p:nvSpPr>
            <p:cNvPr id="10"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latin typeface="Corbel"/>
                <a:cs typeface="Corbe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3" name="Date Placeholder 3"/>
          <p:cNvSpPr>
            <a:spLocks noGrp="1"/>
          </p:cNvSpPr>
          <p:nvPr>
            <p:ph type="dt" sz="half" idx="10"/>
          </p:nvPr>
        </p:nvSpPr>
        <p:spPr/>
        <p:txBody>
          <a:bodyPr/>
          <a:lstStyle>
            <a:lvl1pPr>
              <a:defRPr/>
            </a:lvl1pPr>
          </a:lstStyle>
          <a:p>
            <a:pPr>
              <a:defRPr/>
            </a:pPr>
            <a:endParaRPr lang="en-US"/>
          </a:p>
        </p:txBody>
      </p:sp>
      <p:sp>
        <p:nvSpPr>
          <p:cNvPr id="14" name="Footer Placeholder 4"/>
          <p:cNvSpPr>
            <a:spLocks noGrp="1"/>
          </p:cNvSpPr>
          <p:nvPr>
            <p:ph type="ftr" sz="quarter" idx="11"/>
          </p:nvPr>
        </p:nvSpPr>
        <p:spPr/>
        <p:txBody>
          <a:bodyPr/>
          <a:lstStyle>
            <a:lvl1pPr>
              <a:defRPr/>
            </a:lvl1pPr>
          </a:lstStyle>
          <a:p>
            <a:pPr>
              <a:defRPr/>
            </a:pPr>
            <a:endParaRPr lang="en-US"/>
          </a:p>
        </p:txBody>
      </p:sp>
      <p:sp>
        <p:nvSpPr>
          <p:cNvPr id="15" name="Slide Number Placeholder 5"/>
          <p:cNvSpPr>
            <a:spLocks noGrp="1"/>
          </p:cNvSpPr>
          <p:nvPr>
            <p:ph type="sldNum" sz="quarter" idx="12"/>
          </p:nvPr>
        </p:nvSpPr>
        <p:spPr/>
        <p:txBody>
          <a:bodyPr/>
          <a:lstStyle>
            <a:lvl1pPr>
              <a:defRPr/>
            </a:lvl1pPr>
          </a:lstStyle>
          <a:p>
            <a:pPr>
              <a:defRPr/>
            </a:pPr>
            <a:fld id="{EAF2BF65-B844-A84A-93B0-7324BF97B9CC}" type="slidenum">
              <a:rPr lang="en-US"/>
              <a:pPr>
                <a:defRPr/>
              </a:pPr>
              <a:t>‹#›</a:t>
            </a:fld>
            <a:endParaRPr lang="en-US" dirty="0"/>
          </a:p>
        </p:txBody>
      </p:sp>
    </p:spTree>
    <p:extLst>
      <p:ext uri="{BB962C8B-B14F-4D97-AF65-F5344CB8AC3E}">
        <p14:creationId xmlns:p14="http://schemas.microsoft.com/office/powerpoint/2010/main" val="66307995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25" descr="pohja_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57" y="-23150"/>
            <a:ext cx="9151257" cy="4723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26"/>
          <p:cNvGrpSpPr>
            <a:grpSpLocks/>
          </p:cNvGrpSpPr>
          <p:nvPr/>
        </p:nvGrpSpPr>
        <p:grpSpPr bwMode="auto">
          <a:xfrm>
            <a:off x="8359775" y="261938"/>
            <a:ext cx="473075" cy="280987"/>
            <a:chOff x="3018474" y="609992"/>
            <a:chExt cx="2171462" cy="1379264"/>
          </a:xfrm>
        </p:grpSpPr>
        <p:sp>
          <p:nvSpPr>
            <p:cNvPr id="6"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9" name="Group 30"/>
          <p:cNvGrpSpPr>
            <a:grpSpLocks/>
          </p:cNvGrpSpPr>
          <p:nvPr/>
        </p:nvGrpSpPr>
        <p:grpSpPr bwMode="auto">
          <a:xfrm>
            <a:off x="8523288" y="261938"/>
            <a:ext cx="309562" cy="280987"/>
            <a:chOff x="3768229" y="609992"/>
            <a:chExt cx="1421707" cy="1379264"/>
          </a:xfrm>
        </p:grpSpPr>
        <p:sp>
          <p:nvSpPr>
            <p:cNvPr id="10"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3"/>
            <p:cNvSpPr>
              <a:spLocks noChangeArrowheads="1"/>
            </p:cNvSpPr>
            <p:nvPr/>
          </p:nvSpPr>
          <p:spPr bwMode="auto">
            <a:xfrm>
              <a:off x="3768229" y="1794447"/>
              <a:ext cx="648880"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latin typeface="Corbel"/>
                <a:cs typeface="Corbe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2" name="Date Placeholder 3"/>
          <p:cNvSpPr>
            <a:spLocks noGrp="1"/>
          </p:cNvSpPr>
          <p:nvPr>
            <p:ph type="dt" sz="half" idx="10"/>
          </p:nvPr>
        </p:nvSpPr>
        <p:spPr/>
        <p:txBody>
          <a:bodyPr/>
          <a:lstStyle>
            <a:lvl1pPr>
              <a:defRPr/>
            </a:lvl1pPr>
          </a:lstStyle>
          <a:p>
            <a:pPr>
              <a:defRPr/>
            </a:pPr>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
        <p:nvSpPr>
          <p:cNvPr id="14" name="Slide Number Placeholder 5"/>
          <p:cNvSpPr>
            <a:spLocks noGrp="1"/>
          </p:cNvSpPr>
          <p:nvPr>
            <p:ph type="sldNum" sz="quarter" idx="12"/>
          </p:nvPr>
        </p:nvSpPr>
        <p:spPr/>
        <p:txBody>
          <a:bodyPr/>
          <a:lstStyle>
            <a:lvl1pPr>
              <a:defRPr/>
            </a:lvl1pPr>
          </a:lstStyle>
          <a:p>
            <a:pPr>
              <a:defRPr/>
            </a:pPr>
            <a:fld id="{05B8D4AF-0665-7B44-B9A5-492E7E49DE6C}" type="slidenum">
              <a:rPr lang="en-US"/>
              <a:pPr>
                <a:defRPr/>
              </a:pPr>
              <a:t>‹#›</a:t>
            </a:fld>
            <a:endParaRPr lang="en-US" dirty="0"/>
          </a:p>
        </p:txBody>
      </p:sp>
    </p:spTree>
    <p:extLst>
      <p:ext uri="{BB962C8B-B14F-4D97-AF65-F5344CB8AC3E}">
        <p14:creationId xmlns:p14="http://schemas.microsoft.com/office/powerpoint/2010/main" val="24940450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ontent_Picture_Righ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051528" y="6"/>
            <a:ext cx="3092477" cy="4712059"/>
          </a:xfrm>
        </p:spPr>
        <p:txBody>
          <a:bodyPr rtlCol="0">
            <a:normAutofit/>
          </a:bodyPr>
          <a:lstStyle/>
          <a:p>
            <a:pPr lvl="0"/>
            <a:r>
              <a:rPr lang="en-US" noProof="0"/>
              <a:t>Click icon to add picture</a:t>
            </a:r>
          </a:p>
        </p:txBody>
      </p:sp>
      <p:sp>
        <p:nvSpPr>
          <p:cNvPr id="11" name="Content Placeholder 2"/>
          <p:cNvSpPr>
            <a:spLocks noGrp="1"/>
          </p:cNvSpPr>
          <p:nvPr>
            <p:ph idx="1"/>
          </p:nvPr>
        </p:nvSpPr>
        <p:spPr>
          <a:xfrm>
            <a:off x="457205" y="1126445"/>
            <a:ext cx="518371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457202" y="193327"/>
            <a:ext cx="5183715" cy="804598"/>
          </a:xfrm>
        </p:spPr>
        <p:txBody>
          <a:bodyPr/>
          <a:lstStyle/>
          <a:p>
            <a:r>
              <a:rPr lang="en-US"/>
              <a:t>Click to edit Master title style</a:t>
            </a:r>
          </a:p>
        </p:txBody>
      </p:sp>
      <p:sp>
        <p:nvSpPr>
          <p:cNvPr id="5" name="Date Placeholder 4"/>
          <p:cNvSpPr>
            <a:spLocks noGrp="1"/>
          </p:cNvSpPr>
          <p:nvPr>
            <p:ph type="dt" sz="half" idx="14"/>
          </p:nvPr>
        </p:nvSpPr>
        <p:spPr/>
        <p:txBody>
          <a:bodyPr/>
          <a:lstStyle>
            <a:lvl1pPr>
              <a:defRPr/>
            </a:lvl1pPr>
          </a:lstStyle>
          <a:p>
            <a:pPr>
              <a:defRPr/>
            </a:pPr>
            <a:endParaRPr lang="en-US"/>
          </a:p>
        </p:txBody>
      </p:sp>
      <p:sp>
        <p:nvSpPr>
          <p:cNvPr id="6" name="Footer Placeholder 5"/>
          <p:cNvSpPr>
            <a:spLocks noGrp="1"/>
          </p:cNvSpPr>
          <p:nvPr>
            <p:ph type="ftr" sz="quarter" idx="15"/>
          </p:nvPr>
        </p:nvSpPr>
        <p:spPr>
          <a:xfrm>
            <a:off x="2314575" y="4489450"/>
            <a:ext cx="3736975" cy="222250"/>
          </a:xfrm>
        </p:spPr>
        <p:txBody>
          <a:bodyPr/>
          <a:lstStyle>
            <a:lvl1pPr>
              <a:defRPr/>
            </a:lvl1pPr>
          </a:lstStyle>
          <a:p>
            <a:pPr>
              <a:defRPr/>
            </a:pPr>
            <a:endParaRPr lang="en-US"/>
          </a:p>
        </p:txBody>
      </p:sp>
      <p:sp>
        <p:nvSpPr>
          <p:cNvPr id="7" name="Slide Number Placeholder 6"/>
          <p:cNvSpPr>
            <a:spLocks noGrp="1"/>
          </p:cNvSpPr>
          <p:nvPr>
            <p:ph type="sldNum" sz="quarter" idx="16"/>
          </p:nvPr>
        </p:nvSpPr>
        <p:spPr/>
        <p:txBody>
          <a:bodyPr/>
          <a:lstStyle>
            <a:lvl1pPr>
              <a:defRPr/>
            </a:lvl1pPr>
          </a:lstStyle>
          <a:p>
            <a:pPr>
              <a:defRPr/>
            </a:pPr>
            <a:fld id="{7703D0D6-6900-F14F-BBC6-775F449734B8}" type="slidenum">
              <a:rPr lang="en-US"/>
              <a:pPr>
                <a:defRPr/>
              </a:pPr>
              <a:t>‹#›</a:t>
            </a:fld>
            <a:endParaRPr lang="en-US" dirty="0"/>
          </a:p>
        </p:txBody>
      </p:sp>
    </p:spTree>
    <p:extLst>
      <p:ext uri="{BB962C8B-B14F-4D97-AF65-F5344CB8AC3E}">
        <p14:creationId xmlns:p14="http://schemas.microsoft.com/office/powerpoint/2010/main" val="97254244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ontent_Picture_Right">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2" y="1126445"/>
            <a:ext cx="235796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457207" y="193327"/>
            <a:ext cx="7746059" cy="804598"/>
          </a:xfrm>
        </p:spPr>
        <p:txBody>
          <a:bodyPr/>
          <a:lstStyle/>
          <a:p>
            <a:r>
              <a:rPr lang="en-US"/>
              <a:t>Click to edit Master title style</a:t>
            </a:r>
          </a:p>
        </p:txBody>
      </p:sp>
      <p:sp>
        <p:nvSpPr>
          <p:cNvPr id="3" name="Picture Placeholder 2"/>
          <p:cNvSpPr>
            <a:spLocks noGrp="1"/>
          </p:cNvSpPr>
          <p:nvPr>
            <p:ph type="pic" sz="quarter" idx="13"/>
          </p:nvPr>
        </p:nvSpPr>
        <p:spPr>
          <a:xfrm>
            <a:off x="3119189" y="1127128"/>
            <a:ext cx="2521061" cy="1498428"/>
          </a:xfrm>
        </p:spPr>
        <p:txBody>
          <a:bodyPr rtlCol="0">
            <a:normAutofit/>
          </a:bodyPr>
          <a:lstStyle/>
          <a:p>
            <a:pPr lvl="0"/>
            <a:r>
              <a:rPr lang="en-US" noProof="0"/>
              <a:t>Click icon to add picture</a:t>
            </a:r>
          </a:p>
        </p:txBody>
      </p:sp>
      <p:sp>
        <p:nvSpPr>
          <p:cNvPr id="9" name="Picture Placeholder 2"/>
          <p:cNvSpPr>
            <a:spLocks noGrp="1"/>
          </p:cNvSpPr>
          <p:nvPr>
            <p:ph type="pic" sz="quarter" idx="14"/>
          </p:nvPr>
        </p:nvSpPr>
        <p:spPr>
          <a:xfrm>
            <a:off x="5810996" y="1126439"/>
            <a:ext cx="2392271" cy="1498428"/>
          </a:xfrm>
        </p:spPr>
        <p:txBody>
          <a:bodyPr rtlCol="0">
            <a:normAutofit/>
          </a:bodyPr>
          <a:lstStyle/>
          <a:p>
            <a:pPr lvl="0"/>
            <a:r>
              <a:rPr lang="en-US" noProof="0"/>
              <a:t>Click icon to add picture</a:t>
            </a:r>
            <a:endParaRPr lang="en-US" noProof="0" dirty="0"/>
          </a:p>
        </p:txBody>
      </p:sp>
      <p:sp>
        <p:nvSpPr>
          <p:cNvPr id="12" name="Picture Placeholder 2"/>
          <p:cNvSpPr>
            <a:spLocks noGrp="1"/>
          </p:cNvSpPr>
          <p:nvPr>
            <p:ph type="pic" sz="quarter" idx="15"/>
          </p:nvPr>
        </p:nvSpPr>
        <p:spPr>
          <a:xfrm>
            <a:off x="3119189" y="2814684"/>
            <a:ext cx="2521061" cy="1498428"/>
          </a:xfrm>
        </p:spPr>
        <p:txBody>
          <a:bodyPr rtlCol="0">
            <a:normAutofit/>
          </a:bodyPr>
          <a:lstStyle/>
          <a:p>
            <a:pPr lvl="0"/>
            <a:r>
              <a:rPr lang="en-US" noProof="0"/>
              <a:t>Click icon to add picture</a:t>
            </a:r>
          </a:p>
        </p:txBody>
      </p:sp>
      <p:sp>
        <p:nvSpPr>
          <p:cNvPr id="14" name="Picture Placeholder 2"/>
          <p:cNvSpPr>
            <a:spLocks noGrp="1"/>
          </p:cNvSpPr>
          <p:nvPr>
            <p:ph type="pic" sz="quarter" idx="16"/>
          </p:nvPr>
        </p:nvSpPr>
        <p:spPr>
          <a:xfrm>
            <a:off x="5810996" y="2813996"/>
            <a:ext cx="2392271" cy="1498428"/>
          </a:xfrm>
        </p:spPr>
        <p:txBody>
          <a:bodyPr rtlCol="0">
            <a:normAutofit/>
          </a:bodyPr>
          <a:lstStyle/>
          <a:p>
            <a:pPr lvl="0"/>
            <a:r>
              <a:rPr lang="en-US" noProof="0"/>
              <a:t>Click icon to add picture</a:t>
            </a:r>
          </a:p>
        </p:txBody>
      </p:sp>
      <p:sp>
        <p:nvSpPr>
          <p:cNvPr id="8" name="Date Placeholder 3"/>
          <p:cNvSpPr>
            <a:spLocks noGrp="1"/>
          </p:cNvSpPr>
          <p:nvPr>
            <p:ph type="dt" sz="half" idx="17"/>
          </p:nvPr>
        </p:nvSpPr>
        <p:spPr/>
        <p:txBody>
          <a:bodyPr/>
          <a:lstStyle>
            <a:lvl1pPr>
              <a:defRPr/>
            </a:lvl1pPr>
          </a:lstStyle>
          <a:p>
            <a:pPr>
              <a:defRPr/>
            </a:pPr>
            <a:endParaRPr lang="en-US"/>
          </a:p>
        </p:txBody>
      </p:sp>
      <p:sp>
        <p:nvSpPr>
          <p:cNvPr id="10" name="Footer Placeholder 4"/>
          <p:cNvSpPr>
            <a:spLocks noGrp="1"/>
          </p:cNvSpPr>
          <p:nvPr>
            <p:ph type="ftr" sz="quarter" idx="18"/>
          </p:nvPr>
        </p:nvSpPr>
        <p:spPr/>
        <p:txBody>
          <a:bodyPr/>
          <a:lstStyle>
            <a:lvl1pPr>
              <a:defRPr/>
            </a:lvl1pPr>
          </a:lstStyle>
          <a:p>
            <a:pPr>
              <a:defRPr/>
            </a:pPr>
            <a:endParaRPr lang="en-US"/>
          </a:p>
        </p:txBody>
      </p:sp>
      <p:sp>
        <p:nvSpPr>
          <p:cNvPr id="15" name="Slide Number Placeholder 5"/>
          <p:cNvSpPr>
            <a:spLocks noGrp="1"/>
          </p:cNvSpPr>
          <p:nvPr>
            <p:ph type="sldNum" sz="quarter" idx="19"/>
          </p:nvPr>
        </p:nvSpPr>
        <p:spPr/>
        <p:txBody>
          <a:bodyPr/>
          <a:lstStyle>
            <a:lvl1pPr>
              <a:defRPr/>
            </a:lvl1pPr>
          </a:lstStyle>
          <a:p>
            <a:pPr>
              <a:defRPr/>
            </a:pPr>
            <a:fld id="{11811EFB-31E0-D040-8131-3FD1561EF5AB}" type="slidenum">
              <a:rPr lang="en-US"/>
              <a:pPr>
                <a:defRPr/>
              </a:pPr>
              <a:t>‹#›</a:t>
            </a:fld>
            <a:endParaRPr lang="en-US" dirty="0"/>
          </a:p>
        </p:txBody>
      </p:sp>
    </p:spTree>
    <p:extLst>
      <p:ext uri="{BB962C8B-B14F-4D97-AF65-F5344CB8AC3E}">
        <p14:creationId xmlns:p14="http://schemas.microsoft.com/office/powerpoint/2010/main" val="317659663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754333" y="1124985"/>
            <a:ext cx="3448933"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2"/>
          <p:cNvSpPr>
            <a:spLocks noGrp="1"/>
          </p:cNvSpPr>
          <p:nvPr>
            <p:ph type="pic" sz="quarter" idx="13"/>
          </p:nvPr>
        </p:nvSpPr>
        <p:spPr>
          <a:xfrm>
            <a:off x="457202" y="1126445"/>
            <a:ext cx="3945465" cy="3184525"/>
          </a:xfrm>
        </p:spPr>
        <p:txBody>
          <a:bodyPr rtlCol="0">
            <a:normAutofit/>
          </a:bodyPr>
          <a:lstStyle/>
          <a:p>
            <a:pPr lvl="0"/>
            <a:r>
              <a:rPr lang="en-US" noProof="0"/>
              <a:t>Click icon to add picture</a:t>
            </a:r>
            <a:endParaRPr lang="en-US" noProof="0" dirty="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FDE4168B-EB49-1542-A171-4DCE01822301}" type="slidenum">
              <a:rPr lang="en-US"/>
              <a:pPr>
                <a:defRPr/>
              </a:pPr>
              <a:t>‹#›</a:t>
            </a:fld>
            <a:endParaRPr lang="en-US" dirty="0"/>
          </a:p>
        </p:txBody>
      </p:sp>
    </p:spTree>
    <p:extLst>
      <p:ext uri="{BB962C8B-B14F-4D97-AF65-F5344CB8AC3E}">
        <p14:creationId xmlns:p14="http://schemas.microsoft.com/office/powerpoint/2010/main" val="3938993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5" y="1126445"/>
            <a:ext cx="381846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idx="13"/>
          </p:nvPr>
        </p:nvSpPr>
        <p:spPr>
          <a:xfrm>
            <a:off x="4553792" y="1126445"/>
            <a:ext cx="3611841"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9F72602D-C93A-8141-9238-06DF5CA742BB}" type="slidenum">
              <a:rPr lang="en-US"/>
              <a:pPr>
                <a:defRPr/>
              </a:pPr>
              <a:t>‹#›</a:t>
            </a:fld>
            <a:endParaRPr lang="en-US" dirty="0"/>
          </a:p>
        </p:txBody>
      </p:sp>
    </p:spTree>
    <p:extLst>
      <p:ext uri="{BB962C8B-B14F-4D97-AF65-F5344CB8AC3E}">
        <p14:creationId xmlns:p14="http://schemas.microsoft.com/office/powerpoint/2010/main" val="123934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1792288" y="3379312"/>
            <a:ext cx="5486400" cy="398947"/>
          </a:xfrm>
        </p:spPr>
        <p:txBody>
          <a:bodyPr anchor="b"/>
          <a:lstStyle>
            <a:lvl1pPr algn="l">
              <a:defRPr sz="1500" b="0"/>
            </a:lvl1pPr>
          </a:lstStyle>
          <a:p>
            <a:r>
              <a:rPr lang="en-US"/>
              <a:t>Click to edit Master title style</a:t>
            </a:r>
            <a:endParaRPr lang="en-US" dirty="0"/>
          </a:p>
        </p:txBody>
      </p:sp>
      <p:sp>
        <p:nvSpPr>
          <p:cNvPr id="7" name="Picture Placeholder 2"/>
          <p:cNvSpPr>
            <a:spLocks noGrp="1"/>
          </p:cNvSpPr>
          <p:nvPr>
            <p:ph type="pic" idx="1"/>
          </p:nvPr>
        </p:nvSpPr>
        <p:spPr>
          <a:xfrm>
            <a:off x="1792288" y="431355"/>
            <a:ext cx="5486400" cy="2896553"/>
          </a:xfrm>
        </p:spPr>
        <p:txBody>
          <a:bodyPr rtlCol="0">
            <a:normAutofit/>
          </a:bodyPr>
          <a:lstStyle>
            <a:lvl1pPr marL="0" indent="0">
              <a:buNone/>
              <a:defRPr sz="2300"/>
            </a:lvl1pPr>
            <a:lvl2pPr marL="335173" indent="0">
              <a:buNone/>
              <a:defRPr sz="2100"/>
            </a:lvl2pPr>
            <a:lvl3pPr marL="670346" indent="0">
              <a:buNone/>
              <a:defRPr sz="1800"/>
            </a:lvl3pPr>
            <a:lvl4pPr marL="1005516" indent="0">
              <a:buNone/>
              <a:defRPr sz="1500"/>
            </a:lvl4pPr>
            <a:lvl5pPr marL="1340690" indent="0">
              <a:buNone/>
              <a:defRPr sz="1500"/>
            </a:lvl5pPr>
            <a:lvl6pPr marL="1675862" indent="0">
              <a:buNone/>
              <a:defRPr sz="1500"/>
            </a:lvl6pPr>
            <a:lvl7pPr marL="2011033" indent="0">
              <a:buNone/>
              <a:defRPr sz="1500"/>
            </a:lvl7pPr>
            <a:lvl8pPr marL="2346207" indent="0">
              <a:buNone/>
              <a:defRPr sz="1500"/>
            </a:lvl8pPr>
            <a:lvl9pPr marL="2681379" indent="0">
              <a:buNone/>
              <a:defRPr sz="1500"/>
            </a:lvl9pPr>
          </a:lstStyle>
          <a:p>
            <a:pPr lvl="0"/>
            <a:r>
              <a:rPr lang="en-US" noProof="0"/>
              <a:t>Click icon to add picture</a:t>
            </a:r>
          </a:p>
        </p:txBody>
      </p:sp>
      <p:sp>
        <p:nvSpPr>
          <p:cNvPr id="8" name="Text Placeholder 3"/>
          <p:cNvSpPr>
            <a:spLocks noGrp="1"/>
          </p:cNvSpPr>
          <p:nvPr>
            <p:ph type="body" sz="half" idx="2"/>
          </p:nvPr>
        </p:nvSpPr>
        <p:spPr>
          <a:xfrm>
            <a:off x="1792288" y="3778258"/>
            <a:ext cx="5486400" cy="566571"/>
          </a:xfrm>
        </p:spPr>
        <p:txBody>
          <a:bodyPr>
            <a:normAutofit/>
          </a:bodyPr>
          <a:lstStyle>
            <a:lvl1pPr marL="0" indent="0">
              <a:buNone/>
              <a:defRPr sz="900"/>
            </a:lvl1pPr>
            <a:lvl2pPr marL="335173" indent="0">
              <a:buNone/>
              <a:defRPr sz="900"/>
            </a:lvl2pPr>
            <a:lvl3pPr marL="670346" indent="0">
              <a:buNone/>
              <a:defRPr sz="700"/>
            </a:lvl3pPr>
            <a:lvl4pPr marL="1005516" indent="0">
              <a:buNone/>
              <a:defRPr sz="700"/>
            </a:lvl4pPr>
            <a:lvl5pPr marL="1340690" indent="0">
              <a:buNone/>
              <a:defRPr sz="700"/>
            </a:lvl5pPr>
            <a:lvl6pPr marL="1675862" indent="0">
              <a:buNone/>
              <a:defRPr sz="700"/>
            </a:lvl6pPr>
            <a:lvl7pPr marL="2011033" indent="0">
              <a:buNone/>
              <a:defRPr sz="700"/>
            </a:lvl7pPr>
            <a:lvl8pPr marL="2346207" indent="0">
              <a:buNone/>
              <a:defRPr sz="700"/>
            </a:lvl8pPr>
            <a:lvl9pPr marL="2681379" indent="0">
              <a:buNone/>
              <a:defRPr sz="7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A2FCE774-9944-0D4C-AF7F-2733F9DE4C1B}" type="slidenum">
              <a:rPr lang="en-US"/>
              <a:pPr>
                <a:defRPr/>
              </a:pPr>
              <a:t>‹#›</a:t>
            </a:fld>
            <a:endParaRPr lang="en-US" dirty="0"/>
          </a:p>
        </p:txBody>
      </p:sp>
    </p:spTree>
    <p:extLst>
      <p:ext uri="{BB962C8B-B14F-4D97-AF65-F5344CB8AC3E}">
        <p14:creationId xmlns:p14="http://schemas.microsoft.com/office/powerpoint/2010/main" val="3352099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76213"/>
            <a:ext cx="7742238" cy="803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7033" tIns="33516" rIns="67033" bIns="33516"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127125"/>
            <a:ext cx="6169025" cy="31845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p>
            <a:pPr lvl="0"/>
            <a:r>
              <a:rPr lang="fi-FI"/>
              <a:t>Click to edit Master text styles</a:t>
            </a:r>
          </a:p>
          <a:p>
            <a:pPr lvl="1"/>
            <a:r>
              <a:rPr lang="fi-FI"/>
              <a:t>Second level </a:t>
            </a:r>
          </a:p>
          <a:p>
            <a:pPr lvl="2"/>
            <a:r>
              <a:rPr lang="fi-FI"/>
              <a:t>Third level</a:t>
            </a:r>
          </a:p>
          <a:p>
            <a:pPr lvl="3"/>
            <a:r>
              <a:rPr lang="fi-FI"/>
              <a:t>Forth level</a:t>
            </a:r>
          </a:p>
        </p:txBody>
      </p:sp>
      <p:sp>
        <p:nvSpPr>
          <p:cNvPr id="4" name="Date Placeholder 3"/>
          <p:cNvSpPr>
            <a:spLocks noGrp="1"/>
          </p:cNvSpPr>
          <p:nvPr>
            <p:ph type="dt" sz="half" idx="2"/>
          </p:nvPr>
        </p:nvSpPr>
        <p:spPr>
          <a:xfrm>
            <a:off x="1217613" y="4489450"/>
            <a:ext cx="976312" cy="222250"/>
          </a:xfrm>
          <a:prstGeom prst="rect">
            <a:avLst/>
          </a:prstGeom>
        </p:spPr>
        <p:txBody>
          <a:bodyPr vert="horz" lIns="67033" tIns="33516" rIns="67033" bIns="33516" rtlCol="0" anchor="ctr"/>
          <a:lstStyle>
            <a:lvl1pPr algn="l" defTabSz="457012" fontAlgn="auto">
              <a:spcBef>
                <a:spcPts val="0"/>
              </a:spcBef>
              <a:spcAft>
                <a:spcPts val="0"/>
              </a:spcAft>
              <a:defRPr sz="700">
                <a:solidFill>
                  <a:schemeClr val="accent3">
                    <a:lumMod val="75000"/>
                  </a:schemeClr>
                </a:solidFill>
                <a:latin typeface="Corbel"/>
                <a:ea typeface="+mn-ea"/>
                <a:cs typeface="Corbel"/>
              </a:defRPr>
            </a:lvl1pPr>
          </a:lstStyle>
          <a:p>
            <a:pPr>
              <a:defRPr/>
            </a:pPr>
            <a:endParaRPr lang="en-US"/>
          </a:p>
        </p:txBody>
      </p:sp>
      <p:sp>
        <p:nvSpPr>
          <p:cNvPr id="5" name="Footer Placeholder 4"/>
          <p:cNvSpPr>
            <a:spLocks noGrp="1"/>
          </p:cNvSpPr>
          <p:nvPr>
            <p:ph type="ftr" sz="quarter" idx="3"/>
          </p:nvPr>
        </p:nvSpPr>
        <p:spPr>
          <a:xfrm>
            <a:off x="2314575" y="4489450"/>
            <a:ext cx="4311650" cy="222250"/>
          </a:xfrm>
          <a:prstGeom prst="rect">
            <a:avLst/>
          </a:prstGeom>
        </p:spPr>
        <p:txBody>
          <a:bodyPr vert="horz" lIns="67033" tIns="33516" rIns="67033" bIns="33516" rtlCol="0" anchor="ctr"/>
          <a:lstStyle>
            <a:lvl1pPr algn="l" defTabSz="457012" fontAlgn="auto">
              <a:spcBef>
                <a:spcPts val="0"/>
              </a:spcBef>
              <a:spcAft>
                <a:spcPts val="0"/>
              </a:spcAft>
              <a:defRPr sz="700">
                <a:solidFill>
                  <a:schemeClr val="accent3">
                    <a:lumMod val="75000"/>
                  </a:schemeClr>
                </a:solidFill>
                <a:latin typeface="Corbel"/>
                <a:ea typeface="+mn-ea"/>
                <a:cs typeface="Corbel"/>
              </a:defRPr>
            </a:lvl1pPr>
          </a:lstStyle>
          <a:p>
            <a:pPr>
              <a:defRPr/>
            </a:pPr>
            <a:endParaRPr lang="en-US"/>
          </a:p>
        </p:txBody>
      </p:sp>
      <p:sp>
        <p:nvSpPr>
          <p:cNvPr id="6" name="Slide Number Placeholder 5"/>
          <p:cNvSpPr>
            <a:spLocks noGrp="1"/>
          </p:cNvSpPr>
          <p:nvPr>
            <p:ph type="sldNum" sz="quarter" idx="4"/>
          </p:nvPr>
        </p:nvSpPr>
        <p:spPr>
          <a:xfrm>
            <a:off x="457200" y="4489450"/>
            <a:ext cx="646113" cy="222250"/>
          </a:xfrm>
          <a:prstGeom prst="rect">
            <a:avLst/>
          </a:prstGeom>
        </p:spPr>
        <p:txBody>
          <a:bodyPr vert="horz" lIns="67033" tIns="33516" rIns="67033" bIns="33516" rtlCol="0" anchor="ctr"/>
          <a:lstStyle>
            <a:lvl1pPr algn="l" defTabSz="457012" fontAlgn="auto">
              <a:spcBef>
                <a:spcPts val="0"/>
              </a:spcBef>
              <a:spcAft>
                <a:spcPts val="0"/>
              </a:spcAft>
              <a:defRPr sz="700" b="0">
                <a:solidFill>
                  <a:schemeClr val="accent3">
                    <a:lumMod val="75000"/>
                  </a:schemeClr>
                </a:solidFill>
                <a:latin typeface="Corbel"/>
                <a:ea typeface="+mn-ea"/>
                <a:cs typeface="Corbel"/>
              </a:defRPr>
            </a:lvl1pPr>
          </a:lstStyle>
          <a:p>
            <a:pPr>
              <a:defRPr/>
            </a:pPr>
            <a:fld id="{120E91DB-2444-B440-AB36-9AD9C2865FFA}" type="slidenum">
              <a:rPr lang="en-US"/>
              <a:pPr>
                <a:defRPr/>
              </a:pPr>
              <a:t>‹#›</a:t>
            </a:fld>
            <a:endParaRPr lang="en-US" dirty="0"/>
          </a:p>
        </p:txBody>
      </p:sp>
      <p:grpSp>
        <p:nvGrpSpPr>
          <p:cNvPr id="1031" name="Group 17"/>
          <p:cNvGrpSpPr>
            <a:grpSpLocks/>
          </p:cNvGrpSpPr>
          <p:nvPr/>
        </p:nvGrpSpPr>
        <p:grpSpPr bwMode="auto">
          <a:xfrm>
            <a:off x="8359775" y="261938"/>
            <a:ext cx="473075" cy="280987"/>
            <a:chOff x="3018474" y="609992"/>
            <a:chExt cx="2171462" cy="1379264"/>
          </a:xfrm>
        </p:grpSpPr>
        <p:sp>
          <p:nvSpPr>
            <p:cNvPr id="1041"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2"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1035" name="Group 14"/>
          <p:cNvGrpSpPr>
            <a:grpSpLocks/>
          </p:cNvGrpSpPr>
          <p:nvPr/>
        </p:nvGrpSpPr>
        <p:grpSpPr bwMode="auto">
          <a:xfrm>
            <a:off x="8523288" y="261938"/>
            <a:ext cx="309562" cy="280987"/>
            <a:chOff x="3768229" y="609992"/>
            <a:chExt cx="1421707" cy="1379264"/>
          </a:xfrm>
        </p:grpSpPr>
        <p:sp>
          <p:nvSpPr>
            <p:cNvPr id="1039"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3"/>
            <p:cNvSpPr>
              <a:spLocks noChangeArrowheads="1"/>
            </p:cNvSpPr>
            <p:nvPr/>
          </p:nvSpPr>
          <p:spPr bwMode="auto">
            <a:xfrm>
              <a:off x="3768229" y="1794447"/>
              <a:ext cx="648880"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14" name="Rectangle 13"/>
          <p:cNvSpPr/>
          <p:nvPr userDrawn="1"/>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5" name="Rectangle 14"/>
          <p:cNvSpPr/>
          <p:nvPr userDrawn="1"/>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6" name="Rectangle 15"/>
          <p:cNvSpPr/>
          <p:nvPr userDrawn="1"/>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Tree>
  </p:cSld>
  <p:clrMap bg1="lt1" tx1="dk1" bg2="lt2" tx2="dk2" accent1="accent1" accent2="accent2" accent3="accent3" accent4="accent4" accent5="accent5" accent6="accent6" hlink="hlink" folHlink="folHlink"/>
  <p:sldLayoutIdLst>
    <p:sldLayoutId id="2147483920" r:id="rId1"/>
    <p:sldLayoutId id="2147483890" r:id="rId2"/>
    <p:sldLayoutId id="2147483898" r:id="rId3"/>
    <p:sldLayoutId id="2147483899" r:id="rId4"/>
    <p:sldLayoutId id="2147483901" r:id="rId5"/>
    <p:sldLayoutId id="2147483891" r:id="rId6"/>
    <p:sldLayoutId id="2147483892" r:id="rId7"/>
    <p:sldLayoutId id="2147483893" r:id="rId8"/>
    <p:sldLayoutId id="2147483894" r:id="rId9"/>
    <p:sldLayoutId id="214748389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4" r:id="rId18"/>
    <p:sldLayoutId id="2147483915" r:id="rId19"/>
    <p:sldLayoutId id="2147483917" r:id="rId20"/>
  </p:sldLayoutIdLst>
  <p:hf hdr="0" ftr="0" dt="0"/>
  <p:txStyles>
    <p:titleStyle>
      <a:lvl1pPr algn="l" defTabSz="334963" rtl="0" eaLnBrk="1" fontAlgn="base" hangingPunct="1">
        <a:spcBef>
          <a:spcPct val="0"/>
        </a:spcBef>
        <a:spcAft>
          <a:spcPct val="0"/>
        </a:spcAft>
        <a:defRPr sz="2100" b="1" kern="1200">
          <a:solidFill>
            <a:schemeClr val="tx1"/>
          </a:solidFill>
          <a:latin typeface="Corbel"/>
          <a:ea typeface="ＭＳ Ｐゴシック" charset="0"/>
          <a:cs typeface="Corbel"/>
        </a:defRPr>
      </a:lvl1pPr>
      <a:lvl2pPr algn="l" defTabSz="334963" rtl="0" eaLnBrk="1" fontAlgn="base" hangingPunct="1">
        <a:spcBef>
          <a:spcPct val="0"/>
        </a:spcBef>
        <a:spcAft>
          <a:spcPct val="0"/>
        </a:spcAft>
        <a:defRPr sz="2100" b="1">
          <a:solidFill>
            <a:schemeClr val="tx1"/>
          </a:solidFill>
          <a:latin typeface="Corbel" charset="0"/>
          <a:ea typeface="ＭＳ Ｐゴシック" charset="0"/>
        </a:defRPr>
      </a:lvl2pPr>
      <a:lvl3pPr algn="l" defTabSz="334963" rtl="0" eaLnBrk="1" fontAlgn="base" hangingPunct="1">
        <a:spcBef>
          <a:spcPct val="0"/>
        </a:spcBef>
        <a:spcAft>
          <a:spcPct val="0"/>
        </a:spcAft>
        <a:defRPr sz="2100" b="1">
          <a:solidFill>
            <a:schemeClr val="tx1"/>
          </a:solidFill>
          <a:latin typeface="Corbel" charset="0"/>
          <a:ea typeface="ＭＳ Ｐゴシック" charset="0"/>
        </a:defRPr>
      </a:lvl3pPr>
      <a:lvl4pPr algn="l" defTabSz="334963" rtl="0" eaLnBrk="1" fontAlgn="base" hangingPunct="1">
        <a:spcBef>
          <a:spcPct val="0"/>
        </a:spcBef>
        <a:spcAft>
          <a:spcPct val="0"/>
        </a:spcAft>
        <a:defRPr sz="2100" b="1">
          <a:solidFill>
            <a:schemeClr val="tx1"/>
          </a:solidFill>
          <a:latin typeface="Corbel" charset="0"/>
          <a:ea typeface="ＭＳ Ｐゴシック" charset="0"/>
        </a:defRPr>
      </a:lvl4pPr>
      <a:lvl5pPr algn="l" defTabSz="334963" rtl="0" eaLnBrk="1" fontAlgn="base" hangingPunct="1">
        <a:spcBef>
          <a:spcPct val="0"/>
        </a:spcBef>
        <a:spcAft>
          <a:spcPct val="0"/>
        </a:spcAft>
        <a:defRPr sz="2100" b="1">
          <a:solidFill>
            <a:schemeClr val="tx1"/>
          </a:solidFill>
          <a:latin typeface="Corbel" charset="0"/>
          <a:ea typeface="ＭＳ Ｐゴシック" charset="0"/>
        </a:defRPr>
      </a:lvl5pPr>
      <a:lvl6pPr marL="335173" algn="l" defTabSz="335173" rtl="0" eaLnBrk="1" fontAlgn="base" hangingPunct="1">
        <a:spcBef>
          <a:spcPct val="0"/>
        </a:spcBef>
        <a:spcAft>
          <a:spcPct val="0"/>
        </a:spcAft>
        <a:defRPr sz="2100" b="1">
          <a:solidFill>
            <a:srgbClr val="094C5F"/>
          </a:solidFill>
          <a:latin typeface="Candara" charset="0"/>
          <a:ea typeface="ＭＳ Ｐゴシック" charset="0"/>
        </a:defRPr>
      </a:lvl6pPr>
      <a:lvl7pPr marL="670346" algn="l" defTabSz="335173" rtl="0" eaLnBrk="1" fontAlgn="base" hangingPunct="1">
        <a:spcBef>
          <a:spcPct val="0"/>
        </a:spcBef>
        <a:spcAft>
          <a:spcPct val="0"/>
        </a:spcAft>
        <a:defRPr sz="2100" b="1">
          <a:solidFill>
            <a:srgbClr val="094C5F"/>
          </a:solidFill>
          <a:latin typeface="Candara" charset="0"/>
          <a:ea typeface="ＭＳ Ｐゴシック" charset="0"/>
        </a:defRPr>
      </a:lvl7pPr>
      <a:lvl8pPr marL="1005516" algn="l" defTabSz="335173" rtl="0" eaLnBrk="1" fontAlgn="base" hangingPunct="1">
        <a:spcBef>
          <a:spcPct val="0"/>
        </a:spcBef>
        <a:spcAft>
          <a:spcPct val="0"/>
        </a:spcAft>
        <a:defRPr sz="2100" b="1">
          <a:solidFill>
            <a:srgbClr val="094C5F"/>
          </a:solidFill>
          <a:latin typeface="Candara" charset="0"/>
          <a:ea typeface="ＭＳ Ｐゴシック" charset="0"/>
        </a:defRPr>
      </a:lvl8pPr>
      <a:lvl9pPr marL="1340690" algn="l" defTabSz="335173" rtl="0" eaLnBrk="1" fontAlgn="base" hangingPunct="1">
        <a:spcBef>
          <a:spcPct val="0"/>
        </a:spcBef>
        <a:spcAft>
          <a:spcPct val="0"/>
        </a:spcAft>
        <a:defRPr sz="2100" b="1">
          <a:solidFill>
            <a:srgbClr val="094C5F"/>
          </a:solidFill>
          <a:latin typeface="Candara" charset="0"/>
          <a:ea typeface="ＭＳ Ｐゴシック" charset="0"/>
        </a:defRPr>
      </a:lvl9pPr>
    </p:titleStyle>
    <p:body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254000" indent="203200" algn="l" defTabSz="334963" rtl="0" eaLnBrk="1" fontAlgn="base" hangingPunct="1">
        <a:spcBef>
          <a:spcPct val="20000"/>
        </a:spcBef>
        <a:spcAft>
          <a:spcPct val="0"/>
        </a:spcAft>
        <a:buFont typeface="Courier New" charset="0"/>
        <a:defRPr sz="1500" kern="1200">
          <a:solidFill>
            <a:srgbClr val="464F55"/>
          </a:solidFill>
          <a:latin typeface="Corbel"/>
          <a:ea typeface="ＭＳ Ｐゴシック" charset="0"/>
          <a:cs typeface="Corbel"/>
        </a:defRPr>
      </a:lvl2pPr>
      <a:lvl3pPr marL="836613" indent="77788" algn="l" defTabSz="334963" rtl="0" eaLnBrk="1" fontAlgn="base" hangingPunct="1">
        <a:spcBef>
          <a:spcPts val="150"/>
        </a:spcBef>
        <a:spcAft>
          <a:spcPct val="0"/>
        </a:spcAft>
        <a:defRPr sz="1300" kern="1200">
          <a:solidFill>
            <a:srgbClr val="464F55"/>
          </a:solidFill>
          <a:latin typeface="Corbel"/>
          <a:ea typeface="ＭＳ Ｐゴシック" charset="0"/>
          <a:cs typeface="Corbel"/>
        </a:defRPr>
      </a:lvl3pPr>
      <a:lvl4pPr marL="1171575" indent="-88900" algn="l" defTabSz="334963" rtl="0" eaLnBrk="1" fontAlgn="base" hangingPunct="1">
        <a:spcBef>
          <a:spcPct val="20000"/>
        </a:spcBef>
        <a:spcAft>
          <a:spcPct val="0"/>
        </a:spcAft>
        <a:buFont typeface="Wingdings" charset="0"/>
        <a:buChar char="§"/>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chemeClr val="tx1"/>
          </a:solidFill>
          <a:latin typeface="Verdana"/>
          <a:ea typeface="ＭＳ Ｐゴシック" charset="0"/>
          <a:cs typeface="Verdana"/>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35173" rtl="0" eaLnBrk="1" latinLnBrk="0" hangingPunct="1">
        <a:defRPr sz="1300" kern="1200">
          <a:solidFill>
            <a:schemeClr val="tx1"/>
          </a:solidFill>
          <a:latin typeface="+mn-lt"/>
          <a:ea typeface="+mn-ea"/>
          <a:cs typeface="+mn-cs"/>
        </a:defRPr>
      </a:lvl1pPr>
      <a:lvl2pPr marL="335173" algn="l" defTabSz="335173" rtl="0" eaLnBrk="1" latinLnBrk="0" hangingPunct="1">
        <a:defRPr sz="1300" kern="1200">
          <a:solidFill>
            <a:schemeClr val="tx1"/>
          </a:solidFill>
          <a:latin typeface="+mn-lt"/>
          <a:ea typeface="+mn-ea"/>
          <a:cs typeface="+mn-cs"/>
        </a:defRPr>
      </a:lvl2pPr>
      <a:lvl3pPr marL="670346" algn="l" defTabSz="335173" rtl="0" eaLnBrk="1" latinLnBrk="0" hangingPunct="1">
        <a:defRPr sz="1300" kern="1200">
          <a:solidFill>
            <a:schemeClr val="tx1"/>
          </a:solidFill>
          <a:latin typeface="+mn-lt"/>
          <a:ea typeface="+mn-ea"/>
          <a:cs typeface="+mn-cs"/>
        </a:defRPr>
      </a:lvl3pPr>
      <a:lvl4pPr marL="1005516" algn="l" defTabSz="335173" rtl="0" eaLnBrk="1" latinLnBrk="0" hangingPunct="1">
        <a:defRPr sz="1300" kern="1200">
          <a:solidFill>
            <a:schemeClr val="tx1"/>
          </a:solidFill>
          <a:latin typeface="+mn-lt"/>
          <a:ea typeface="+mn-ea"/>
          <a:cs typeface="+mn-cs"/>
        </a:defRPr>
      </a:lvl4pPr>
      <a:lvl5pPr marL="1340690" algn="l" defTabSz="335173" rtl="0" eaLnBrk="1" latinLnBrk="0" hangingPunct="1">
        <a:defRPr sz="1300" kern="1200">
          <a:solidFill>
            <a:schemeClr val="tx1"/>
          </a:solidFill>
          <a:latin typeface="+mn-lt"/>
          <a:ea typeface="+mn-ea"/>
          <a:cs typeface="+mn-cs"/>
        </a:defRPr>
      </a:lvl5pPr>
      <a:lvl6pPr marL="1675862" algn="l" defTabSz="335173" rtl="0" eaLnBrk="1" latinLnBrk="0" hangingPunct="1">
        <a:defRPr sz="1300" kern="1200">
          <a:solidFill>
            <a:schemeClr val="tx1"/>
          </a:solidFill>
          <a:latin typeface="+mn-lt"/>
          <a:ea typeface="+mn-ea"/>
          <a:cs typeface="+mn-cs"/>
        </a:defRPr>
      </a:lvl6pPr>
      <a:lvl7pPr marL="2011033" algn="l" defTabSz="335173" rtl="0" eaLnBrk="1" latinLnBrk="0" hangingPunct="1">
        <a:defRPr sz="1300" kern="1200">
          <a:solidFill>
            <a:schemeClr val="tx1"/>
          </a:solidFill>
          <a:latin typeface="+mn-lt"/>
          <a:ea typeface="+mn-ea"/>
          <a:cs typeface="+mn-cs"/>
        </a:defRPr>
      </a:lvl7pPr>
      <a:lvl8pPr marL="2346207" algn="l" defTabSz="335173" rtl="0" eaLnBrk="1" latinLnBrk="0" hangingPunct="1">
        <a:defRPr sz="1300" kern="1200">
          <a:solidFill>
            <a:schemeClr val="tx1"/>
          </a:solidFill>
          <a:latin typeface="+mn-lt"/>
          <a:ea typeface="+mn-ea"/>
          <a:cs typeface="+mn-cs"/>
        </a:defRPr>
      </a:lvl8pPr>
      <a:lvl9pPr marL="2681379" algn="l" defTabSz="33517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webp"/><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8" Type="http://schemas.openxmlformats.org/officeDocument/2006/relationships/image" Target="../media/image40.webp"/><Relationship Id="rId3" Type="http://schemas.openxmlformats.org/officeDocument/2006/relationships/image" Target="../media/image35.webp"/><Relationship Id="rId7" Type="http://schemas.openxmlformats.org/officeDocument/2006/relationships/image" Target="../media/image39.web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webp"/><Relationship Id="rId5" Type="http://schemas.openxmlformats.org/officeDocument/2006/relationships/image" Target="../media/image37.webp"/><Relationship Id="rId4" Type="http://schemas.openxmlformats.org/officeDocument/2006/relationships/image" Target="../media/image36.web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iki.eduuni.fi/x/4pi0B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K-kEvfaUJdA" TargetMode="Externa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tietosuoja.fi/erityisten-henkilotietoryhmien-kasittely"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hyperlink" Target="https://www.csc.fi/fi/data-policy"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diagramData" Target="../diagrams/data3.xml"/><Relationship Id="rId21" Type="http://schemas.openxmlformats.org/officeDocument/2006/relationships/image" Target="../media/image67.png"/><Relationship Id="rId7" Type="http://schemas.microsoft.com/office/2007/relationships/diagramDrawing" Target="../diagrams/drawing3.xml"/><Relationship Id="rId12" Type="http://schemas.openxmlformats.org/officeDocument/2006/relationships/image" Target="../media/image58.png"/><Relationship Id="rId17" Type="http://schemas.openxmlformats.org/officeDocument/2006/relationships/image" Target="../media/image63.jpg"/><Relationship Id="rId2" Type="http://schemas.openxmlformats.org/officeDocument/2006/relationships/notesSlide" Target="../notesSlides/notesSlide13.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57.png"/><Relationship Id="rId5" Type="http://schemas.openxmlformats.org/officeDocument/2006/relationships/diagramQuickStyle" Target="../diagrams/quickStyle3.xml"/><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jpg"/><Relationship Id="rId4" Type="http://schemas.openxmlformats.org/officeDocument/2006/relationships/diagramLayout" Target="../diagrams/layout3.xml"/><Relationship Id="rId9" Type="http://schemas.openxmlformats.org/officeDocument/2006/relationships/image" Target="../media/image55.png"/><Relationship Id="rId1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hyperlink" Target="https://www.dmptuuli.fi/" TargetMode="External"/><Relationship Id="rId2" Type="http://schemas.openxmlformats.org/officeDocument/2006/relationships/image" Target="../media/image63.jp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hyperlink" Target="https://wiki.eduuni.fi/x/Q4H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8.png"/><Relationship Id="rId2" Type="http://schemas.openxmlformats.org/officeDocument/2006/relationships/hyperlink" Target="https://www.csc.fi/web/blog/post/-/blogs/notebooks-enemman-aikaa-opetuksen-ytimelle" TargetMode="External"/><Relationship Id="rId1" Type="http://schemas.openxmlformats.org/officeDocument/2006/relationships/slideLayout" Target="../slideLayouts/slideLayout4.xml"/><Relationship Id="rId6" Type="http://schemas.openxmlformats.org/officeDocument/2006/relationships/image" Target="../media/image65.jpg"/><Relationship Id="rId5" Type="http://schemas.openxmlformats.org/officeDocument/2006/relationships/image" Target="../media/image60.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iki.eduuni.fi/pages/viewpage.action?pageId=12780451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6.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video" Target="https://www.youtube.com/embed/g6pYZ4MkxR0" TargetMode="External"/><Relationship Id="rId5" Type="http://schemas.openxmlformats.org/officeDocument/2006/relationships/image" Target="../media/image68.pn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iki.eduuni.fi/x/fCSeBw" TargetMode="External"/><Relationship Id="rId2" Type="http://schemas.openxmlformats.org/officeDocument/2006/relationships/hyperlink" Target="https://wiki.eduuni.fi/x/TySeBw"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csc.fi/web/education/ratkaisut-oppijalle-ja-opettajalle"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fairdata.fi/ida/idan-kayttajaksi/"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youtu.be/Wr5hD874tRE" TargetMode="External"/><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hyperlink" Target="https://ida.fairdata.fi/" TargetMode="External"/><Relationship Id="rId4" Type="http://schemas.openxmlformats.org/officeDocument/2006/relationships/hyperlink" Target="https://youtu.be/ORGSg8sjy-U"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fairdata.fi/idan-kayttajaksi/" TargetMode="External"/><Relationship Id="rId2" Type="http://schemas.openxmlformats.org/officeDocument/2006/relationships/hyperlink" Target="https://www.fairdata.fi/kayttopolitiikat-ja-ehdot/"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fairdata.fi/kayttoopas/" TargetMode="External"/><Relationship Id="rId2" Type="http://schemas.openxmlformats.org/officeDocument/2006/relationships/hyperlink" Target="https://www.fairdata.fi/idan-pikaopas/" TargetMode="Externa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1.png"/><Relationship Id="rId4" Type="http://schemas.openxmlformats.org/officeDocument/2006/relationships/hyperlink" Target="https://ida-demo.fairdata.fi/"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fairdata.fi/qvain-light-kayttoopa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heidi.laine@csc.fi" TargetMode="External"/><Relationship Id="rId2" Type="http://schemas.openxmlformats.org/officeDocument/2006/relationships/image" Target="../media/image102.jpg"/><Relationship Id="rId1" Type="http://schemas.openxmlformats.org/officeDocument/2006/relationships/slideLayout" Target="../slideLayouts/slideLayout19.xml"/><Relationship Id="rId4" Type="http://schemas.openxmlformats.org/officeDocument/2006/relationships/hyperlink" Target="http://www.csc.fi/"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err="1"/>
              <a:t>CSC:n</a:t>
            </a:r>
            <a:r>
              <a:rPr lang="en-US" dirty="0"/>
              <a:t> </a:t>
            </a:r>
            <a:r>
              <a:rPr lang="en-US" dirty="0" err="1"/>
              <a:t>palvelut</a:t>
            </a:r>
            <a:r>
              <a:rPr lang="en-US" dirty="0"/>
              <a:t> </a:t>
            </a:r>
            <a:r>
              <a:rPr lang="en-US" dirty="0" err="1"/>
              <a:t>ammattikorkeakouluille</a:t>
            </a:r>
            <a:endParaRPr lang="en-US" dirty="0"/>
          </a:p>
        </p:txBody>
      </p:sp>
      <p:sp>
        <p:nvSpPr>
          <p:cNvPr id="3" name="Subtitle 2"/>
          <p:cNvSpPr>
            <a:spLocks noGrp="1"/>
          </p:cNvSpPr>
          <p:nvPr>
            <p:ph type="subTitle" idx="1"/>
          </p:nvPr>
        </p:nvSpPr>
        <p:spPr/>
        <p:txBody>
          <a:bodyPr/>
          <a:lstStyle/>
          <a:p>
            <a:r>
              <a:rPr lang="en-US" dirty="0"/>
              <a:t>JAMK 12.3.2020</a:t>
            </a:r>
          </a:p>
        </p:txBody>
      </p:sp>
    </p:spTree>
    <p:extLst>
      <p:ext uri="{BB962C8B-B14F-4D97-AF65-F5344CB8AC3E}">
        <p14:creationId xmlns:p14="http://schemas.microsoft.com/office/powerpoint/2010/main" val="1600878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dirty="0">
                <a:solidFill>
                  <a:srgbClr val="EA1D77"/>
                </a:solidFill>
              </a:rPr>
              <a:t>Data on avain </a:t>
            </a:r>
            <a:r>
              <a:rPr lang="fi-FI" dirty="0" err="1">
                <a:solidFill>
                  <a:srgbClr val="EA1D77"/>
                </a:solidFill>
              </a:rPr>
              <a:t>digitalisaatioon</a:t>
            </a:r>
            <a:endParaRPr lang="fi-FI" dirty="0">
              <a:solidFill>
                <a:srgbClr val="EA1D77"/>
              </a:solidFill>
            </a:endParaRPr>
          </a:p>
        </p:txBody>
      </p:sp>
      <p:sp>
        <p:nvSpPr>
          <p:cNvPr id="3" name="Content Placeholder 2"/>
          <p:cNvSpPr>
            <a:spLocks noGrp="1"/>
          </p:cNvSpPr>
          <p:nvPr>
            <p:ph idx="1"/>
          </p:nvPr>
        </p:nvSpPr>
        <p:spPr>
          <a:xfrm>
            <a:off x="4973259" y="3384721"/>
            <a:ext cx="3732751" cy="3185985"/>
          </a:xfrm>
        </p:spPr>
        <p:txBody>
          <a:bodyPr/>
          <a:lstStyle/>
          <a:p>
            <a:pPr marL="0" indent="0">
              <a:buNone/>
            </a:pPr>
            <a:r>
              <a:rPr lang="fi-FI" sz="1600" dirty="0"/>
              <a:t>Dataan liittyvien työvoiden ja tietovirtojen hahmottaminen on avain </a:t>
            </a:r>
            <a:r>
              <a:rPr lang="fi-FI" sz="1600" dirty="0" err="1"/>
              <a:t>CSC:n</a:t>
            </a:r>
            <a:r>
              <a:rPr lang="fi-FI" sz="1600" dirty="0"/>
              <a:t> palveluiden täysimittaiseen hyödyntämiseen.</a:t>
            </a:r>
          </a:p>
        </p:txBody>
      </p:sp>
      <p:sp>
        <p:nvSpPr>
          <p:cNvPr id="4" name="Slide Number Placeholder 3"/>
          <p:cNvSpPr>
            <a:spLocks noGrp="1"/>
          </p:cNvSpPr>
          <p:nvPr>
            <p:ph type="sldNum" sz="quarter" idx="4294967295"/>
          </p:nvPr>
        </p:nvSpPr>
        <p:spPr>
          <a:xfrm>
            <a:off x="0" y="4489450"/>
            <a:ext cx="646113" cy="222250"/>
          </a:xfrm>
        </p:spPr>
        <p:txBody>
          <a:bodyPr/>
          <a:lstStyle/>
          <a:p>
            <a:pPr>
              <a:defRPr/>
            </a:pPr>
            <a:fld id="{D41975A3-2E4D-4F46-A85A-D5B41899487D}" type="slidenum">
              <a:rPr lang="en-US" smtClean="0"/>
              <a:pPr>
                <a:defRPr/>
              </a:pPr>
              <a:t>10</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259" y="979489"/>
            <a:ext cx="3479177" cy="2329068"/>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318" t="22603" r="4637" b="22643"/>
          <a:stretch/>
        </p:blipFill>
        <p:spPr>
          <a:xfrm>
            <a:off x="457200" y="979488"/>
            <a:ext cx="3872752" cy="2329068"/>
          </a:xfrm>
          <a:prstGeom prst="rect">
            <a:avLst/>
          </a:prstGeom>
        </p:spPr>
      </p:pic>
      <p:sp>
        <p:nvSpPr>
          <p:cNvPr id="7" name="Content Placeholder 2"/>
          <p:cNvSpPr txBox="1">
            <a:spLocks/>
          </p:cNvSpPr>
          <p:nvPr/>
        </p:nvSpPr>
        <p:spPr bwMode="auto">
          <a:xfrm>
            <a:off x="457200" y="3384721"/>
            <a:ext cx="3872752" cy="318598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sz="1500" kern="1200">
                <a:solidFill>
                  <a:srgbClr val="464F55"/>
                </a:solidFill>
                <a:latin typeface="Corbel"/>
                <a:ea typeface="ＭＳ Ｐゴシック" charset="0"/>
                <a:cs typeface="Corbel"/>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sz="1300" kern="1200">
                <a:solidFill>
                  <a:srgbClr val="464F55"/>
                </a:solidFill>
                <a:latin typeface="Corbel"/>
                <a:ea typeface="ＭＳ Ｐゴシック" charset="0"/>
                <a:cs typeface="Corbel"/>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chemeClr val="tx1"/>
                </a:solidFill>
                <a:latin typeface="Verdana"/>
                <a:ea typeface="ＭＳ Ｐゴシック" charset="0"/>
                <a:cs typeface="Verdana"/>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fi-FI" sz="1600" dirty="0"/>
              <a:t>Data on </a:t>
            </a:r>
            <a:r>
              <a:rPr lang="fi-FI" sz="1600" dirty="0" err="1"/>
              <a:t>digitalisaation</a:t>
            </a:r>
            <a:r>
              <a:rPr lang="fi-FI" sz="1600" dirty="0"/>
              <a:t> ytimessä. Tekoälyn ja esineiden internetin kaltaiset uudet mahdollisuudet perustuvat </a:t>
            </a:r>
            <a:r>
              <a:rPr lang="fi-FI" sz="1600" i="1" dirty="0"/>
              <a:t>laadukkaaseen</a:t>
            </a:r>
            <a:r>
              <a:rPr lang="fi-FI" sz="1600" dirty="0"/>
              <a:t> dataan. </a:t>
            </a:r>
          </a:p>
        </p:txBody>
      </p:sp>
    </p:spTree>
    <p:extLst>
      <p:ext uri="{BB962C8B-B14F-4D97-AF65-F5344CB8AC3E}">
        <p14:creationId xmlns:p14="http://schemas.microsoft.com/office/powerpoint/2010/main" val="2429218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i-FI" dirty="0"/>
              <a:t>Mitä on tutkimusdata</a:t>
            </a:r>
          </a:p>
        </p:txBody>
      </p:sp>
      <p:sp>
        <p:nvSpPr>
          <p:cNvPr id="3" name="Slide Number Placeholder 2"/>
          <p:cNvSpPr>
            <a:spLocks noGrp="1"/>
          </p:cNvSpPr>
          <p:nvPr>
            <p:ph type="sldNum" sz="quarter" idx="12"/>
          </p:nvPr>
        </p:nvSpPr>
        <p:spPr/>
        <p:txBody>
          <a:bodyPr/>
          <a:lstStyle/>
          <a:p>
            <a:pPr>
              <a:defRPr/>
            </a:pPr>
            <a:fld id="{960A7158-70CB-DA43-BE72-927191FCEB13}" type="slidenum">
              <a:rPr lang="en-US" smtClean="0"/>
              <a:pPr>
                <a:defRPr/>
              </a:pPr>
              <a:t>11</a:t>
            </a:fld>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6559" y="979488"/>
            <a:ext cx="2371241" cy="1581579"/>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2780" y="978245"/>
            <a:ext cx="2402654" cy="160177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2454" y="979488"/>
            <a:ext cx="2382552" cy="158158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9819" y="2856957"/>
            <a:ext cx="2385615" cy="1583614"/>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946" y="2856957"/>
            <a:ext cx="2374234" cy="158282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2934" y="2856957"/>
            <a:ext cx="2382072" cy="1588048"/>
          </a:xfrm>
          <a:prstGeom prst="rect">
            <a:avLst/>
          </a:prstGeom>
        </p:spPr>
      </p:pic>
      <p:sp>
        <p:nvSpPr>
          <p:cNvPr id="17" name="TextBox 16"/>
          <p:cNvSpPr txBox="1"/>
          <p:nvPr/>
        </p:nvSpPr>
        <p:spPr>
          <a:xfrm>
            <a:off x="5902779" y="4439780"/>
            <a:ext cx="5690507" cy="261610"/>
          </a:xfrm>
          <a:prstGeom prst="rect">
            <a:avLst/>
          </a:prstGeom>
          <a:noFill/>
        </p:spPr>
        <p:txBody>
          <a:bodyPr wrap="square" rtlCol="0">
            <a:spAutoFit/>
          </a:bodyPr>
          <a:lstStyle/>
          <a:p>
            <a:r>
              <a:rPr lang="fi-FI" sz="1100" dirty="0">
                <a:solidFill>
                  <a:schemeClr val="bg2">
                    <a:lumMod val="75000"/>
                  </a:schemeClr>
                </a:solidFill>
              </a:rPr>
              <a:t>Kuvat </a:t>
            </a:r>
            <a:r>
              <a:rPr lang="fi-FI" sz="1100" dirty="0" err="1">
                <a:solidFill>
                  <a:schemeClr val="bg2">
                    <a:lumMod val="75000"/>
                  </a:schemeClr>
                </a:solidFill>
              </a:rPr>
              <a:t>Unsplash</a:t>
            </a:r>
            <a:r>
              <a:rPr lang="fi-FI" sz="1100" dirty="0">
                <a:solidFill>
                  <a:schemeClr val="bg2">
                    <a:lumMod val="75000"/>
                  </a:schemeClr>
                </a:solidFill>
              </a:rPr>
              <a:t> palvelusta CC0-lisenssillä</a:t>
            </a:r>
          </a:p>
        </p:txBody>
      </p:sp>
    </p:spTree>
    <p:extLst>
      <p:ext uri="{BB962C8B-B14F-4D97-AF65-F5344CB8AC3E}">
        <p14:creationId xmlns:p14="http://schemas.microsoft.com/office/powerpoint/2010/main" val="4183479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n 4"/>
          <p:cNvSpPr/>
          <p:nvPr/>
        </p:nvSpPr>
        <p:spPr>
          <a:xfrm>
            <a:off x="1054100" y="622300"/>
            <a:ext cx="1727200" cy="1625600"/>
          </a:xfrm>
          <a:prstGeom prst="can">
            <a:avLst/>
          </a:prstGeom>
          <a:solidFill>
            <a:schemeClr val="accent6"/>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TextBox 5"/>
          <p:cNvSpPr txBox="1"/>
          <p:nvPr/>
        </p:nvSpPr>
        <p:spPr>
          <a:xfrm>
            <a:off x="1113742" y="1102360"/>
            <a:ext cx="1593850" cy="1015663"/>
          </a:xfrm>
          <a:prstGeom prst="rect">
            <a:avLst/>
          </a:prstGeom>
          <a:noFill/>
        </p:spPr>
        <p:txBody>
          <a:bodyPr wrap="square" rtlCol="0">
            <a:spAutoFit/>
          </a:bodyPr>
          <a:lstStyle/>
          <a:p>
            <a:pPr algn="ctr"/>
            <a:r>
              <a:rPr lang="en-US" dirty="0">
                <a:solidFill>
                  <a:schemeClr val="accent6">
                    <a:lumMod val="50000"/>
                  </a:schemeClr>
                </a:solidFill>
              </a:rPr>
              <a:t>RAAKADATA</a:t>
            </a:r>
          </a:p>
          <a:p>
            <a:pPr algn="ctr"/>
            <a:r>
              <a:rPr lang="en-US" sz="1400" dirty="0" err="1">
                <a:solidFill>
                  <a:schemeClr val="accent6">
                    <a:lumMod val="50000"/>
                  </a:schemeClr>
                </a:solidFill>
              </a:rPr>
              <a:t>Suodattamatonta</a:t>
            </a:r>
            <a:r>
              <a:rPr lang="en-US" sz="1400" dirty="0">
                <a:solidFill>
                  <a:schemeClr val="accent6">
                    <a:lumMod val="50000"/>
                  </a:schemeClr>
                </a:solidFill>
              </a:rPr>
              <a:t>, </a:t>
            </a:r>
            <a:r>
              <a:rPr lang="en-US" sz="1400" dirty="0" err="1">
                <a:solidFill>
                  <a:schemeClr val="accent6">
                    <a:lumMod val="50000"/>
                  </a:schemeClr>
                </a:solidFill>
              </a:rPr>
              <a:t>jatkuvasti</a:t>
            </a:r>
            <a:r>
              <a:rPr lang="en-US" sz="1400" dirty="0">
                <a:solidFill>
                  <a:schemeClr val="accent6">
                    <a:lumMod val="50000"/>
                  </a:schemeClr>
                </a:solidFill>
              </a:rPr>
              <a:t> </a:t>
            </a:r>
            <a:r>
              <a:rPr lang="en-US" sz="1400" dirty="0" err="1">
                <a:solidFill>
                  <a:schemeClr val="accent6">
                    <a:lumMod val="50000"/>
                  </a:schemeClr>
                </a:solidFill>
              </a:rPr>
              <a:t>päivittyvää</a:t>
            </a:r>
            <a:endParaRPr lang="en-US" sz="1400" dirty="0">
              <a:solidFill>
                <a:schemeClr val="accent6">
                  <a:lumMod val="50000"/>
                </a:schemeClr>
              </a:solidFill>
            </a:endParaRPr>
          </a:p>
        </p:txBody>
      </p:sp>
      <p:sp>
        <p:nvSpPr>
          <p:cNvPr id="7" name="Can 6"/>
          <p:cNvSpPr/>
          <p:nvPr/>
        </p:nvSpPr>
        <p:spPr>
          <a:xfrm>
            <a:off x="5911850" y="622300"/>
            <a:ext cx="1727200" cy="1625600"/>
          </a:xfrm>
          <a:prstGeom prst="can">
            <a:avLst/>
          </a:prstGeom>
          <a:solidFill>
            <a:srgbClr val="92D050"/>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p:cNvSpPr txBox="1"/>
          <p:nvPr/>
        </p:nvSpPr>
        <p:spPr>
          <a:xfrm>
            <a:off x="6013694" y="1202136"/>
            <a:ext cx="1593850" cy="738664"/>
          </a:xfrm>
          <a:prstGeom prst="rect">
            <a:avLst/>
          </a:prstGeom>
          <a:noFill/>
        </p:spPr>
        <p:txBody>
          <a:bodyPr wrap="square" rtlCol="0">
            <a:spAutoFit/>
          </a:bodyPr>
          <a:lstStyle/>
          <a:p>
            <a:pPr algn="ctr"/>
            <a:r>
              <a:rPr lang="en-US" sz="1400" dirty="0"/>
              <a:t>TYÖDATA</a:t>
            </a:r>
          </a:p>
          <a:p>
            <a:pPr algn="ctr"/>
            <a:r>
              <a:rPr lang="en-US" sz="1400" dirty="0" err="1"/>
              <a:t>Versioitu</a:t>
            </a:r>
            <a:r>
              <a:rPr lang="en-US" sz="1400" dirty="0"/>
              <a:t>, </a:t>
            </a:r>
            <a:r>
              <a:rPr lang="en-US" sz="1400" dirty="0" err="1"/>
              <a:t>mahdollista</a:t>
            </a:r>
            <a:r>
              <a:rPr lang="en-US" sz="1400" dirty="0"/>
              <a:t> </a:t>
            </a:r>
            <a:r>
              <a:rPr lang="en-US" sz="1400" dirty="0" err="1"/>
              <a:t>viitata</a:t>
            </a:r>
            <a:endParaRPr lang="en-US" sz="1400" dirty="0"/>
          </a:p>
        </p:txBody>
      </p:sp>
      <p:sp>
        <p:nvSpPr>
          <p:cNvPr id="9" name="Can 8"/>
          <p:cNvSpPr/>
          <p:nvPr/>
        </p:nvSpPr>
        <p:spPr>
          <a:xfrm>
            <a:off x="3505200" y="3003550"/>
            <a:ext cx="1727200" cy="1625600"/>
          </a:xfrm>
          <a:prstGeom prst="can">
            <a:avLst/>
          </a:prstGeom>
          <a:solidFill>
            <a:srgbClr val="00B0F0"/>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 name="TextBox 9"/>
          <p:cNvSpPr txBox="1"/>
          <p:nvPr/>
        </p:nvSpPr>
        <p:spPr>
          <a:xfrm>
            <a:off x="3571875" y="3603976"/>
            <a:ext cx="1593850" cy="523220"/>
          </a:xfrm>
          <a:prstGeom prst="rect">
            <a:avLst/>
          </a:prstGeom>
          <a:noFill/>
        </p:spPr>
        <p:txBody>
          <a:bodyPr wrap="square" rtlCol="0">
            <a:spAutoFit/>
          </a:bodyPr>
          <a:lstStyle/>
          <a:p>
            <a:pPr algn="ctr"/>
            <a:r>
              <a:rPr lang="en-US" sz="1400" dirty="0"/>
              <a:t>DATATUOTOS</a:t>
            </a:r>
          </a:p>
          <a:p>
            <a:pPr algn="ctr"/>
            <a:r>
              <a:rPr lang="en-US" sz="1400" dirty="0" err="1"/>
              <a:t>Muuttomaton</a:t>
            </a:r>
            <a:endParaRPr lang="en-US" sz="1400" dirty="0"/>
          </a:p>
        </p:txBody>
      </p:sp>
      <p:sp>
        <p:nvSpPr>
          <p:cNvPr id="11" name="Right Arrow 10"/>
          <p:cNvSpPr/>
          <p:nvPr/>
        </p:nvSpPr>
        <p:spPr>
          <a:xfrm>
            <a:off x="3117850" y="923019"/>
            <a:ext cx="2628900" cy="1155700"/>
          </a:xfrm>
          <a:prstGeom prst="rightArrow">
            <a:avLst/>
          </a:prstGeom>
          <a:solidFill>
            <a:schemeClr val="accent3">
              <a:lumMod val="20000"/>
              <a:lumOff val="80000"/>
            </a:scheme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TextBox 11"/>
          <p:cNvSpPr txBox="1"/>
          <p:nvPr/>
        </p:nvSpPr>
        <p:spPr>
          <a:xfrm>
            <a:off x="3524601" y="1202136"/>
            <a:ext cx="2374900" cy="523220"/>
          </a:xfrm>
          <a:prstGeom prst="rect">
            <a:avLst/>
          </a:prstGeom>
          <a:noFill/>
        </p:spPr>
        <p:txBody>
          <a:bodyPr wrap="square" rtlCol="0">
            <a:spAutoFit/>
          </a:bodyPr>
          <a:lstStyle/>
          <a:p>
            <a:r>
              <a:rPr lang="en-US" sz="1400" dirty="0" err="1"/>
              <a:t>Dokumentaatio</a:t>
            </a:r>
            <a:r>
              <a:rPr lang="en-US" sz="1400" dirty="0"/>
              <a:t>, </a:t>
            </a:r>
            <a:r>
              <a:rPr lang="en-US" sz="1400" dirty="0" err="1"/>
              <a:t>laadunvarmistus</a:t>
            </a:r>
            <a:endParaRPr lang="en-US" sz="1400" dirty="0"/>
          </a:p>
        </p:txBody>
      </p:sp>
      <p:sp>
        <p:nvSpPr>
          <p:cNvPr id="13" name="Down Arrow 12"/>
          <p:cNvSpPr/>
          <p:nvPr/>
        </p:nvSpPr>
        <p:spPr>
          <a:xfrm>
            <a:off x="3902075" y="1828800"/>
            <a:ext cx="889000" cy="1022350"/>
          </a:xfrm>
          <a:prstGeom prst="downArrow">
            <a:avLst/>
          </a:prstGeom>
          <a:solidFill>
            <a:schemeClr val="accent3">
              <a:lumMod val="20000"/>
              <a:lumOff val="80000"/>
            </a:scheme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TextBox 13"/>
          <p:cNvSpPr txBox="1"/>
          <p:nvPr/>
        </p:nvSpPr>
        <p:spPr>
          <a:xfrm rot="5400000">
            <a:off x="3886641" y="2066810"/>
            <a:ext cx="919867" cy="523220"/>
          </a:xfrm>
          <a:prstGeom prst="rect">
            <a:avLst/>
          </a:prstGeom>
          <a:noFill/>
        </p:spPr>
        <p:txBody>
          <a:bodyPr wrap="none" rtlCol="0">
            <a:spAutoFit/>
          </a:bodyPr>
          <a:lstStyle/>
          <a:p>
            <a:r>
              <a:rPr lang="en-US" sz="1400" dirty="0" err="1"/>
              <a:t>Tutkimus</a:t>
            </a:r>
            <a:r>
              <a:rPr lang="en-US" sz="1400" dirty="0"/>
              <a:t>-</a:t>
            </a:r>
          </a:p>
          <a:p>
            <a:r>
              <a:rPr lang="en-US" sz="1400" dirty="0" err="1"/>
              <a:t>kysymys</a:t>
            </a:r>
            <a:endParaRPr lang="en-US" sz="1400" dirty="0"/>
          </a:p>
        </p:txBody>
      </p:sp>
      <p:sp>
        <p:nvSpPr>
          <p:cNvPr id="16" name="TextBox 15"/>
          <p:cNvSpPr txBox="1"/>
          <p:nvPr/>
        </p:nvSpPr>
        <p:spPr>
          <a:xfrm>
            <a:off x="3101975" y="175165"/>
            <a:ext cx="2584890" cy="400110"/>
          </a:xfrm>
          <a:prstGeom prst="rect">
            <a:avLst/>
          </a:prstGeom>
          <a:noFill/>
        </p:spPr>
        <p:txBody>
          <a:bodyPr wrap="square" rtlCol="0">
            <a:spAutoFit/>
          </a:bodyPr>
          <a:lstStyle/>
          <a:p>
            <a:r>
              <a:rPr lang="en-US" sz="2000" dirty="0" err="1"/>
              <a:t>Tutkimusdatatyyppejä</a:t>
            </a:r>
            <a:endParaRPr lang="en-US" sz="2000" dirty="0"/>
          </a:p>
        </p:txBody>
      </p:sp>
    </p:spTree>
    <p:extLst>
      <p:ext uri="{BB962C8B-B14F-4D97-AF65-F5344CB8AC3E}">
        <p14:creationId xmlns:p14="http://schemas.microsoft.com/office/powerpoint/2010/main" val="3552835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09"/>
            <a:ext cx="7742238" cy="803275"/>
          </a:xfrm>
        </p:spPr>
        <p:txBody>
          <a:bodyPr/>
          <a:lstStyle/>
          <a:p>
            <a:r>
              <a:rPr lang="fi-FI" dirty="0"/>
              <a:t>Mitä on metadata</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6249" y="1404938"/>
            <a:ext cx="6169025" cy="3084512"/>
          </a:xfrm>
        </p:spPr>
      </p:pic>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13</a:t>
            </a:fld>
            <a:endParaRPr lang="en-US" dirty="0"/>
          </a:p>
        </p:txBody>
      </p:sp>
      <p:sp>
        <p:nvSpPr>
          <p:cNvPr id="6" name="Heart 5"/>
          <p:cNvSpPr/>
          <p:nvPr/>
        </p:nvSpPr>
        <p:spPr>
          <a:xfrm rot="977357">
            <a:off x="6424264" y="468041"/>
            <a:ext cx="2428155" cy="2426607"/>
          </a:xfrm>
          <a:prstGeom prst="heart">
            <a:avLst/>
          </a:prstGeom>
          <a:solidFill>
            <a:schemeClr val="accent2">
              <a:lumMod val="20000"/>
              <a:lumOff val="80000"/>
            </a:scheme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7" name="TextBox 6"/>
          <p:cNvSpPr txBox="1"/>
          <p:nvPr/>
        </p:nvSpPr>
        <p:spPr>
          <a:xfrm rot="973240">
            <a:off x="6808053" y="1083448"/>
            <a:ext cx="1859536" cy="1200329"/>
          </a:xfrm>
          <a:prstGeom prst="rect">
            <a:avLst/>
          </a:prstGeom>
          <a:noFill/>
        </p:spPr>
        <p:txBody>
          <a:bodyPr wrap="square" rtlCol="0">
            <a:spAutoFit/>
          </a:bodyPr>
          <a:lstStyle/>
          <a:p>
            <a:r>
              <a:rPr lang="fi-FI" dirty="0"/>
              <a:t>”Metadata on rakkauskirje tulevaisuuteen.” – Jason Scott</a:t>
            </a:r>
          </a:p>
        </p:txBody>
      </p:sp>
      <p:sp>
        <p:nvSpPr>
          <p:cNvPr id="8" name="Rectangle 7"/>
          <p:cNvSpPr/>
          <p:nvPr/>
        </p:nvSpPr>
        <p:spPr>
          <a:xfrm>
            <a:off x="6762953" y="3926541"/>
            <a:ext cx="2186108" cy="507831"/>
          </a:xfrm>
          <a:prstGeom prst="rect">
            <a:avLst/>
          </a:prstGeom>
        </p:spPr>
        <p:txBody>
          <a:bodyPr wrap="square">
            <a:spAutoFit/>
          </a:bodyPr>
          <a:lstStyle/>
          <a:p>
            <a:r>
              <a:rPr lang="fi-FI" sz="900" dirty="0">
                <a:solidFill>
                  <a:srgbClr val="D0DCED"/>
                </a:solidFill>
              </a:rPr>
              <a:t>Lähde: https://www.ontotext.com/knowledgehub/fundamentals/metadata-fundamental/</a:t>
            </a:r>
          </a:p>
        </p:txBody>
      </p:sp>
    </p:spTree>
    <p:extLst>
      <p:ext uri="{BB962C8B-B14F-4D97-AF65-F5344CB8AC3E}">
        <p14:creationId xmlns:p14="http://schemas.microsoft.com/office/powerpoint/2010/main" val="20287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Mitä on datanhallinta</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14</a:t>
            </a:fld>
            <a:endParaRPr lang="en-US" dirty="0"/>
          </a:p>
        </p:txBody>
      </p:sp>
      <p:sp>
        <p:nvSpPr>
          <p:cNvPr id="5" name="Content Placeholder 2"/>
          <p:cNvSpPr txBox="1">
            <a:spLocks/>
          </p:cNvSpPr>
          <p:nvPr/>
        </p:nvSpPr>
        <p:spPr bwMode="auto">
          <a:xfrm>
            <a:off x="457201" y="1041032"/>
            <a:ext cx="4798678" cy="338643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sz="1500" kern="1200">
                <a:solidFill>
                  <a:srgbClr val="464F55"/>
                </a:solidFill>
                <a:latin typeface="Corbel"/>
                <a:ea typeface="ＭＳ Ｐゴシック" charset="0"/>
                <a:cs typeface="Corbel"/>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sz="1300" kern="1200">
                <a:solidFill>
                  <a:srgbClr val="464F55"/>
                </a:solidFill>
                <a:latin typeface="Corbel"/>
                <a:ea typeface="ＭＳ Ｐゴシック" charset="0"/>
                <a:cs typeface="Corbel"/>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rgbClr val="000000"/>
                </a:solidFill>
                <a:latin typeface="Corbel"/>
                <a:ea typeface="ＭＳ Ｐゴシック" charset="0"/>
                <a:cs typeface="Corbel"/>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just">
              <a:buFont typeface="Arial" charset="0"/>
              <a:buNone/>
            </a:pPr>
            <a:r>
              <a:rPr lang="en-US" sz="1600" dirty="0" err="1"/>
              <a:t>Datanhallinta</a:t>
            </a:r>
            <a:r>
              <a:rPr lang="en-US" sz="1600" dirty="0"/>
              <a:t> </a:t>
            </a:r>
            <a:r>
              <a:rPr lang="en-US" sz="1600" dirty="0" err="1"/>
              <a:t>tarkoittaa</a:t>
            </a:r>
            <a:r>
              <a:rPr lang="en-US" sz="1600" dirty="0"/>
              <a:t> </a:t>
            </a:r>
            <a:r>
              <a:rPr lang="en-US" sz="1600" dirty="0" err="1"/>
              <a:t>kerätyn</a:t>
            </a:r>
            <a:r>
              <a:rPr lang="en-US" sz="1600" dirty="0"/>
              <a:t> ja </a:t>
            </a:r>
            <a:r>
              <a:rPr lang="en-US" sz="1600" dirty="0" err="1"/>
              <a:t>tuotetun</a:t>
            </a:r>
            <a:r>
              <a:rPr lang="en-US" sz="1600" dirty="0"/>
              <a:t> information </a:t>
            </a:r>
            <a:r>
              <a:rPr lang="en-US" sz="1600" dirty="0" err="1"/>
              <a:t>käsittelyä</a:t>
            </a:r>
            <a:r>
              <a:rPr lang="en-US" sz="1600" dirty="0"/>
              <a:t>. </a:t>
            </a:r>
            <a:r>
              <a:rPr lang="en-US" sz="1600" dirty="0" err="1"/>
              <a:t>Datanhallinta</a:t>
            </a:r>
            <a:r>
              <a:rPr lang="en-US" sz="1600" dirty="0"/>
              <a:t> </a:t>
            </a:r>
            <a:r>
              <a:rPr lang="en-US" sz="1600" dirty="0" err="1"/>
              <a:t>lisää</a:t>
            </a:r>
            <a:r>
              <a:rPr lang="en-US" sz="1600" dirty="0"/>
              <a:t> </a:t>
            </a:r>
            <a:r>
              <a:rPr lang="en-US" sz="1600" dirty="0" err="1"/>
              <a:t>datan</a:t>
            </a:r>
            <a:r>
              <a:rPr lang="en-US" sz="1600" dirty="0"/>
              <a:t> </a:t>
            </a:r>
            <a:r>
              <a:rPr lang="en-US" sz="1600" dirty="0" err="1"/>
              <a:t>arvoa</a:t>
            </a:r>
            <a:r>
              <a:rPr lang="en-US" sz="1600" dirty="0"/>
              <a:t> </a:t>
            </a:r>
            <a:r>
              <a:rPr lang="en-US" sz="1600" dirty="0" err="1"/>
              <a:t>tekemällä</a:t>
            </a:r>
            <a:r>
              <a:rPr lang="en-US" sz="1600" dirty="0"/>
              <a:t> </a:t>
            </a:r>
            <a:r>
              <a:rPr lang="en-US" sz="1600" dirty="0" err="1"/>
              <a:t>siitä</a:t>
            </a:r>
            <a:r>
              <a:rPr lang="en-US" sz="1600" dirty="0"/>
              <a:t> </a:t>
            </a:r>
            <a:r>
              <a:rPr lang="en-US" sz="1600" dirty="0" err="1"/>
              <a:t>yhteentoimivaa</a:t>
            </a:r>
            <a:r>
              <a:rPr lang="en-US" sz="1600" dirty="0"/>
              <a:t>, </a:t>
            </a:r>
            <a:r>
              <a:rPr lang="en-US" sz="1600" dirty="0" err="1"/>
              <a:t>helpommin</a:t>
            </a:r>
            <a:r>
              <a:rPr lang="en-US" sz="1600" dirty="0"/>
              <a:t> </a:t>
            </a:r>
            <a:r>
              <a:rPr lang="en-US" sz="1600" dirty="0" err="1"/>
              <a:t>löydettävää</a:t>
            </a:r>
            <a:r>
              <a:rPr lang="en-US" sz="1600" dirty="0"/>
              <a:t> ja </a:t>
            </a:r>
            <a:r>
              <a:rPr lang="en-US" sz="1600" dirty="0" err="1"/>
              <a:t>vaikeammin</a:t>
            </a:r>
            <a:r>
              <a:rPr lang="en-US" sz="1600" dirty="0"/>
              <a:t> </a:t>
            </a:r>
            <a:r>
              <a:rPr lang="en-US" sz="1600" dirty="0" err="1"/>
              <a:t>hukattavaa</a:t>
            </a:r>
            <a:r>
              <a:rPr lang="en-US" sz="1600" dirty="0"/>
              <a:t>, </a:t>
            </a:r>
            <a:r>
              <a:rPr lang="en-US" sz="1600" dirty="0" err="1"/>
              <a:t>ymmärrettävää</a:t>
            </a:r>
            <a:r>
              <a:rPr lang="en-US" sz="1600" dirty="0"/>
              <a:t> ja </a:t>
            </a:r>
            <a:r>
              <a:rPr lang="en-US" sz="1600" dirty="0" err="1"/>
              <a:t>todennäköisemmin</a:t>
            </a:r>
            <a:r>
              <a:rPr lang="en-US" sz="1600" dirty="0"/>
              <a:t> ja </a:t>
            </a:r>
            <a:r>
              <a:rPr lang="en-US" sz="1600" dirty="0" err="1"/>
              <a:t>helpommin</a:t>
            </a:r>
            <a:r>
              <a:rPr lang="en-US" sz="1600" dirty="0"/>
              <a:t> </a:t>
            </a:r>
            <a:r>
              <a:rPr lang="en-US" sz="1600" dirty="0" err="1"/>
              <a:t>uudelleen</a:t>
            </a:r>
            <a:r>
              <a:rPr lang="en-US" sz="1600" dirty="0"/>
              <a:t> </a:t>
            </a:r>
            <a:r>
              <a:rPr lang="en-US" sz="1600" dirty="0" err="1"/>
              <a:t>käytettävää</a:t>
            </a:r>
            <a:r>
              <a:rPr lang="en-US" sz="1600" dirty="0"/>
              <a:t>. </a:t>
            </a:r>
            <a:r>
              <a:rPr lang="en-US" sz="1600" dirty="0" err="1"/>
              <a:t>Datanhallinnan</a:t>
            </a:r>
            <a:r>
              <a:rPr lang="en-US" sz="1600" dirty="0"/>
              <a:t> </a:t>
            </a:r>
            <a:r>
              <a:rPr lang="en-US" sz="1600" dirty="0" err="1"/>
              <a:t>vakiintuneisiin</a:t>
            </a:r>
            <a:r>
              <a:rPr lang="en-US" sz="1600" dirty="0"/>
              <a:t> </a:t>
            </a:r>
            <a:r>
              <a:rPr lang="en-US" sz="1600" dirty="0" err="1"/>
              <a:t>käytäntöihin</a:t>
            </a:r>
            <a:r>
              <a:rPr lang="en-US" sz="1600" dirty="0"/>
              <a:t> </a:t>
            </a:r>
            <a:r>
              <a:rPr lang="en-US" sz="1600" dirty="0" err="1"/>
              <a:t>kuuluu</a:t>
            </a:r>
            <a:r>
              <a:rPr lang="en-US" sz="1600" dirty="0"/>
              <a:t> mm. </a:t>
            </a:r>
            <a:r>
              <a:rPr lang="en-US" sz="1600" dirty="0" err="1"/>
              <a:t>datanhallinnan</a:t>
            </a:r>
            <a:r>
              <a:rPr lang="en-US" sz="1600" dirty="0"/>
              <a:t> </a:t>
            </a:r>
            <a:r>
              <a:rPr lang="en-US" sz="1600" dirty="0" err="1"/>
              <a:t>suunnittelu</a:t>
            </a:r>
            <a:r>
              <a:rPr lang="en-US" sz="1600" dirty="0"/>
              <a:t>, </a:t>
            </a:r>
            <a:r>
              <a:rPr lang="en-US" sz="1600" dirty="0" err="1"/>
              <a:t>datan</a:t>
            </a:r>
            <a:r>
              <a:rPr lang="en-US" sz="1600" dirty="0"/>
              <a:t> ja </a:t>
            </a:r>
            <a:r>
              <a:rPr lang="en-US" sz="1600" dirty="0" err="1"/>
              <a:t>sen</a:t>
            </a:r>
            <a:r>
              <a:rPr lang="en-US" sz="1600" dirty="0"/>
              <a:t> </a:t>
            </a:r>
            <a:r>
              <a:rPr lang="en-US" sz="1600" dirty="0" err="1"/>
              <a:t>elinkaaren</a:t>
            </a:r>
            <a:r>
              <a:rPr lang="en-US" sz="1600" dirty="0"/>
              <a:t>  </a:t>
            </a:r>
            <a:r>
              <a:rPr lang="en-US" sz="1600" dirty="0" err="1"/>
              <a:t>dokumentoiminen</a:t>
            </a:r>
            <a:r>
              <a:rPr lang="en-US" sz="1600" dirty="0"/>
              <a:t>, </a:t>
            </a:r>
            <a:r>
              <a:rPr lang="en-US" sz="1600" dirty="0" err="1"/>
              <a:t>järjestäminen</a:t>
            </a:r>
            <a:r>
              <a:rPr lang="en-US" sz="1600" dirty="0"/>
              <a:t>, </a:t>
            </a:r>
            <a:r>
              <a:rPr lang="en-US" sz="1600" dirty="0" err="1"/>
              <a:t>tallettaminen</a:t>
            </a:r>
            <a:r>
              <a:rPr lang="en-US" sz="1600" dirty="0"/>
              <a:t>, </a:t>
            </a:r>
            <a:r>
              <a:rPr lang="en-US" sz="1600" dirty="0" err="1"/>
              <a:t>jakaminen</a:t>
            </a:r>
            <a:r>
              <a:rPr lang="en-US" sz="1600" dirty="0"/>
              <a:t>, </a:t>
            </a:r>
            <a:r>
              <a:rPr lang="en-US" sz="1600" dirty="0" err="1"/>
              <a:t>julkistaminen</a:t>
            </a:r>
            <a:r>
              <a:rPr lang="en-US" sz="1600" dirty="0"/>
              <a:t>, </a:t>
            </a:r>
            <a:r>
              <a:rPr lang="en-US" sz="1600" dirty="0" err="1"/>
              <a:t>säilyttäminen</a:t>
            </a:r>
            <a:r>
              <a:rPr lang="en-US" sz="1600" dirty="0"/>
              <a:t>, </a:t>
            </a:r>
            <a:r>
              <a:rPr lang="en-US" sz="1600" dirty="0" err="1"/>
              <a:t>tarpeen</a:t>
            </a:r>
            <a:r>
              <a:rPr lang="en-US" sz="1600" dirty="0"/>
              <a:t> </a:t>
            </a:r>
            <a:r>
              <a:rPr lang="en-US" sz="1600" dirty="0" err="1"/>
              <a:t>tullen</a:t>
            </a:r>
            <a:r>
              <a:rPr lang="en-US" sz="1600" dirty="0"/>
              <a:t> </a:t>
            </a:r>
            <a:r>
              <a:rPr lang="en-US" sz="1600" dirty="0" err="1"/>
              <a:t>jopa</a:t>
            </a:r>
            <a:r>
              <a:rPr lang="en-US" sz="1600" dirty="0"/>
              <a:t> </a:t>
            </a:r>
            <a:r>
              <a:rPr lang="en-US" sz="1600" dirty="0" err="1"/>
              <a:t>tuhoaminen</a:t>
            </a:r>
            <a:endParaRPr lang="en-US" sz="1600" dirty="0"/>
          </a:p>
          <a:p>
            <a:pPr marL="0" indent="0" algn="just">
              <a:buFont typeface="Arial" charset="0"/>
              <a:buNone/>
            </a:pPr>
            <a:r>
              <a:rPr lang="fi-FI" sz="1600" dirty="0"/>
              <a:t>More info: </a:t>
            </a:r>
            <a:r>
              <a:rPr lang="fi-FI" sz="1600" dirty="0">
                <a:hlinkClick r:id="rId2"/>
              </a:rPr>
              <a:t>https://wiki.eduuni.fi/x/4pi0Bg</a:t>
            </a:r>
            <a:endParaRPr lang="fi-FI" sz="1600" dirty="0"/>
          </a:p>
          <a:p>
            <a:pPr marL="0" indent="0" algn="just">
              <a:buFont typeface="Arial" charset="0"/>
              <a:buNone/>
            </a:pPr>
            <a:endParaRPr lang="fi-FI" sz="1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827" y="1141251"/>
            <a:ext cx="3316231" cy="2545085"/>
          </a:xfrm>
          <a:prstGeom prst="rect">
            <a:avLst/>
          </a:prstGeom>
        </p:spPr>
      </p:pic>
      <p:sp>
        <p:nvSpPr>
          <p:cNvPr id="6" name="Rectangle 5"/>
          <p:cNvSpPr/>
          <p:nvPr/>
        </p:nvSpPr>
        <p:spPr>
          <a:xfrm>
            <a:off x="5319558" y="3734783"/>
            <a:ext cx="3392500" cy="507831"/>
          </a:xfrm>
          <a:prstGeom prst="rect">
            <a:avLst/>
          </a:prstGeom>
        </p:spPr>
        <p:txBody>
          <a:bodyPr wrap="square">
            <a:spAutoFit/>
          </a:bodyPr>
          <a:lstStyle/>
          <a:p>
            <a:r>
              <a:rPr lang="fi-FI" sz="900" dirty="0">
                <a:solidFill>
                  <a:srgbClr val="D0DCED"/>
                </a:solidFill>
              </a:rPr>
              <a:t>Kuvan lähde: https://www.openaire.eu/images/easyblog_articles/1120/Registry-of-Research-Data-Repositories.png</a:t>
            </a:r>
          </a:p>
        </p:txBody>
      </p:sp>
    </p:spTree>
    <p:extLst>
      <p:ext uri="{BB962C8B-B14F-4D97-AF65-F5344CB8AC3E}">
        <p14:creationId xmlns:p14="http://schemas.microsoft.com/office/powerpoint/2010/main" val="438006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52" y="178877"/>
            <a:ext cx="7742238" cy="803275"/>
          </a:xfrm>
        </p:spPr>
        <p:txBody>
          <a:bodyPr/>
          <a:lstStyle/>
          <a:p>
            <a:r>
              <a:rPr lang="fi-FI" dirty="0"/>
              <a:t>Mistä tunnistaa arvokkaan, hyvin hallitun datan</a:t>
            </a:r>
          </a:p>
        </p:txBody>
      </p:sp>
      <p:sp>
        <p:nvSpPr>
          <p:cNvPr id="4" name="Slide Number Placeholder 3"/>
          <p:cNvSpPr>
            <a:spLocks noGrp="1"/>
          </p:cNvSpPr>
          <p:nvPr>
            <p:ph type="sldNum" sz="quarter" idx="12"/>
          </p:nvPr>
        </p:nvSpPr>
        <p:spPr/>
        <p:txBody>
          <a:bodyPr/>
          <a:lstStyle/>
          <a:p>
            <a:pPr>
              <a:defRPr/>
            </a:pPr>
            <a:fld id="{EAF2BF65-B844-A84A-93B0-7324BF97B9CC}" type="slidenum">
              <a:rPr lang="en-US" smtClean="0"/>
              <a:pPr>
                <a:defRPr/>
              </a:pPr>
              <a:t>15</a:t>
            </a:fld>
            <a:endParaRPr lang="en-US" dirty="0"/>
          </a:p>
        </p:txBody>
      </p:sp>
      <p:sp>
        <p:nvSpPr>
          <p:cNvPr id="5" name="Can 4"/>
          <p:cNvSpPr/>
          <p:nvPr/>
        </p:nvSpPr>
        <p:spPr>
          <a:xfrm>
            <a:off x="4099091" y="2075949"/>
            <a:ext cx="1167404" cy="957108"/>
          </a:xfrm>
          <a:prstGeom prst="can">
            <a:avLst/>
          </a:prstGeom>
          <a:solidFill>
            <a:srgbClr val="00B0F0"/>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solidFill>
                <a:schemeClr val="tx1"/>
              </a:solidFill>
            </a:endParaRPr>
          </a:p>
        </p:txBody>
      </p:sp>
      <p:pic>
        <p:nvPicPr>
          <p:cNvPr id="6" name="Picture 5" descr="Happy face with orange nose vector file image - Free stock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545" y="2234914"/>
            <a:ext cx="765959" cy="720001"/>
          </a:xfrm>
          <a:prstGeom prst="rect">
            <a:avLst/>
          </a:prstGeom>
        </p:spPr>
      </p:pic>
      <p:sp>
        <p:nvSpPr>
          <p:cNvPr id="10" name="TextBox 9"/>
          <p:cNvSpPr txBox="1"/>
          <p:nvPr/>
        </p:nvSpPr>
        <p:spPr>
          <a:xfrm>
            <a:off x="5619338" y="1341931"/>
            <a:ext cx="1586462" cy="584775"/>
          </a:xfrm>
          <a:prstGeom prst="rect">
            <a:avLst/>
          </a:prstGeom>
          <a:noFill/>
        </p:spPr>
        <p:txBody>
          <a:bodyPr wrap="square" rtlCol="0">
            <a:spAutoFit/>
          </a:bodyPr>
          <a:lstStyle/>
          <a:p>
            <a:pPr algn="ctr"/>
            <a:r>
              <a:rPr lang="fi-FI" sz="1600" dirty="0"/>
              <a:t>Tunnisteellinen ja viitattava</a:t>
            </a:r>
          </a:p>
        </p:txBody>
      </p:sp>
      <p:sp>
        <p:nvSpPr>
          <p:cNvPr id="11" name="TextBox 10"/>
          <p:cNvSpPr txBox="1"/>
          <p:nvPr/>
        </p:nvSpPr>
        <p:spPr>
          <a:xfrm>
            <a:off x="4081819" y="1005204"/>
            <a:ext cx="1211691" cy="584775"/>
          </a:xfrm>
          <a:prstGeom prst="rect">
            <a:avLst/>
          </a:prstGeom>
          <a:noFill/>
        </p:spPr>
        <p:txBody>
          <a:bodyPr wrap="square" rtlCol="0">
            <a:spAutoFit/>
          </a:bodyPr>
          <a:lstStyle/>
          <a:p>
            <a:pPr algn="ctr"/>
            <a:r>
              <a:rPr lang="fi-FI" sz="1600" dirty="0"/>
              <a:t>Runsaasti metadataa</a:t>
            </a:r>
          </a:p>
        </p:txBody>
      </p:sp>
      <p:sp>
        <p:nvSpPr>
          <p:cNvPr id="12" name="TextBox 11"/>
          <p:cNvSpPr txBox="1"/>
          <p:nvPr/>
        </p:nvSpPr>
        <p:spPr>
          <a:xfrm>
            <a:off x="1778463" y="2166340"/>
            <a:ext cx="1717772" cy="830997"/>
          </a:xfrm>
          <a:prstGeom prst="rect">
            <a:avLst/>
          </a:prstGeom>
          <a:noFill/>
        </p:spPr>
        <p:txBody>
          <a:bodyPr wrap="square" rtlCol="0">
            <a:spAutoFit/>
          </a:bodyPr>
          <a:lstStyle/>
          <a:p>
            <a:pPr algn="ctr"/>
            <a:r>
              <a:rPr lang="fi-FI" sz="1600" dirty="0"/>
              <a:t>Tietoturvallisesti ja kestävästi säilytetty</a:t>
            </a:r>
          </a:p>
        </p:txBody>
      </p:sp>
      <p:sp>
        <p:nvSpPr>
          <p:cNvPr id="15" name="TextBox 14"/>
          <p:cNvSpPr txBox="1"/>
          <p:nvPr/>
        </p:nvSpPr>
        <p:spPr>
          <a:xfrm>
            <a:off x="3965616" y="3070588"/>
            <a:ext cx="1434354" cy="369332"/>
          </a:xfrm>
          <a:prstGeom prst="rect">
            <a:avLst/>
          </a:prstGeom>
          <a:noFill/>
        </p:spPr>
        <p:txBody>
          <a:bodyPr wrap="square" rtlCol="0">
            <a:spAutoFit/>
          </a:bodyPr>
          <a:lstStyle/>
          <a:p>
            <a:pPr algn="ctr"/>
            <a:r>
              <a:rPr lang="fi-FI" dirty="0">
                <a:solidFill>
                  <a:srgbClr val="EA1D77"/>
                </a:solidFill>
              </a:rPr>
              <a:t>Data</a:t>
            </a:r>
          </a:p>
        </p:txBody>
      </p:sp>
      <p:sp>
        <p:nvSpPr>
          <p:cNvPr id="17" name="TextBox 16"/>
          <p:cNvSpPr txBox="1"/>
          <p:nvPr/>
        </p:nvSpPr>
        <p:spPr>
          <a:xfrm>
            <a:off x="6108694" y="2166339"/>
            <a:ext cx="1830075" cy="830997"/>
          </a:xfrm>
          <a:prstGeom prst="rect">
            <a:avLst/>
          </a:prstGeom>
          <a:noFill/>
        </p:spPr>
        <p:txBody>
          <a:bodyPr wrap="square" rtlCol="0">
            <a:spAutoFit/>
          </a:bodyPr>
          <a:lstStyle/>
          <a:p>
            <a:pPr algn="ctr"/>
            <a:r>
              <a:rPr lang="fi-FI" sz="1600" dirty="0"/>
              <a:t>Versioitu (jos muuttuvaa tai kertyvää)</a:t>
            </a:r>
          </a:p>
        </p:txBody>
      </p:sp>
      <p:sp>
        <p:nvSpPr>
          <p:cNvPr id="18" name="TextBox 17"/>
          <p:cNvSpPr txBox="1"/>
          <p:nvPr/>
        </p:nvSpPr>
        <p:spPr>
          <a:xfrm>
            <a:off x="5994109" y="3259613"/>
            <a:ext cx="1211691" cy="338554"/>
          </a:xfrm>
          <a:prstGeom prst="rect">
            <a:avLst/>
          </a:prstGeom>
          <a:noFill/>
        </p:spPr>
        <p:txBody>
          <a:bodyPr wrap="square" rtlCol="0">
            <a:spAutoFit/>
          </a:bodyPr>
          <a:lstStyle/>
          <a:p>
            <a:pPr algn="ctr"/>
            <a:r>
              <a:rPr lang="fi-FI" sz="1600" dirty="0"/>
              <a:t>Lisensoitu</a:t>
            </a:r>
          </a:p>
        </p:txBody>
      </p:sp>
      <p:sp>
        <p:nvSpPr>
          <p:cNvPr id="19" name="TextBox 18"/>
          <p:cNvSpPr txBox="1"/>
          <p:nvPr/>
        </p:nvSpPr>
        <p:spPr>
          <a:xfrm>
            <a:off x="2081009" y="3154574"/>
            <a:ext cx="1583186" cy="1077218"/>
          </a:xfrm>
          <a:prstGeom prst="rect">
            <a:avLst/>
          </a:prstGeom>
          <a:noFill/>
        </p:spPr>
        <p:txBody>
          <a:bodyPr wrap="square" rtlCol="0">
            <a:spAutoFit/>
          </a:bodyPr>
          <a:lstStyle/>
          <a:p>
            <a:pPr algn="ctr"/>
            <a:r>
              <a:rPr lang="fi-FI" sz="1600" dirty="0"/>
              <a:t>Asuu </a:t>
            </a:r>
            <a:r>
              <a:rPr lang="fi-FI" sz="1600" dirty="0" err="1"/>
              <a:t>yhteentoimivien</a:t>
            </a:r>
            <a:r>
              <a:rPr lang="fi-FI" sz="1600" dirty="0"/>
              <a:t> palveluiden ekosysteemissä</a:t>
            </a:r>
          </a:p>
        </p:txBody>
      </p:sp>
      <p:sp>
        <p:nvSpPr>
          <p:cNvPr id="20" name="TextBox 19"/>
          <p:cNvSpPr txBox="1"/>
          <p:nvPr/>
        </p:nvSpPr>
        <p:spPr>
          <a:xfrm>
            <a:off x="2450444" y="1259572"/>
            <a:ext cx="1522095" cy="830997"/>
          </a:xfrm>
          <a:prstGeom prst="rect">
            <a:avLst/>
          </a:prstGeom>
          <a:noFill/>
        </p:spPr>
        <p:txBody>
          <a:bodyPr wrap="square" rtlCol="0">
            <a:spAutoFit/>
          </a:bodyPr>
          <a:lstStyle/>
          <a:p>
            <a:pPr algn="ctr"/>
            <a:r>
              <a:rPr lang="fi-FI" sz="1600" dirty="0"/>
              <a:t>Noudattaa tutkimusalan standardeja</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8019" y="3650360"/>
            <a:ext cx="1867617" cy="634698"/>
          </a:xfrm>
          <a:prstGeom prst="rect">
            <a:avLst/>
          </a:prstGeom>
        </p:spPr>
      </p:pic>
    </p:spTree>
    <p:extLst>
      <p:ext uri="{BB962C8B-B14F-4D97-AF65-F5344CB8AC3E}">
        <p14:creationId xmlns:p14="http://schemas.microsoft.com/office/powerpoint/2010/main" val="363190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kEvfaUJdA"/>
          <p:cNvPicPr>
            <a:picLocks noGrp="1" noRot="1" noChangeAspect="1"/>
          </p:cNvPicPr>
          <p:nvPr>
            <p:ph idx="1"/>
            <a:videoFile r:link="rId1"/>
          </p:nvPr>
        </p:nvPicPr>
        <p:blipFill>
          <a:blip r:embed="rId4"/>
          <a:stretch>
            <a:fillRect/>
          </a:stretch>
        </p:blipFill>
        <p:spPr>
          <a:xfrm>
            <a:off x="1103313" y="488489"/>
            <a:ext cx="6822439" cy="3837621"/>
          </a:xfrm>
          <a:prstGeom prst="rect">
            <a:avLst/>
          </a:prstGeom>
        </p:spPr>
      </p:pic>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16</a:t>
            </a:fld>
            <a:endParaRPr lang="en-US" dirty="0"/>
          </a:p>
        </p:txBody>
      </p:sp>
    </p:spTree>
    <p:extLst>
      <p:ext uri="{BB962C8B-B14F-4D97-AF65-F5344CB8AC3E}">
        <p14:creationId xmlns:p14="http://schemas.microsoft.com/office/powerpoint/2010/main" val="3824360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070"/>
            <a:ext cx="7742238" cy="803275"/>
          </a:xfrm>
        </p:spPr>
        <p:txBody>
          <a:bodyPr/>
          <a:lstStyle/>
          <a:p>
            <a:r>
              <a:rPr lang="en-US" dirty="0" err="1"/>
              <a:t>Niin</a:t>
            </a:r>
            <a:r>
              <a:rPr lang="en-US" dirty="0"/>
              <a:t> </a:t>
            </a:r>
            <a:r>
              <a:rPr lang="en-US" dirty="0" err="1"/>
              <a:t>avointa</a:t>
            </a:r>
            <a:r>
              <a:rPr lang="en-US" dirty="0"/>
              <a:t> </a:t>
            </a:r>
            <a:r>
              <a:rPr lang="en-US" dirty="0" err="1"/>
              <a:t>kuin</a:t>
            </a:r>
            <a:r>
              <a:rPr lang="en-US" dirty="0"/>
              <a:t> </a:t>
            </a:r>
            <a:r>
              <a:rPr lang="en-US" dirty="0" err="1"/>
              <a:t>mahdollista</a:t>
            </a:r>
            <a:r>
              <a:rPr lang="en-US" dirty="0"/>
              <a:t>, </a:t>
            </a:r>
            <a:r>
              <a:rPr lang="en-US" dirty="0" err="1"/>
              <a:t>niin</a:t>
            </a:r>
            <a:r>
              <a:rPr lang="en-US" dirty="0"/>
              <a:t> </a:t>
            </a:r>
            <a:r>
              <a:rPr lang="en-US" dirty="0" err="1"/>
              <a:t>suljettua</a:t>
            </a:r>
            <a:r>
              <a:rPr lang="en-US" dirty="0"/>
              <a:t> </a:t>
            </a:r>
            <a:r>
              <a:rPr lang="en-US" dirty="0" err="1"/>
              <a:t>kuin</a:t>
            </a:r>
            <a:r>
              <a:rPr lang="en-US" dirty="0"/>
              <a:t> </a:t>
            </a:r>
            <a:r>
              <a:rPr lang="en-US" dirty="0" err="1"/>
              <a:t>välttämätöntä</a:t>
            </a:r>
            <a:endParaRPr lang="en-US" dirty="0"/>
          </a:p>
        </p:txBody>
      </p:sp>
      <p:sp>
        <p:nvSpPr>
          <p:cNvPr id="3" name="Content Placeholder 2"/>
          <p:cNvSpPr>
            <a:spLocks noGrp="1"/>
          </p:cNvSpPr>
          <p:nvPr>
            <p:ph idx="1"/>
          </p:nvPr>
        </p:nvSpPr>
        <p:spPr>
          <a:xfrm>
            <a:off x="457200" y="1293146"/>
            <a:ext cx="8552985" cy="2747220"/>
          </a:xfrm>
        </p:spPr>
        <p:txBody>
          <a:bodyPr numCol="2"/>
          <a:lstStyle/>
          <a:p>
            <a:r>
              <a:rPr lang="en-US" sz="1200" dirty="0" err="1"/>
              <a:t>Sopimukset</a:t>
            </a:r>
            <a:r>
              <a:rPr lang="en-US" sz="1200" dirty="0"/>
              <a:t> – </a:t>
            </a:r>
            <a:r>
              <a:rPr lang="en-US" sz="1200" dirty="0" err="1"/>
              <a:t>esim</a:t>
            </a:r>
            <a:r>
              <a:rPr lang="en-US" sz="1200" dirty="0"/>
              <a:t>. </a:t>
            </a:r>
            <a:r>
              <a:rPr lang="en-US" sz="1200" dirty="0" err="1"/>
              <a:t>yritysten</a:t>
            </a:r>
            <a:r>
              <a:rPr lang="en-US" sz="1200" dirty="0"/>
              <a:t> </a:t>
            </a:r>
            <a:r>
              <a:rPr lang="en-US" sz="1200" dirty="0" err="1"/>
              <a:t>liikesalaisuudet</a:t>
            </a:r>
            <a:r>
              <a:rPr lang="en-US" sz="1200" dirty="0"/>
              <a:t> ja </a:t>
            </a:r>
            <a:r>
              <a:rPr lang="en-US" sz="1200" dirty="0" err="1"/>
              <a:t>immateriaalioikeuksiin</a:t>
            </a:r>
            <a:r>
              <a:rPr lang="en-US" sz="1200" dirty="0"/>
              <a:t> </a:t>
            </a:r>
            <a:r>
              <a:rPr lang="en-US" sz="1200" dirty="0" err="1"/>
              <a:t>liittyvät</a:t>
            </a:r>
            <a:r>
              <a:rPr lang="en-US" sz="1200" dirty="0"/>
              <a:t> </a:t>
            </a:r>
            <a:r>
              <a:rPr lang="en-US" sz="1200" dirty="0" err="1"/>
              <a:t>syyt</a:t>
            </a:r>
            <a:r>
              <a:rPr lang="en-US" sz="1200" dirty="0"/>
              <a:t> </a:t>
            </a:r>
          </a:p>
          <a:p>
            <a:r>
              <a:rPr lang="en-US" sz="1200" dirty="0" err="1"/>
              <a:t>Henkilötietosuoja</a:t>
            </a:r>
            <a:r>
              <a:rPr lang="en-US" sz="1200" dirty="0"/>
              <a:t> – </a:t>
            </a:r>
            <a:r>
              <a:rPr lang="en-US" sz="1200" dirty="0" err="1"/>
              <a:t>yksityisyyden</a:t>
            </a:r>
            <a:r>
              <a:rPr lang="en-US" sz="1200" dirty="0"/>
              <a:t> </a:t>
            </a:r>
            <a:r>
              <a:rPr lang="en-US" sz="1200" dirty="0" err="1"/>
              <a:t>kunnioittaminen</a:t>
            </a:r>
            <a:endParaRPr lang="en-US" sz="1200" dirty="0"/>
          </a:p>
          <a:p>
            <a:r>
              <a:rPr lang="en-US" sz="1200" dirty="0" err="1"/>
              <a:t>Henkilökohtaiset</a:t>
            </a:r>
            <a:r>
              <a:rPr lang="en-US" sz="1200" dirty="0"/>
              <a:t> </a:t>
            </a:r>
            <a:r>
              <a:rPr lang="en-US" sz="1200" dirty="0" err="1"/>
              <a:t>syyt</a:t>
            </a:r>
            <a:r>
              <a:rPr lang="en-US" sz="1200" dirty="0"/>
              <a:t> – </a:t>
            </a:r>
            <a:r>
              <a:rPr lang="en-US" sz="1200" dirty="0" err="1"/>
              <a:t>informanttien</a:t>
            </a:r>
            <a:r>
              <a:rPr lang="en-US" sz="1200" dirty="0"/>
              <a:t> </a:t>
            </a:r>
            <a:r>
              <a:rPr lang="en-US" sz="1200" dirty="0" err="1"/>
              <a:t>suostumuksen</a:t>
            </a:r>
            <a:r>
              <a:rPr lang="en-US" sz="1200" dirty="0"/>
              <a:t> </a:t>
            </a:r>
            <a:r>
              <a:rPr lang="en-US" sz="1200" dirty="0" err="1"/>
              <a:t>asettamat</a:t>
            </a:r>
            <a:r>
              <a:rPr lang="en-US" sz="1200" dirty="0"/>
              <a:t> </a:t>
            </a:r>
            <a:r>
              <a:rPr lang="en-US" sz="1200" dirty="0" err="1"/>
              <a:t>rajat</a:t>
            </a:r>
            <a:endParaRPr lang="en-US" sz="1200" dirty="0"/>
          </a:p>
          <a:p>
            <a:r>
              <a:rPr lang="en-US" sz="1200" dirty="0" err="1"/>
              <a:t>Kansalliset</a:t>
            </a:r>
            <a:r>
              <a:rPr lang="en-US" sz="1200" dirty="0"/>
              <a:t> </a:t>
            </a:r>
            <a:r>
              <a:rPr lang="en-US" sz="1200" dirty="0" err="1"/>
              <a:t>intressit</a:t>
            </a:r>
            <a:r>
              <a:rPr lang="en-US" sz="1200" dirty="0"/>
              <a:t> – </a:t>
            </a:r>
            <a:r>
              <a:rPr lang="en-US" sz="1200" dirty="0" err="1"/>
              <a:t>kansallinen</a:t>
            </a:r>
            <a:r>
              <a:rPr lang="en-US" sz="1200" dirty="0"/>
              <a:t> </a:t>
            </a:r>
            <a:r>
              <a:rPr lang="en-US" sz="1200" dirty="0" err="1"/>
              <a:t>turvallisuus</a:t>
            </a:r>
            <a:r>
              <a:rPr lang="en-US" sz="1200" dirty="0"/>
              <a:t>, </a:t>
            </a:r>
            <a:r>
              <a:rPr lang="en-US" sz="1200" dirty="0" err="1"/>
              <a:t>ulkosuhteet</a:t>
            </a:r>
            <a:r>
              <a:rPr lang="en-US" sz="1200" dirty="0"/>
              <a:t>, </a:t>
            </a:r>
            <a:r>
              <a:rPr lang="en-US" sz="1200" dirty="0" err="1"/>
              <a:t>jms</a:t>
            </a:r>
            <a:r>
              <a:rPr lang="en-US" sz="1200" dirty="0"/>
              <a:t>.</a:t>
            </a:r>
          </a:p>
          <a:p>
            <a:r>
              <a:rPr lang="en-US" sz="1200" dirty="0" err="1"/>
              <a:t>Oikeudenkäyttö</a:t>
            </a:r>
            <a:r>
              <a:rPr lang="en-US" sz="1200" dirty="0"/>
              <a:t> – </a:t>
            </a:r>
            <a:r>
              <a:rPr lang="en-US" sz="1200" dirty="0" err="1"/>
              <a:t>käynnissä</a:t>
            </a:r>
            <a:r>
              <a:rPr lang="en-US" sz="1200" dirty="0"/>
              <a:t> </a:t>
            </a:r>
            <a:r>
              <a:rPr lang="en-US" sz="1200" dirty="0" err="1"/>
              <a:t>olevat</a:t>
            </a:r>
            <a:r>
              <a:rPr lang="en-US" sz="1200" dirty="0"/>
              <a:t> </a:t>
            </a:r>
            <a:r>
              <a:rPr lang="en-US" sz="1200" dirty="0" err="1"/>
              <a:t>oikeusprosessit</a:t>
            </a:r>
            <a:r>
              <a:rPr lang="en-US" sz="1200" dirty="0"/>
              <a:t> ja </a:t>
            </a:r>
            <a:r>
              <a:rPr lang="en-US" sz="1200" dirty="0" err="1"/>
              <a:t>niihin</a:t>
            </a:r>
            <a:r>
              <a:rPr lang="en-US" sz="1200" dirty="0"/>
              <a:t> </a:t>
            </a:r>
            <a:r>
              <a:rPr lang="en-US" sz="1200" dirty="0" err="1"/>
              <a:t>liittyvät</a:t>
            </a:r>
            <a:r>
              <a:rPr lang="en-US" sz="1200" dirty="0"/>
              <a:t> </a:t>
            </a:r>
            <a:r>
              <a:rPr lang="en-US" sz="1200" dirty="0" err="1"/>
              <a:t>intressit</a:t>
            </a:r>
            <a:endParaRPr lang="en-US" sz="1200" dirty="0"/>
          </a:p>
          <a:p>
            <a:r>
              <a:rPr lang="en-US" sz="1200" dirty="0" err="1"/>
              <a:t>Ympäristönsuojelu</a:t>
            </a:r>
            <a:r>
              <a:rPr lang="en-US" sz="1200" dirty="0"/>
              <a:t> – </a:t>
            </a:r>
            <a:r>
              <a:rPr lang="en-US" sz="1200" dirty="0" err="1"/>
              <a:t>rajoitettu</a:t>
            </a:r>
            <a:r>
              <a:rPr lang="en-US" sz="1200" dirty="0"/>
              <a:t> </a:t>
            </a:r>
            <a:r>
              <a:rPr lang="en-US" sz="1200" dirty="0" err="1"/>
              <a:t>pääsy</a:t>
            </a:r>
            <a:r>
              <a:rPr lang="en-US" sz="1200" dirty="0"/>
              <a:t> </a:t>
            </a:r>
            <a:r>
              <a:rPr lang="en-US" sz="1200" dirty="0" err="1"/>
              <a:t>luonnonympäristöjen</a:t>
            </a:r>
            <a:r>
              <a:rPr lang="en-US" sz="1200" dirty="0"/>
              <a:t> </a:t>
            </a:r>
            <a:r>
              <a:rPr lang="en-US" sz="1200" dirty="0" err="1"/>
              <a:t>suojelemiseksi</a:t>
            </a:r>
            <a:endParaRPr lang="en-US" sz="1200" dirty="0"/>
          </a:p>
          <a:p>
            <a:r>
              <a:rPr lang="en-US" sz="1200" dirty="0" err="1"/>
              <a:t>Tekijänoikeus</a:t>
            </a:r>
            <a:r>
              <a:rPr lang="en-US" sz="1200" dirty="0"/>
              <a:t> – </a:t>
            </a:r>
            <a:r>
              <a:rPr lang="en-US" sz="1200" dirty="0" err="1"/>
              <a:t>rajoitettu</a:t>
            </a:r>
            <a:r>
              <a:rPr lang="en-US" sz="1200" dirty="0"/>
              <a:t> </a:t>
            </a:r>
            <a:r>
              <a:rPr lang="en-US" sz="1200" dirty="0" err="1"/>
              <a:t>pääsy</a:t>
            </a:r>
            <a:r>
              <a:rPr lang="en-US" sz="1200" dirty="0"/>
              <a:t> </a:t>
            </a:r>
            <a:r>
              <a:rPr lang="en-US" sz="1200" dirty="0" err="1"/>
              <a:t>tekijänoikeuden</a:t>
            </a:r>
            <a:r>
              <a:rPr lang="en-US" sz="1200" dirty="0"/>
              <a:t> </a:t>
            </a:r>
            <a:r>
              <a:rPr lang="en-US" sz="1200" dirty="0" err="1"/>
              <a:t>haltijan</a:t>
            </a:r>
            <a:r>
              <a:rPr lang="en-US" sz="1200" dirty="0"/>
              <a:t> </a:t>
            </a:r>
            <a:r>
              <a:rPr lang="en-US" sz="1200" dirty="0" err="1"/>
              <a:t>oikeuksien</a:t>
            </a:r>
            <a:r>
              <a:rPr lang="en-US" sz="1200" dirty="0"/>
              <a:t> </a:t>
            </a:r>
            <a:r>
              <a:rPr lang="en-US" sz="1200" dirty="0" err="1"/>
              <a:t>nojalla</a:t>
            </a:r>
            <a:endParaRPr lang="en-US" sz="1200" dirty="0"/>
          </a:p>
          <a:p>
            <a:r>
              <a:rPr lang="en-US" sz="1200" dirty="0" err="1"/>
              <a:t>Kulttuuriset</a:t>
            </a:r>
            <a:r>
              <a:rPr lang="en-US" sz="1200" dirty="0"/>
              <a:t> </a:t>
            </a:r>
            <a:r>
              <a:rPr lang="en-US" sz="1200" dirty="0" err="1"/>
              <a:t>syyt</a:t>
            </a:r>
            <a:r>
              <a:rPr lang="en-US" sz="1200" dirty="0"/>
              <a:t> – </a:t>
            </a:r>
            <a:r>
              <a:rPr lang="en-US" sz="1200" dirty="0" err="1"/>
              <a:t>rajoitettu</a:t>
            </a:r>
            <a:r>
              <a:rPr lang="en-US" sz="1200" dirty="0"/>
              <a:t> </a:t>
            </a:r>
            <a:r>
              <a:rPr lang="en-US" sz="1200" dirty="0" err="1"/>
              <a:t>pääsy</a:t>
            </a:r>
            <a:r>
              <a:rPr lang="en-US" sz="1200" dirty="0"/>
              <a:t> </a:t>
            </a:r>
            <a:r>
              <a:rPr lang="en-US" sz="1200" dirty="0" err="1"/>
              <a:t>kulttuuristen</a:t>
            </a:r>
            <a:r>
              <a:rPr lang="en-US" sz="1200" dirty="0"/>
              <a:t> </a:t>
            </a:r>
            <a:r>
              <a:rPr lang="en-US" sz="1200" dirty="0" err="1"/>
              <a:t>arvojen</a:t>
            </a:r>
            <a:r>
              <a:rPr lang="en-US" sz="1200" dirty="0"/>
              <a:t> ja/tai </a:t>
            </a:r>
            <a:r>
              <a:rPr lang="en-US" sz="1200" dirty="0" err="1"/>
              <a:t>alkuperäiskansaoikeuksien</a:t>
            </a:r>
            <a:r>
              <a:rPr lang="en-US" sz="1200" dirty="0"/>
              <a:t> </a:t>
            </a:r>
            <a:r>
              <a:rPr lang="en-US" sz="1200" dirty="0" err="1"/>
              <a:t>turvaamiseksi</a:t>
            </a:r>
            <a:endParaRPr lang="en-US" sz="1200" dirty="0"/>
          </a:p>
          <a:p>
            <a:r>
              <a:rPr lang="en-US" sz="1200" dirty="0" err="1"/>
              <a:t>Tutkimus</a:t>
            </a:r>
            <a:r>
              <a:rPr lang="en-US" sz="1200" dirty="0"/>
              <a:t> – </a:t>
            </a:r>
            <a:r>
              <a:rPr lang="en-US" sz="1200" dirty="0" err="1"/>
              <a:t>käyttö</a:t>
            </a:r>
            <a:r>
              <a:rPr lang="en-US" sz="1200" dirty="0"/>
              <a:t> </a:t>
            </a:r>
            <a:r>
              <a:rPr lang="en-US" sz="1200" dirty="0" err="1"/>
              <a:t>rajoitettu</a:t>
            </a:r>
            <a:r>
              <a:rPr lang="en-US" sz="1200" dirty="0"/>
              <a:t> </a:t>
            </a:r>
            <a:r>
              <a:rPr lang="en-US" sz="1200" dirty="0" err="1"/>
              <a:t>tutkimukseen</a:t>
            </a:r>
            <a:r>
              <a:rPr lang="en-US" sz="1200" dirty="0"/>
              <a:t> </a:t>
            </a:r>
            <a:r>
              <a:rPr lang="en-US" sz="1200" dirty="0" err="1"/>
              <a:t>sopimuksen</a:t>
            </a:r>
            <a:r>
              <a:rPr lang="en-US" sz="1200" dirty="0"/>
              <a:t> </a:t>
            </a:r>
            <a:r>
              <a:rPr lang="en-US" sz="1200" dirty="0" err="1"/>
              <a:t>nojalla</a:t>
            </a:r>
            <a:endParaRPr lang="en-US" sz="1200" dirty="0"/>
          </a:p>
          <a:p>
            <a:r>
              <a:rPr lang="en-US" sz="1200" dirty="0" err="1"/>
              <a:t>Koulutus</a:t>
            </a:r>
            <a:r>
              <a:rPr lang="en-US" sz="1200" dirty="0"/>
              <a:t> – </a:t>
            </a:r>
            <a:r>
              <a:rPr lang="en-US" sz="1200" dirty="0" err="1"/>
              <a:t>käyttö</a:t>
            </a:r>
            <a:r>
              <a:rPr lang="en-US" sz="1200" dirty="0"/>
              <a:t> </a:t>
            </a:r>
            <a:r>
              <a:rPr lang="en-US" sz="1200" dirty="0" err="1"/>
              <a:t>rajoitettu</a:t>
            </a:r>
            <a:r>
              <a:rPr lang="en-US" sz="1200" dirty="0"/>
              <a:t> </a:t>
            </a:r>
            <a:r>
              <a:rPr lang="en-US" sz="1200" dirty="0" err="1"/>
              <a:t>koulutukseen</a:t>
            </a:r>
            <a:r>
              <a:rPr lang="en-US" sz="1200" dirty="0"/>
              <a:t> </a:t>
            </a:r>
            <a:r>
              <a:rPr lang="en-US" sz="1200" dirty="0" err="1"/>
              <a:t>sopimuksen</a:t>
            </a:r>
            <a:r>
              <a:rPr lang="en-US" sz="1200" dirty="0"/>
              <a:t> </a:t>
            </a:r>
            <a:r>
              <a:rPr lang="en-US" sz="1200" dirty="0" err="1"/>
              <a:t>nojalla</a:t>
            </a:r>
            <a:endParaRPr lang="en-US" sz="1200" dirty="0"/>
          </a:p>
          <a:p>
            <a:r>
              <a:rPr lang="en-US" sz="1200" dirty="0" err="1"/>
              <a:t>Muut</a:t>
            </a:r>
            <a:r>
              <a:rPr lang="en-US" sz="1200" dirty="0"/>
              <a:t> </a:t>
            </a:r>
            <a:r>
              <a:rPr lang="en-US" sz="1200" dirty="0" err="1"/>
              <a:t>syyt</a:t>
            </a:r>
            <a:r>
              <a:rPr lang="en-US" sz="1200" dirty="0"/>
              <a:t> –  </a:t>
            </a:r>
            <a:r>
              <a:rPr lang="en-US" sz="1200" dirty="0" err="1"/>
              <a:t>Lista</a:t>
            </a:r>
            <a:r>
              <a:rPr lang="en-US" sz="1200" dirty="0"/>
              <a:t> </a:t>
            </a:r>
            <a:r>
              <a:rPr lang="en-US" sz="1200" dirty="0" err="1"/>
              <a:t>ei</a:t>
            </a:r>
            <a:r>
              <a:rPr lang="en-US" sz="1200" dirty="0"/>
              <a:t> ole </a:t>
            </a:r>
            <a:r>
              <a:rPr lang="en-US" sz="1200" dirty="0" err="1"/>
              <a:t>tyhjentävä</a:t>
            </a:r>
            <a:r>
              <a:rPr lang="en-US" sz="1200" dirty="0"/>
              <a:t>!</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17</a:t>
            </a:fld>
            <a:endParaRPr lang="en-US" dirty="0"/>
          </a:p>
        </p:txBody>
      </p:sp>
      <p:sp>
        <p:nvSpPr>
          <p:cNvPr id="5" name="TextBox 4"/>
          <p:cNvSpPr txBox="1"/>
          <p:nvPr/>
        </p:nvSpPr>
        <p:spPr>
          <a:xfrm>
            <a:off x="457200" y="775196"/>
            <a:ext cx="4114800" cy="369332"/>
          </a:xfrm>
          <a:prstGeom prst="rect">
            <a:avLst/>
          </a:prstGeom>
          <a:noFill/>
        </p:spPr>
        <p:txBody>
          <a:bodyPr wrap="square" rtlCol="0">
            <a:spAutoFit/>
          </a:bodyPr>
          <a:lstStyle/>
          <a:p>
            <a:r>
              <a:rPr lang="fi-FI" dirty="0">
                <a:solidFill>
                  <a:srgbClr val="C00000"/>
                </a:solidFill>
                <a:latin typeface="Corbel" panose="020B0503020204020204" pitchFamily="34" charset="0"/>
                <a:cs typeface="Arial" panose="020B0604020202020204" pitchFamily="34" charset="0"/>
              </a:rPr>
              <a:t>Perusteltuja syitä rajoittaa avoimuutta</a:t>
            </a:r>
          </a:p>
        </p:txBody>
      </p:sp>
    </p:spTree>
    <p:extLst>
      <p:ext uri="{BB962C8B-B14F-4D97-AF65-F5344CB8AC3E}">
        <p14:creationId xmlns:p14="http://schemas.microsoft.com/office/powerpoint/2010/main" val="976746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988" y="0"/>
            <a:ext cx="7742238" cy="803275"/>
          </a:xfrm>
        </p:spPr>
        <p:txBody>
          <a:bodyPr/>
          <a:lstStyle/>
          <a:p>
            <a:r>
              <a:rPr lang="en-GB" dirty="0" err="1"/>
              <a:t>Sensitiivinen</a:t>
            </a:r>
            <a:r>
              <a:rPr lang="en-GB" dirty="0"/>
              <a:t> data</a:t>
            </a:r>
          </a:p>
        </p:txBody>
      </p:sp>
      <p:sp>
        <p:nvSpPr>
          <p:cNvPr id="3" name="Content Placeholder 2"/>
          <p:cNvSpPr>
            <a:spLocks noGrp="1"/>
          </p:cNvSpPr>
          <p:nvPr>
            <p:ph idx="1"/>
          </p:nvPr>
        </p:nvSpPr>
        <p:spPr>
          <a:xfrm>
            <a:off x="457200" y="676195"/>
            <a:ext cx="8178199" cy="3520196"/>
          </a:xfrm>
        </p:spPr>
        <p:txBody>
          <a:bodyPr numCol="2"/>
          <a:lstStyle/>
          <a:p>
            <a:r>
              <a:rPr lang="en-US" sz="1600" dirty="0" err="1"/>
              <a:t>Sensitiivistä</a:t>
            </a:r>
            <a:r>
              <a:rPr lang="en-US" sz="1600" dirty="0"/>
              <a:t> </a:t>
            </a:r>
            <a:r>
              <a:rPr lang="en-US" sz="1600" dirty="0" err="1"/>
              <a:t>dataa</a:t>
            </a:r>
            <a:r>
              <a:rPr lang="en-US" sz="1600" dirty="0"/>
              <a:t> on </a:t>
            </a:r>
            <a:r>
              <a:rPr lang="en-US" sz="1600" dirty="0" err="1"/>
              <a:t>mikä</a:t>
            </a:r>
            <a:r>
              <a:rPr lang="en-US" sz="1600" dirty="0"/>
              <a:t> </a:t>
            </a:r>
            <a:r>
              <a:rPr lang="en-US" sz="1600" dirty="0" err="1"/>
              <a:t>tahansa</a:t>
            </a:r>
            <a:r>
              <a:rPr lang="en-US" sz="1600" dirty="0"/>
              <a:t> </a:t>
            </a:r>
            <a:r>
              <a:rPr lang="en-US" sz="1600" dirty="0" err="1"/>
              <a:t>informaatio</a:t>
            </a:r>
            <a:r>
              <a:rPr lang="en-US" sz="1600" dirty="0"/>
              <a:t>, jota </a:t>
            </a:r>
            <a:r>
              <a:rPr lang="en-US" sz="1600" dirty="0" err="1"/>
              <a:t>halutaan</a:t>
            </a:r>
            <a:r>
              <a:rPr lang="en-US" sz="1600" dirty="0"/>
              <a:t> </a:t>
            </a:r>
            <a:r>
              <a:rPr lang="en-US" sz="1600" dirty="0" err="1"/>
              <a:t>suojella</a:t>
            </a:r>
            <a:r>
              <a:rPr lang="en-US" sz="1600" dirty="0"/>
              <a:t> </a:t>
            </a:r>
            <a:r>
              <a:rPr lang="en-US" sz="1600" dirty="0" err="1"/>
              <a:t>asiattomalta</a:t>
            </a:r>
            <a:r>
              <a:rPr lang="en-US" sz="1600" dirty="0"/>
              <a:t> </a:t>
            </a:r>
            <a:r>
              <a:rPr lang="en-US" sz="1600" dirty="0" err="1"/>
              <a:t>pääsyltä</a:t>
            </a:r>
            <a:endParaRPr lang="en-US" sz="1600" dirty="0"/>
          </a:p>
          <a:p>
            <a:r>
              <a:rPr lang="en-US" sz="1600" dirty="0" err="1"/>
              <a:t>Datan</a:t>
            </a:r>
            <a:r>
              <a:rPr lang="en-US" sz="1600" dirty="0"/>
              <a:t> </a:t>
            </a:r>
            <a:r>
              <a:rPr lang="en-US" sz="1600" dirty="0" err="1"/>
              <a:t>suojaamisen</a:t>
            </a:r>
            <a:r>
              <a:rPr lang="en-US" sz="1600" dirty="0"/>
              <a:t> </a:t>
            </a:r>
            <a:r>
              <a:rPr lang="en-US" sz="1600" dirty="0" err="1"/>
              <a:t>perusteena</a:t>
            </a:r>
            <a:r>
              <a:rPr lang="en-US" sz="1600" dirty="0"/>
              <a:t> </a:t>
            </a:r>
            <a:r>
              <a:rPr lang="en-US" sz="1600" dirty="0" err="1"/>
              <a:t>voi</a:t>
            </a:r>
            <a:r>
              <a:rPr lang="en-US" sz="1600" dirty="0"/>
              <a:t> olla </a:t>
            </a:r>
            <a:r>
              <a:rPr lang="en-US" sz="1600" dirty="0" err="1"/>
              <a:t>esim</a:t>
            </a:r>
            <a:r>
              <a:rPr lang="en-US" sz="1600" dirty="0"/>
              <a:t>. </a:t>
            </a:r>
            <a:r>
              <a:rPr lang="en-US" sz="1600" dirty="0" err="1"/>
              <a:t>lakiin</a:t>
            </a:r>
            <a:r>
              <a:rPr lang="en-US" sz="1600" dirty="0"/>
              <a:t> </a:t>
            </a:r>
            <a:r>
              <a:rPr lang="en-US" sz="1600" dirty="0" err="1"/>
              <a:t>perustuva</a:t>
            </a:r>
            <a:r>
              <a:rPr lang="en-US" sz="1600" dirty="0"/>
              <a:t> tai </a:t>
            </a:r>
            <a:r>
              <a:rPr lang="en-US" sz="1600" dirty="0" err="1"/>
              <a:t>eettinen</a:t>
            </a:r>
            <a:r>
              <a:rPr lang="en-US" sz="1600" dirty="0"/>
              <a:t> </a:t>
            </a:r>
            <a:r>
              <a:rPr lang="en-US" sz="1600" dirty="0" err="1"/>
              <a:t>syy</a:t>
            </a:r>
            <a:r>
              <a:rPr lang="en-US" sz="1600" dirty="0"/>
              <a:t>, </a:t>
            </a:r>
            <a:r>
              <a:rPr lang="en-US" sz="1600" dirty="0" err="1"/>
              <a:t>yksityisyyden</a:t>
            </a:r>
            <a:r>
              <a:rPr lang="en-US" sz="1600" dirty="0"/>
              <a:t> </a:t>
            </a:r>
            <a:r>
              <a:rPr lang="en-US" sz="1600" dirty="0" err="1"/>
              <a:t>suoja</a:t>
            </a:r>
            <a:r>
              <a:rPr lang="en-US" sz="1600" dirty="0"/>
              <a:t> tai </a:t>
            </a:r>
            <a:r>
              <a:rPr lang="en-US" sz="1600" dirty="0" err="1"/>
              <a:t>aineettoman</a:t>
            </a:r>
            <a:r>
              <a:rPr lang="en-US" sz="1600" dirty="0"/>
              <a:t> </a:t>
            </a:r>
            <a:r>
              <a:rPr lang="en-US" sz="1600" dirty="0" err="1"/>
              <a:t>omaisuuden</a:t>
            </a:r>
            <a:r>
              <a:rPr lang="en-US" sz="1600" dirty="0"/>
              <a:t> </a:t>
            </a:r>
            <a:r>
              <a:rPr lang="en-US" sz="1600" dirty="0" err="1"/>
              <a:t>suoja</a:t>
            </a: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r>
              <a:rPr lang="fi-FI" sz="1400" b="1" dirty="0">
                <a:solidFill>
                  <a:srgbClr val="EA1D77"/>
                </a:solidFill>
              </a:rPr>
              <a:t>GDPR ja erityiset henkilötietoryhmät</a:t>
            </a:r>
            <a:endParaRPr lang="en-US" sz="1400" b="1" dirty="0">
              <a:solidFill>
                <a:srgbClr val="EA1D77"/>
              </a:solidFill>
            </a:endParaRPr>
          </a:p>
          <a:p>
            <a:pPr marL="0" indent="0">
              <a:buNone/>
            </a:pPr>
            <a:r>
              <a:rPr lang="fi-FI" sz="1400" dirty="0"/>
              <a:t>Tällaisista tiedoista ilmenee henkilön</a:t>
            </a:r>
          </a:p>
          <a:p>
            <a:r>
              <a:rPr lang="fi-FI" sz="1400" dirty="0"/>
              <a:t>rotu tai etninen alkuperä</a:t>
            </a:r>
          </a:p>
          <a:p>
            <a:r>
              <a:rPr lang="fi-FI" sz="1400" dirty="0"/>
              <a:t>poliittisia mielipiteitä</a:t>
            </a:r>
          </a:p>
          <a:p>
            <a:r>
              <a:rPr lang="fi-FI" sz="1400" dirty="0"/>
              <a:t>uskonnollinen tai filosofinen vakaumus</a:t>
            </a:r>
          </a:p>
          <a:p>
            <a:r>
              <a:rPr lang="fi-FI" sz="1400" dirty="0"/>
              <a:t>ammattiliiton jäsenyys</a:t>
            </a:r>
          </a:p>
          <a:p>
            <a:r>
              <a:rPr lang="fi-FI" sz="1400" dirty="0"/>
              <a:t>terveyttä koskevia tietoja</a:t>
            </a:r>
          </a:p>
          <a:p>
            <a:r>
              <a:rPr lang="fi-FI" sz="1400" dirty="0"/>
              <a:t>seksuaalinen suuntautuminen tai käyttäytyminen</a:t>
            </a:r>
          </a:p>
          <a:p>
            <a:r>
              <a:rPr lang="fi-FI" sz="1400" dirty="0"/>
              <a:t>geneettisiä ja biometrisia tietoja henkilön tunnistamista varten.</a:t>
            </a:r>
          </a:p>
          <a:p>
            <a:pPr marL="0" indent="0">
              <a:buNone/>
            </a:pPr>
            <a:r>
              <a:rPr lang="fi-FI" sz="1400" dirty="0">
                <a:hlinkClick r:id="rId3"/>
              </a:rPr>
              <a:t>https://tietosuoja.fi/erityisten-henkilotietoryhmien-kasittely</a:t>
            </a:r>
            <a:endParaRPr lang="fi-FI" sz="1400" dirty="0"/>
          </a:p>
          <a:p>
            <a:pPr marL="0" indent="0">
              <a:buNone/>
            </a:pPr>
            <a:endParaRPr lang="fi-FI" sz="1400" dirty="0"/>
          </a:p>
          <a:p>
            <a:endParaRPr lang="en-US" sz="1400" dirty="0"/>
          </a:p>
        </p:txBody>
      </p:sp>
      <p:sp>
        <p:nvSpPr>
          <p:cNvPr id="4" name="Slide Number Placeholder 3"/>
          <p:cNvSpPr>
            <a:spLocks noGrp="1"/>
          </p:cNvSpPr>
          <p:nvPr>
            <p:ph type="sldNum" sz="quarter" idx="12"/>
          </p:nvPr>
        </p:nvSpPr>
        <p:spPr/>
        <p:txBody>
          <a:bodyPr/>
          <a:lstStyle/>
          <a:p>
            <a:pPr>
              <a:defRPr/>
            </a:pP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01" y="2731713"/>
            <a:ext cx="3497196" cy="1611208"/>
          </a:xfrm>
          <a:prstGeom prst="rect">
            <a:avLst/>
          </a:prstGeom>
        </p:spPr>
      </p:pic>
    </p:spTree>
    <p:extLst>
      <p:ext uri="{BB962C8B-B14F-4D97-AF65-F5344CB8AC3E}">
        <p14:creationId xmlns:p14="http://schemas.microsoft.com/office/powerpoint/2010/main" val="3657570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Datanhallinnan tukeminen organisaatiossa</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19</a:t>
            </a:fld>
            <a:endParaRPr lang="en-US" dirty="0"/>
          </a:p>
        </p:txBody>
      </p:sp>
      <p:sp>
        <p:nvSpPr>
          <p:cNvPr id="6" name="TextBox 5"/>
          <p:cNvSpPr txBox="1"/>
          <p:nvPr/>
        </p:nvSpPr>
        <p:spPr>
          <a:xfrm>
            <a:off x="2607733" y="742003"/>
            <a:ext cx="948267" cy="1015663"/>
          </a:xfrm>
          <a:prstGeom prst="rect">
            <a:avLst/>
          </a:prstGeom>
          <a:noFill/>
        </p:spPr>
        <p:txBody>
          <a:bodyPr wrap="square" rtlCol="0">
            <a:spAutoFit/>
          </a:bodyPr>
          <a:lstStyle/>
          <a:p>
            <a:r>
              <a:rPr lang="fi-FI" sz="6000" b="1" dirty="0">
                <a:solidFill>
                  <a:schemeClr val="tx1">
                    <a:lumMod val="50000"/>
                  </a:schemeClr>
                </a:solidFill>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60" y="1712298"/>
            <a:ext cx="1267968" cy="126796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805" y="1468703"/>
            <a:ext cx="1608666" cy="84454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538" y="3261515"/>
            <a:ext cx="756358" cy="7563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5152" y="3623025"/>
            <a:ext cx="866425" cy="866425"/>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15258" b="23008"/>
          <a:stretch/>
        </p:blipFill>
        <p:spPr>
          <a:xfrm>
            <a:off x="2269169" y="2076279"/>
            <a:ext cx="1676194" cy="1117566"/>
          </a:xfrm>
          <a:prstGeom prst="rect">
            <a:avLst/>
          </a:prstGeom>
        </p:spPr>
      </p:pic>
      <p:cxnSp>
        <p:nvCxnSpPr>
          <p:cNvPr id="16" name="Straight Arrow Connector 15"/>
          <p:cNvCxnSpPr/>
          <p:nvPr/>
        </p:nvCxnSpPr>
        <p:spPr>
          <a:xfrm>
            <a:off x="3781218" y="3110189"/>
            <a:ext cx="702733" cy="298245"/>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949843" y="3110189"/>
            <a:ext cx="93574" cy="495517"/>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3781218" y="2202395"/>
            <a:ext cx="702733" cy="287774"/>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057398" y="1643429"/>
            <a:ext cx="0" cy="511077"/>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1894728" y="2595856"/>
            <a:ext cx="608187" cy="78411"/>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1117512" y="3415928"/>
            <a:ext cx="668867" cy="609439"/>
          </a:xfrm>
          <a:prstGeom prst="ellipse">
            <a:avLst/>
          </a:prstGeom>
          <a:noFill/>
          <a:ln>
            <a:solidFill>
              <a:schemeClr val="tx1">
                <a:lumMod val="50000"/>
              </a:schemeClr>
            </a:solid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28" name="TextBox 27"/>
          <p:cNvSpPr txBox="1"/>
          <p:nvPr/>
        </p:nvSpPr>
        <p:spPr>
          <a:xfrm rot="10800000" flipV="1">
            <a:off x="1212764" y="3465309"/>
            <a:ext cx="499533" cy="461665"/>
          </a:xfrm>
          <a:prstGeom prst="rect">
            <a:avLst/>
          </a:prstGeom>
          <a:noFill/>
        </p:spPr>
        <p:txBody>
          <a:bodyPr wrap="square" rtlCol="0">
            <a:spAutoFit/>
          </a:bodyPr>
          <a:lstStyle/>
          <a:p>
            <a:r>
              <a:rPr lang="fi-FI" sz="2400" dirty="0"/>
              <a:t>@</a:t>
            </a:r>
          </a:p>
        </p:txBody>
      </p:sp>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81758">
            <a:off x="6139056" y="1465212"/>
            <a:ext cx="2103642" cy="2135677"/>
          </a:xfrm>
          <a:prstGeom prst="rect">
            <a:avLst/>
          </a:prstGeom>
        </p:spPr>
      </p:pic>
      <p:cxnSp>
        <p:nvCxnSpPr>
          <p:cNvPr id="5" name="Straight Arrow Connector 4"/>
          <p:cNvCxnSpPr/>
          <p:nvPr/>
        </p:nvCxnSpPr>
        <p:spPr>
          <a:xfrm flipV="1">
            <a:off x="1894728" y="1552175"/>
            <a:ext cx="779316" cy="330413"/>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426396" y="1317076"/>
            <a:ext cx="951889" cy="349222"/>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013452" y="2366326"/>
            <a:ext cx="116475" cy="872281"/>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3500413" y="3926974"/>
            <a:ext cx="877872" cy="224019"/>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091649" y="2833729"/>
            <a:ext cx="171477" cy="572788"/>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1712297" y="4056237"/>
            <a:ext cx="652929" cy="288324"/>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873188" y="3074848"/>
            <a:ext cx="713059" cy="466730"/>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352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ppt_x"/>
                                          </p:val>
                                        </p:tav>
                                        <p:tav tm="100000">
                                          <p:val>
                                            <p:strVal val="#ppt_x"/>
                                          </p:val>
                                        </p:tav>
                                      </p:tavLst>
                                    </p:anim>
                                    <p:anim calcmode="lin" valueType="num">
                                      <p:cBhvr additive="base">
                                        <p:cTn id="4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Päivän ohjelma</a:t>
            </a:r>
          </a:p>
        </p:txBody>
      </p:sp>
      <p:sp>
        <p:nvSpPr>
          <p:cNvPr id="3" name="Content Placeholder 2"/>
          <p:cNvSpPr>
            <a:spLocks noGrp="1"/>
          </p:cNvSpPr>
          <p:nvPr>
            <p:ph idx="1"/>
          </p:nvPr>
        </p:nvSpPr>
        <p:spPr>
          <a:xfrm>
            <a:off x="457200" y="1127125"/>
            <a:ext cx="6735536" cy="3184525"/>
          </a:xfrm>
        </p:spPr>
        <p:txBody>
          <a:bodyPr/>
          <a:lstStyle/>
          <a:p>
            <a:r>
              <a:rPr lang="fi-FI" dirty="0"/>
              <a:t>Klo 8.30-9.45 </a:t>
            </a:r>
            <a:r>
              <a:rPr lang="fi-FI" dirty="0" err="1"/>
              <a:t>CSC:n</a:t>
            </a:r>
            <a:r>
              <a:rPr lang="fi-FI" dirty="0"/>
              <a:t> palveluiden esittelyä ja keskustelua</a:t>
            </a:r>
          </a:p>
          <a:p>
            <a:r>
              <a:rPr lang="fi-FI" dirty="0"/>
              <a:t>Klo 9.45-10.00 Tauko</a:t>
            </a:r>
          </a:p>
          <a:p>
            <a:r>
              <a:rPr lang="fi-FI" dirty="0"/>
              <a:t>Klo 10.00-11.30 </a:t>
            </a:r>
            <a:r>
              <a:rPr lang="fi-FI" dirty="0" err="1"/>
              <a:t>Fairdata</a:t>
            </a:r>
            <a:r>
              <a:rPr lang="fi-FI" dirty="0"/>
              <a:t>-palveluiden esittely ja testaaminen omilla läppäreillä</a:t>
            </a:r>
          </a:p>
        </p:txBody>
      </p:sp>
      <p:sp>
        <p:nvSpPr>
          <p:cNvPr id="4" name="Slide Number Placeholder 3"/>
          <p:cNvSpPr>
            <a:spLocks noGrp="1"/>
          </p:cNvSpPr>
          <p:nvPr>
            <p:ph type="sldNum" sz="quarter" idx="12"/>
          </p:nvPr>
        </p:nvSpPr>
        <p:spPr/>
        <p:txBody>
          <a:bodyPr/>
          <a:lstStyle/>
          <a:p>
            <a:pPr>
              <a:defRPr/>
            </a:pPr>
            <a:fld id="{05B8D4AF-0665-7B44-B9A5-492E7E49DE6C}" type="slidenum">
              <a:rPr lang="en-US" smtClean="0"/>
              <a:pPr>
                <a:defRPr/>
              </a:pPr>
              <a:t>2</a:t>
            </a:fld>
            <a:endParaRPr lang="en-US" dirty="0"/>
          </a:p>
        </p:txBody>
      </p:sp>
    </p:spTree>
    <p:extLst>
      <p:ext uri="{BB962C8B-B14F-4D97-AF65-F5344CB8AC3E}">
        <p14:creationId xmlns:p14="http://schemas.microsoft.com/office/powerpoint/2010/main" val="3605970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6" y="121437"/>
            <a:ext cx="7742238" cy="803275"/>
          </a:xfrm>
        </p:spPr>
        <p:txBody>
          <a:bodyPr/>
          <a:lstStyle/>
          <a:p>
            <a:r>
              <a:rPr lang="fi-FI" dirty="0" err="1"/>
              <a:t>CSC:n</a:t>
            </a:r>
            <a:r>
              <a:rPr lang="fi-FI" dirty="0"/>
              <a:t> datapolitiikka</a:t>
            </a:r>
          </a:p>
        </p:txBody>
      </p:sp>
      <p:sp>
        <p:nvSpPr>
          <p:cNvPr id="3" name="Content Placeholder 2"/>
          <p:cNvSpPr>
            <a:spLocks noGrp="1"/>
          </p:cNvSpPr>
          <p:nvPr>
            <p:ph idx="1"/>
          </p:nvPr>
        </p:nvSpPr>
        <p:spPr>
          <a:xfrm>
            <a:off x="780256" y="763547"/>
            <a:ext cx="7887661" cy="3184525"/>
          </a:xfrm>
        </p:spPr>
        <p:txBody>
          <a:bodyPr/>
          <a:lstStyle/>
          <a:p>
            <a:pPr marL="0" indent="0">
              <a:buNone/>
            </a:pPr>
            <a:r>
              <a:rPr lang="fi-FI" b="1" dirty="0">
                <a:solidFill>
                  <a:srgbClr val="EA1D77"/>
                </a:solidFill>
              </a:rPr>
              <a:t>Periaatteet</a:t>
            </a:r>
          </a:p>
          <a:p>
            <a:pPr marL="342900" indent="-342900">
              <a:buAutoNum type="arabicPeriod"/>
            </a:pPr>
            <a:r>
              <a:rPr lang="fi-FI" dirty="0"/>
              <a:t>Datan omistajuus on selvä ja datanhallinnan vastuista on sovittu.</a:t>
            </a:r>
          </a:p>
          <a:p>
            <a:pPr marL="342900" indent="-342900">
              <a:buAutoNum type="arabicPeriod"/>
            </a:pPr>
            <a:r>
              <a:rPr lang="fi-FI" dirty="0"/>
              <a:t>Data on dokumentoitu ja datan elinkaari on määritelty</a:t>
            </a:r>
          </a:p>
          <a:p>
            <a:pPr marL="342900" indent="-342900">
              <a:buAutoNum type="arabicPeriod"/>
            </a:pPr>
            <a:r>
              <a:rPr lang="fi-FI" dirty="0"/>
              <a:t>Datan avoimuus ja suojaus hoidetaan asianmukaisesti.</a:t>
            </a:r>
          </a:p>
          <a:p>
            <a:pPr marL="342900" indent="-342900">
              <a:buAutoNum type="arabicPeriod"/>
            </a:pPr>
            <a:r>
              <a:rPr lang="fi-FI" dirty="0"/>
              <a:t>Data on mahdollisimman avointa ja </a:t>
            </a:r>
            <a:r>
              <a:rPr lang="fi-FI" dirty="0" err="1"/>
              <a:t>yhteentoimivaa</a:t>
            </a:r>
            <a:r>
              <a:rPr lang="fi-FI" dirty="0"/>
              <a:t>.</a:t>
            </a:r>
          </a:p>
          <a:p>
            <a:pPr marL="342900" indent="-342900">
              <a:buAutoNum type="arabicPeriod"/>
            </a:pPr>
            <a:r>
              <a:rPr lang="fi-FI" dirty="0"/>
              <a:t>Datanhallinnan ratkaisuissa suosimme avoimia standardeja, protokollia ja ohjelmistoja.</a:t>
            </a:r>
          </a:p>
          <a:p>
            <a:pPr marL="342900" indent="-342900">
              <a:buAutoNum type="arabicPeriod"/>
            </a:pPr>
            <a:r>
              <a:rPr lang="fi-FI" dirty="0"/>
              <a:t>Aineistonhallinnan osaaminen on tunnistettu ja sitä kehitetään näiden periaatteiden ja niiden toimeenpanon edistämiseksi.</a:t>
            </a:r>
          </a:p>
          <a:p>
            <a:pPr marL="0" indent="0">
              <a:buNone/>
            </a:pPr>
            <a:r>
              <a:rPr lang="fi-FI" sz="1600" dirty="0"/>
              <a:t>Politiikka kokonaisuudessaan: </a:t>
            </a:r>
            <a:r>
              <a:rPr lang="fi-FI" sz="1600" dirty="0">
                <a:hlinkClick r:id="rId2"/>
              </a:rPr>
              <a:t>https://www.csc.fi/fi/data-policy</a:t>
            </a:r>
            <a:endParaRPr lang="fi-FI" sz="1600" dirty="0"/>
          </a:p>
          <a:p>
            <a:pPr marL="0" indent="0">
              <a:buNone/>
            </a:pPr>
            <a:endParaRPr lang="fi-FI" sz="1600"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20</a:t>
            </a:fld>
            <a:endParaRPr lang="en-US" dirty="0"/>
          </a:p>
        </p:txBody>
      </p:sp>
    </p:spTree>
    <p:extLst>
      <p:ext uri="{BB962C8B-B14F-4D97-AF65-F5344CB8AC3E}">
        <p14:creationId xmlns:p14="http://schemas.microsoft.com/office/powerpoint/2010/main" val="4000342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566866084"/>
              </p:ext>
            </p:extLst>
          </p:nvPr>
        </p:nvGraphicFramePr>
        <p:xfrm>
          <a:off x="3735703" y="1006608"/>
          <a:ext cx="6527401" cy="3441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21</a:t>
            </a:fld>
            <a:endParaRPr lang="en-US" dirty="0"/>
          </a:p>
        </p:txBody>
      </p:sp>
      <p:sp>
        <p:nvSpPr>
          <p:cNvPr id="25" name="Oval 24"/>
          <p:cNvSpPr/>
          <p:nvPr/>
        </p:nvSpPr>
        <p:spPr>
          <a:xfrm>
            <a:off x="4298760" y="2071198"/>
            <a:ext cx="1032387" cy="984450"/>
          </a:xfrm>
          <a:prstGeom prst="ellipse">
            <a:avLst/>
          </a:prstGeom>
          <a:solidFill>
            <a:schemeClr val="accent2">
              <a:lumMod val="60000"/>
              <a:lumOff val="40000"/>
            </a:schemeClr>
          </a:solidFill>
          <a:ln w="3175">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26" name="Right Arrow 25"/>
          <p:cNvSpPr/>
          <p:nvPr/>
        </p:nvSpPr>
        <p:spPr>
          <a:xfrm rot="12346515">
            <a:off x="5151800" y="2875665"/>
            <a:ext cx="350801" cy="382806"/>
          </a:xfrm>
          <a:prstGeom prst="rightArrow">
            <a:avLst/>
          </a:prstGeom>
          <a:solidFill>
            <a:srgbClr val="0070C0"/>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27" name="TextBox 26"/>
          <p:cNvSpPr txBox="1"/>
          <p:nvPr/>
        </p:nvSpPr>
        <p:spPr>
          <a:xfrm>
            <a:off x="4298760" y="2439279"/>
            <a:ext cx="1047919" cy="261610"/>
          </a:xfrm>
          <a:prstGeom prst="rect">
            <a:avLst/>
          </a:prstGeom>
          <a:noFill/>
        </p:spPr>
        <p:txBody>
          <a:bodyPr wrap="square" rtlCol="0">
            <a:spAutoFit/>
          </a:bodyPr>
          <a:lstStyle/>
          <a:p>
            <a:r>
              <a:rPr lang="fi-FI" sz="1100" dirty="0">
                <a:solidFill>
                  <a:schemeClr val="bg1"/>
                </a:solidFill>
              </a:rPr>
              <a:t>Liiketoimintaa</a:t>
            </a:r>
          </a:p>
        </p:txBody>
      </p:sp>
      <p:sp>
        <p:nvSpPr>
          <p:cNvPr id="28" name="TextBox 27"/>
          <p:cNvSpPr txBox="1"/>
          <p:nvPr/>
        </p:nvSpPr>
        <p:spPr>
          <a:xfrm>
            <a:off x="6251209" y="2042688"/>
            <a:ext cx="1612567" cy="1323439"/>
          </a:xfrm>
          <a:prstGeom prst="rect">
            <a:avLst/>
          </a:prstGeom>
          <a:noFill/>
        </p:spPr>
        <p:txBody>
          <a:bodyPr wrap="square" rtlCol="0">
            <a:spAutoFit/>
          </a:bodyPr>
          <a:lstStyle/>
          <a:p>
            <a:pPr algn="ctr"/>
            <a:r>
              <a:rPr lang="fi-FI" sz="2000" b="1" dirty="0">
                <a:solidFill>
                  <a:srgbClr val="025C96"/>
                </a:solidFill>
              </a:rPr>
              <a:t>CSC:n palvelut ja TKI-projektin elinkaari</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355" y="993690"/>
            <a:ext cx="5426376" cy="3519198"/>
          </a:xfrm>
          <a:prstGeom prst="rect">
            <a:avLst/>
          </a:prstGeom>
        </p:spPr>
      </p:pic>
      <p:sp>
        <p:nvSpPr>
          <p:cNvPr id="32" name="Title 5"/>
          <p:cNvSpPr>
            <a:spLocks noGrp="1"/>
          </p:cNvSpPr>
          <p:nvPr>
            <p:ph type="title"/>
          </p:nvPr>
        </p:nvSpPr>
        <p:spPr>
          <a:xfrm>
            <a:off x="780256" y="190415"/>
            <a:ext cx="7742238" cy="803275"/>
          </a:xfrm>
        </p:spPr>
        <p:txBody>
          <a:bodyPr/>
          <a:lstStyle/>
          <a:p>
            <a:r>
              <a:rPr lang="fi-FI" dirty="0">
                <a:solidFill>
                  <a:srgbClr val="EA1D77"/>
                </a:solidFill>
              </a:rPr>
              <a:t>Data TKI-projektin elinkaaren vaiheissa</a:t>
            </a:r>
          </a:p>
        </p:txBody>
      </p:sp>
      <p:sp>
        <p:nvSpPr>
          <p:cNvPr id="19" name="Rectangle 18"/>
          <p:cNvSpPr/>
          <p:nvPr/>
        </p:nvSpPr>
        <p:spPr>
          <a:xfrm>
            <a:off x="816562" y="4329735"/>
            <a:ext cx="4572000" cy="338554"/>
          </a:xfrm>
          <a:prstGeom prst="rect">
            <a:avLst/>
          </a:prstGeom>
        </p:spPr>
        <p:txBody>
          <a:bodyPr>
            <a:spAutoFit/>
          </a:bodyPr>
          <a:lstStyle/>
          <a:p>
            <a:r>
              <a:rPr lang="fi-FI" sz="800" dirty="0">
                <a:solidFill>
                  <a:srgbClr val="D0DCED"/>
                </a:solidFill>
              </a:rPr>
              <a:t>Kuvan lähde: https://verkkolehti.seamk.fi/index.php/arkisto/maaliskuu-2017-seamk/avoimen-tki-toiminnan-prosessimalli/</a:t>
            </a:r>
          </a:p>
        </p:txBody>
      </p:sp>
    </p:spTree>
    <p:extLst>
      <p:ext uri="{BB962C8B-B14F-4D97-AF65-F5344CB8AC3E}">
        <p14:creationId xmlns:p14="http://schemas.microsoft.com/office/powerpoint/2010/main" val="357576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5" grpId="0" animBg="1"/>
      <p:bldP spid="26" grpId="0" animBg="1"/>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645079" y="725620"/>
            <a:ext cx="3314339" cy="3264405"/>
          </a:xfrm>
          <a:prstGeom prst="ellipse">
            <a:avLst/>
          </a:prstGeom>
          <a:solidFill>
            <a:srgbClr val="D0DCED"/>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16519753"/>
              </p:ext>
            </p:extLst>
          </p:nvPr>
        </p:nvGraphicFramePr>
        <p:xfrm>
          <a:off x="536388" y="268958"/>
          <a:ext cx="7520136" cy="4217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22</a:t>
            </a:fld>
            <a:endParaRPr lang="en-US" dirty="0"/>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5903" y="3826563"/>
            <a:ext cx="1641428" cy="445585"/>
          </a:xfrm>
          <a:prstGeom prst="rect">
            <a:avLst/>
          </a:prstGeom>
        </p:spPr>
      </p:pic>
      <p:pic>
        <p:nvPicPr>
          <p:cNvPr id="10" name="Picture 9"/>
          <p:cNvPicPr>
            <a:picLocks noChangeAspect="1"/>
          </p:cNvPicPr>
          <p:nvPr/>
        </p:nvPicPr>
        <p:blipFill>
          <a:blip r:embed="rId9"/>
          <a:stretch>
            <a:fillRect/>
          </a:stretch>
        </p:blipFill>
        <p:spPr>
          <a:xfrm>
            <a:off x="5223854" y="3876354"/>
            <a:ext cx="1215897" cy="609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Clipart - Nuage / clou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7200" y="1993438"/>
            <a:ext cx="782090" cy="523023"/>
          </a:xfrm>
          <a:prstGeom prst="rect">
            <a:avLst/>
          </a:prstGeom>
        </p:spPr>
      </p:pic>
      <p:sp>
        <p:nvSpPr>
          <p:cNvPr id="13" name="TextBox 12"/>
          <p:cNvSpPr txBox="1"/>
          <p:nvPr/>
        </p:nvSpPr>
        <p:spPr>
          <a:xfrm>
            <a:off x="6312060" y="2135337"/>
            <a:ext cx="569713" cy="246221"/>
          </a:xfrm>
          <a:prstGeom prst="rect">
            <a:avLst/>
          </a:prstGeom>
          <a:noFill/>
        </p:spPr>
        <p:txBody>
          <a:bodyPr wrap="square" rtlCol="0">
            <a:spAutoFit/>
          </a:bodyPr>
          <a:lstStyle/>
          <a:p>
            <a:r>
              <a:rPr lang="fi-FI" sz="1000" b="1" dirty="0" err="1"/>
              <a:t>cPouta</a:t>
            </a:r>
            <a:endParaRPr lang="fi-FI" sz="1000" b="1" dirty="0"/>
          </a:p>
        </p:txBody>
      </p:sp>
      <p:pic>
        <p:nvPicPr>
          <p:cNvPr id="14" name="Picture 13" descr="Clipart - Nuage / clou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2047" y="2479888"/>
            <a:ext cx="823258" cy="550554"/>
          </a:xfrm>
          <a:prstGeom prst="rect">
            <a:avLst/>
          </a:prstGeom>
        </p:spPr>
      </p:pic>
      <p:pic>
        <p:nvPicPr>
          <p:cNvPr id="15" name="Picture 14" descr="File:Ic lock outline 48px.svg - Wikimedia Common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047436">
            <a:off x="7154975" y="2730858"/>
            <a:ext cx="344129" cy="344129"/>
          </a:xfrm>
          <a:prstGeom prst="rect">
            <a:avLst/>
          </a:prstGeom>
        </p:spPr>
      </p:pic>
      <p:sp>
        <p:nvSpPr>
          <p:cNvPr id="16" name="TextBox 15"/>
          <p:cNvSpPr txBox="1"/>
          <p:nvPr/>
        </p:nvSpPr>
        <p:spPr>
          <a:xfrm>
            <a:off x="6628523" y="2632054"/>
            <a:ext cx="569713" cy="246221"/>
          </a:xfrm>
          <a:prstGeom prst="rect">
            <a:avLst/>
          </a:prstGeom>
          <a:noFill/>
        </p:spPr>
        <p:txBody>
          <a:bodyPr wrap="square" rtlCol="0">
            <a:spAutoFit/>
          </a:bodyPr>
          <a:lstStyle/>
          <a:p>
            <a:r>
              <a:rPr lang="fi-FI" sz="1000" b="1" dirty="0" err="1"/>
              <a:t>ePouta</a:t>
            </a:r>
            <a:endParaRPr lang="fi-FI" sz="1000" b="1" dirty="0"/>
          </a:p>
        </p:txBody>
      </p: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15393" y="800947"/>
            <a:ext cx="1048087" cy="476600"/>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13"/>
          <a:stretch>
            <a:fillRect/>
          </a:stretch>
        </p:blipFill>
        <p:spPr>
          <a:xfrm>
            <a:off x="6344002" y="1491131"/>
            <a:ext cx="1744464" cy="303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14"/>
          <a:stretch>
            <a:fillRect/>
          </a:stretch>
        </p:blipFill>
        <p:spPr>
          <a:xfrm>
            <a:off x="6844139" y="4124305"/>
            <a:ext cx="1151173" cy="261191"/>
          </a:xfrm>
          <a:prstGeom prst="rect">
            <a:avLst/>
          </a:prstGeom>
          <a:ln>
            <a:solidFill>
              <a:schemeClr val="accent4">
                <a:lumMod val="75000"/>
              </a:schemeClr>
            </a:solid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70826" y="172846"/>
            <a:ext cx="990599" cy="990599"/>
          </a:xfrm>
          <a:prstGeom prst="rect">
            <a:avLst/>
          </a:prstGeom>
        </p:spPr>
      </p:pic>
      <p:pic>
        <p:nvPicPr>
          <p:cNvPr id="22" name="Picture 21"/>
          <p:cNvPicPr>
            <a:picLocks noChangeAspect="1"/>
          </p:cNvPicPr>
          <p:nvPr/>
        </p:nvPicPr>
        <p:blipFill rotWithShape="1">
          <a:blip r:embed="rId16"/>
          <a:srcRect t="31064" b="32629"/>
          <a:stretch/>
        </p:blipFill>
        <p:spPr>
          <a:xfrm>
            <a:off x="1260229" y="1350681"/>
            <a:ext cx="942413" cy="3421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Oval 24"/>
          <p:cNvSpPr/>
          <p:nvPr/>
        </p:nvSpPr>
        <p:spPr>
          <a:xfrm>
            <a:off x="1001337" y="1971620"/>
            <a:ext cx="1032387" cy="984450"/>
          </a:xfrm>
          <a:prstGeom prst="ellipse">
            <a:avLst/>
          </a:prstGeom>
          <a:solidFill>
            <a:schemeClr val="accent2">
              <a:lumMod val="60000"/>
              <a:lumOff val="40000"/>
            </a:schemeClr>
          </a:solidFill>
          <a:ln w="3175">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26" name="Right Arrow 25"/>
          <p:cNvSpPr/>
          <p:nvPr/>
        </p:nvSpPr>
        <p:spPr>
          <a:xfrm rot="12346515">
            <a:off x="2014798" y="2664920"/>
            <a:ext cx="350801" cy="382806"/>
          </a:xfrm>
          <a:prstGeom prst="rightArrow">
            <a:avLst/>
          </a:prstGeom>
          <a:solidFill>
            <a:srgbClr val="0070C0"/>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27" name="TextBox 26"/>
          <p:cNvSpPr txBox="1"/>
          <p:nvPr/>
        </p:nvSpPr>
        <p:spPr>
          <a:xfrm>
            <a:off x="1001337" y="2339701"/>
            <a:ext cx="1047919" cy="261610"/>
          </a:xfrm>
          <a:prstGeom prst="rect">
            <a:avLst/>
          </a:prstGeom>
          <a:noFill/>
        </p:spPr>
        <p:txBody>
          <a:bodyPr wrap="square" rtlCol="0">
            <a:spAutoFit/>
          </a:bodyPr>
          <a:lstStyle/>
          <a:p>
            <a:r>
              <a:rPr lang="fi-FI" sz="1100" dirty="0">
                <a:solidFill>
                  <a:schemeClr val="bg1"/>
                </a:solidFill>
              </a:rPr>
              <a:t>Liiketoimintaa</a:t>
            </a:r>
          </a:p>
        </p:txBody>
      </p:sp>
      <p:sp>
        <p:nvSpPr>
          <p:cNvPr id="28" name="TextBox 27"/>
          <p:cNvSpPr txBox="1"/>
          <p:nvPr/>
        </p:nvSpPr>
        <p:spPr>
          <a:xfrm>
            <a:off x="3531061" y="1740651"/>
            <a:ext cx="1612567" cy="1323439"/>
          </a:xfrm>
          <a:prstGeom prst="rect">
            <a:avLst/>
          </a:prstGeom>
          <a:noFill/>
        </p:spPr>
        <p:txBody>
          <a:bodyPr wrap="square" rtlCol="0">
            <a:spAutoFit/>
          </a:bodyPr>
          <a:lstStyle/>
          <a:p>
            <a:pPr algn="ctr"/>
            <a:r>
              <a:rPr lang="fi-FI" sz="2000" b="1" dirty="0">
                <a:solidFill>
                  <a:srgbClr val="025C96"/>
                </a:solidFill>
              </a:rPr>
              <a:t>CSC:n palvelut ja TKI-projektin elinkaari</a:t>
            </a:r>
          </a:p>
        </p:txBody>
      </p:sp>
      <p:pic>
        <p:nvPicPr>
          <p:cNvPr id="29" name="Picture 28"/>
          <p:cNvPicPr>
            <a:picLocks noChangeAspect="1"/>
          </p:cNvPicPr>
          <p:nvPr/>
        </p:nvPicPr>
        <p:blipFill rotWithShape="1">
          <a:blip r:embed="rId17">
            <a:extLst>
              <a:ext uri="{28A0092B-C50C-407E-A947-70E740481C1C}">
                <a14:useLocalDpi xmlns:a14="http://schemas.microsoft.com/office/drawing/2010/main" val="0"/>
              </a:ext>
            </a:extLst>
          </a:blip>
          <a:srcRect t="20192" b="22038"/>
          <a:stretch/>
        </p:blipFill>
        <p:spPr>
          <a:xfrm>
            <a:off x="4967290" y="229425"/>
            <a:ext cx="1036255" cy="598647"/>
          </a:xfrm>
          <a:prstGeom prst="rect">
            <a:avLst/>
          </a:prstGeom>
        </p:spPr>
      </p:pic>
      <p:pic>
        <p:nvPicPr>
          <p:cNvPr id="30" name="Picture 29"/>
          <p:cNvPicPr>
            <a:picLocks noChangeAspect="1"/>
          </p:cNvPicPr>
          <p:nvPr/>
        </p:nvPicPr>
        <p:blipFill rotWithShape="1">
          <a:blip r:embed="rId18"/>
          <a:srcRect l="18141" t="5174" r="16654" b="7038"/>
          <a:stretch/>
        </p:blipFill>
        <p:spPr>
          <a:xfrm>
            <a:off x="884442" y="3471428"/>
            <a:ext cx="890125" cy="898823"/>
          </a:xfrm>
          <a:prstGeom prst="rect">
            <a:avLst/>
          </a:prstGeom>
        </p:spPr>
      </p:pic>
      <p:sp>
        <p:nvSpPr>
          <p:cNvPr id="31" name="TextBox 30"/>
          <p:cNvSpPr txBox="1"/>
          <p:nvPr/>
        </p:nvSpPr>
        <p:spPr>
          <a:xfrm>
            <a:off x="1101229" y="954381"/>
            <a:ext cx="1607519" cy="261610"/>
          </a:xfrm>
          <a:prstGeom prst="rect">
            <a:avLst/>
          </a:prstGeom>
          <a:noFill/>
        </p:spPr>
        <p:txBody>
          <a:bodyPr wrap="square" rtlCol="0">
            <a:spAutoFit/>
          </a:bodyPr>
          <a:lstStyle/>
          <a:p>
            <a:pPr algn="ctr"/>
            <a:r>
              <a:rPr lang="fi-FI" sz="1100" dirty="0"/>
              <a:t>Tutkimustietovaranto</a:t>
            </a:r>
          </a:p>
        </p:txBody>
      </p:sp>
      <p:pic>
        <p:nvPicPr>
          <p:cNvPr id="3" name="Picture 2"/>
          <p:cNvPicPr>
            <a:picLocks noChangeAspect="1"/>
          </p:cNvPicPr>
          <p:nvPr/>
        </p:nvPicPr>
        <p:blipFill rotWithShape="1">
          <a:blip r:embed="rId19">
            <a:extLst>
              <a:ext uri="{28A0092B-C50C-407E-A947-70E740481C1C}">
                <a14:useLocalDpi xmlns:a14="http://schemas.microsoft.com/office/drawing/2010/main" val="0"/>
              </a:ext>
            </a:extLst>
          </a:blip>
          <a:srcRect t="28492" b="12297"/>
          <a:stretch/>
        </p:blipFill>
        <p:spPr>
          <a:xfrm>
            <a:off x="6518939" y="3091852"/>
            <a:ext cx="1056057" cy="883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550266" y="3175574"/>
            <a:ext cx="1088821" cy="338554"/>
          </a:xfrm>
          <a:prstGeom prst="rect">
            <a:avLst/>
          </a:prstGeom>
          <a:noFill/>
        </p:spPr>
        <p:txBody>
          <a:bodyPr wrap="square" rtlCol="0">
            <a:spAutoFit/>
          </a:bodyPr>
          <a:lstStyle/>
          <a:p>
            <a:pPr algn="ctr"/>
            <a:r>
              <a:rPr lang="fi-FI" sz="1600" dirty="0">
                <a:solidFill>
                  <a:schemeClr val="bg2"/>
                </a:solidFill>
              </a:rPr>
              <a:t>PUHTI</a:t>
            </a:r>
          </a:p>
        </p:txBody>
      </p:sp>
      <p:pic>
        <p:nvPicPr>
          <p:cNvPr id="32" name="Picture 3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570152" y="2049633"/>
            <a:ext cx="775900" cy="899884"/>
          </a:xfrm>
          <a:prstGeom prst="rect">
            <a:avLst/>
          </a:prstGeom>
        </p:spPr>
      </p:pic>
      <p:pic>
        <p:nvPicPr>
          <p:cNvPr id="8" name="Picture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3076" y="3102283"/>
            <a:ext cx="2046297" cy="261007"/>
          </a:xfrm>
          <a:prstGeom prst="rect">
            <a:avLst/>
          </a:prstGeom>
          <a:solidFill>
            <a:srgbClr val="00B050"/>
          </a:solidFill>
        </p:spPr>
      </p:pic>
    </p:spTree>
    <p:extLst>
      <p:ext uri="{BB962C8B-B14F-4D97-AF65-F5344CB8AC3E}">
        <p14:creationId xmlns:p14="http://schemas.microsoft.com/office/powerpoint/2010/main" val="138864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31"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20192" b="22038"/>
          <a:stretch/>
        </p:blipFill>
        <p:spPr>
          <a:xfrm>
            <a:off x="255660" y="1800437"/>
            <a:ext cx="1621440" cy="936710"/>
          </a:xfrm>
          <a:prstGeom prst="rect">
            <a:avLst/>
          </a:prstGeom>
        </p:spPr>
      </p:pic>
      <p:sp>
        <p:nvSpPr>
          <p:cNvPr id="12" name="Content Placeholder 11"/>
          <p:cNvSpPr>
            <a:spLocks noGrp="1"/>
          </p:cNvSpPr>
          <p:nvPr>
            <p:ph idx="1"/>
          </p:nvPr>
        </p:nvSpPr>
        <p:spPr>
          <a:xfrm>
            <a:off x="2214438" y="1043330"/>
            <a:ext cx="6169025" cy="3184525"/>
          </a:xfrm>
        </p:spPr>
        <p:txBody>
          <a:bodyPr/>
          <a:lstStyle/>
          <a:p>
            <a:pPr marL="0" indent="0">
              <a:buNone/>
            </a:pPr>
            <a:r>
              <a:rPr lang="fi-FI" dirty="0" err="1">
                <a:hlinkClick r:id="rId3"/>
              </a:rPr>
              <a:t>DMPTuuli</a:t>
            </a:r>
            <a:r>
              <a:rPr lang="fi-FI" dirty="0"/>
              <a:t> on työkalu aineistonhallintasuunnitelmien laatimiseen. OKM rahoittaa ja Helsingin yliopiston kirjasto ylläpitää </a:t>
            </a:r>
            <a:r>
              <a:rPr lang="fi-FI" dirty="0" err="1"/>
              <a:t>DMPTuulia</a:t>
            </a:r>
            <a:r>
              <a:rPr lang="fi-FI" dirty="0"/>
              <a:t> sekä Tuuli-verkostoa. CSC tukee </a:t>
            </a:r>
            <a:r>
              <a:rPr lang="fi-FI" dirty="0" err="1"/>
              <a:t>DMPTuulin</a:t>
            </a:r>
            <a:r>
              <a:rPr lang="fi-FI" dirty="0"/>
              <a:t> kehittämisessä. </a:t>
            </a:r>
          </a:p>
          <a:p>
            <a:pPr marL="0" indent="0">
              <a:buNone/>
            </a:pPr>
            <a:r>
              <a:rPr lang="fi-FI" dirty="0"/>
              <a:t>Luodessaan käyttäjätunnuksen käyttäjä valitsee listasta oman organisaationsa ja saa itselleen räätälöityjä ohjeita. Tuulissa ohjeita myös eri tutkimusaloille ja sensitiiviselle datalle sekä pohja 10 tutkimusrahoittajan vaatimusten mukaiselle suunnitelmalle (esim. Business Finland). </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23</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88125" y="154957"/>
              <a:ext cx="743885"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 </a:t>
              </a:r>
              <a:r>
                <a:rPr lang="en-US" sz="2000" b="1" kern="1200" dirty="0" err="1"/>
                <a:t>Valmistelu</a:t>
              </a:r>
              <a:endParaRPr lang="en-US" sz="2000" b="1" kern="1200" dirty="0"/>
            </a:p>
          </p:txBody>
        </p:sp>
      </p:grpSp>
      <p:pic>
        <p:nvPicPr>
          <p:cNvPr id="9" name="Picture 8" descr="Tag Label Blank · Free image on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711" y="2807466"/>
            <a:ext cx="1154455" cy="1154455"/>
          </a:xfrm>
          <a:prstGeom prst="rect">
            <a:avLst/>
          </a:prstGeom>
        </p:spPr>
      </p:pic>
      <p:sp>
        <p:nvSpPr>
          <p:cNvPr id="10" name="TextBox 9"/>
          <p:cNvSpPr txBox="1"/>
          <p:nvPr/>
        </p:nvSpPr>
        <p:spPr>
          <a:xfrm>
            <a:off x="912798" y="2969194"/>
            <a:ext cx="1301640" cy="830997"/>
          </a:xfrm>
          <a:prstGeom prst="rect">
            <a:avLst/>
          </a:prstGeom>
          <a:noFill/>
        </p:spPr>
        <p:txBody>
          <a:bodyPr wrap="square" rtlCol="0">
            <a:spAutoFit/>
          </a:bodyPr>
          <a:lstStyle/>
          <a:p>
            <a:r>
              <a:rPr lang="fi-FI" sz="4800" dirty="0">
                <a:solidFill>
                  <a:schemeClr val="bg2"/>
                </a:solidFill>
              </a:rPr>
              <a:t>0€</a:t>
            </a:r>
          </a:p>
        </p:txBody>
      </p:sp>
    </p:spTree>
    <p:extLst>
      <p:ext uri="{BB962C8B-B14F-4D97-AF65-F5344CB8AC3E}">
        <p14:creationId xmlns:p14="http://schemas.microsoft.com/office/powerpoint/2010/main" val="208576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73597"/>
            <a:ext cx="1349023" cy="613445"/>
          </a:xfrm>
        </p:spPr>
      </p:pic>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24</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88125" y="154957"/>
              <a:ext cx="743885"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kern="1200" dirty="0" err="1"/>
                <a:t>Yhteistyö</a:t>
              </a:r>
              <a:endParaRPr lang="en-US" sz="2000" b="1" kern="1200" dirty="0"/>
            </a:p>
          </p:txBody>
        </p:sp>
      </p:grpSp>
      <p:pic>
        <p:nvPicPr>
          <p:cNvPr id="12" name="Picture 11"/>
          <p:cNvPicPr>
            <a:picLocks noChangeAspect="1"/>
          </p:cNvPicPr>
          <p:nvPr/>
        </p:nvPicPr>
        <p:blipFill>
          <a:blip r:embed="rId3"/>
          <a:stretch>
            <a:fillRect/>
          </a:stretch>
        </p:blipFill>
        <p:spPr>
          <a:xfrm>
            <a:off x="285110" y="2735180"/>
            <a:ext cx="1744464" cy="303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Content Placeholder 11"/>
          <p:cNvSpPr txBox="1">
            <a:spLocks/>
          </p:cNvSpPr>
          <p:nvPr/>
        </p:nvSpPr>
        <p:spPr bwMode="auto">
          <a:xfrm>
            <a:off x="2214438" y="1043330"/>
            <a:ext cx="6169025" cy="31845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sz="1500" kern="1200">
                <a:solidFill>
                  <a:srgbClr val="464F55"/>
                </a:solidFill>
                <a:latin typeface="Corbel"/>
                <a:ea typeface="ＭＳ Ｐゴシック" charset="0"/>
                <a:cs typeface="Corbel"/>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sz="1300" kern="1200">
                <a:solidFill>
                  <a:srgbClr val="464F55"/>
                </a:solidFill>
                <a:latin typeface="Corbel"/>
                <a:ea typeface="ＭＳ Ｐゴシック" charset="0"/>
                <a:cs typeface="Corbel"/>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chemeClr val="tx1"/>
                </a:solidFill>
                <a:latin typeface="Corbel"/>
                <a:ea typeface="ＭＳ Ｐゴシック" charset="0"/>
                <a:cs typeface="Corbel"/>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fi-FI" sz="1400" dirty="0" err="1"/>
              <a:t>Eduuni</a:t>
            </a:r>
            <a:r>
              <a:rPr lang="fi-FI" sz="1400" dirty="0"/>
              <a:t> on palvelukokonaisuus joka koostuu </a:t>
            </a:r>
            <a:r>
              <a:rPr lang="fi-FI" sz="1400" dirty="0" err="1"/>
              <a:t>workspace</a:t>
            </a:r>
            <a:r>
              <a:rPr lang="fi-FI" sz="1400" dirty="0"/>
              <a:t>-alueesta (Microsoft SharePoint), </a:t>
            </a:r>
            <a:r>
              <a:rPr lang="fi-FI" sz="1400" dirty="0" err="1"/>
              <a:t>wikistä</a:t>
            </a:r>
            <a:r>
              <a:rPr lang="fi-FI" sz="1400" dirty="0"/>
              <a:t> ja </a:t>
            </a:r>
            <a:r>
              <a:rPr lang="fi-FI" sz="1400" dirty="0" err="1"/>
              <a:t>Jira</a:t>
            </a:r>
            <a:r>
              <a:rPr lang="fi-FI" sz="1400" dirty="0"/>
              <a:t>-tehtävienhallintatyökalusta. Ns. Software as a Service -pilvipalvelu. Auditoitu suojaustason IV aineistolle soveltuvaksi. Tallennustilaa oletuksena 100 Mt / käyttäjä, mutta voi kasvattaa.</a:t>
            </a:r>
          </a:p>
          <a:p>
            <a:pPr marL="0" indent="0">
              <a:buFont typeface="Arial" charset="0"/>
              <a:buNone/>
            </a:pPr>
            <a:r>
              <a:rPr lang="fi-FI" sz="1400" dirty="0" err="1"/>
              <a:t>Eduuni</a:t>
            </a:r>
            <a:r>
              <a:rPr lang="fi-FI" sz="1400" dirty="0"/>
              <a:t>-tunnuksen voi luoda mm. Hakan ja </a:t>
            </a:r>
            <a:r>
              <a:rPr lang="fi-FI" sz="1400" dirty="0" err="1"/>
              <a:t>Virtun</a:t>
            </a:r>
            <a:r>
              <a:rPr lang="fi-FI" sz="1400" dirty="0"/>
              <a:t> lisäksi esim. Google- tai Facebook-tunnuksella, eli mahdollistaa organisaatio- ja maarajat ylittävän yhteistyön. Palvelu on organisaatioille maksullinen.</a:t>
            </a:r>
          </a:p>
          <a:p>
            <a:pPr marL="0" indent="0">
              <a:buNone/>
            </a:pPr>
            <a:r>
              <a:rPr lang="fi-FI" sz="1400" dirty="0"/>
              <a:t>Funet </a:t>
            </a:r>
            <a:r>
              <a:rPr lang="fi-FI" sz="1400" dirty="0" err="1"/>
              <a:t>FileSender</a:t>
            </a:r>
            <a:r>
              <a:rPr lang="fi-FI" sz="1400" dirty="0"/>
              <a:t> on suurten tiedostojen lyhytaikaiseen ja kohdennettuun jakamiseen tarkoitettu selainpohjainen verkkopalvelu. Edellyttää organisaatiolta Funet-</a:t>
            </a:r>
            <a:r>
              <a:rPr lang="fi-FI" sz="1400" dirty="0" err="1"/>
              <a:t>asiakkuutta</a:t>
            </a:r>
            <a:r>
              <a:rPr lang="fi-FI" sz="1400" dirty="0"/>
              <a:t>. Kirjautuminen Haka-tunnuksella, vastaanottaja voi olla kuka vain. Pisin säilytysaika on 14 vuorokautta ja suurin tiedostokoko 300 gigatavua.</a:t>
            </a:r>
          </a:p>
          <a:p>
            <a:pPr marL="0" indent="0">
              <a:buNone/>
            </a:pPr>
            <a:r>
              <a:rPr lang="fi-FI" sz="1400" dirty="0" err="1"/>
              <a:t>Eduuni</a:t>
            </a:r>
            <a:r>
              <a:rPr lang="fi-FI" sz="1400" dirty="0"/>
              <a:t>-wikin sovellusesimerkki: </a:t>
            </a:r>
            <a:r>
              <a:rPr lang="fi-FI" sz="1400" dirty="0">
                <a:hlinkClick r:id="rId4"/>
              </a:rPr>
              <a:t>https://wiki.eduuni.fi/x/Q4Hy</a:t>
            </a:r>
            <a:endParaRPr lang="fi-FI" sz="1400" dirty="0"/>
          </a:p>
          <a:p>
            <a:pPr marL="0" indent="0">
              <a:buNone/>
            </a:pPr>
            <a:endParaRPr lang="fi-FI" sz="1400" dirty="0"/>
          </a:p>
        </p:txBody>
      </p:sp>
      <p:pic>
        <p:nvPicPr>
          <p:cNvPr id="9" name="Picture 8" descr="Tag Label Blank · Free image on Pixaba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405" y="3186703"/>
            <a:ext cx="1154455" cy="1154455"/>
          </a:xfrm>
          <a:prstGeom prst="rect">
            <a:avLst/>
          </a:prstGeom>
        </p:spPr>
      </p:pic>
      <p:sp>
        <p:nvSpPr>
          <p:cNvPr id="10" name="TextBox 9"/>
          <p:cNvSpPr txBox="1"/>
          <p:nvPr/>
        </p:nvSpPr>
        <p:spPr>
          <a:xfrm>
            <a:off x="480891" y="3328237"/>
            <a:ext cx="1301640" cy="830997"/>
          </a:xfrm>
          <a:prstGeom prst="rect">
            <a:avLst/>
          </a:prstGeom>
          <a:noFill/>
        </p:spPr>
        <p:txBody>
          <a:bodyPr wrap="square" rtlCol="0">
            <a:spAutoFit/>
          </a:bodyPr>
          <a:lstStyle/>
          <a:p>
            <a:pPr algn="ctr"/>
            <a:r>
              <a:rPr lang="fi-FI" sz="4800" dirty="0">
                <a:solidFill>
                  <a:schemeClr val="bg2"/>
                </a:solidFill>
              </a:rPr>
              <a:t>€</a:t>
            </a:r>
          </a:p>
        </p:txBody>
      </p:sp>
    </p:spTree>
    <p:extLst>
      <p:ext uri="{BB962C8B-B14F-4D97-AF65-F5344CB8AC3E}">
        <p14:creationId xmlns:p14="http://schemas.microsoft.com/office/powerpoint/2010/main" val="298461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2167522" y="380285"/>
            <a:ext cx="6169025" cy="3184525"/>
          </a:xfrm>
        </p:spPr>
        <p:txBody>
          <a:bodyPr/>
          <a:lstStyle/>
          <a:p>
            <a:pPr marL="0" indent="0">
              <a:buNone/>
            </a:pPr>
            <a:r>
              <a:rPr lang="fi-FI" sz="1600" b="1" dirty="0"/>
              <a:t>Puhti</a:t>
            </a:r>
            <a:r>
              <a:rPr lang="fi-FI" sz="1600" dirty="0"/>
              <a:t> on </a:t>
            </a:r>
            <a:r>
              <a:rPr lang="fi-FI" sz="1600" dirty="0" err="1"/>
              <a:t>CSC:n</a:t>
            </a:r>
            <a:r>
              <a:rPr lang="fi-FI" sz="1600" dirty="0"/>
              <a:t> uusin supertietokone ja osa uutta kansallista datanhallinnan ja laskennan ympäristöä yhdessä Altaan ja toukokuussa käynnistyvän Mahdin kanssa. Puhti-AI on tekoälysovelluksille ja tekoälytutkimukseen laskentaan suunnattu osio </a:t>
            </a:r>
          </a:p>
          <a:p>
            <a:pPr marL="0" indent="0">
              <a:buNone/>
            </a:pPr>
            <a:r>
              <a:rPr lang="fi-FI" sz="1600" b="1" dirty="0" err="1"/>
              <a:t>cPouta</a:t>
            </a:r>
            <a:r>
              <a:rPr lang="fi-FI" sz="1600" dirty="0"/>
              <a:t> ja </a:t>
            </a:r>
            <a:r>
              <a:rPr lang="fi-FI" sz="1600" b="1" dirty="0" err="1"/>
              <a:t>ePouta</a:t>
            </a:r>
            <a:r>
              <a:rPr lang="fi-FI" sz="1600" dirty="0"/>
              <a:t> ovat ns. </a:t>
            </a:r>
            <a:r>
              <a:rPr lang="fi-FI" sz="1600" dirty="0" err="1"/>
              <a:t>Infrastructure</a:t>
            </a:r>
            <a:r>
              <a:rPr lang="fi-FI" sz="1600" dirty="0"/>
              <a:t> as a Service -palveluita. Ne mm. mahdollistavat virtuaalikoneiden käytön etätyöpöydän kautta, eli eräänlaisen tietokoneen tietokoneessa. Virtuaalikoneeseen voidaan räätälöidä tarvittavat ohjelmistot. </a:t>
            </a:r>
            <a:r>
              <a:rPr lang="fi-FI" sz="1600" dirty="0" err="1"/>
              <a:t>ePoudan</a:t>
            </a:r>
            <a:r>
              <a:rPr lang="fi-FI" sz="1600" dirty="0"/>
              <a:t> pilottikäytössä oleva etätyöpöytä soveltuu sensitiiviselle datalle.</a:t>
            </a:r>
          </a:p>
          <a:p>
            <a:pPr marL="0" indent="0">
              <a:buNone/>
            </a:pPr>
            <a:r>
              <a:rPr lang="fi-FI" sz="1600" dirty="0" err="1">
                <a:hlinkClick r:id="rId2"/>
              </a:rPr>
              <a:t>Notebooks</a:t>
            </a:r>
            <a:r>
              <a:rPr lang="fi-FI" sz="1600" dirty="0"/>
              <a:t> on selaimen kautta käytettävä ohjelmointiympäristö jonne kirjaudutaan Haka-tunnuksilla. Se on kehitetty ensisijaisesti opetuksen tarpeisiin, mutta sovellettavissa tutkimustarpeisiin. Opettaja voi rakentaa palveluun reseptin, jonka avulla kaikki oppilaat saavat käyttöönsä samanlaisen ympäristön.</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25</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88125" y="154957"/>
              <a:ext cx="743885"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dirty="0" err="1"/>
                <a:t>Tutkimus</a:t>
              </a:r>
              <a:endParaRPr lang="en-US" sz="2000" b="1" kern="1200" dirty="0"/>
            </a:p>
          </p:txBody>
        </p:sp>
      </p:grpSp>
      <p:pic>
        <p:nvPicPr>
          <p:cNvPr id="9" name="Picture 8" descr="Clipart - Nuage / clou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68" y="2729086"/>
            <a:ext cx="782090" cy="523023"/>
          </a:xfrm>
          <a:prstGeom prst="rect">
            <a:avLst/>
          </a:prstGeom>
        </p:spPr>
      </p:pic>
      <p:sp>
        <p:nvSpPr>
          <p:cNvPr id="10" name="TextBox 9"/>
          <p:cNvSpPr txBox="1"/>
          <p:nvPr/>
        </p:nvSpPr>
        <p:spPr>
          <a:xfrm>
            <a:off x="827128" y="2870985"/>
            <a:ext cx="569713" cy="246221"/>
          </a:xfrm>
          <a:prstGeom prst="rect">
            <a:avLst/>
          </a:prstGeom>
          <a:noFill/>
        </p:spPr>
        <p:txBody>
          <a:bodyPr wrap="square" rtlCol="0">
            <a:spAutoFit/>
          </a:bodyPr>
          <a:lstStyle/>
          <a:p>
            <a:r>
              <a:rPr lang="fi-FI" sz="1000" b="1" dirty="0" err="1"/>
              <a:t>cPouta</a:t>
            </a:r>
            <a:endParaRPr lang="fi-FI" sz="1000" b="1" dirty="0"/>
          </a:p>
        </p:txBody>
      </p:sp>
      <p:pic>
        <p:nvPicPr>
          <p:cNvPr id="11" name="Picture 10" descr="Clipart - Nuage / clou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98" y="3295431"/>
            <a:ext cx="823258" cy="550554"/>
          </a:xfrm>
          <a:prstGeom prst="rect">
            <a:avLst/>
          </a:prstGeom>
        </p:spPr>
      </p:pic>
      <p:pic>
        <p:nvPicPr>
          <p:cNvPr id="12" name="Picture 11" descr="File:Ic lock outline 48px.svg - Wikimedia Comm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047436">
            <a:off x="1352226" y="3546401"/>
            <a:ext cx="344129" cy="344129"/>
          </a:xfrm>
          <a:prstGeom prst="rect">
            <a:avLst/>
          </a:prstGeom>
        </p:spPr>
      </p:pic>
      <p:sp>
        <p:nvSpPr>
          <p:cNvPr id="13" name="TextBox 12"/>
          <p:cNvSpPr txBox="1"/>
          <p:nvPr/>
        </p:nvSpPr>
        <p:spPr>
          <a:xfrm>
            <a:off x="825774" y="3447597"/>
            <a:ext cx="569713" cy="246221"/>
          </a:xfrm>
          <a:prstGeom prst="rect">
            <a:avLst/>
          </a:prstGeom>
          <a:noFill/>
        </p:spPr>
        <p:txBody>
          <a:bodyPr wrap="square" rtlCol="0">
            <a:spAutoFit/>
          </a:bodyPr>
          <a:lstStyle/>
          <a:p>
            <a:r>
              <a:rPr lang="fi-FI" sz="1000" b="1" dirty="0" err="1"/>
              <a:t>ePouta</a:t>
            </a:r>
            <a:endParaRPr lang="fi-FI" sz="1000" b="1" dirty="0"/>
          </a:p>
        </p:txBody>
      </p:sp>
      <p:pic>
        <p:nvPicPr>
          <p:cNvPr id="14" name="Picture 13"/>
          <p:cNvPicPr>
            <a:picLocks noChangeAspect="1"/>
          </p:cNvPicPr>
          <p:nvPr/>
        </p:nvPicPr>
        <p:blipFill>
          <a:blip r:embed="rId5"/>
          <a:stretch>
            <a:fillRect/>
          </a:stretch>
        </p:blipFill>
        <p:spPr>
          <a:xfrm>
            <a:off x="544011" y="3996407"/>
            <a:ext cx="1151173" cy="261191"/>
          </a:xfrm>
          <a:prstGeom prst="rect">
            <a:avLst/>
          </a:prstGeom>
          <a:ln>
            <a:solidFill>
              <a:schemeClr val="accent4">
                <a:lumMod val="75000"/>
              </a:schemeClr>
            </a:solid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8492" b="12297"/>
          <a:stretch/>
        </p:blipFill>
        <p:spPr>
          <a:xfrm>
            <a:off x="582601" y="1802024"/>
            <a:ext cx="1056057" cy="883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p:cNvSpPr txBox="1"/>
          <p:nvPr/>
        </p:nvSpPr>
        <p:spPr>
          <a:xfrm>
            <a:off x="558901" y="1822065"/>
            <a:ext cx="1088821" cy="338554"/>
          </a:xfrm>
          <a:prstGeom prst="rect">
            <a:avLst/>
          </a:prstGeom>
          <a:noFill/>
        </p:spPr>
        <p:txBody>
          <a:bodyPr wrap="square" rtlCol="0">
            <a:spAutoFit/>
          </a:bodyPr>
          <a:lstStyle/>
          <a:p>
            <a:pPr algn="ctr"/>
            <a:r>
              <a:rPr lang="fi-FI" sz="1600" dirty="0">
                <a:solidFill>
                  <a:schemeClr val="bg2"/>
                </a:solidFill>
              </a:rPr>
              <a:t>PUHTI</a:t>
            </a:r>
          </a:p>
        </p:txBody>
      </p:sp>
      <p:pic>
        <p:nvPicPr>
          <p:cNvPr id="18" name="Picture 17" descr="Tag Label Blank · Free image on Pixaba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319" y="2431427"/>
            <a:ext cx="1154455" cy="1154455"/>
          </a:xfrm>
          <a:prstGeom prst="rect">
            <a:avLst/>
          </a:prstGeom>
        </p:spPr>
      </p:pic>
      <p:sp>
        <p:nvSpPr>
          <p:cNvPr id="19" name="TextBox 18"/>
          <p:cNvSpPr txBox="1"/>
          <p:nvPr/>
        </p:nvSpPr>
        <p:spPr>
          <a:xfrm>
            <a:off x="709406" y="2593155"/>
            <a:ext cx="1301640" cy="830997"/>
          </a:xfrm>
          <a:prstGeom prst="rect">
            <a:avLst/>
          </a:prstGeom>
          <a:noFill/>
        </p:spPr>
        <p:txBody>
          <a:bodyPr wrap="square" rtlCol="0">
            <a:spAutoFit/>
          </a:bodyPr>
          <a:lstStyle/>
          <a:p>
            <a:r>
              <a:rPr lang="fi-FI" sz="4800" dirty="0">
                <a:solidFill>
                  <a:schemeClr val="bg2"/>
                </a:solidFill>
              </a:rPr>
              <a:t>0€</a:t>
            </a:r>
          </a:p>
        </p:txBody>
      </p:sp>
    </p:spTree>
    <p:extLst>
      <p:ext uri="{BB962C8B-B14F-4D97-AF65-F5344CB8AC3E}">
        <p14:creationId xmlns:p14="http://schemas.microsoft.com/office/powerpoint/2010/main" val="358583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016" y="1272910"/>
            <a:ext cx="2923117" cy="2923117"/>
          </a:xfrm>
          <a:prstGeom prst="rect">
            <a:avLst/>
          </a:prstGeom>
        </p:spPr>
      </p:pic>
      <p:sp>
        <p:nvSpPr>
          <p:cNvPr id="2" name="Title 1"/>
          <p:cNvSpPr>
            <a:spLocks noGrp="1"/>
          </p:cNvSpPr>
          <p:nvPr>
            <p:ph type="title"/>
          </p:nvPr>
        </p:nvSpPr>
        <p:spPr>
          <a:xfrm>
            <a:off x="457200" y="380395"/>
            <a:ext cx="7742238" cy="803275"/>
          </a:xfrm>
        </p:spPr>
        <p:txBody>
          <a:bodyPr/>
          <a:lstStyle/>
          <a:p>
            <a:r>
              <a:rPr lang="fi-FI" dirty="0"/>
              <a:t>JAMK: Tekoälyn käyttö hyökkäysten havainnointiin verkkoliikenteestä </a:t>
            </a:r>
            <a:br>
              <a:rPr lang="fi-FI" dirty="0"/>
            </a:br>
            <a:r>
              <a:rPr lang="fi-FI" dirty="0">
                <a:hlinkClick r:id="rId4"/>
              </a:rPr>
              <a:t>https://wiki.eduuni.fi/pages/viewpage.action?pageId=127804514</a:t>
            </a:r>
            <a:br>
              <a:rPr lang="fi-FI" dirty="0"/>
            </a:br>
            <a:endParaRPr lang="fi-FI" dirty="0"/>
          </a:p>
        </p:txBody>
      </p:sp>
      <p:sp>
        <p:nvSpPr>
          <p:cNvPr id="3" name="Content Placeholder 2"/>
          <p:cNvSpPr>
            <a:spLocks noGrp="1"/>
          </p:cNvSpPr>
          <p:nvPr>
            <p:ph idx="1"/>
          </p:nvPr>
        </p:nvSpPr>
        <p:spPr>
          <a:xfrm>
            <a:off x="457202" y="1124985"/>
            <a:ext cx="5401732" cy="3185985"/>
          </a:xfrm>
        </p:spPr>
        <p:txBody>
          <a:bodyPr/>
          <a:lstStyle/>
          <a:p>
            <a:pPr marL="0" indent="0" algn="just">
              <a:buNone/>
            </a:pPr>
            <a:r>
              <a:rPr lang="fi-FI" dirty="0"/>
              <a:t>Projektissa kehitettiin pilottisovellus poikkeamien tunnistamiseen verkkoliikenteestä syväoppimisen avulla. Verkkoliikenteen hyökkäykset tunnistetaan vertailemalla niitä päivittäisessä normaalikäytössä syntyviin verkkoliikenteen tapahtumiin. Taito-</a:t>
            </a:r>
            <a:r>
              <a:rPr lang="fi-FI" dirty="0" err="1"/>
              <a:t>superklusterint</a:t>
            </a:r>
            <a:r>
              <a:rPr lang="fi-FI" dirty="0"/>
              <a:t> ekoälyn kehittämiseen erikoistunutta osaa käytettiin vertailemaan suuria datamassoja, ja etsimään liikenteen seasta poikkeukset. </a:t>
            </a:r>
            <a:r>
              <a:rPr lang="fi-FI" dirty="0" err="1"/>
              <a:t>CSC:n</a:t>
            </a:r>
            <a:r>
              <a:rPr lang="fi-FI" dirty="0"/>
              <a:t> Taito-superklusteria käytettiin useiden mallien testaamiseen itsegeneroidulla verkkodatalla. Hankkeessa kehitettiin myös testiympäristö tarvittavan datan tuottamiseen. </a:t>
            </a:r>
          </a:p>
        </p:txBody>
      </p:sp>
      <p:sp>
        <p:nvSpPr>
          <p:cNvPr id="5" name="Slide Number Placeholder 4"/>
          <p:cNvSpPr>
            <a:spLocks noGrp="1"/>
          </p:cNvSpPr>
          <p:nvPr>
            <p:ph type="sldNum" sz="quarter" idx="16"/>
          </p:nvPr>
        </p:nvSpPr>
        <p:spPr/>
        <p:txBody>
          <a:bodyPr/>
          <a:lstStyle/>
          <a:p>
            <a:pPr>
              <a:defRPr/>
            </a:pPr>
            <a:fld id="{FDE4168B-EB49-1542-A171-4DCE01822301}" type="slidenum">
              <a:rPr lang="en-US" smtClean="0"/>
              <a:pPr>
                <a:defRPr/>
              </a:pPr>
              <a:t>26</a:t>
            </a:fld>
            <a:endParaRPr lang="en-US" dirty="0"/>
          </a:p>
        </p:txBody>
      </p:sp>
      <p:sp>
        <p:nvSpPr>
          <p:cNvPr id="6" name="Can 5"/>
          <p:cNvSpPr/>
          <p:nvPr/>
        </p:nvSpPr>
        <p:spPr>
          <a:xfrm>
            <a:off x="6810872" y="1777360"/>
            <a:ext cx="1167404" cy="957108"/>
          </a:xfrm>
          <a:prstGeom prst="can">
            <a:avLst/>
          </a:prstGeom>
          <a:solidFill>
            <a:srgbClr val="00B0F0"/>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solidFill>
                <a:schemeClr val="tx1"/>
              </a:solidFill>
            </a:endParaRPr>
          </a:p>
        </p:txBody>
      </p:sp>
    </p:spTree>
    <p:extLst>
      <p:ext uri="{BB962C8B-B14F-4D97-AF65-F5344CB8AC3E}">
        <p14:creationId xmlns:p14="http://schemas.microsoft.com/office/powerpoint/2010/main" val="409459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Ammattikorkeakoulujen käyttötiedot vuodelta 2019</a:t>
            </a:r>
          </a:p>
        </p:txBody>
      </p:sp>
      <p:pic>
        <p:nvPicPr>
          <p:cNvPr id="6" name="Content Placeholder 5"/>
          <p:cNvPicPr>
            <a:picLocks noGrp="1" noChangeAspect="1"/>
          </p:cNvPicPr>
          <p:nvPr>
            <p:ph idx="1"/>
          </p:nvPr>
        </p:nvPicPr>
        <p:blipFill>
          <a:blip r:embed="rId2"/>
          <a:stretch>
            <a:fillRect/>
          </a:stretch>
        </p:blipFill>
        <p:spPr>
          <a:xfrm>
            <a:off x="-13156" y="1177536"/>
            <a:ext cx="4824042" cy="2710309"/>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27</a:t>
            </a:fld>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721" y="1177536"/>
            <a:ext cx="4043197" cy="2236663"/>
          </a:xfrm>
          <a:prstGeom prst="rect">
            <a:avLst/>
          </a:prstGeom>
        </p:spPr>
      </p:pic>
    </p:spTree>
    <p:extLst>
      <p:ext uri="{BB962C8B-B14F-4D97-AF65-F5344CB8AC3E}">
        <p14:creationId xmlns:p14="http://schemas.microsoft.com/office/powerpoint/2010/main" val="922518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2230622" y="757704"/>
            <a:ext cx="6169025" cy="3184525"/>
          </a:xfrm>
        </p:spPr>
        <p:txBody>
          <a:bodyPr/>
          <a:lstStyle/>
          <a:p>
            <a:pPr marL="0" indent="0">
              <a:buNone/>
            </a:pPr>
            <a:r>
              <a:rPr lang="fi-FI" dirty="0"/>
              <a:t>B2DROP on eurooppalainen mutta </a:t>
            </a:r>
            <a:r>
              <a:rPr lang="fi-FI" dirty="0" err="1"/>
              <a:t>CSC:n</a:t>
            </a:r>
            <a:r>
              <a:rPr lang="fi-FI" dirty="0"/>
              <a:t> kehittämä henkilökohtainen pilvipalvelu, johon voi tallentaa ja jossa voi jakaa dataa tutkimusdatan elinkaaren varhaisessa vaiheessa.</a:t>
            </a:r>
          </a:p>
          <a:p>
            <a:pPr marL="0" indent="0">
              <a:buNone/>
            </a:pPr>
            <a:r>
              <a:rPr lang="fi-FI" dirty="0"/>
              <a:t>Allas on tallennuspaikka työdatalle. Sen kapasiteetti on 12 </a:t>
            </a:r>
            <a:r>
              <a:rPr lang="fi-FI" dirty="0" err="1"/>
              <a:t>Pb</a:t>
            </a:r>
            <a:r>
              <a:rPr lang="fi-FI" dirty="0"/>
              <a:t>. Toistaiseksi se soveltuu parhaiten laskentaprojektin väliaikaiseksi datasäilöksi. Dataa ei versioida tai </a:t>
            </a:r>
            <a:r>
              <a:rPr lang="fi-FI" dirty="0" err="1"/>
              <a:t>varmuuskopioida</a:t>
            </a:r>
            <a:r>
              <a:rPr lang="fi-FI" dirty="0"/>
              <a:t>. Dataan voi jakaa pääsyn verkkolinkin kautta.</a:t>
            </a:r>
          </a:p>
          <a:p>
            <a:pPr marL="0" indent="0">
              <a:buNone/>
            </a:pPr>
            <a:r>
              <a:rPr lang="fi-FI" dirty="0" err="1"/>
              <a:t>Fairdata</a:t>
            </a:r>
            <a:r>
              <a:rPr lang="fi-FI" dirty="0"/>
              <a:t>-IDA on selaimen kautta käytettävä tallennuspaikka datatuotoksille. Pääsyä dataan voi jakaa 90-päivän väliaikaisilla linkeillä. Datalle voi määritellä salasanan. Organisaatioiden IDA-yhteyshenkilöt hyväksyvät IDA-hakemukset ja säilytyskiintiön koon.</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28</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88125" y="154957"/>
              <a:ext cx="743885"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dirty="0" err="1"/>
                <a:t>Datan</a:t>
              </a:r>
              <a:r>
                <a:rPr lang="en-US" sz="2000" b="1" dirty="0"/>
                <a:t> </a:t>
              </a:r>
              <a:r>
                <a:rPr lang="en-US" sz="2000" b="1" dirty="0" err="1"/>
                <a:t>hallinta</a:t>
              </a:r>
              <a:endParaRPr lang="en-US" sz="2000" b="1" kern="1200" dirty="0"/>
            </a:p>
          </p:txBody>
        </p:sp>
      </p:grpSp>
      <p:pic>
        <p:nvPicPr>
          <p:cNvPr id="8" name="Picture 7"/>
          <p:cNvPicPr>
            <a:picLocks noChangeAspect="1"/>
          </p:cNvPicPr>
          <p:nvPr/>
        </p:nvPicPr>
        <p:blipFill>
          <a:blip r:embed="rId2"/>
          <a:stretch>
            <a:fillRect/>
          </a:stretch>
        </p:blipFill>
        <p:spPr>
          <a:xfrm>
            <a:off x="324303" y="3182822"/>
            <a:ext cx="1558019" cy="7814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Content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6765" y="1835047"/>
            <a:ext cx="1341155" cy="60986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a:off x="150928" y="3962172"/>
            <a:ext cx="2012827" cy="52727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568" y="2265261"/>
            <a:ext cx="775900" cy="899884"/>
          </a:xfrm>
          <a:prstGeom prst="rect">
            <a:avLst/>
          </a:prstGeom>
        </p:spPr>
      </p:pic>
      <p:pic>
        <p:nvPicPr>
          <p:cNvPr id="12" name="Picture 11" descr="Tag Label Blank · Free image on Pixaba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17" y="1938474"/>
            <a:ext cx="1154455" cy="1154455"/>
          </a:xfrm>
          <a:prstGeom prst="rect">
            <a:avLst/>
          </a:prstGeom>
        </p:spPr>
      </p:pic>
      <p:sp>
        <p:nvSpPr>
          <p:cNvPr id="14" name="TextBox 13"/>
          <p:cNvSpPr txBox="1"/>
          <p:nvPr/>
        </p:nvSpPr>
        <p:spPr>
          <a:xfrm>
            <a:off x="324303" y="2080008"/>
            <a:ext cx="1301640" cy="830997"/>
          </a:xfrm>
          <a:prstGeom prst="rect">
            <a:avLst/>
          </a:prstGeom>
          <a:noFill/>
        </p:spPr>
        <p:txBody>
          <a:bodyPr wrap="square" rtlCol="0">
            <a:spAutoFit/>
          </a:bodyPr>
          <a:lstStyle/>
          <a:p>
            <a:pPr algn="ctr"/>
            <a:r>
              <a:rPr lang="fi-FI" sz="4800" dirty="0">
                <a:solidFill>
                  <a:schemeClr val="bg2"/>
                </a:solidFill>
              </a:rPr>
              <a:t>€</a:t>
            </a:r>
          </a:p>
        </p:txBody>
      </p:sp>
      <p:pic>
        <p:nvPicPr>
          <p:cNvPr id="15" name="Picture 14" descr="Tag Label Blank · Free image on Pixaba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711" y="3222963"/>
            <a:ext cx="1154455" cy="1154455"/>
          </a:xfrm>
          <a:prstGeom prst="rect">
            <a:avLst/>
          </a:prstGeom>
        </p:spPr>
      </p:pic>
      <p:sp>
        <p:nvSpPr>
          <p:cNvPr id="16" name="TextBox 15"/>
          <p:cNvSpPr txBox="1"/>
          <p:nvPr/>
        </p:nvSpPr>
        <p:spPr>
          <a:xfrm>
            <a:off x="912798" y="3384691"/>
            <a:ext cx="1301640" cy="830997"/>
          </a:xfrm>
          <a:prstGeom prst="rect">
            <a:avLst/>
          </a:prstGeom>
          <a:noFill/>
        </p:spPr>
        <p:txBody>
          <a:bodyPr wrap="square" rtlCol="0">
            <a:spAutoFit/>
          </a:bodyPr>
          <a:lstStyle/>
          <a:p>
            <a:r>
              <a:rPr lang="fi-FI" sz="4800" dirty="0">
                <a:solidFill>
                  <a:schemeClr val="bg2"/>
                </a:solidFill>
              </a:rPr>
              <a:t>0€</a:t>
            </a:r>
          </a:p>
        </p:txBody>
      </p:sp>
    </p:spTree>
    <p:extLst>
      <p:ext uri="{BB962C8B-B14F-4D97-AF65-F5344CB8AC3E}">
        <p14:creationId xmlns:p14="http://schemas.microsoft.com/office/powerpoint/2010/main" val="75839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29</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88125" y="154957"/>
              <a:ext cx="743885"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dirty="0" err="1"/>
                <a:t>Tulosten</a:t>
              </a:r>
              <a:r>
                <a:rPr lang="en-US" sz="2000" b="1" dirty="0"/>
                <a:t> </a:t>
              </a:r>
              <a:r>
                <a:rPr lang="en-US" sz="2000" b="1" dirty="0" err="1"/>
                <a:t>avaaminen</a:t>
              </a:r>
              <a:endParaRPr lang="en-US" sz="2000" b="1" kern="1200" dirty="0"/>
            </a:p>
          </p:txBody>
        </p:sp>
      </p:grpSp>
      <p:pic>
        <p:nvPicPr>
          <p:cNvPr id="8" name="Picture 7"/>
          <p:cNvPicPr>
            <a:picLocks noChangeAspect="1"/>
          </p:cNvPicPr>
          <p:nvPr/>
        </p:nvPicPr>
        <p:blipFill rotWithShape="1">
          <a:blip r:embed="rId3"/>
          <a:srcRect l="18141" t="5174" r="16654" b="7038"/>
          <a:stretch/>
        </p:blipFill>
        <p:spPr>
          <a:xfrm>
            <a:off x="457200" y="2054267"/>
            <a:ext cx="1317367" cy="1330240"/>
          </a:xfrm>
          <a:prstGeom prst="rect">
            <a:avLst/>
          </a:prstGeom>
        </p:spPr>
      </p:pic>
      <p:pic>
        <p:nvPicPr>
          <p:cNvPr id="10" name="g6pYZ4MkxR0"/>
          <p:cNvPicPr>
            <a:picLocks noGrp="1" noRot="1" noChangeAspect="1"/>
          </p:cNvPicPr>
          <p:nvPr>
            <p:ph idx="1"/>
            <a:videoFile r:link="rId1"/>
          </p:nvPr>
        </p:nvPicPr>
        <p:blipFill>
          <a:blip r:embed="rId4"/>
          <a:stretch>
            <a:fillRect/>
          </a:stretch>
        </p:blipFill>
        <p:spPr>
          <a:xfrm>
            <a:off x="2109567" y="576303"/>
            <a:ext cx="6504235" cy="3658632"/>
          </a:xfrm>
          <a:prstGeom prst="rect">
            <a:avLst/>
          </a:prstGeom>
        </p:spPr>
      </p:pic>
      <p:pic>
        <p:nvPicPr>
          <p:cNvPr id="11" name="Picture 10" descr="Tag Label Blank · Free image on Pixaba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232" y="2840996"/>
            <a:ext cx="1154455" cy="1154455"/>
          </a:xfrm>
          <a:prstGeom prst="rect">
            <a:avLst/>
          </a:prstGeom>
        </p:spPr>
      </p:pic>
      <p:sp>
        <p:nvSpPr>
          <p:cNvPr id="12" name="TextBox 11"/>
          <p:cNvSpPr txBox="1"/>
          <p:nvPr/>
        </p:nvSpPr>
        <p:spPr>
          <a:xfrm>
            <a:off x="766319" y="3002724"/>
            <a:ext cx="1301640" cy="830997"/>
          </a:xfrm>
          <a:prstGeom prst="rect">
            <a:avLst/>
          </a:prstGeom>
          <a:noFill/>
        </p:spPr>
        <p:txBody>
          <a:bodyPr wrap="square" rtlCol="0">
            <a:spAutoFit/>
          </a:bodyPr>
          <a:lstStyle/>
          <a:p>
            <a:r>
              <a:rPr lang="fi-FI" sz="4800" dirty="0">
                <a:solidFill>
                  <a:schemeClr val="bg2"/>
                </a:solidFill>
              </a:rPr>
              <a:t>0€</a:t>
            </a:r>
          </a:p>
        </p:txBody>
      </p:sp>
    </p:spTree>
    <p:extLst>
      <p:ext uri="{BB962C8B-B14F-4D97-AF65-F5344CB8AC3E}">
        <p14:creationId xmlns:p14="http://schemas.microsoft.com/office/powerpoint/2010/main" val="183702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Tässä esityksessä</a:t>
            </a:r>
          </a:p>
        </p:txBody>
      </p:sp>
      <p:sp>
        <p:nvSpPr>
          <p:cNvPr id="3" name="Content Placeholder 2"/>
          <p:cNvSpPr>
            <a:spLocks noGrp="1"/>
          </p:cNvSpPr>
          <p:nvPr>
            <p:ph idx="1"/>
          </p:nvPr>
        </p:nvSpPr>
        <p:spPr/>
        <p:txBody>
          <a:bodyPr/>
          <a:lstStyle/>
          <a:p>
            <a:pPr marL="342900" indent="-342900">
              <a:buAutoNum type="arabicPeriod"/>
            </a:pPr>
            <a:r>
              <a:rPr lang="fi-FI" dirty="0"/>
              <a:t>Mikä on CSC?</a:t>
            </a:r>
          </a:p>
          <a:p>
            <a:pPr marL="342900" indent="-342900">
              <a:buAutoNum type="arabicPeriod"/>
            </a:pPr>
            <a:r>
              <a:rPr lang="fi-FI" dirty="0"/>
              <a:t>Datanhallinnan merkitys ja hyvät käytännöt</a:t>
            </a:r>
          </a:p>
          <a:p>
            <a:pPr marL="342900" indent="-342900">
              <a:buAutoNum type="arabicPeriod"/>
            </a:pPr>
            <a:r>
              <a:rPr lang="fi-FI" dirty="0" err="1"/>
              <a:t>CSC:n</a:t>
            </a:r>
            <a:r>
              <a:rPr lang="fi-FI" dirty="0"/>
              <a:t> palvelut TKI-projektin elinkaaren vaiheisiin</a:t>
            </a:r>
          </a:p>
          <a:p>
            <a:pPr marL="342900" indent="-342900">
              <a:buAutoNum type="arabicPeriod"/>
            </a:pPr>
            <a:r>
              <a:rPr lang="fi-FI" dirty="0"/>
              <a:t>Tietoa koulutuksista</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3</a:t>
            </a:fld>
            <a:endParaRPr lang="en-US" dirty="0"/>
          </a:p>
        </p:txBody>
      </p:sp>
    </p:spTree>
    <p:extLst>
      <p:ext uri="{BB962C8B-B14F-4D97-AF65-F5344CB8AC3E}">
        <p14:creationId xmlns:p14="http://schemas.microsoft.com/office/powerpoint/2010/main" val="2866915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30</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88125" y="154957"/>
              <a:ext cx="743885"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dirty="0" err="1"/>
                <a:t>Tulosten</a:t>
              </a:r>
              <a:r>
                <a:rPr lang="en-US" sz="2000" b="1" dirty="0"/>
                <a:t> </a:t>
              </a:r>
              <a:r>
                <a:rPr lang="en-US" sz="2000" b="1" dirty="0" err="1"/>
                <a:t>avaaminen</a:t>
              </a:r>
              <a:endParaRPr lang="en-US" sz="2000" b="1" kern="1200" dirty="0"/>
            </a:p>
          </p:txBody>
        </p:sp>
      </p:grpSp>
      <p:pic>
        <p:nvPicPr>
          <p:cNvPr id="11" name="Picture 10" descr="Tag Label Blank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32" y="2840996"/>
            <a:ext cx="1154455" cy="1154455"/>
          </a:xfrm>
          <a:prstGeom prst="rect">
            <a:avLst/>
          </a:prstGeom>
        </p:spPr>
      </p:pic>
      <p:sp>
        <p:nvSpPr>
          <p:cNvPr id="12" name="TextBox 11"/>
          <p:cNvSpPr txBox="1"/>
          <p:nvPr/>
        </p:nvSpPr>
        <p:spPr>
          <a:xfrm>
            <a:off x="766319" y="3002724"/>
            <a:ext cx="1301640" cy="830997"/>
          </a:xfrm>
          <a:prstGeom prst="rect">
            <a:avLst/>
          </a:prstGeom>
          <a:noFill/>
        </p:spPr>
        <p:txBody>
          <a:bodyPr wrap="square" rtlCol="0">
            <a:spAutoFit/>
          </a:bodyPr>
          <a:lstStyle/>
          <a:p>
            <a:r>
              <a:rPr lang="fi-FI" sz="4800" dirty="0">
                <a:solidFill>
                  <a:schemeClr val="bg2"/>
                </a:solidFill>
              </a:rPr>
              <a:t>0€</a:t>
            </a:r>
          </a:p>
        </p:txBody>
      </p:sp>
      <p:sp>
        <p:nvSpPr>
          <p:cNvPr id="2" name="Content Placeholder 1"/>
          <p:cNvSpPr>
            <a:spLocks noGrp="1"/>
          </p:cNvSpPr>
          <p:nvPr>
            <p:ph idx="1"/>
          </p:nvPr>
        </p:nvSpPr>
        <p:spPr>
          <a:xfrm>
            <a:off x="2275046" y="1127124"/>
            <a:ext cx="6169025" cy="3184525"/>
          </a:xfrm>
        </p:spPr>
        <p:txBody>
          <a:bodyPr/>
          <a:lstStyle/>
          <a:p>
            <a:pPr marL="0" indent="0">
              <a:buNone/>
            </a:pPr>
            <a:r>
              <a:rPr lang="fi-FI" dirty="0"/>
              <a:t>Avointen oppimateriaalien palvelu on opetus- ja kulttuuriministeriön ja Opetushallituksen palvelu, joka kokoaa avoimia oppimateriaaleja yhteen kaikkien koulutusasteiden yhteiseen näkymään.</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1" r="57481" b="1902"/>
          <a:stretch/>
        </p:blipFill>
        <p:spPr>
          <a:xfrm>
            <a:off x="517245" y="2141943"/>
            <a:ext cx="1172136" cy="344933"/>
          </a:xfrm>
          <a:prstGeom prst="rect">
            <a:avLst/>
          </a:prstGeom>
          <a:solidFill>
            <a:srgbClr val="00B050"/>
          </a:solidFill>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2719" t="3736" b="-1"/>
          <a:stretch/>
        </p:blipFill>
        <p:spPr>
          <a:xfrm>
            <a:off x="517245" y="2486876"/>
            <a:ext cx="1172136" cy="251256"/>
          </a:xfrm>
          <a:prstGeom prst="rect">
            <a:avLst/>
          </a:prstGeom>
          <a:solidFill>
            <a:srgbClr val="00B050"/>
          </a:solidFill>
        </p:spPr>
      </p:pic>
    </p:spTree>
    <p:extLst>
      <p:ext uri="{BB962C8B-B14F-4D97-AF65-F5344CB8AC3E}">
        <p14:creationId xmlns:p14="http://schemas.microsoft.com/office/powerpoint/2010/main" val="250904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143783" y="916516"/>
            <a:ext cx="6169025" cy="3184525"/>
          </a:xfrm>
        </p:spPr>
        <p:txBody>
          <a:bodyPr/>
          <a:lstStyle/>
          <a:p>
            <a:pPr marL="0" indent="0">
              <a:buNone/>
            </a:pPr>
            <a:r>
              <a:rPr lang="fi-FI" sz="1600" dirty="0"/>
              <a:t>Tutkimustietovaranto kokoaa ja välittää tietoja esimerkiksi julkaisuista, tutkimusaineistoista, tutkimusinfrastruktuureista, tutkijoista ja tutkimushankkeista. Tutkimusta kuvaavia tietoja käytetään tutkimustyössä ja tutkimukseen liittyvässä hallinnollisissa prosesseissa, esim. tiedonhauissa, rahoitushauissa ja -raportoinnissa, julkaisutoiminnassa, tilastoinnissa ja muussa tutkimustiedon levittämisessä. Tutkimustietovarannon research.fi-portaali julkaistaan kesäkuussa 2020.</a:t>
            </a:r>
          </a:p>
          <a:p>
            <a:pPr marL="0" indent="0">
              <a:buNone/>
            </a:pPr>
            <a:r>
              <a:rPr lang="fi-FI" sz="1600" dirty="0"/>
              <a:t>Justus on ammattikorkeakouluille kehitetty palvelu julkaisutietojen keräämiseen. Yhdistettynä Tutkimustietovarantoon Justusta voi hyödyntää tutkimustietojärjestelmänä (CRIS), joka helpottaa ja automatisoi tutkimustuotteiden seurantaa ja raportointia organisaatiossa.</a:t>
            </a:r>
          </a:p>
          <a:p>
            <a:pPr marL="0" indent="0">
              <a:buNone/>
            </a:pPr>
            <a:endParaRPr lang="fi-FI"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31</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35738" y="154957"/>
              <a:ext cx="848658"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dirty="0" err="1"/>
                <a:t>Tiedolla</a:t>
              </a:r>
              <a:r>
                <a:rPr lang="en-US" sz="2000" b="1" dirty="0"/>
                <a:t> </a:t>
              </a:r>
              <a:r>
                <a:rPr lang="en-US" sz="2000" b="1" dirty="0" err="1"/>
                <a:t>johtaminen</a:t>
              </a:r>
              <a:endParaRPr lang="en-US" sz="2000" b="1" kern="1200" dirty="0"/>
            </a:p>
          </p:txBody>
        </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19" y="1928103"/>
            <a:ext cx="990599" cy="837256"/>
          </a:xfrm>
          <a:prstGeom prst="rect">
            <a:avLst/>
          </a:prstGeom>
        </p:spPr>
      </p:pic>
      <p:pic>
        <p:nvPicPr>
          <p:cNvPr id="10" name="Picture 9"/>
          <p:cNvPicPr>
            <a:picLocks noChangeAspect="1"/>
          </p:cNvPicPr>
          <p:nvPr/>
        </p:nvPicPr>
        <p:blipFill rotWithShape="1">
          <a:blip r:embed="rId3"/>
          <a:srcRect t="31064" b="32629"/>
          <a:stretch/>
        </p:blipFill>
        <p:spPr>
          <a:xfrm>
            <a:off x="682299" y="3622679"/>
            <a:ext cx="942413" cy="289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p:cNvSpPr txBox="1"/>
          <p:nvPr/>
        </p:nvSpPr>
        <p:spPr>
          <a:xfrm>
            <a:off x="367722" y="2709637"/>
            <a:ext cx="1607519" cy="261610"/>
          </a:xfrm>
          <a:prstGeom prst="rect">
            <a:avLst/>
          </a:prstGeom>
          <a:noFill/>
        </p:spPr>
        <p:txBody>
          <a:bodyPr wrap="square" rtlCol="0">
            <a:spAutoFit/>
          </a:bodyPr>
          <a:lstStyle/>
          <a:p>
            <a:pPr algn="ctr"/>
            <a:r>
              <a:rPr lang="fi-FI" sz="1100" dirty="0"/>
              <a:t>Tutkimustietovaranto</a:t>
            </a:r>
          </a:p>
        </p:txBody>
      </p:sp>
      <p:pic>
        <p:nvPicPr>
          <p:cNvPr id="12" name="Picture 11" descr="Tag Label Blank · Free image on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259" y="2241100"/>
            <a:ext cx="1154455" cy="1154455"/>
          </a:xfrm>
          <a:prstGeom prst="rect">
            <a:avLst/>
          </a:prstGeom>
        </p:spPr>
      </p:pic>
      <p:sp>
        <p:nvSpPr>
          <p:cNvPr id="13" name="TextBox 12"/>
          <p:cNvSpPr txBox="1"/>
          <p:nvPr/>
        </p:nvSpPr>
        <p:spPr>
          <a:xfrm>
            <a:off x="761346" y="2402828"/>
            <a:ext cx="1301640" cy="830997"/>
          </a:xfrm>
          <a:prstGeom prst="rect">
            <a:avLst/>
          </a:prstGeom>
          <a:noFill/>
        </p:spPr>
        <p:txBody>
          <a:bodyPr wrap="square" rtlCol="0">
            <a:spAutoFit/>
          </a:bodyPr>
          <a:lstStyle/>
          <a:p>
            <a:r>
              <a:rPr lang="fi-FI" sz="4800" dirty="0">
                <a:solidFill>
                  <a:schemeClr val="bg2"/>
                </a:solidFill>
              </a:rPr>
              <a:t>0€</a:t>
            </a:r>
          </a:p>
        </p:txBody>
      </p:sp>
      <p:pic>
        <p:nvPicPr>
          <p:cNvPr id="14" name="Picture 13" descr="Tag Label Blank · Free image on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050" y="3223741"/>
            <a:ext cx="1154455" cy="1154455"/>
          </a:xfrm>
          <a:prstGeom prst="rect">
            <a:avLst/>
          </a:prstGeom>
        </p:spPr>
      </p:pic>
      <p:sp>
        <p:nvSpPr>
          <p:cNvPr id="15" name="TextBox 14"/>
          <p:cNvSpPr txBox="1"/>
          <p:nvPr/>
        </p:nvSpPr>
        <p:spPr>
          <a:xfrm>
            <a:off x="470536" y="3365275"/>
            <a:ext cx="1301640" cy="830997"/>
          </a:xfrm>
          <a:prstGeom prst="rect">
            <a:avLst/>
          </a:prstGeom>
          <a:noFill/>
        </p:spPr>
        <p:txBody>
          <a:bodyPr wrap="square" rtlCol="0">
            <a:spAutoFit/>
          </a:bodyPr>
          <a:lstStyle/>
          <a:p>
            <a:pPr algn="ctr"/>
            <a:r>
              <a:rPr lang="fi-FI" sz="4800" dirty="0">
                <a:solidFill>
                  <a:schemeClr val="bg2"/>
                </a:solidFill>
              </a:rPr>
              <a:t>€</a:t>
            </a:r>
          </a:p>
        </p:txBody>
      </p:sp>
    </p:spTree>
    <p:extLst>
      <p:ext uri="{BB962C8B-B14F-4D97-AF65-F5344CB8AC3E}">
        <p14:creationId xmlns:p14="http://schemas.microsoft.com/office/powerpoint/2010/main" val="397782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302329" y="709709"/>
            <a:ext cx="5897109" cy="3184525"/>
          </a:xfrm>
        </p:spPr>
        <p:txBody>
          <a:bodyPr/>
          <a:lstStyle/>
          <a:p>
            <a:pPr marL="0" indent="0">
              <a:buNone/>
            </a:pPr>
            <a:r>
              <a:rPr lang="fi-FI" dirty="0"/>
              <a:t>Avoimesti ja helposti löydettävissä olevat laadukkaat aineistot ja projektitiedot johtavat todennäköisemmin liiketoimintaan, kuin vaikeasti löydettävät ja huonolaatuiset. Esimerkiksi </a:t>
            </a:r>
            <a:r>
              <a:rPr lang="fi-FI" dirty="0" err="1"/>
              <a:t>Eduunin</a:t>
            </a:r>
            <a:r>
              <a:rPr lang="fi-FI" dirty="0"/>
              <a:t> wikin kautta voi jakaa tietoa projektista ja </a:t>
            </a:r>
            <a:r>
              <a:rPr lang="fi-FI" dirty="0" err="1"/>
              <a:t>Fairdatan</a:t>
            </a:r>
            <a:r>
              <a:rPr lang="fi-FI" dirty="0"/>
              <a:t> kautta edistää aineistojen löydettävyyttä. Etsin-hakupalvelusta löytyvät aineiston hallinnoijan yhteystiedot ja tieto siitä onko aineisto käytettävissä kaupalliseen toimintaan.</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32</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a:solidFill>
              <a:schemeClr val="accent2">
                <a:lumMod val="60000"/>
                <a:lumOff val="4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11093" y="154957"/>
              <a:ext cx="897948"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b="1" dirty="0" err="1"/>
                <a:t>Liiketoimintaa</a:t>
              </a:r>
              <a:endParaRPr lang="en-US" b="1" kern="1200" dirty="0"/>
            </a:p>
          </p:txBody>
        </p:sp>
      </p:grpSp>
    </p:spTree>
    <p:extLst>
      <p:ext uri="{BB962C8B-B14F-4D97-AF65-F5344CB8AC3E}">
        <p14:creationId xmlns:p14="http://schemas.microsoft.com/office/powerpoint/2010/main" val="2369531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Sovellusesimerkkejä</a:t>
            </a:r>
          </a:p>
        </p:txBody>
      </p:sp>
      <p:sp>
        <p:nvSpPr>
          <p:cNvPr id="3" name="Content Placeholder 2"/>
          <p:cNvSpPr>
            <a:spLocks noGrp="1"/>
          </p:cNvSpPr>
          <p:nvPr>
            <p:ph idx="1"/>
          </p:nvPr>
        </p:nvSpPr>
        <p:spPr/>
        <p:txBody>
          <a:bodyPr/>
          <a:lstStyle/>
          <a:p>
            <a:r>
              <a:rPr lang="fi-FI" dirty="0"/>
              <a:t>Kerätään ja kehitetään osoitteessa </a:t>
            </a:r>
            <a:r>
              <a:rPr lang="fi-FI" dirty="0">
                <a:hlinkClick r:id="rId2"/>
              </a:rPr>
              <a:t>https://wiki.eduuni.fi/x/TySeBw</a:t>
            </a:r>
            <a:endParaRPr lang="fi-FI" dirty="0"/>
          </a:p>
          <a:p>
            <a:r>
              <a:rPr lang="fi-FI" dirty="0"/>
              <a:t>Esimerkki: </a:t>
            </a:r>
            <a:r>
              <a:rPr lang="fi-FI" dirty="0" err="1"/>
              <a:t>Kaleria-AMKin</a:t>
            </a:r>
            <a:r>
              <a:rPr lang="fi-FI" dirty="0"/>
              <a:t> Ravinnerenki-projekti: </a:t>
            </a:r>
            <a:r>
              <a:rPr lang="fi-FI" dirty="0">
                <a:hlinkClick r:id="rId3"/>
              </a:rPr>
              <a:t>https://wiki.eduuni.fi/x/fCSeBw</a:t>
            </a:r>
            <a:endParaRPr lang="fi-FI" dirty="0"/>
          </a:p>
          <a:p>
            <a:pPr marL="0" indent="0">
              <a:buNone/>
            </a:pPr>
            <a:endParaRPr lang="fi-FI"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33</a:t>
            </a:fld>
            <a:endParaRPr lang="en-US" dirty="0"/>
          </a:p>
        </p:txBody>
      </p:sp>
    </p:spTree>
    <p:extLst>
      <p:ext uri="{BB962C8B-B14F-4D97-AF65-F5344CB8AC3E}">
        <p14:creationId xmlns:p14="http://schemas.microsoft.com/office/powerpoint/2010/main" val="807340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CSC:n</a:t>
            </a:r>
            <a:r>
              <a:rPr lang="fi-FI" dirty="0"/>
              <a:t> palvelut opetuskäyttöön</a:t>
            </a:r>
          </a:p>
        </p:txBody>
      </p:sp>
      <p:sp>
        <p:nvSpPr>
          <p:cNvPr id="3" name="Content Placeholder 2"/>
          <p:cNvSpPr>
            <a:spLocks noGrp="1"/>
          </p:cNvSpPr>
          <p:nvPr>
            <p:ph idx="1"/>
          </p:nvPr>
        </p:nvSpPr>
        <p:spPr>
          <a:xfrm>
            <a:off x="457200" y="1127125"/>
            <a:ext cx="4368373" cy="3184525"/>
          </a:xfrm>
        </p:spPr>
        <p:txBody>
          <a:bodyPr/>
          <a:lstStyle/>
          <a:p>
            <a:pPr marL="0" indent="0">
              <a:buNone/>
            </a:pPr>
            <a:r>
              <a:rPr lang="fi-FI"/>
              <a:t>CSC:n palvelut ovat saatavilla korkeakoulujen opetus- ja tutkimuskäyttöön samojen käyttöpolitiikkojen perusteella: se mikä on maksutonta tutkimukselle on maksutonta myös opetukselle. Lisäksi  opetuksen tarpeisiin kehitetään omia palveluja, niistä lisätietoja: </a:t>
            </a:r>
            <a:r>
              <a:rPr lang="fi-FI">
                <a:hlinkClick r:id="rId3"/>
              </a:rPr>
              <a:t>https://www.csc.fi/web/education/ratkaisut-oppijalle-ja-opettajalle</a:t>
            </a:r>
            <a:endParaRPr lang="fi-FI"/>
          </a:p>
          <a:p>
            <a:pPr marL="0" indent="0">
              <a:buNone/>
            </a:pPr>
            <a:endParaRPr lang="fi-FI" dirty="0"/>
          </a:p>
        </p:txBody>
      </p:sp>
      <p:sp>
        <p:nvSpPr>
          <p:cNvPr id="4" name="Slide Number Placeholder 3"/>
          <p:cNvSpPr>
            <a:spLocks noGrp="1"/>
          </p:cNvSpPr>
          <p:nvPr>
            <p:ph type="sldNum" sz="quarter" idx="12"/>
          </p:nvPr>
        </p:nvSpPr>
        <p:spPr/>
        <p:txBody>
          <a:bodyPr/>
          <a:lstStyle/>
          <a:p>
            <a:pPr>
              <a:defRPr/>
            </a:pPr>
            <a:fld id="{05B8D4AF-0665-7B44-B9A5-492E7E49DE6C}" type="slidenum">
              <a:rPr lang="en-US" smtClean="0"/>
              <a:pPr>
                <a:defRPr/>
              </a:pPr>
              <a:t>34</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2287" y="554038"/>
            <a:ext cx="1897476" cy="18974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Content Placeholder 2"/>
          <p:cNvSpPr txBox="1">
            <a:spLocks/>
          </p:cNvSpPr>
          <p:nvPr/>
        </p:nvSpPr>
        <p:spPr bwMode="auto">
          <a:xfrm>
            <a:off x="4676838" y="2673764"/>
            <a:ext cx="4368373" cy="31845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sz="1500" kern="1200">
                <a:solidFill>
                  <a:srgbClr val="464F55"/>
                </a:solidFill>
                <a:latin typeface="Corbel"/>
                <a:ea typeface="ＭＳ Ｐゴシック" charset="0"/>
                <a:cs typeface="Corbel"/>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sz="1300" kern="1200">
                <a:solidFill>
                  <a:srgbClr val="464F55"/>
                </a:solidFill>
                <a:latin typeface="Corbel"/>
                <a:ea typeface="ＭＳ Ｐゴシック" charset="0"/>
                <a:cs typeface="Corbel"/>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chemeClr val="tx1"/>
                </a:solidFill>
                <a:latin typeface="Corbel"/>
                <a:ea typeface="ＭＳ Ｐゴシック" charset="0"/>
                <a:cs typeface="Corbel"/>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fi-FI" b="1" dirty="0"/>
              <a:t>Aki </a:t>
            </a:r>
            <a:r>
              <a:rPr lang="fi-FI" b="1" dirty="0" err="1"/>
              <a:t>Reinimäki</a:t>
            </a:r>
            <a:br>
              <a:rPr lang="fi-FI" dirty="0"/>
            </a:br>
            <a:r>
              <a:rPr lang="fi-FI" dirty="0"/>
              <a:t>Asiakasratkaisupäällikkö</a:t>
            </a:r>
            <a:br>
              <a:rPr lang="fi-FI" dirty="0"/>
            </a:br>
            <a:r>
              <a:rPr lang="fi-FI" dirty="0"/>
              <a:t>Opetuksen ja koulutuksen palvelut</a:t>
            </a:r>
            <a:br>
              <a:rPr lang="fi-FI" dirty="0"/>
            </a:br>
            <a:r>
              <a:rPr lang="fi-FI" dirty="0"/>
              <a:t>puh. +358 50 509 8719</a:t>
            </a:r>
          </a:p>
        </p:txBody>
      </p:sp>
    </p:spTree>
    <p:extLst>
      <p:ext uri="{BB962C8B-B14F-4D97-AF65-F5344CB8AC3E}">
        <p14:creationId xmlns:p14="http://schemas.microsoft.com/office/powerpoint/2010/main" val="2786041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35</a:t>
            </a:fld>
            <a:endParaRPr lang="en-US" dirty="0"/>
          </a:p>
        </p:txBody>
      </p:sp>
      <p:graphicFrame>
        <p:nvGraphicFramePr>
          <p:cNvPr id="7" name="Diagram 6"/>
          <p:cNvGraphicFramePr/>
          <p:nvPr>
            <p:extLst>
              <p:ext uri="{D42A27DB-BD31-4B8C-83A1-F6EECF244321}">
                <p14:modId xmlns:p14="http://schemas.microsoft.com/office/powerpoint/2010/main" val="2161511042"/>
              </p:ext>
            </p:extLst>
          </p:nvPr>
        </p:nvGraphicFramePr>
        <p:xfrm>
          <a:off x="2008094" y="38462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rot="16200000">
            <a:off x="-1210863" y="1390332"/>
            <a:ext cx="4925466" cy="1077218"/>
          </a:xfrm>
          <a:prstGeom prst="rect">
            <a:avLst/>
          </a:prstGeom>
          <a:noFill/>
        </p:spPr>
        <p:txBody>
          <a:bodyPr wrap="square" rtlCol="0">
            <a:spAutoFit/>
          </a:bodyPr>
          <a:lstStyle/>
          <a:p>
            <a:r>
              <a:rPr lang="fi-FI" sz="3200" b="1" dirty="0">
                <a:solidFill>
                  <a:schemeClr val="tx2"/>
                </a:solidFill>
              </a:rPr>
              <a:t>Sopivan palvelun löytäminen ja käyttö</a:t>
            </a:r>
          </a:p>
        </p:txBody>
      </p:sp>
    </p:spTree>
    <p:extLst>
      <p:ext uri="{BB962C8B-B14F-4D97-AF65-F5344CB8AC3E}">
        <p14:creationId xmlns:p14="http://schemas.microsoft.com/office/powerpoint/2010/main" val="889768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Mitä koulutusta CSC järjestää?</a:t>
            </a:r>
          </a:p>
        </p:txBody>
      </p:sp>
      <p:sp>
        <p:nvSpPr>
          <p:cNvPr id="3" name="Content Placeholder 2"/>
          <p:cNvSpPr>
            <a:spLocks noGrp="1"/>
          </p:cNvSpPr>
          <p:nvPr>
            <p:ph idx="1"/>
          </p:nvPr>
        </p:nvSpPr>
        <p:spPr/>
        <p:txBody>
          <a:bodyPr/>
          <a:lstStyle/>
          <a:p>
            <a:r>
              <a:rPr lang="fi-FI" sz="1400" dirty="0"/>
              <a:t>Fairdata-palveluiden käyttökoulutuksia organisaatioiden datatukihenkilöille ja IDA- Fairdata –yhteyshenkilöille</a:t>
            </a:r>
          </a:p>
          <a:p>
            <a:r>
              <a:rPr lang="fi-FI" sz="1400" dirty="0"/>
              <a:t>Datanhallinnan perusteiden ja FAIR-periaatteiden koulutusta</a:t>
            </a:r>
          </a:p>
          <a:p>
            <a:r>
              <a:rPr lang="fi-FI" sz="1400" dirty="0"/>
              <a:t>Organisaatiovierailuja, työpajoja  </a:t>
            </a:r>
          </a:p>
          <a:p>
            <a:r>
              <a:rPr lang="fi-FI" sz="1400" dirty="0"/>
              <a:t>Esityksiä seminaareissa</a:t>
            </a:r>
          </a:p>
          <a:p>
            <a:r>
              <a:rPr lang="fi-FI" sz="1400" dirty="0"/>
              <a:t>Koulutukset loppukäyttäjille </a:t>
            </a:r>
          </a:p>
          <a:p>
            <a:r>
              <a:rPr lang="fi-FI" sz="1400" dirty="0"/>
              <a:t>Verkkokoulutukset</a:t>
            </a:r>
          </a:p>
          <a:p>
            <a:pPr marL="0" indent="0">
              <a:buNone/>
            </a:pPr>
            <a:endParaRPr lang="fi-FI" dirty="0"/>
          </a:p>
        </p:txBody>
      </p:sp>
      <p:sp>
        <p:nvSpPr>
          <p:cNvPr id="4" name="Slide Number Placeholder 3"/>
          <p:cNvSpPr>
            <a:spLocks noGrp="1"/>
          </p:cNvSpPr>
          <p:nvPr>
            <p:ph type="sldNum" sz="quarter" idx="12"/>
          </p:nvPr>
        </p:nvSpPr>
        <p:spPr/>
        <p:txBody>
          <a:bodyPr/>
          <a:lstStyle/>
          <a:p>
            <a:fld id="{5E9086DF-C7C9-4DB3-8877-43D60EBA4301}" type="slidenum">
              <a:rPr lang="en-US" altLang="fi-FI" smtClean="0"/>
              <a:pPr/>
              <a:t>36</a:t>
            </a:fld>
            <a:endParaRPr lang="en-US" altLang="fi-FI"/>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1712" y="1951895"/>
            <a:ext cx="5499463" cy="2738863"/>
          </a:xfrm>
          <a:prstGeom prst="rect">
            <a:avLst/>
          </a:prstGeom>
        </p:spPr>
      </p:pic>
      <p:sp>
        <p:nvSpPr>
          <p:cNvPr id="7" name="TextBox 6"/>
          <p:cNvSpPr txBox="1"/>
          <p:nvPr/>
        </p:nvSpPr>
        <p:spPr>
          <a:xfrm>
            <a:off x="4466890" y="2951994"/>
            <a:ext cx="4670638" cy="369332"/>
          </a:xfrm>
          <a:prstGeom prst="rect">
            <a:avLst/>
          </a:prstGeom>
          <a:noFill/>
        </p:spPr>
        <p:txBody>
          <a:bodyPr wrap="none" rtlCol="0">
            <a:spAutoFit/>
          </a:bodyPr>
          <a:lstStyle/>
          <a:p>
            <a:r>
              <a:rPr lang="fi-FI" dirty="0">
                <a:solidFill>
                  <a:schemeClr val="bg1"/>
                </a:solidFill>
              </a:rPr>
              <a:t>https://www.fairdata.fi/koulutus/koulutukset/</a:t>
            </a:r>
          </a:p>
        </p:txBody>
      </p:sp>
    </p:spTree>
    <p:extLst>
      <p:ext uri="{BB962C8B-B14F-4D97-AF65-F5344CB8AC3E}">
        <p14:creationId xmlns:p14="http://schemas.microsoft.com/office/powerpoint/2010/main" val="70376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Slide Number Placeholder 2"/>
          <p:cNvSpPr>
            <a:spLocks noGrp="1"/>
          </p:cNvSpPr>
          <p:nvPr>
            <p:ph type="sldNum" sz="quarter" idx="12"/>
          </p:nvPr>
        </p:nvSpPr>
        <p:spPr/>
        <p:txBody>
          <a:bodyPr/>
          <a:lstStyle/>
          <a:p>
            <a:fld id="{6F237393-0D76-4D11-A074-16775145FBA4}" type="slidenum">
              <a:rPr lang="en-US" altLang="fi-FI" smtClean="0"/>
              <a:pPr/>
              <a:t>37</a:t>
            </a:fld>
            <a:endParaRPr lang="en-US" altLang="fi-FI"/>
          </a:p>
        </p:txBody>
      </p:sp>
      <p:pic>
        <p:nvPicPr>
          <p:cNvPr id="4" name="Picture 3"/>
          <p:cNvPicPr>
            <a:picLocks noChangeAspect="1"/>
          </p:cNvPicPr>
          <p:nvPr/>
        </p:nvPicPr>
        <p:blipFill>
          <a:blip r:embed="rId2"/>
          <a:stretch>
            <a:fillRect/>
          </a:stretch>
        </p:blipFill>
        <p:spPr>
          <a:xfrm>
            <a:off x="-397" y="121499"/>
            <a:ext cx="9144793" cy="4584589"/>
          </a:xfrm>
          <a:prstGeom prst="rect">
            <a:avLst/>
          </a:prstGeom>
        </p:spPr>
      </p:pic>
      <p:sp>
        <p:nvSpPr>
          <p:cNvPr id="5" name="TextBox 4"/>
          <p:cNvSpPr txBox="1"/>
          <p:nvPr/>
        </p:nvSpPr>
        <p:spPr>
          <a:xfrm>
            <a:off x="3213463" y="228600"/>
            <a:ext cx="3256020" cy="369332"/>
          </a:xfrm>
          <a:prstGeom prst="rect">
            <a:avLst/>
          </a:prstGeom>
          <a:noFill/>
        </p:spPr>
        <p:txBody>
          <a:bodyPr wrap="none" rtlCol="0">
            <a:spAutoFit/>
          </a:bodyPr>
          <a:lstStyle/>
          <a:p>
            <a:r>
              <a:rPr lang="fi-FI" dirty="0"/>
              <a:t>https://www.csc.fi/web/training</a:t>
            </a:r>
          </a:p>
        </p:txBody>
      </p:sp>
    </p:spTree>
    <p:extLst>
      <p:ext uri="{BB962C8B-B14F-4D97-AF65-F5344CB8AC3E}">
        <p14:creationId xmlns:p14="http://schemas.microsoft.com/office/powerpoint/2010/main" val="3589687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Tallenteet järjestetyistä koulutuksista</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3060" y="1042217"/>
            <a:ext cx="4694712" cy="3184525"/>
          </a:xfrm>
        </p:spPr>
      </p:pic>
      <p:sp>
        <p:nvSpPr>
          <p:cNvPr id="4" name="Slide Number Placeholder 3"/>
          <p:cNvSpPr>
            <a:spLocks noGrp="1"/>
          </p:cNvSpPr>
          <p:nvPr>
            <p:ph type="sldNum" sz="quarter" idx="12"/>
          </p:nvPr>
        </p:nvSpPr>
        <p:spPr/>
        <p:txBody>
          <a:bodyPr/>
          <a:lstStyle/>
          <a:p>
            <a:fld id="{5E9086DF-C7C9-4DB3-8877-43D60EBA4301}" type="slidenum">
              <a:rPr lang="en-US" altLang="fi-FI" smtClean="0"/>
              <a:pPr/>
              <a:t>38</a:t>
            </a:fld>
            <a:endParaRPr lang="en-US" altLang="fi-FI"/>
          </a:p>
        </p:txBody>
      </p:sp>
      <p:sp>
        <p:nvSpPr>
          <p:cNvPr id="6" name="TextBox 5"/>
          <p:cNvSpPr txBox="1"/>
          <p:nvPr/>
        </p:nvSpPr>
        <p:spPr>
          <a:xfrm>
            <a:off x="4634895" y="1787918"/>
            <a:ext cx="4440639" cy="307777"/>
          </a:xfrm>
          <a:prstGeom prst="rect">
            <a:avLst/>
          </a:prstGeom>
          <a:noFill/>
        </p:spPr>
        <p:txBody>
          <a:bodyPr wrap="none" rtlCol="0">
            <a:spAutoFit/>
          </a:bodyPr>
          <a:lstStyle/>
          <a:p>
            <a:r>
              <a:rPr lang="fi-FI" sz="1400" dirty="0"/>
              <a:t>https://www.fairdata.fi/koulutus/koulutuksen-tallenteet/</a:t>
            </a:r>
          </a:p>
        </p:txBody>
      </p:sp>
      <p:sp>
        <p:nvSpPr>
          <p:cNvPr id="7" name="TextBox 6"/>
          <p:cNvSpPr txBox="1"/>
          <p:nvPr/>
        </p:nvSpPr>
        <p:spPr>
          <a:xfrm>
            <a:off x="5608320" y="2350347"/>
            <a:ext cx="3145413" cy="307777"/>
          </a:xfrm>
          <a:prstGeom prst="rect">
            <a:avLst/>
          </a:prstGeom>
          <a:noFill/>
        </p:spPr>
        <p:txBody>
          <a:bodyPr wrap="none" rtlCol="0">
            <a:spAutoFit/>
          </a:bodyPr>
          <a:lstStyle/>
          <a:p>
            <a:r>
              <a:rPr lang="fi-FI" sz="1400" dirty="0"/>
              <a:t>https://www.csc.fi/web/training/arkisto</a:t>
            </a:r>
          </a:p>
        </p:txBody>
      </p:sp>
      <p:sp>
        <p:nvSpPr>
          <p:cNvPr id="8" name="TextBox 7"/>
          <p:cNvSpPr txBox="1"/>
          <p:nvPr/>
        </p:nvSpPr>
        <p:spPr>
          <a:xfrm>
            <a:off x="5608320" y="2926323"/>
            <a:ext cx="2462149" cy="307777"/>
          </a:xfrm>
          <a:prstGeom prst="rect">
            <a:avLst/>
          </a:prstGeom>
          <a:noFill/>
        </p:spPr>
        <p:txBody>
          <a:bodyPr wrap="none" rtlCol="0">
            <a:spAutoFit/>
          </a:bodyPr>
          <a:lstStyle/>
          <a:p>
            <a:r>
              <a:rPr lang="fi-FI" sz="1400" dirty="0"/>
              <a:t>CSC youtube Playlist Webinars</a:t>
            </a:r>
          </a:p>
        </p:txBody>
      </p:sp>
    </p:spTree>
    <p:extLst>
      <p:ext uri="{BB962C8B-B14F-4D97-AF65-F5344CB8AC3E}">
        <p14:creationId xmlns:p14="http://schemas.microsoft.com/office/powerpoint/2010/main" val="3535749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fi-FI" dirty="0" err="1"/>
              <a:t>Fairdata</a:t>
            </a:r>
            <a:r>
              <a:rPr lang="fi-FI" dirty="0"/>
              <a:t>-koulutus</a:t>
            </a:r>
          </a:p>
        </p:txBody>
      </p:sp>
      <p:sp>
        <p:nvSpPr>
          <p:cNvPr id="4" name="Slide Number Placeholder 3"/>
          <p:cNvSpPr>
            <a:spLocks noGrp="1"/>
          </p:cNvSpPr>
          <p:nvPr>
            <p:ph type="sldNum" sz="quarter" idx="4294967295"/>
          </p:nvPr>
        </p:nvSpPr>
        <p:spPr>
          <a:xfrm>
            <a:off x="0" y="4489450"/>
            <a:ext cx="646113" cy="222250"/>
          </a:xfrm>
        </p:spPr>
        <p:txBody>
          <a:bodyPr/>
          <a:lstStyle/>
          <a:p>
            <a:pPr>
              <a:defRPr/>
            </a:pPr>
            <a:fld id="{D41975A3-2E4D-4F46-A85A-D5B41899487D}" type="slidenum">
              <a:rPr lang="en-US" smtClean="0"/>
              <a:pPr>
                <a:defRPr/>
              </a:pPr>
              <a:t>39</a:t>
            </a:fld>
            <a:endParaRPr lang="en-US" dirty="0"/>
          </a:p>
        </p:txBody>
      </p:sp>
    </p:spTree>
    <p:extLst>
      <p:ext uri="{BB962C8B-B14F-4D97-AF65-F5344CB8AC3E}">
        <p14:creationId xmlns:p14="http://schemas.microsoft.com/office/powerpoint/2010/main" val="22174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597196" y="1084887"/>
          <a:ext cx="8040524" cy="3118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p:cNvSpPr>
            <a:spLocks noGrp="1"/>
          </p:cNvSpPr>
          <p:nvPr>
            <p:ph type="title"/>
          </p:nvPr>
        </p:nvSpPr>
        <p:spPr/>
        <p:txBody>
          <a:bodyPr/>
          <a:lstStyle/>
          <a:p>
            <a:r>
              <a:rPr lang="fi-FI" dirty="0"/>
              <a:t>CSC on korkeakoulujen ja valtion omistama yhtiö</a:t>
            </a:r>
          </a:p>
        </p:txBody>
      </p:sp>
      <p:sp>
        <p:nvSpPr>
          <p:cNvPr id="6" name="Slide Number Placeholder 5"/>
          <p:cNvSpPr>
            <a:spLocks noGrp="1"/>
          </p:cNvSpPr>
          <p:nvPr>
            <p:ph type="sldNum" sz="quarter" idx="16"/>
          </p:nvPr>
        </p:nvSpPr>
        <p:spPr/>
        <p:txBody>
          <a:bodyPr/>
          <a:lstStyle/>
          <a:p>
            <a:pPr defTabSz="428951">
              <a:defRPr/>
            </a:pPr>
            <a:fld id="{1902EB33-AE32-4D46-BAA6-3F61AB03C92B}" type="slidenum">
              <a:rPr lang="en-US" sz="657">
                <a:solidFill>
                  <a:srgbClr val="5E6971">
                    <a:lumMod val="75000"/>
                  </a:srgbClr>
                </a:solidFill>
              </a:rPr>
              <a:pPr defTabSz="428951">
                <a:defRPr/>
              </a:pPr>
              <a:t>4</a:t>
            </a:fld>
            <a:endParaRPr lang="en-US" sz="657">
              <a:solidFill>
                <a:srgbClr val="5E6971">
                  <a:lumMod val="75000"/>
                </a:srgbClr>
              </a:solidFill>
            </a:endParaRPr>
          </a:p>
        </p:txBody>
      </p:sp>
      <p:sp>
        <p:nvSpPr>
          <p:cNvPr id="12" name="Content Placeholder 20"/>
          <p:cNvSpPr>
            <a:spLocks noGrp="1"/>
          </p:cNvSpPr>
          <p:nvPr>
            <p:ph idx="13"/>
          </p:nvPr>
        </p:nvSpPr>
        <p:spPr>
          <a:xfrm>
            <a:off x="7217888" y="4203850"/>
            <a:ext cx="1246834" cy="181294"/>
          </a:xfrm>
        </p:spPr>
        <p:txBody>
          <a:bodyPr/>
          <a:lstStyle/>
          <a:p>
            <a:pPr marL="240378" lvl="1" indent="0">
              <a:buNone/>
            </a:pPr>
            <a:r>
              <a:rPr lang="fi-FI" sz="845" dirty="0">
                <a:solidFill>
                  <a:schemeClr val="tx1"/>
                </a:solidFill>
              </a:rPr>
              <a:t>Kuvat: </a:t>
            </a:r>
            <a:r>
              <a:rPr lang="fi-FI" sz="845" dirty="0" err="1">
                <a:solidFill>
                  <a:schemeClr val="tx1"/>
                </a:solidFill>
              </a:rPr>
              <a:t>Thinkstock</a:t>
            </a:r>
            <a:endParaRPr lang="fi-FI" sz="845" dirty="0">
              <a:solidFill>
                <a:schemeClr val="tx1"/>
              </a:solidFill>
            </a:endParaRPr>
          </a:p>
        </p:txBody>
      </p:sp>
    </p:spTree>
    <p:extLst>
      <p:ext uri="{BB962C8B-B14F-4D97-AF65-F5344CB8AC3E}">
        <p14:creationId xmlns:p14="http://schemas.microsoft.com/office/powerpoint/2010/main" val="895007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DB0671-A543-694D-913E-D61DE8E387E7}"/>
              </a:ext>
            </a:extLst>
          </p:cNvPr>
          <p:cNvSpPr>
            <a:spLocks noGrp="1"/>
          </p:cNvSpPr>
          <p:nvPr>
            <p:ph type="title"/>
          </p:nvPr>
        </p:nvSpPr>
        <p:spPr/>
        <p:txBody>
          <a:bodyPr/>
          <a:lstStyle/>
          <a:p>
            <a:r>
              <a:rPr lang="fi-FI" sz="2534" dirty="0" err="1">
                <a:latin typeface="Lato" panose="020F0502020204030203" pitchFamily="34" charset="77"/>
              </a:rPr>
              <a:t>Fairdata</a:t>
            </a:r>
            <a:r>
              <a:rPr lang="fi-FI" sz="2534" dirty="0">
                <a:latin typeface="Lato" panose="020F0502020204030203" pitchFamily="34" charset="77"/>
              </a:rPr>
              <a:t>-palvelut</a:t>
            </a:r>
          </a:p>
        </p:txBody>
      </p:sp>
      <p:sp>
        <p:nvSpPr>
          <p:cNvPr id="8" name="Content Placeholder 7">
            <a:extLst>
              <a:ext uri="{FF2B5EF4-FFF2-40B4-BE49-F238E27FC236}">
                <a16:creationId xmlns:a16="http://schemas.microsoft.com/office/drawing/2014/main" id="{B0E6E148-F442-054F-A673-C9B23259F955}"/>
              </a:ext>
            </a:extLst>
          </p:cNvPr>
          <p:cNvSpPr>
            <a:spLocks noGrp="1"/>
          </p:cNvSpPr>
          <p:nvPr>
            <p:ph idx="1"/>
          </p:nvPr>
        </p:nvSpPr>
        <p:spPr>
          <a:xfrm>
            <a:off x="525864" y="896193"/>
            <a:ext cx="5677119" cy="3288794"/>
          </a:xfrm>
        </p:spPr>
        <p:txBody>
          <a:bodyPr/>
          <a:lstStyle/>
          <a:p>
            <a:pPr marL="0" indent="0">
              <a:buNone/>
            </a:pPr>
            <a:r>
              <a:rPr lang="fi-FI" dirty="0"/>
              <a:t>Palvelut on suomalaisten korkeakoulujen ja valtion tutkimuslaitosten käytettävissä maksuttomasti tutkimuskäyttöön. </a:t>
            </a:r>
            <a:endParaRPr lang="fi-FI" b="1" dirty="0"/>
          </a:p>
          <a:p>
            <a:r>
              <a:rPr lang="fi-FI" b="1" dirty="0"/>
              <a:t>IDA</a:t>
            </a:r>
            <a:r>
              <a:rPr lang="fi-FI" dirty="0"/>
              <a:t> – tutkimusdatan säilytyspalvelu</a:t>
            </a:r>
          </a:p>
          <a:p>
            <a:r>
              <a:rPr lang="fi-FI" b="1" dirty="0"/>
              <a:t>ETSIN</a:t>
            </a:r>
            <a:r>
              <a:rPr lang="fi-FI" dirty="0"/>
              <a:t> – tutkimusaineistojen hakupalvelu</a:t>
            </a:r>
          </a:p>
          <a:p>
            <a:r>
              <a:rPr lang="fi-FI" b="1" dirty="0"/>
              <a:t>QVAIN</a:t>
            </a:r>
            <a:r>
              <a:rPr lang="fi-FI" dirty="0"/>
              <a:t> – tutkimusaineistojen kuvailutyökalu</a:t>
            </a:r>
          </a:p>
          <a:p>
            <a:r>
              <a:rPr lang="fi-FI" b="1" dirty="0"/>
              <a:t>METAX </a:t>
            </a:r>
            <a:r>
              <a:rPr lang="fi-FI" dirty="0"/>
              <a:t>–</a:t>
            </a:r>
            <a:r>
              <a:rPr lang="fi-FI" b="1" dirty="0"/>
              <a:t> </a:t>
            </a:r>
            <a:r>
              <a:rPr lang="fi-FI" dirty="0"/>
              <a:t>tutkimusaineistojen metatietovaranto</a:t>
            </a:r>
            <a:endParaRPr lang="fi-FI" b="1" dirty="0"/>
          </a:p>
          <a:p>
            <a:r>
              <a:rPr lang="fi-FI" b="1" dirty="0"/>
              <a:t>FAIRDATA PAS</a:t>
            </a:r>
            <a:r>
              <a:rPr lang="fi-FI" dirty="0"/>
              <a:t> – tutkimusaineistojen pitkäaikaissäilytyspalvelu ja sen hallintaliittymä</a:t>
            </a:r>
          </a:p>
          <a:p>
            <a:pPr marL="0" indent="0">
              <a:buNone/>
            </a:pPr>
            <a:endParaRPr lang="fi-FI" dirty="0"/>
          </a:p>
        </p:txBody>
      </p:sp>
      <p:pic>
        <p:nvPicPr>
          <p:cNvPr id="9" name="Picture 8" descr="Fairdata-prosessikaavi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5314" y="980045"/>
            <a:ext cx="2872191" cy="2864267"/>
          </a:xfrm>
          <a:prstGeom prst="rect">
            <a:avLst/>
          </a:prstGeom>
        </p:spPr>
      </p:pic>
      <p:sp>
        <p:nvSpPr>
          <p:cNvPr id="2" name="TextBox 1"/>
          <p:cNvSpPr txBox="1"/>
          <p:nvPr/>
        </p:nvSpPr>
        <p:spPr>
          <a:xfrm>
            <a:off x="525864" y="4181509"/>
            <a:ext cx="4863832" cy="307777"/>
          </a:xfrm>
          <a:prstGeom prst="rect">
            <a:avLst/>
          </a:prstGeom>
          <a:noFill/>
        </p:spPr>
        <p:txBody>
          <a:bodyPr wrap="none" rtlCol="0">
            <a:spAutoFit/>
          </a:bodyPr>
          <a:lstStyle/>
          <a:p>
            <a:r>
              <a:rPr lang="fi-FI" sz="1400" dirty="0"/>
              <a:t>Palvelut järjestää opetus- ja kulttuuriministeriö ja tuottaa CSC  </a:t>
            </a:r>
          </a:p>
        </p:txBody>
      </p:sp>
    </p:spTree>
    <p:extLst>
      <p:ext uri="{BB962C8B-B14F-4D97-AF65-F5344CB8AC3E}">
        <p14:creationId xmlns:p14="http://schemas.microsoft.com/office/powerpoint/2010/main" val="12084729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59E4397-F9E4-BE46-A3D1-C4BA0F6E9722}"/>
              </a:ext>
            </a:extLst>
          </p:cNvPr>
          <p:cNvGrpSpPr/>
          <p:nvPr/>
        </p:nvGrpSpPr>
        <p:grpSpPr>
          <a:xfrm>
            <a:off x="627251" y="975845"/>
            <a:ext cx="7925435" cy="3298604"/>
            <a:chOff x="481998" y="1516681"/>
            <a:chExt cx="11258757" cy="3880081"/>
          </a:xfrm>
        </p:grpSpPr>
        <p:sp>
          <p:nvSpPr>
            <p:cNvPr id="4" name="CustomShape 2">
              <a:extLst>
                <a:ext uri="{FF2B5EF4-FFF2-40B4-BE49-F238E27FC236}">
                  <a16:creationId xmlns:a16="http://schemas.microsoft.com/office/drawing/2014/main" id="{41845A45-4C8E-8146-ADA5-0074D2BE4228}"/>
                </a:ext>
              </a:extLst>
            </p:cNvPr>
            <p:cNvSpPr/>
            <p:nvPr/>
          </p:nvSpPr>
          <p:spPr>
            <a:xfrm>
              <a:off x="2464616" y="1516681"/>
              <a:ext cx="3084075" cy="396361"/>
            </a:xfrm>
            <a:prstGeom prst="rect">
              <a:avLst/>
            </a:prstGeom>
            <a:gradFill flip="none" rotWithShape="1">
              <a:gsLst>
                <a:gs pos="0">
                  <a:srgbClr val="2EB33E">
                    <a:tint val="66000"/>
                    <a:satMod val="160000"/>
                  </a:srgbClr>
                </a:gs>
                <a:gs pos="50000">
                  <a:srgbClr val="2EB33E">
                    <a:tint val="44500"/>
                    <a:satMod val="160000"/>
                  </a:srgbClr>
                </a:gs>
                <a:gs pos="100000">
                  <a:srgbClr val="2EB33E">
                    <a:tint val="23500"/>
                    <a:satMod val="160000"/>
                  </a:srgbClr>
                </a:gs>
              </a:gsLst>
              <a:lin ang="2700000" scaled="1"/>
              <a:tileRect/>
            </a:gradFill>
            <a:ln>
              <a:solidFill>
                <a:srgbClr val="3465A4"/>
              </a:solidFill>
            </a:ln>
          </p:spPr>
          <p:style>
            <a:lnRef idx="0">
              <a:scrgbClr r="0" g="0" b="0"/>
            </a:lnRef>
            <a:fillRef idx="0">
              <a:scrgbClr r="0" g="0" b="0"/>
            </a:fillRef>
            <a:effectRef idx="0">
              <a:scrgbClr r="0" g="0" b="0"/>
            </a:effectRef>
            <a:fontRef idx="minor"/>
          </p:style>
          <p:txBody>
            <a:bodyPr wrap="none" lIns="63354" tIns="31677" rIns="63354" bIns="31677" anchor="ctr"/>
            <a:lstStyle/>
            <a:p>
              <a:pPr algn="ctr"/>
              <a:r>
                <a:rPr lang="fi-FI" sz="1267" spc="-1">
                  <a:latin typeface="Arial"/>
                </a:rPr>
                <a:t>IDA</a:t>
              </a:r>
            </a:p>
          </p:txBody>
        </p:sp>
        <p:pic>
          <p:nvPicPr>
            <p:cNvPr id="5" name="Picture 4">
              <a:extLst>
                <a:ext uri="{FF2B5EF4-FFF2-40B4-BE49-F238E27FC236}">
                  <a16:creationId xmlns:a16="http://schemas.microsoft.com/office/drawing/2014/main" id="{78C28175-28DF-684C-A537-D5495E68EC0D}"/>
                </a:ext>
              </a:extLst>
            </p:cNvPr>
            <p:cNvPicPr/>
            <p:nvPr/>
          </p:nvPicPr>
          <p:blipFill>
            <a:blip r:embed="rId3"/>
            <a:stretch/>
          </p:blipFill>
          <p:spPr>
            <a:xfrm>
              <a:off x="481998" y="2185562"/>
              <a:ext cx="986463" cy="822241"/>
            </a:xfrm>
            <a:prstGeom prst="rect">
              <a:avLst/>
            </a:prstGeom>
            <a:ln>
              <a:noFill/>
            </a:ln>
          </p:spPr>
        </p:pic>
        <p:pic>
          <p:nvPicPr>
            <p:cNvPr id="7" name="Picture 6">
              <a:extLst>
                <a:ext uri="{FF2B5EF4-FFF2-40B4-BE49-F238E27FC236}">
                  <a16:creationId xmlns:a16="http://schemas.microsoft.com/office/drawing/2014/main" id="{0BF0DBC1-59FE-D04B-8376-14041DC8C5D8}"/>
                </a:ext>
              </a:extLst>
            </p:cNvPr>
            <p:cNvPicPr/>
            <p:nvPr/>
          </p:nvPicPr>
          <p:blipFill>
            <a:blip r:embed="rId4"/>
            <a:stretch/>
          </p:blipFill>
          <p:spPr>
            <a:xfrm>
              <a:off x="10768831" y="2143802"/>
              <a:ext cx="971924" cy="864001"/>
            </a:xfrm>
            <a:prstGeom prst="rect">
              <a:avLst/>
            </a:prstGeom>
            <a:ln>
              <a:noFill/>
            </a:ln>
          </p:spPr>
        </p:pic>
        <p:sp>
          <p:nvSpPr>
            <p:cNvPr id="8" name="CustomShape 5">
              <a:extLst>
                <a:ext uri="{FF2B5EF4-FFF2-40B4-BE49-F238E27FC236}">
                  <a16:creationId xmlns:a16="http://schemas.microsoft.com/office/drawing/2014/main" id="{3C619E20-C225-FE4A-B11E-C04C637448EA}"/>
                </a:ext>
              </a:extLst>
            </p:cNvPr>
            <p:cNvSpPr/>
            <p:nvPr/>
          </p:nvSpPr>
          <p:spPr>
            <a:xfrm rot="30600">
              <a:off x="8454330" y="1518121"/>
              <a:ext cx="1057397" cy="390601"/>
            </a:xfrm>
            <a:prstGeom prst="rect">
              <a:avLst/>
            </a:prstGeom>
            <a:gradFill flip="none" rotWithShape="1">
              <a:gsLst>
                <a:gs pos="0">
                  <a:srgbClr val="2EB33E">
                    <a:tint val="66000"/>
                    <a:satMod val="160000"/>
                  </a:srgbClr>
                </a:gs>
                <a:gs pos="50000">
                  <a:srgbClr val="2EB33E">
                    <a:tint val="44500"/>
                    <a:satMod val="160000"/>
                  </a:srgbClr>
                </a:gs>
                <a:gs pos="100000">
                  <a:srgbClr val="2EB33E">
                    <a:tint val="23500"/>
                    <a:satMod val="160000"/>
                  </a:srgbClr>
                </a:gs>
              </a:gsLst>
              <a:lin ang="2700000" scaled="1"/>
              <a:tileRect/>
            </a:gradFill>
            <a:ln>
              <a:solidFill>
                <a:srgbClr val="3465A4"/>
              </a:solidFill>
            </a:ln>
          </p:spPr>
          <p:style>
            <a:lnRef idx="0">
              <a:scrgbClr r="0" g="0" b="0"/>
            </a:lnRef>
            <a:fillRef idx="0">
              <a:scrgbClr r="0" g="0" b="0"/>
            </a:fillRef>
            <a:effectRef idx="0">
              <a:scrgbClr r="0" g="0" b="0"/>
            </a:effectRef>
            <a:fontRef idx="minor"/>
          </p:style>
          <p:txBody>
            <a:bodyPr wrap="none" lIns="63354" tIns="31677" rIns="63354" bIns="31677" anchor="ctr"/>
            <a:lstStyle/>
            <a:p>
              <a:pPr algn="ctr"/>
              <a:r>
                <a:rPr lang="fi-FI" sz="1267" spc="-1" dirty="0">
                  <a:latin typeface="Arial"/>
                </a:rPr>
                <a:t>Etsin</a:t>
              </a:r>
            </a:p>
          </p:txBody>
        </p:sp>
        <p:sp>
          <p:nvSpPr>
            <p:cNvPr id="9" name="CustomShape 6">
              <a:extLst>
                <a:ext uri="{FF2B5EF4-FFF2-40B4-BE49-F238E27FC236}">
                  <a16:creationId xmlns:a16="http://schemas.microsoft.com/office/drawing/2014/main" id="{A69AC7D2-988E-0942-ABDF-344ADF7E292E}"/>
                </a:ext>
              </a:extLst>
            </p:cNvPr>
            <p:cNvSpPr/>
            <p:nvPr/>
          </p:nvSpPr>
          <p:spPr>
            <a:xfrm>
              <a:off x="1583452" y="2452682"/>
              <a:ext cx="396524" cy="324000"/>
            </a:xfrm>
            <a:prstGeom prst="ellipse">
              <a:avLst/>
            </a:prstGeom>
            <a:noFill/>
            <a:ln w="19080">
              <a:solidFill>
                <a:srgbClr val="000000"/>
              </a:solidFill>
              <a:round/>
            </a:ln>
          </p:spPr>
          <p:style>
            <a:lnRef idx="0">
              <a:scrgbClr r="0" g="0" b="0"/>
            </a:lnRef>
            <a:fillRef idx="0">
              <a:scrgbClr r="0" g="0" b="0"/>
            </a:fillRef>
            <a:effectRef idx="0">
              <a:scrgbClr r="0" g="0" b="0"/>
            </a:effectRef>
            <a:fontRef idx="minor"/>
          </p:style>
        </p:sp>
        <p:sp>
          <p:nvSpPr>
            <p:cNvPr id="10" name="CustomShape 7">
              <a:extLst>
                <a:ext uri="{FF2B5EF4-FFF2-40B4-BE49-F238E27FC236}">
                  <a16:creationId xmlns:a16="http://schemas.microsoft.com/office/drawing/2014/main" id="{D796F1F1-362B-FB46-AFFC-7F46D68C7AE2}"/>
                </a:ext>
              </a:extLst>
            </p:cNvPr>
            <p:cNvSpPr/>
            <p:nvPr/>
          </p:nvSpPr>
          <p:spPr>
            <a:xfrm>
              <a:off x="2552733" y="2200682"/>
              <a:ext cx="1409863" cy="1044002"/>
            </a:xfrm>
            <a:custGeom>
              <a:avLst/>
              <a:gdLst/>
              <a:ahLst/>
              <a:cxnLst/>
              <a:rect l="0" t="0" r="r" b="b"/>
              <a:pathLst>
                <a:path w="3202" h="2902">
                  <a:moveTo>
                    <a:pt x="483" y="0"/>
                  </a:moveTo>
                  <a:cubicBezTo>
                    <a:pt x="241" y="0"/>
                    <a:pt x="0" y="241"/>
                    <a:pt x="0" y="483"/>
                  </a:cubicBezTo>
                  <a:lnTo>
                    <a:pt x="0" y="2417"/>
                  </a:lnTo>
                  <a:cubicBezTo>
                    <a:pt x="0" y="2659"/>
                    <a:pt x="241" y="2901"/>
                    <a:pt x="483" y="2901"/>
                  </a:cubicBezTo>
                  <a:lnTo>
                    <a:pt x="2717" y="2901"/>
                  </a:lnTo>
                  <a:cubicBezTo>
                    <a:pt x="2959" y="2901"/>
                    <a:pt x="3201" y="2659"/>
                    <a:pt x="3201" y="2417"/>
                  </a:cubicBezTo>
                  <a:lnTo>
                    <a:pt x="3201" y="483"/>
                  </a:lnTo>
                  <a:cubicBezTo>
                    <a:pt x="3201" y="241"/>
                    <a:pt x="2959" y="0"/>
                    <a:pt x="2717" y="0"/>
                  </a:cubicBezTo>
                  <a:lnTo>
                    <a:pt x="483" y="0"/>
                  </a:lnTo>
                </a:path>
              </a:pathLst>
            </a:custGeom>
            <a:noFill/>
            <a:ln w="19080">
              <a:solidFill>
                <a:srgbClr val="000000"/>
              </a:solidFill>
              <a:round/>
            </a:ln>
          </p:spPr>
          <p:style>
            <a:lnRef idx="0">
              <a:scrgbClr r="0" g="0" b="0"/>
            </a:lnRef>
            <a:fillRef idx="0">
              <a:scrgbClr r="0" g="0" b="0"/>
            </a:fillRef>
            <a:effectRef idx="0">
              <a:scrgbClr r="0" g="0" b="0"/>
            </a:effectRef>
            <a:fontRef idx="minor"/>
          </p:style>
        </p:sp>
        <p:sp>
          <p:nvSpPr>
            <p:cNvPr id="11" name="TextShape 8">
              <a:extLst>
                <a:ext uri="{FF2B5EF4-FFF2-40B4-BE49-F238E27FC236}">
                  <a16:creationId xmlns:a16="http://schemas.microsoft.com/office/drawing/2014/main" id="{2CBB96EB-6C6E-F745-8AF3-969E9BC329BA}"/>
                </a:ext>
              </a:extLst>
            </p:cNvPr>
            <p:cNvSpPr txBox="1"/>
            <p:nvPr/>
          </p:nvSpPr>
          <p:spPr>
            <a:xfrm>
              <a:off x="2576084" y="2295723"/>
              <a:ext cx="1386512" cy="909001"/>
            </a:xfrm>
            <a:prstGeom prst="rect">
              <a:avLst/>
            </a:prstGeom>
            <a:noFill/>
            <a:ln>
              <a:noFill/>
            </a:ln>
          </p:spPr>
          <p:txBody>
            <a:bodyPr lIns="63354" tIns="31677" rIns="63354" bIns="31677"/>
            <a:lstStyle/>
            <a:p>
              <a:pPr algn="ctr"/>
              <a:r>
                <a:rPr lang="fi-FI" sz="1126" spc="-1">
                  <a:latin typeface="Arial"/>
                </a:rPr>
                <a:t>Tiedostojen</a:t>
              </a:r>
              <a:br>
                <a:rPr sz="1408"/>
              </a:br>
              <a:r>
                <a:rPr lang="fi-FI" sz="1126" spc="-1">
                  <a:latin typeface="Arial"/>
                </a:rPr>
                <a:t>tallennus ja järjestely</a:t>
              </a:r>
            </a:p>
          </p:txBody>
        </p:sp>
        <p:sp>
          <p:nvSpPr>
            <p:cNvPr id="12" name="Line 9">
              <a:extLst>
                <a:ext uri="{FF2B5EF4-FFF2-40B4-BE49-F238E27FC236}">
                  <a16:creationId xmlns:a16="http://schemas.microsoft.com/office/drawing/2014/main" id="{D3DD8BDF-4A13-164D-BDB8-7ED2A88AF8D8}"/>
                </a:ext>
              </a:extLst>
            </p:cNvPr>
            <p:cNvSpPr/>
            <p:nvPr/>
          </p:nvSpPr>
          <p:spPr>
            <a:xfrm>
              <a:off x="1979976" y="2596683"/>
              <a:ext cx="572757" cy="0"/>
            </a:xfrm>
            <a:prstGeom prst="line">
              <a:avLst/>
            </a:prstGeom>
            <a:ln w="18000">
              <a:solidFill>
                <a:srgbClr val="000000"/>
              </a:solidFill>
              <a:round/>
              <a:tailEnd type="triangle" w="med" len="med"/>
            </a:ln>
          </p:spPr>
          <p:style>
            <a:lnRef idx="0">
              <a:scrgbClr r="0" g="0" b="0"/>
            </a:lnRef>
            <a:fillRef idx="0">
              <a:scrgbClr r="0" g="0" b="0"/>
            </a:fillRef>
            <a:effectRef idx="0">
              <a:scrgbClr r="0" g="0" b="0"/>
            </a:effectRef>
            <a:fontRef idx="minor"/>
          </p:style>
        </p:sp>
        <p:sp>
          <p:nvSpPr>
            <p:cNvPr id="13" name="CustomShape 10">
              <a:extLst>
                <a:ext uri="{FF2B5EF4-FFF2-40B4-BE49-F238E27FC236}">
                  <a16:creationId xmlns:a16="http://schemas.microsoft.com/office/drawing/2014/main" id="{712DB9FB-B5B0-4646-B45F-968B3D0E2858}"/>
                </a:ext>
              </a:extLst>
            </p:cNvPr>
            <p:cNvSpPr/>
            <p:nvPr/>
          </p:nvSpPr>
          <p:spPr>
            <a:xfrm>
              <a:off x="6454088" y="2236682"/>
              <a:ext cx="1419996" cy="990001"/>
            </a:xfrm>
            <a:custGeom>
              <a:avLst/>
              <a:gdLst/>
              <a:ahLst/>
              <a:cxnLst/>
              <a:rect l="0" t="0" r="r" b="b"/>
              <a:pathLst>
                <a:path w="3225" h="2752">
                  <a:moveTo>
                    <a:pt x="458" y="0"/>
                  </a:moveTo>
                  <a:cubicBezTo>
                    <a:pt x="229" y="0"/>
                    <a:pt x="0" y="229"/>
                    <a:pt x="0" y="458"/>
                  </a:cubicBezTo>
                  <a:lnTo>
                    <a:pt x="0" y="2292"/>
                  </a:lnTo>
                  <a:cubicBezTo>
                    <a:pt x="0" y="2521"/>
                    <a:pt x="229" y="2751"/>
                    <a:pt x="458" y="2751"/>
                  </a:cubicBezTo>
                  <a:lnTo>
                    <a:pt x="2765" y="2751"/>
                  </a:lnTo>
                  <a:cubicBezTo>
                    <a:pt x="2994" y="2751"/>
                    <a:pt x="3224" y="2521"/>
                    <a:pt x="3224" y="2292"/>
                  </a:cubicBezTo>
                  <a:lnTo>
                    <a:pt x="3224" y="458"/>
                  </a:lnTo>
                  <a:cubicBezTo>
                    <a:pt x="3224" y="229"/>
                    <a:pt x="2994" y="0"/>
                    <a:pt x="2765" y="0"/>
                  </a:cubicBezTo>
                  <a:lnTo>
                    <a:pt x="458" y="0"/>
                  </a:lnTo>
                </a:path>
              </a:pathLst>
            </a:custGeom>
            <a:noFill/>
            <a:ln w="19080">
              <a:solidFill>
                <a:srgbClr val="000000"/>
              </a:solidFill>
              <a:round/>
            </a:ln>
          </p:spPr>
          <p:style>
            <a:lnRef idx="0">
              <a:scrgbClr r="0" g="0" b="0"/>
            </a:lnRef>
            <a:fillRef idx="0">
              <a:scrgbClr r="0" g="0" b="0"/>
            </a:fillRef>
            <a:effectRef idx="0">
              <a:scrgbClr r="0" g="0" b="0"/>
            </a:effectRef>
            <a:fontRef idx="minor"/>
          </p:style>
        </p:sp>
        <p:sp>
          <p:nvSpPr>
            <p:cNvPr id="14" name="TextShape 11">
              <a:extLst>
                <a:ext uri="{FF2B5EF4-FFF2-40B4-BE49-F238E27FC236}">
                  <a16:creationId xmlns:a16="http://schemas.microsoft.com/office/drawing/2014/main" id="{178349BB-21F6-2746-B533-12F1FF093B83}"/>
                </a:ext>
              </a:extLst>
            </p:cNvPr>
            <p:cNvSpPr txBox="1"/>
            <p:nvPr/>
          </p:nvSpPr>
          <p:spPr>
            <a:xfrm>
              <a:off x="6429856" y="2285282"/>
              <a:ext cx="1542037" cy="1089362"/>
            </a:xfrm>
            <a:prstGeom prst="rect">
              <a:avLst/>
            </a:prstGeom>
            <a:noFill/>
            <a:ln>
              <a:noFill/>
            </a:ln>
          </p:spPr>
          <p:txBody>
            <a:bodyPr lIns="63354" tIns="31677" rIns="63354" bIns="31677"/>
            <a:lstStyle/>
            <a:p>
              <a:pPr algn="ctr"/>
              <a:r>
                <a:rPr lang="fi-FI" sz="1126" spc="-1">
                  <a:latin typeface="Arial"/>
                </a:rPr>
                <a:t>Tiedostojen</a:t>
              </a:r>
              <a:br>
                <a:rPr sz="1408"/>
              </a:br>
              <a:r>
                <a:rPr lang="fi-FI" sz="1126" spc="-1">
                  <a:latin typeface="Arial"/>
                </a:rPr>
                <a:t>kuvailu aineistoksi ja </a:t>
              </a:r>
              <a:br>
                <a:rPr sz="1408"/>
              </a:br>
              <a:r>
                <a:rPr lang="fi-FI" sz="1126" spc="-1">
                  <a:latin typeface="Arial"/>
                </a:rPr>
                <a:t>julkaisu</a:t>
              </a:r>
            </a:p>
          </p:txBody>
        </p:sp>
        <p:sp>
          <p:nvSpPr>
            <p:cNvPr id="15" name="CustomShape 12">
              <a:extLst>
                <a:ext uri="{FF2B5EF4-FFF2-40B4-BE49-F238E27FC236}">
                  <a16:creationId xmlns:a16="http://schemas.microsoft.com/office/drawing/2014/main" id="{F778215C-EA4D-F649-BE60-2F7A5F6515D1}"/>
                </a:ext>
              </a:extLst>
            </p:cNvPr>
            <p:cNvSpPr/>
            <p:nvPr/>
          </p:nvSpPr>
          <p:spPr>
            <a:xfrm>
              <a:off x="8324359" y="2236682"/>
              <a:ext cx="1321746" cy="942481"/>
            </a:xfrm>
            <a:custGeom>
              <a:avLst/>
              <a:gdLst/>
              <a:ahLst/>
              <a:cxnLst/>
              <a:rect l="0" t="0" r="r" b="b"/>
              <a:pathLst>
                <a:path w="3002" h="2620">
                  <a:moveTo>
                    <a:pt x="436" y="0"/>
                  </a:moveTo>
                  <a:cubicBezTo>
                    <a:pt x="218" y="0"/>
                    <a:pt x="0" y="218"/>
                    <a:pt x="0" y="436"/>
                  </a:cubicBezTo>
                  <a:lnTo>
                    <a:pt x="0" y="2182"/>
                  </a:lnTo>
                  <a:cubicBezTo>
                    <a:pt x="0" y="2400"/>
                    <a:pt x="218" y="2619"/>
                    <a:pt x="436" y="2619"/>
                  </a:cubicBezTo>
                  <a:lnTo>
                    <a:pt x="2564" y="2619"/>
                  </a:lnTo>
                  <a:cubicBezTo>
                    <a:pt x="2782" y="2619"/>
                    <a:pt x="3001" y="2400"/>
                    <a:pt x="3001" y="2182"/>
                  </a:cubicBezTo>
                  <a:lnTo>
                    <a:pt x="3001" y="436"/>
                  </a:lnTo>
                  <a:cubicBezTo>
                    <a:pt x="3001" y="218"/>
                    <a:pt x="2782" y="0"/>
                    <a:pt x="2564" y="0"/>
                  </a:cubicBezTo>
                  <a:lnTo>
                    <a:pt x="436" y="0"/>
                  </a:lnTo>
                </a:path>
              </a:pathLst>
            </a:custGeom>
            <a:noFill/>
            <a:ln w="19080">
              <a:solidFill>
                <a:srgbClr val="000000"/>
              </a:solidFill>
              <a:round/>
            </a:ln>
          </p:spPr>
          <p:style>
            <a:lnRef idx="0">
              <a:scrgbClr r="0" g="0" b="0"/>
            </a:lnRef>
            <a:fillRef idx="0">
              <a:scrgbClr r="0" g="0" b="0"/>
            </a:fillRef>
            <a:effectRef idx="0">
              <a:scrgbClr r="0" g="0" b="0"/>
            </a:effectRef>
            <a:fontRef idx="minor"/>
          </p:style>
        </p:sp>
        <p:sp>
          <p:nvSpPr>
            <p:cNvPr id="16" name="TextShape 13">
              <a:extLst>
                <a:ext uri="{FF2B5EF4-FFF2-40B4-BE49-F238E27FC236}">
                  <a16:creationId xmlns:a16="http://schemas.microsoft.com/office/drawing/2014/main" id="{34EF0CCF-D2BE-354F-8886-FCDB8371A902}"/>
                </a:ext>
              </a:extLst>
            </p:cNvPr>
            <p:cNvSpPr txBox="1"/>
            <p:nvPr/>
          </p:nvSpPr>
          <p:spPr>
            <a:xfrm>
              <a:off x="8282530" y="2411283"/>
              <a:ext cx="1390037" cy="833401"/>
            </a:xfrm>
            <a:prstGeom prst="rect">
              <a:avLst/>
            </a:prstGeom>
            <a:noFill/>
            <a:ln>
              <a:noFill/>
            </a:ln>
          </p:spPr>
          <p:txBody>
            <a:bodyPr lIns="63354" tIns="31677" rIns="63354" bIns="31677"/>
            <a:lstStyle/>
            <a:p>
              <a:pPr algn="ctr"/>
              <a:r>
                <a:rPr lang="fi-FI" sz="1126" spc="-1">
                  <a:latin typeface="Arial"/>
                </a:rPr>
                <a:t>Aineistojen</a:t>
              </a:r>
              <a:br>
                <a:rPr sz="1408"/>
              </a:br>
              <a:r>
                <a:rPr lang="fi-FI" sz="1126" spc="-1">
                  <a:latin typeface="Arial"/>
                </a:rPr>
                <a:t>käyttö</a:t>
              </a:r>
            </a:p>
          </p:txBody>
        </p:sp>
        <p:sp>
          <p:nvSpPr>
            <p:cNvPr id="17" name="Line 14">
              <a:extLst>
                <a:ext uri="{FF2B5EF4-FFF2-40B4-BE49-F238E27FC236}">
                  <a16:creationId xmlns:a16="http://schemas.microsoft.com/office/drawing/2014/main" id="{596E741D-7624-5347-B8AB-24562D9694E3}"/>
                </a:ext>
              </a:extLst>
            </p:cNvPr>
            <p:cNvSpPr/>
            <p:nvPr/>
          </p:nvSpPr>
          <p:spPr>
            <a:xfrm>
              <a:off x="7883777" y="2596683"/>
              <a:ext cx="440582" cy="0"/>
            </a:xfrm>
            <a:prstGeom prst="line">
              <a:avLst/>
            </a:prstGeom>
            <a:ln w="18000">
              <a:solidFill>
                <a:srgbClr val="000000"/>
              </a:solidFill>
              <a:round/>
              <a:tailEnd type="triangle" w="med" len="med"/>
            </a:ln>
          </p:spPr>
          <p:style>
            <a:lnRef idx="0">
              <a:scrgbClr r="0" g="0" b="0"/>
            </a:lnRef>
            <a:fillRef idx="0">
              <a:scrgbClr r="0" g="0" b="0"/>
            </a:fillRef>
            <a:effectRef idx="0">
              <a:scrgbClr r="0" g="0" b="0"/>
            </a:effectRef>
            <a:fontRef idx="minor"/>
          </p:style>
        </p:sp>
        <p:sp>
          <p:nvSpPr>
            <p:cNvPr id="18" name="Line 15">
              <a:extLst>
                <a:ext uri="{FF2B5EF4-FFF2-40B4-BE49-F238E27FC236}">
                  <a16:creationId xmlns:a16="http://schemas.microsoft.com/office/drawing/2014/main" id="{F4CBAF85-153B-264D-BDB2-21C782FF3F29}"/>
                </a:ext>
              </a:extLst>
            </p:cNvPr>
            <p:cNvSpPr/>
            <p:nvPr/>
          </p:nvSpPr>
          <p:spPr>
            <a:xfrm>
              <a:off x="9630244" y="2596683"/>
              <a:ext cx="489927" cy="0"/>
            </a:xfrm>
            <a:prstGeom prst="line">
              <a:avLst/>
            </a:prstGeom>
            <a:ln w="18000">
              <a:solidFill>
                <a:srgbClr val="000000"/>
              </a:solidFill>
              <a:round/>
              <a:tailEnd type="triangle" w="med" len="med"/>
            </a:ln>
          </p:spPr>
          <p:style>
            <a:lnRef idx="0">
              <a:scrgbClr r="0" g="0" b="0"/>
            </a:lnRef>
            <a:fillRef idx="0">
              <a:scrgbClr r="0" g="0" b="0"/>
            </a:fillRef>
            <a:effectRef idx="0">
              <a:scrgbClr r="0" g="0" b="0"/>
            </a:effectRef>
            <a:fontRef idx="minor"/>
          </p:style>
        </p:sp>
        <p:sp>
          <p:nvSpPr>
            <p:cNvPr id="19" name="CustomShape 16">
              <a:extLst>
                <a:ext uri="{FF2B5EF4-FFF2-40B4-BE49-F238E27FC236}">
                  <a16:creationId xmlns:a16="http://schemas.microsoft.com/office/drawing/2014/main" id="{3E022DE7-A718-6347-AC0B-14A372DE18B8}"/>
                </a:ext>
              </a:extLst>
            </p:cNvPr>
            <p:cNvSpPr/>
            <p:nvPr/>
          </p:nvSpPr>
          <p:spPr>
            <a:xfrm>
              <a:off x="10130746" y="2452682"/>
              <a:ext cx="396524" cy="324000"/>
            </a:xfrm>
            <a:prstGeom prst="ellipse">
              <a:avLst/>
            </a:prstGeom>
            <a:noFill/>
            <a:ln w="38160">
              <a:solidFill>
                <a:srgbClr val="000000"/>
              </a:solidFill>
              <a:round/>
            </a:ln>
          </p:spPr>
          <p:style>
            <a:lnRef idx="0">
              <a:scrgbClr r="0" g="0" b="0"/>
            </a:lnRef>
            <a:fillRef idx="0">
              <a:scrgbClr r="0" g="0" b="0"/>
            </a:fillRef>
            <a:effectRef idx="0">
              <a:scrgbClr r="0" g="0" b="0"/>
            </a:effectRef>
            <a:fontRef idx="minor"/>
          </p:style>
        </p:sp>
        <p:sp>
          <p:nvSpPr>
            <p:cNvPr id="20" name="Line 17">
              <a:extLst>
                <a:ext uri="{FF2B5EF4-FFF2-40B4-BE49-F238E27FC236}">
                  <a16:creationId xmlns:a16="http://schemas.microsoft.com/office/drawing/2014/main" id="{94A77C9E-497F-BA48-8C61-9A5FE35AE621}"/>
                </a:ext>
              </a:extLst>
            </p:cNvPr>
            <p:cNvSpPr/>
            <p:nvPr/>
          </p:nvSpPr>
          <p:spPr>
            <a:xfrm flipV="1">
              <a:off x="4843760" y="1912682"/>
              <a:ext cx="0" cy="2880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1" name="Line 18">
              <a:extLst>
                <a:ext uri="{FF2B5EF4-FFF2-40B4-BE49-F238E27FC236}">
                  <a16:creationId xmlns:a16="http://schemas.microsoft.com/office/drawing/2014/main" id="{6078D505-03BF-8840-881E-B069DB7807EA}"/>
                </a:ext>
              </a:extLst>
            </p:cNvPr>
            <p:cNvSpPr/>
            <p:nvPr/>
          </p:nvSpPr>
          <p:spPr>
            <a:xfrm flipV="1">
              <a:off x="3257664" y="1912682"/>
              <a:ext cx="0" cy="2880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2" name="Line 19">
              <a:extLst>
                <a:ext uri="{FF2B5EF4-FFF2-40B4-BE49-F238E27FC236}">
                  <a16:creationId xmlns:a16="http://schemas.microsoft.com/office/drawing/2014/main" id="{2B52EF94-5ECF-9945-BC92-068DC89E13EE}"/>
                </a:ext>
              </a:extLst>
            </p:cNvPr>
            <p:cNvSpPr/>
            <p:nvPr/>
          </p:nvSpPr>
          <p:spPr>
            <a:xfrm flipV="1">
              <a:off x="7222903" y="1912682"/>
              <a:ext cx="0" cy="3240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3" name="Line 20">
              <a:extLst>
                <a:ext uri="{FF2B5EF4-FFF2-40B4-BE49-F238E27FC236}">
                  <a16:creationId xmlns:a16="http://schemas.microsoft.com/office/drawing/2014/main" id="{79B8E685-FFC8-9246-A132-758EEF774491}"/>
                </a:ext>
              </a:extLst>
            </p:cNvPr>
            <p:cNvSpPr/>
            <p:nvPr/>
          </p:nvSpPr>
          <p:spPr>
            <a:xfrm flipV="1">
              <a:off x="8985232" y="1912682"/>
              <a:ext cx="0" cy="324000"/>
            </a:xfrm>
            <a:prstGeom prst="line">
              <a:avLst/>
            </a:prstGeom>
            <a:ln w="19080">
              <a:solidFill>
                <a:srgbClr val="000000"/>
              </a:solidFill>
              <a:round/>
            </a:ln>
          </p:spPr>
          <p:style>
            <a:lnRef idx="0">
              <a:scrgbClr r="0" g="0" b="0"/>
            </a:lnRef>
            <a:fillRef idx="0">
              <a:scrgbClr r="0" g="0" b="0"/>
            </a:fillRef>
            <a:effectRef idx="0">
              <a:scrgbClr r="0" g="0" b="0"/>
            </a:effectRef>
            <a:fontRef idx="minor"/>
          </p:style>
        </p:sp>
        <p:sp>
          <p:nvSpPr>
            <p:cNvPr id="24" name="CustomShape 21">
              <a:extLst>
                <a:ext uri="{FF2B5EF4-FFF2-40B4-BE49-F238E27FC236}">
                  <a16:creationId xmlns:a16="http://schemas.microsoft.com/office/drawing/2014/main" id="{B4E8A357-1D43-874D-A460-45329AE85079}"/>
                </a:ext>
              </a:extLst>
            </p:cNvPr>
            <p:cNvSpPr/>
            <p:nvPr/>
          </p:nvSpPr>
          <p:spPr>
            <a:xfrm rot="30600">
              <a:off x="6031569" y="1519201"/>
              <a:ext cx="2026237" cy="386280"/>
            </a:xfrm>
            <a:prstGeom prst="rect">
              <a:avLst/>
            </a:prstGeom>
            <a:gradFill flip="none" rotWithShape="1">
              <a:gsLst>
                <a:gs pos="0">
                  <a:srgbClr val="2EB33E">
                    <a:tint val="66000"/>
                    <a:satMod val="160000"/>
                  </a:srgbClr>
                </a:gs>
                <a:gs pos="50000">
                  <a:srgbClr val="2EB33E">
                    <a:tint val="44500"/>
                    <a:satMod val="160000"/>
                  </a:srgbClr>
                </a:gs>
                <a:gs pos="100000">
                  <a:srgbClr val="2EB33E">
                    <a:tint val="23500"/>
                    <a:satMod val="160000"/>
                  </a:srgbClr>
                </a:gs>
              </a:gsLst>
              <a:lin ang="2700000" scaled="1"/>
              <a:tileRect/>
            </a:gradFill>
            <a:ln>
              <a:solidFill>
                <a:srgbClr val="3465A4"/>
              </a:solidFill>
            </a:ln>
          </p:spPr>
          <p:style>
            <a:lnRef idx="0">
              <a:scrgbClr r="0" g="0" b="0"/>
            </a:lnRef>
            <a:fillRef idx="0">
              <a:scrgbClr r="0" g="0" b="0"/>
            </a:fillRef>
            <a:effectRef idx="0">
              <a:scrgbClr r="0" g="0" b="0"/>
            </a:effectRef>
            <a:fontRef idx="minor"/>
          </p:style>
          <p:txBody>
            <a:bodyPr wrap="none" lIns="63354" tIns="31677" rIns="63354" bIns="31677" anchor="ctr"/>
            <a:lstStyle/>
            <a:p>
              <a:pPr algn="ctr"/>
              <a:r>
                <a:rPr lang="fi-FI" sz="1267" spc="-1" dirty="0">
                  <a:latin typeface="Arial"/>
                </a:rPr>
                <a:t>Kuvailutyökalu</a:t>
              </a:r>
            </a:p>
          </p:txBody>
        </p:sp>
        <p:sp>
          <p:nvSpPr>
            <p:cNvPr id="25" name="CustomShape 22">
              <a:extLst>
                <a:ext uri="{FF2B5EF4-FFF2-40B4-BE49-F238E27FC236}">
                  <a16:creationId xmlns:a16="http://schemas.microsoft.com/office/drawing/2014/main" id="{5B4A33AB-5BBE-1A4C-8C14-952AD29396DB}"/>
                </a:ext>
              </a:extLst>
            </p:cNvPr>
            <p:cNvSpPr/>
            <p:nvPr/>
          </p:nvSpPr>
          <p:spPr>
            <a:xfrm>
              <a:off x="4439305" y="2200681"/>
              <a:ext cx="1549968" cy="1044002"/>
            </a:xfrm>
            <a:custGeom>
              <a:avLst/>
              <a:gdLst/>
              <a:ahLst/>
              <a:cxnLst/>
              <a:rect l="0" t="0" r="r" b="b"/>
              <a:pathLst>
                <a:path w="3519" h="2902">
                  <a:moveTo>
                    <a:pt x="483" y="0"/>
                  </a:moveTo>
                  <a:cubicBezTo>
                    <a:pt x="241" y="0"/>
                    <a:pt x="0" y="241"/>
                    <a:pt x="0" y="483"/>
                  </a:cubicBezTo>
                  <a:lnTo>
                    <a:pt x="0" y="2417"/>
                  </a:lnTo>
                  <a:cubicBezTo>
                    <a:pt x="0" y="2659"/>
                    <a:pt x="241" y="2901"/>
                    <a:pt x="483" y="2901"/>
                  </a:cubicBezTo>
                  <a:lnTo>
                    <a:pt x="3035" y="2901"/>
                  </a:lnTo>
                  <a:cubicBezTo>
                    <a:pt x="3276" y="2901"/>
                    <a:pt x="3518" y="2659"/>
                    <a:pt x="3518" y="2417"/>
                  </a:cubicBezTo>
                  <a:lnTo>
                    <a:pt x="3518" y="483"/>
                  </a:lnTo>
                  <a:cubicBezTo>
                    <a:pt x="3518" y="241"/>
                    <a:pt x="3276" y="0"/>
                    <a:pt x="3035" y="0"/>
                  </a:cubicBezTo>
                  <a:lnTo>
                    <a:pt x="483" y="0"/>
                  </a:lnTo>
                </a:path>
              </a:pathLst>
            </a:custGeom>
            <a:noFill/>
            <a:ln w="19080">
              <a:solidFill>
                <a:srgbClr val="000000"/>
              </a:solidFill>
              <a:round/>
            </a:ln>
          </p:spPr>
          <p:style>
            <a:lnRef idx="0">
              <a:scrgbClr r="0" g="0" b="0"/>
            </a:lnRef>
            <a:fillRef idx="0">
              <a:scrgbClr r="0" g="0" b="0"/>
            </a:fillRef>
            <a:effectRef idx="0">
              <a:scrgbClr r="0" g="0" b="0"/>
            </a:effectRef>
            <a:fontRef idx="minor"/>
          </p:style>
        </p:sp>
        <p:sp>
          <p:nvSpPr>
            <p:cNvPr id="26" name="TextShape 23">
              <a:extLst>
                <a:ext uri="{FF2B5EF4-FFF2-40B4-BE49-F238E27FC236}">
                  <a16:creationId xmlns:a16="http://schemas.microsoft.com/office/drawing/2014/main" id="{F6C41AD5-DE80-D54A-8D18-8810A97DF7B0}"/>
                </a:ext>
              </a:extLst>
            </p:cNvPr>
            <p:cNvSpPr txBox="1"/>
            <p:nvPr/>
          </p:nvSpPr>
          <p:spPr>
            <a:xfrm>
              <a:off x="4403178" y="2297162"/>
              <a:ext cx="1586096" cy="1089361"/>
            </a:xfrm>
            <a:prstGeom prst="rect">
              <a:avLst/>
            </a:prstGeom>
            <a:noFill/>
            <a:ln>
              <a:noFill/>
            </a:ln>
          </p:spPr>
          <p:txBody>
            <a:bodyPr lIns="63354" tIns="31677" rIns="63354" bIns="31677"/>
            <a:lstStyle/>
            <a:p>
              <a:pPr algn="ctr"/>
              <a:r>
                <a:rPr lang="fi-FI" sz="1126" spc="-1">
                  <a:latin typeface="Arial"/>
                </a:rPr>
                <a:t>Tiedostojen </a:t>
              </a:r>
              <a:br>
                <a:rPr sz="1408"/>
              </a:br>
              <a:r>
                <a:rPr lang="fi-FI" sz="1126" spc="-1">
                  <a:latin typeface="Arial"/>
                </a:rPr>
                <a:t>merkintä säilytettäväksi (jäädytys) </a:t>
              </a:r>
            </a:p>
          </p:txBody>
        </p:sp>
        <p:sp>
          <p:nvSpPr>
            <p:cNvPr id="27" name="Line 24">
              <a:extLst>
                <a:ext uri="{FF2B5EF4-FFF2-40B4-BE49-F238E27FC236}">
                  <a16:creationId xmlns:a16="http://schemas.microsoft.com/office/drawing/2014/main" id="{57F4F69F-47E8-B54F-9ACE-0C3BDFCAD155}"/>
                </a:ext>
              </a:extLst>
            </p:cNvPr>
            <p:cNvSpPr/>
            <p:nvPr/>
          </p:nvSpPr>
          <p:spPr>
            <a:xfrm>
              <a:off x="5989273" y="2596682"/>
              <a:ext cx="484640" cy="0"/>
            </a:xfrm>
            <a:prstGeom prst="line">
              <a:avLst/>
            </a:prstGeom>
            <a:ln w="18000">
              <a:solidFill>
                <a:srgbClr val="000000"/>
              </a:solidFill>
              <a:round/>
              <a:tailEnd type="triangle" w="med" len="med"/>
            </a:ln>
          </p:spPr>
          <p:style>
            <a:lnRef idx="0">
              <a:scrgbClr r="0" g="0" b="0"/>
            </a:lnRef>
            <a:fillRef idx="0">
              <a:scrgbClr r="0" g="0" b="0"/>
            </a:fillRef>
            <a:effectRef idx="0">
              <a:scrgbClr r="0" g="0" b="0"/>
            </a:effectRef>
            <a:fontRef idx="minor"/>
          </p:style>
        </p:sp>
        <p:sp>
          <p:nvSpPr>
            <p:cNvPr id="28" name="Line 25">
              <a:extLst>
                <a:ext uri="{FF2B5EF4-FFF2-40B4-BE49-F238E27FC236}">
                  <a16:creationId xmlns:a16="http://schemas.microsoft.com/office/drawing/2014/main" id="{115803EB-7954-C24C-A957-FEAE8DE4D2F0}"/>
                </a:ext>
              </a:extLst>
            </p:cNvPr>
            <p:cNvSpPr/>
            <p:nvPr/>
          </p:nvSpPr>
          <p:spPr>
            <a:xfrm>
              <a:off x="4006654" y="2632683"/>
              <a:ext cx="440582" cy="0"/>
            </a:xfrm>
            <a:prstGeom prst="line">
              <a:avLst/>
            </a:prstGeom>
            <a:ln w="18000">
              <a:solidFill>
                <a:srgbClr val="000000"/>
              </a:solidFill>
              <a:round/>
              <a:tailEnd type="triangle" w="med" len="med"/>
            </a:ln>
          </p:spPr>
          <p:style>
            <a:lnRef idx="0">
              <a:scrgbClr r="0" g="0" b="0"/>
            </a:lnRef>
            <a:fillRef idx="0">
              <a:scrgbClr r="0" g="0" b="0"/>
            </a:fillRef>
            <a:effectRef idx="0">
              <a:scrgbClr r="0" g="0" b="0"/>
            </a:effectRef>
            <a:fontRef idx="minor"/>
          </p:style>
        </p:sp>
        <p:sp>
          <p:nvSpPr>
            <p:cNvPr id="29" name="CustomShape 26">
              <a:extLst>
                <a:ext uri="{FF2B5EF4-FFF2-40B4-BE49-F238E27FC236}">
                  <a16:creationId xmlns:a16="http://schemas.microsoft.com/office/drawing/2014/main" id="{26CFDFA8-D2EB-254C-AC83-2F30EAF52160}"/>
                </a:ext>
              </a:extLst>
            </p:cNvPr>
            <p:cNvSpPr/>
            <p:nvPr/>
          </p:nvSpPr>
          <p:spPr>
            <a:xfrm>
              <a:off x="6429856" y="3820684"/>
              <a:ext cx="3133420" cy="1040041"/>
            </a:xfrm>
            <a:custGeom>
              <a:avLst/>
              <a:gdLst/>
              <a:ahLst/>
              <a:cxnLst/>
              <a:rect l="0" t="0" r="r" b="b"/>
              <a:pathLst>
                <a:path w="7114" h="2891">
                  <a:moveTo>
                    <a:pt x="481" y="0"/>
                  </a:moveTo>
                  <a:cubicBezTo>
                    <a:pt x="240" y="0"/>
                    <a:pt x="0" y="240"/>
                    <a:pt x="0" y="481"/>
                  </a:cubicBezTo>
                  <a:lnTo>
                    <a:pt x="0" y="2408"/>
                  </a:lnTo>
                  <a:cubicBezTo>
                    <a:pt x="0" y="2649"/>
                    <a:pt x="240" y="2890"/>
                    <a:pt x="481" y="2890"/>
                  </a:cubicBezTo>
                  <a:lnTo>
                    <a:pt x="6631" y="2890"/>
                  </a:lnTo>
                  <a:cubicBezTo>
                    <a:pt x="6872" y="2890"/>
                    <a:pt x="7113" y="2649"/>
                    <a:pt x="7113" y="2408"/>
                  </a:cubicBezTo>
                  <a:lnTo>
                    <a:pt x="7113" y="481"/>
                  </a:lnTo>
                  <a:cubicBezTo>
                    <a:pt x="7113" y="240"/>
                    <a:pt x="6872" y="0"/>
                    <a:pt x="6631" y="0"/>
                  </a:cubicBezTo>
                  <a:lnTo>
                    <a:pt x="481" y="0"/>
                  </a:lnTo>
                </a:path>
              </a:pathLst>
            </a:custGeom>
            <a:noFill/>
            <a:ln w="19080">
              <a:solidFill>
                <a:srgbClr val="000000"/>
              </a:solidFill>
              <a:custDash>
                <a:ds d="300000" sp="300000"/>
              </a:custDash>
              <a:round/>
            </a:ln>
          </p:spPr>
          <p:style>
            <a:lnRef idx="0">
              <a:scrgbClr r="0" g="0" b="0"/>
            </a:lnRef>
            <a:fillRef idx="0">
              <a:scrgbClr r="0" g="0" b="0"/>
            </a:fillRef>
            <a:effectRef idx="0">
              <a:scrgbClr r="0" g="0" b="0"/>
            </a:effectRef>
            <a:fontRef idx="minor"/>
          </p:style>
        </p:sp>
        <p:sp>
          <p:nvSpPr>
            <p:cNvPr id="30" name="TextShape 27">
              <a:extLst>
                <a:ext uri="{FF2B5EF4-FFF2-40B4-BE49-F238E27FC236}">
                  <a16:creationId xmlns:a16="http://schemas.microsoft.com/office/drawing/2014/main" id="{3D54FC5D-4F52-D442-B925-6D448629102A}"/>
                </a:ext>
              </a:extLst>
            </p:cNvPr>
            <p:cNvSpPr txBox="1"/>
            <p:nvPr/>
          </p:nvSpPr>
          <p:spPr>
            <a:xfrm>
              <a:off x="6250156" y="3919324"/>
              <a:ext cx="3392482" cy="1089362"/>
            </a:xfrm>
            <a:prstGeom prst="rect">
              <a:avLst/>
            </a:prstGeom>
            <a:noFill/>
            <a:ln>
              <a:noFill/>
            </a:ln>
          </p:spPr>
          <p:txBody>
            <a:bodyPr lIns="63354" tIns="31677" rIns="63354" bIns="31677"/>
            <a:lstStyle/>
            <a:p>
              <a:pPr algn="ctr"/>
              <a:r>
                <a:rPr lang="fi-FI" sz="1126" spc="-1">
                  <a:latin typeface="Arial"/>
                </a:rPr>
                <a:t>Aineistojen paketointi ja</a:t>
              </a:r>
            </a:p>
            <a:p>
              <a:pPr algn="ctr"/>
              <a:r>
                <a:rPr lang="fi-FI" sz="1126" spc="-1">
                  <a:latin typeface="Arial"/>
                </a:rPr>
                <a:t>siirto pitkäaikaissäilytykseen</a:t>
              </a:r>
            </a:p>
            <a:p>
              <a:pPr algn="ctr"/>
              <a:r>
                <a:rPr lang="fi-FI" sz="1126" spc="-1">
                  <a:latin typeface="Arial"/>
                </a:rPr>
                <a:t>(vain pitkäaikaissäilytettäväksi valitut aineistot)</a:t>
              </a:r>
            </a:p>
          </p:txBody>
        </p:sp>
        <p:sp>
          <p:nvSpPr>
            <p:cNvPr id="31" name="Line 28">
              <a:extLst>
                <a:ext uri="{FF2B5EF4-FFF2-40B4-BE49-F238E27FC236}">
                  <a16:creationId xmlns:a16="http://schemas.microsoft.com/office/drawing/2014/main" id="{34D2D846-6DFD-5F48-9553-361F2AB285B1}"/>
                </a:ext>
              </a:extLst>
            </p:cNvPr>
            <p:cNvSpPr/>
            <p:nvPr/>
          </p:nvSpPr>
          <p:spPr>
            <a:xfrm>
              <a:off x="9586186" y="4252684"/>
              <a:ext cx="489927" cy="0"/>
            </a:xfrm>
            <a:prstGeom prst="line">
              <a:avLst/>
            </a:prstGeom>
            <a:ln w="18000">
              <a:solidFill>
                <a:srgbClr val="000000"/>
              </a:solidFill>
              <a:custDash>
                <a:ds d="300000" sp="300000"/>
              </a:custDash>
              <a:round/>
              <a:tailEnd type="triangle" w="med" len="med"/>
            </a:ln>
          </p:spPr>
          <p:style>
            <a:lnRef idx="0">
              <a:scrgbClr r="0" g="0" b="0"/>
            </a:lnRef>
            <a:fillRef idx="0">
              <a:scrgbClr r="0" g="0" b="0"/>
            </a:fillRef>
            <a:effectRef idx="0">
              <a:scrgbClr r="0" g="0" b="0"/>
            </a:effectRef>
            <a:fontRef idx="minor"/>
          </p:style>
        </p:sp>
        <p:sp>
          <p:nvSpPr>
            <p:cNvPr id="32" name="CustomShape 29">
              <a:extLst>
                <a:ext uri="{FF2B5EF4-FFF2-40B4-BE49-F238E27FC236}">
                  <a16:creationId xmlns:a16="http://schemas.microsoft.com/office/drawing/2014/main" id="{65625EB1-F9D5-124D-A454-404136C649BA}"/>
                </a:ext>
              </a:extLst>
            </p:cNvPr>
            <p:cNvSpPr/>
            <p:nvPr/>
          </p:nvSpPr>
          <p:spPr>
            <a:xfrm>
              <a:off x="10086687" y="4108684"/>
              <a:ext cx="396524" cy="324000"/>
            </a:xfrm>
            <a:prstGeom prst="ellipse">
              <a:avLst/>
            </a:prstGeom>
            <a:noFill/>
            <a:ln w="38160">
              <a:solidFill>
                <a:srgbClr val="000000"/>
              </a:solidFill>
              <a:round/>
            </a:ln>
          </p:spPr>
          <p:style>
            <a:lnRef idx="0">
              <a:scrgbClr r="0" g="0" b="0"/>
            </a:lnRef>
            <a:fillRef idx="0">
              <a:scrgbClr r="0" g="0" b="0"/>
            </a:fillRef>
            <a:effectRef idx="0">
              <a:scrgbClr r="0" g="0" b="0"/>
            </a:effectRef>
            <a:fontRef idx="minor"/>
          </p:style>
        </p:sp>
        <p:sp>
          <p:nvSpPr>
            <p:cNvPr id="33" name="Line 30">
              <a:extLst>
                <a:ext uri="{FF2B5EF4-FFF2-40B4-BE49-F238E27FC236}">
                  <a16:creationId xmlns:a16="http://schemas.microsoft.com/office/drawing/2014/main" id="{8D560634-8090-7047-A1DB-7B7BEBF35F84}"/>
                </a:ext>
              </a:extLst>
            </p:cNvPr>
            <p:cNvSpPr/>
            <p:nvPr/>
          </p:nvSpPr>
          <p:spPr>
            <a:xfrm>
              <a:off x="7217616" y="3244684"/>
              <a:ext cx="5287" cy="540000"/>
            </a:xfrm>
            <a:prstGeom prst="line">
              <a:avLst/>
            </a:prstGeom>
            <a:ln w="18000">
              <a:solidFill>
                <a:srgbClr val="000000"/>
              </a:solidFill>
              <a:custDash>
                <a:ds d="300000" sp="300000"/>
              </a:custDash>
              <a:round/>
              <a:tailEnd type="triangle" w="med" len="med"/>
            </a:ln>
          </p:spPr>
          <p:style>
            <a:lnRef idx="0">
              <a:scrgbClr r="0" g="0" b="0"/>
            </a:lnRef>
            <a:fillRef idx="0">
              <a:scrgbClr r="0" g="0" b="0"/>
            </a:fillRef>
            <a:effectRef idx="0">
              <a:scrgbClr r="0" g="0" b="0"/>
            </a:effectRef>
            <a:fontRef idx="minor"/>
          </p:style>
        </p:sp>
        <p:sp>
          <p:nvSpPr>
            <p:cNvPr id="34" name="CustomShape 31">
              <a:extLst>
                <a:ext uri="{FF2B5EF4-FFF2-40B4-BE49-F238E27FC236}">
                  <a16:creationId xmlns:a16="http://schemas.microsoft.com/office/drawing/2014/main" id="{5BB4590A-0AB1-AD42-A2DB-485DD1603398}"/>
                </a:ext>
              </a:extLst>
            </p:cNvPr>
            <p:cNvSpPr/>
            <p:nvPr/>
          </p:nvSpPr>
          <p:spPr>
            <a:xfrm rot="30600">
              <a:off x="3343578" y="5036762"/>
              <a:ext cx="6300765" cy="360000"/>
            </a:xfrm>
            <a:prstGeom prst="rect">
              <a:avLst/>
            </a:prstGeom>
            <a:gradFill flip="none" rotWithShape="1">
              <a:gsLst>
                <a:gs pos="0">
                  <a:srgbClr val="2EB33E">
                    <a:tint val="66000"/>
                    <a:satMod val="160000"/>
                  </a:srgbClr>
                </a:gs>
                <a:gs pos="50000">
                  <a:srgbClr val="2EB33E">
                    <a:tint val="44500"/>
                    <a:satMod val="160000"/>
                  </a:srgbClr>
                </a:gs>
                <a:gs pos="100000">
                  <a:srgbClr val="2EB33E">
                    <a:tint val="23500"/>
                    <a:satMod val="160000"/>
                  </a:srgbClr>
                </a:gs>
              </a:gsLst>
              <a:lin ang="2700000" scaled="1"/>
              <a:tileRect/>
            </a:gradFill>
            <a:ln>
              <a:solidFill>
                <a:srgbClr val="3465A4"/>
              </a:solidFill>
            </a:ln>
          </p:spPr>
          <p:style>
            <a:lnRef idx="0">
              <a:scrgbClr r="0" g="0" b="0"/>
            </a:lnRef>
            <a:fillRef idx="0">
              <a:scrgbClr r="0" g="0" b="0"/>
            </a:fillRef>
            <a:effectRef idx="0">
              <a:scrgbClr r="0" g="0" b="0"/>
            </a:effectRef>
            <a:fontRef idx="minor"/>
          </p:style>
          <p:txBody>
            <a:bodyPr wrap="none" lIns="63354" tIns="31677" rIns="63354" bIns="31677" anchor="ctr"/>
            <a:lstStyle/>
            <a:p>
              <a:pPr algn="ctr"/>
              <a:r>
                <a:rPr lang="fi-FI" sz="1267" spc="-1" dirty="0">
                  <a:latin typeface="Arial"/>
                </a:rPr>
                <a:t>Hallintaliittymä, paketointipalvelu ja PAS-ratkaisu</a:t>
              </a:r>
            </a:p>
          </p:txBody>
        </p:sp>
        <p:sp>
          <p:nvSpPr>
            <p:cNvPr id="35" name="Line 32">
              <a:extLst>
                <a:ext uri="{FF2B5EF4-FFF2-40B4-BE49-F238E27FC236}">
                  <a16:creationId xmlns:a16="http://schemas.microsoft.com/office/drawing/2014/main" id="{D40AD7D0-7333-5947-A7A8-6911836B0166}"/>
                </a:ext>
              </a:extLst>
            </p:cNvPr>
            <p:cNvSpPr/>
            <p:nvPr/>
          </p:nvSpPr>
          <p:spPr>
            <a:xfrm>
              <a:off x="6621840" y="4864680"/>
              <a:ext cx="0" cy="180000"/>
            </a:xfrm>
            <a:prstGeom prst="line">
              <a:avLst/>
            </a:prstGeom>
            <a:ln w="19080">
              <a:solidFill>
                <a:srgbClr val="000000"/>
              </a:solidFill>
              <a:round/>
            </a:ln>
          </p:spPr>
          <p:style>
            <a:lnRef idx="0">
              <a:scrgbClr r="0" g="0" b="0"/>
            </a:lnRef>
            <a:fillRef idx="0">
              <a:scrgbClr r="0" g="0" b="0"/>
            </a:fillRef>
            <a:effectRef idx="0">
              <a:scrgbClr r="0" g="0" b="0"/>
            </a:effectRef>
            <a:fontRef idx="minor"/>
          </p:style>
        </p:sp>
      </p:grpSp>
      <p:sp>
        <p:nvSpPr>
          <p:cNvPr id="36" name="Title 35">
            <a:extLst>
              <a:ext uri="{FF2B5EF4-FFF2-40B4-BE49-F238E27FC236}">
                <a16:creationId xmlns:a16="http://schemas.microsoft.com/office/drawing/2014/main" id="{D6F39554-C57F-5A43-B126-416379B89FFB}"/>
              </a:ext>
            </a:extLst>
          </p:cNvPr>
          <p:cNvSpPr>
            <a:spLocks noGrp="1"/>
          </p:cNvSpPr>
          <p:nvPr>
            <p:ph type="title"/>
          </p:nvPr>
        </p:nvSpPr>
        <p:spPr/>
        <p:txBody>
          <a:bodyPr/>
          <a:lstStyle/>
          <a:p>
            <a:r>
              <a:rPr lang="fi-FI" sz="2534" dirty="0">
                <a:latin typeface="Lato" panose="020F0502020204030203" pitchFamily="34" charset="77"/>
              </a:rPr>
              <a:t>Toimintamalli</a:t>
            </a:r>
          </a:p>
        </p:txBody>
      </p:sp>
    </p:spTree>
    <p:extLst>
      <p:ext uri="{BB962C8B-B14F-4D97-AF65-F5344CB8AC3E}">
        <p14:creationId xmlns:p14="http://schemas.microsoft.com/office/powerpoint/2010/main" val="826929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229" y="57907"/>
            <a:ext cx="1954906" cy="645119"/>
          </a:xfrm>
          <a:prstGeom prst="rect">
            <a:avLst/>
          </a:prstGeom>
        </p:spPr>
      </p:pic>
      <p:sp>
        <p:nvSpPr>
          <p:cNvPr id="13" name="Flowchart: Document 12"/>
          <p:cNvSpPr/>
          <p:nvPr/>
        </p:nvSpPr>
        <p:spPr>
          <a:xfrm>
            <a:off x="3125090" y="476032"/>
            <a:ext cx="1849427" cy="1014735"/>
          </a:xfrm>
          <a:prstGeom prst="flowChartDocument">
            <a:avLst/>
          </a:prstGeom>
          <a:ln/>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3" name="Flowchart: Multidocument 2"/>
          <p:cNvSpPr/>
          <p:nvPr/>
        </p:nvSpPr>
        <p:spPr>
          <a:xfrm>
            <a:off x="6075530" y="476032"/>
            <a:ext cx="2252803" cy="1902978"/>
          </a:xfrm>
          <a:prstGeom prst="flowChartMultidocument">
            <a:avLst/>
          </a:prstGeom>
          <a:ln/>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i-FI" sz="1600" dirty="0"/>
              <a:t>Selaa ja etsi tutkimusaineistoja</a:t>
            </a:r>
          </a:p>
        </p:txBody>
      </p:sp>
      <p:sp>
        <p:nvSpPr>
          <p:cNvPr id="7" name="TextBox 6"/>
          <p:cNvSpPr txBox="1"/>
          <p:nvPr/>
        </p:nvSpPr>
        <p:spPr>
          <a:xfrm>
            <a:off x="825554" y="876155"/>
            <a:ext cx="1040489" cy="461665"/>
          </a:xfrm>
          <a:prstGeom prst="rect">
            <a:avLst/>
          </a:prstGeom>
          <a:noFill/>
        </p:spPr>
        <p:txBody>
          <a:bodyPr wrap="square" rtlCol="0">
            <a:spAutoFit/>
          </a:bodyPr>
          <a:lstStyle/>
          <a:p>
            <a:r>
              <a:rPr lang="en-US" sz="2400" dirty="0">
                <a:solidFill>
                  <a:schemeClr val="bg1"/>
                </a:solidFill>
              </a:rPr>
              <a:t>IDA</a:t>
            </a:r>
          </a:p>
        </p:txBody>
      </p:sp>
      <p:sp>
        <p:nvSpPr>
          <p:cNvPr id="12" name="TextBox 11"/>
          <p:cNvSpPr txBox="1"/>
          <p:nvPr/>
        </p:nvSpPr>
        <p:spPr>
          <a:xfrm>
            <a:off x="3411824" y="3684048"/>
            <a:ext cx="1455172" cy="369332"/>
          </a:xfrm>
          <a:prstGeom prst="rect">
            <a:avLst/>
          </a:prstGeom>
          <a:noFill/>
        </p:spPr>
        <p:txBody>
          <a:bodyPr wrap="square" rtlCol="0">
            <a:spAutoFit/>
          </a:bodyPr>
          <a:lstStyle/>
          <a:p>
            <a:r>
              <a:rPr lang="en-US" dirty="0">
                <a:solidFill>
                  <a:schemeClr val="bg2"/>
                </a:solidFill>
              </a:rPr>
              <a:t>CRIS DATA</a:t>
            </a:r>
          </a:p>
        </p:txBody>
      </p:sp>
      <p:sp>
        <p:nvSpPr>
          <p:cNvPr id="15" name="TextBox 14"/>
          <p:cNvSpPr txBox="1"/>
          <p:nvPr/>
        </p:nvSpPr>
        <p:spPr>
          <a:xfrm>
            <a:off x="3459830" y="481384"/>
            <a:ext cx="1907458" cy="461665"/>
          </a:xfrm>
          <a:prstGeom prst="rect">
            <a:avLst/>
          </a:prstGeom>
          <a:noFill/>
        </p:spPr>
        <p:txBody>
          <a:bodyPr wrap="square" rtlCol="0">
            <a:spAutoFit/>
          </a:bodyPr>
          <a:lstStyle/>
          <a:p>
            <a:r>
              <a:rPr lang="en-US" sz="2400" dirty="0"/>
              <a:t>QVAIN</a:t>
            </a:r>
          </a:p>
        </p:txBody>
      </p:sp>
      <p:cxnSp>
        <p:nvCxnSpPr>
          <p:cNvPr id="17" name="Straight Arrow Connector 16"/>
          <p:cNvCxnSpPr>
            <a:stCxn id="13" idx="2"/>
          </p:cNvCxnSpPr>
          <p:nvPr/>
        </p:nvCxnSpPr>
        <p:spPr>
          <a:xfrm flipH="1">
            <a:off x="4048534" y="1423682"/>
            <a:ext cx="1270" cy="570064"/>
          </a:xfrm>
          <a:prstGeom prst="straightConnector1">
            <a:avLst/>
          </a:prstGeom>
          <a:ln w="9525">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Elbow Connector 18"/>
          <p:cNvCxnSpPr/>
          <p:nvPr/>
        </p:nvCxnSpPr>
        <p:spPr>
          <a:xfrm>
            <a:off x="2166247" y="1706535"/>
            <a:ext cx="902236" cy="797771"/>
          </a:xfrm>
          <a:prstGeom prst="curvedConnector3">
            <a:avLst>
              <a:gd name="adj1" fmla="val 50000"/>
            </a:avLst>
          </a:prstGeom>
          <a:ln w="9525">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a:endCxn id="36" idx="4"/>
          </p:cNvCxnSpPr>
          <p:nvPr/>
        </p:nvCxnSpPr>
        <p:spPr>
          <a:xfrm rot="10800000">
            <a:off x="4975123" y="2926687"/>
            <a:ext cx="1288749" cy="482822"/>
          </a:xfrm>
          <a:prstGeom prst="curvedConnector3">
            <a:avLst/>
          </a:prstGeom>
          <a:ln w="9525">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535952" y="841876"/>
            <a:ext cx="1907458" cy="461665"/>
          </a:xfrm>
          <a:prstGeom prst="rect">
            <a:avLst/>
          </a:prstGeom>
          <a:noFill/>
        </p:spPr>
        <p:txBody>
          <a:bodyPr wrap="square" rtlCol="0">
            <a:spAutoFit/>
          </a:bodyPr>
          <a:lstStyle/>
          <a:p>
            <a:r>
              <a:rPr lang="en-US" sz="2400" dirty="0"/>
              <a:t>ETSIN</a:t>
            </a:r>
          </a:p>
        </p:txBody>
      </p:sp>
      <p:cxnSp>
        <p:nvCxnSpPr>
          <p:cNvPr id="32" name="Elbow Connector 31"/>
          <p:cNvCxnSpPr/>
          <p:nvPr/>
        </p:nvCxnSpPr>
        <p:spPr>
          <a:xfrm flipV="1">
            <a:off x="4928670" y="1427521"/>
            <a:ext cx="1164473" cy="1132450"/>
          </a:xfrm>
          <a:prstGeom prst="curvedConnector3">
            <a:avLst>
              <a:gd name="adj1" fmla="val 50000"/>
            </a:avLst>
          </a:prstGeom>
          <a:ln w="9525">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372314" y="821899"/>
            <a:ext cx="2225314" cy="461665"/>
          </a:xfrm>
          <a:prstGeom prst="rect">
            <a:avLst/>
          </a:prstGeom>
          <a:noFill/>
        </p:spPr>
        <p:txBody>
          <a:bodyPr wrap="square" rtlCol="0">
            <a:spAutoFit/>
          </a:bodyPr>
          <a:lstStyle/>
          <a:p>
            <a:r>
              <a:rPr lang="en-US" sz="1200" dirty="0" err="1">
                <a:solidFill>
                  <a:schemeClr val="bg2"/>
                </a:solidFill>
              </a:rPr>
              <a:t>Kuvaile</a:t>
            </a:r>
            <a:r>
              <a:rPr lang="en-US" sz="1200" dirty="0">
                <a:solidFill>
                  <a:schemeClr val="bg2"/>
                </a:solidFill>
              </a:rPr>
              <a:t> ja </a:t>
            </a:r>
            <a:r>
              <a:rPr lang="en-US" sz="1200" dirty="0" err="1">
                <a:solidFill>
                  <a:schemeClr val="bg2"/>
                </a:solidFill>
              </a:rPr>
              <a:t>julkaise</a:t>
            </a:r>
            <a:r>
              <a:rPr lang="en-US" sz="1200" dirty="0">
                <a:solidFill>
                  <a:schemeClr val="bg2"/>
                </a:solidFill>
              </a:rPr>
              <a:t> </a:t>
            </a:r>
            <a:r>
              <a:rPr lang="en-US" sz="1200" dirty="0" err="1">
                <a:solidFill>
                  <a:schemeClr val="bg2"/>
                </a:solidFill>
              </a:rPr>
              <a:t>tutkimusaineistosi</a:t>
            </a:r>
            <a:endParaRPr lang="en-US" sz="1200" dirty="0">
              <a:solidFill>
                <a:schemeClr val="bg2"/>
              </a:solidFill>
            </a:endParaRPr>
          </a:p>
        </p:txBody>
      </p:sp>
      <p:sp>
        <p:nvSpPr>
          <p:cNvPr id="35" name="TextBox 34"/>
          <p:cNvSpPr txBox="1"/>
          <p:nvPr/>
        </p:nvSpPr>
        <p:spPr>
          <a:xfrm>
            <a:off x="371468" y="3768935"/>
            <a:ext cx="2418735" cy="461665"/>
          </a:xfrm>
          <a:prstGeom prst="rect">
            <a:avLst/>
          </a:prstGeom>
          <a:noFill/>
        </p:spPr>
        <p:txBody>
          <a:bodyPr wrap="square" rtlCol="0">
            <a:spAutoFit/>
          </a:bodyPr>
          <a:lstStyle/>
          <a:p>
            <a:r>
              <a:rPr lang="en-US" sz="1200" dirty="0">
                <a:solidFill>
                  <a:schemeClr val="bg2"/>
                </a:solidFill>
              </a:rPr>
              <a:t>Describe and publish</a:t>
            </a:r>
          </a:p>
          <a:p>
            <a:r>
              <a:rPr lang="en-US" sz="1200" dirty="0">
                <a:solidFill>
                  <a:schemeClr val="bg2"/>
                </a:solidFill>
              </a:rPr>
              <a:t>Research datasets</a:t>
            </a:r>
          </a:p>
        </p:txBody>
      </p:sp>
      <p:sp>
        <p:nvSpPr>
          <p:cNvPr id="38" name="Can 37"/>
          <p:cNvSpPr/>
          <p:nvPr/>
        </p:nvSpPr>
        <p:spPr>
          <a:xfrm>
            <a:off x="359028" y="3007695"/>
            <a:ext cx="1785003" cy="1606186"/>
          </a:xfrm>
          <a:prstGeom prst="can">
            <a:avLst/>
          </a:prstGeom>
          <a:solidFill>
            <a:srgbClr val="92D050"/>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FAIRDATA PAS</a:t>
            </a:r>
          </a:p>
        </p:txBody>
      </p:sp>
      <p:cxnSp>
        <p:nvCxnSpPr>
          <p:cNvPr id="40" name="Elbow Connector 39"/>
          <p:cNvCxnSpPr>
            <a:stCxn id="36" idx="2"/>
            <a:endCxn id="38" idx="4"/>
          </p:cNvCxnSpPr>
          <p:nvPr/>
        </p:nvCxnSpPr>
        <p:spPr>
          <a:xfrm rot="10800000" flipV="1">
            <a:off x="2144032" y="2926686"/>
            <a:ext cx="943297" cy="884101"/>
          </a:xfrm>
          <a:prstGeom prst="curvedConnector3">
            <a:avLst>
              <a:gd name="adj1" fmla="val 50000"/>
            </a:avLst>
          </a:prstGeom>
          <a:ln w="9525">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Can 35"/>
          <p:cNvSpPr/>
          <p:nvPr/>
        </p:nvSpPr>
        <p:spPr>
          <a:xfrm>
            <a:off x="3087328" y="1977874"/>
            <a:ext cx="1887794" cy="1897626"/>
          </a:xfrm>
          <a:prstGeom prst="can">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err="1"/>
              <a:t>Metatietovaranto</a:t>
            </a:r>
            <a:endParaRPr lang="en-US" sz="1600" dirty="0"/>
          </a:p>
        </p:txBody>
      </p:sp>
      <p:sp>
        <p:nvSpPr>
          <p:cNvPr id="9" name="TextBox 8"/>
          <p:cNvSpPr txBox="1"/>
          <p:nvPr/>
        </p:nvSpPr>
        <p:spPr>
          <a:xfrm>
            <a:off x="3495704" y="1974511"/>
            <a:ext cx="1907458" cy="461665"/>
          </a:xfrm>
          <a:prstGeom prst="rect">
            <a:avLst/>
          </a:prstGeom>
          <a:noFill/>
        </p:spPr>
        <p:txBody>
          <a:bodyPr wrap="square" rtlCol="0">
            <a:spAutoFit/>
          </a:bodyPr>
          <a:lstStyle/>
          <a:p>
            <a:r>
              <a:rPr lang="en-US" sz="2400" dirty="0"/>
              <a:t>METAX</a:t>
            </a:r>
          </a:p>
        </p:txBody>
      </p:sp>
      <p:cxnSp>
        <p:nvCxnSpPr>
          <p:cNvPr id="29" name="Elbow Connector 18"/>
          <p:cNvCxnSpPr/>
          <p:nvPr/>
        </p:nvCxnSpPr>
        <p:spPr>
          <a:xfrm rot="16200000" flipV="1">
            <a:off x="2994726" y="1151888"/>
            <a:ext cx="879523" cy="684483"/>
          </a:xfrm>
          <a:prstGeom prst="curvedConnector4">
            <a:avLst>
              <a:gd name="adj1" fmla="val 36877"/>
              <a:gd name="adj2" fmla="val 133397"/>
            </a:avLst>
          </a:prstGeom>
          <a:ln w="9525">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275135" y="746368"/>
            <a:ext cx="748633" cy="507831"/>
          </a:xfrm>
          <a:prstGeom prst="rect">
            <a:avLst/>
          </a:prstGeom>
          <a:noFill/>
        </p:spPr>
        <p:txBody>
          <a:bodyPr wrap="square" rtlCol="0">
            <a:spAutoFit/>
          </a:bodyPr>
          <a:lstStyle/>
          <a:p>
            <a:r>
              <a:rPr lang="fi-FI" sz="900" dirty="0"/>
              <a:t>Valitse tiedostot aineistoosi</a:t>
            </a:r>
          </a:p>
        </p:txBody>
      </p:sp>
      <p:sp>
        <p:nvSpPr>
          <p:cNvPr id="39" name="TextBox 38"/>
          <p:cNvSpPr txBox="1"/>
          <p:nvPr/>
        </p:nvSpPr>
        <p:spPr>
          <a:xfrm>
            <a:off x="1565850" y="2485689"/>
            <a:ext cx="1480858" cy="507831"/>
          </a:xfrm>
          <a:prstGeom prst="rect">
            <a:avLst/>
          </a:prstGeom>
          <a:noFill/>
        </p:spPr>
        <p:txBody>
          <a:bodyPr wrap="square" rtlCol="0">
            <a:spAutoFit/>
          </a:bodyPr>
          <a:lstStyle/>
          <a:p>
            <a:r>
              <a:rPr lang="fi-FI" sz="900" dirty="0"/>
              <a:t>Jäädytettyjen tiedostojen metatiedot tallentuvat automaattisesti</a:t>
            </a:r>
          </a:p>
        </p:txBody>
      </p:sp>
      <p:sp>
        <p:nvSpPr>
          <p:cNvPr id="43" name="TextBox 42"/>
          <p:cNvSpPr txBox="1"/>
          <p:nvPr/>
        </p:nvSpPr>
        <p:spPr>
          <a:xfrm>
            <a:off x="5317559" y="2493805"/>
            <a:ext cx="1018157" cy="507831"/>
          </a:xfrm>
          <a:prstGeom prst="rect">
            <a:avLst/>
          </a:prstGeom>
          <a:noFill/>
        </p:spPr>
        <p:txBody>
          <a:bodyPr wrap="square" rtlCol="0">
            <a:spAutoFit/>
          </a:bodyPr>
          <a:lstStyle/>
          <a:p>
            <a:r>
              <a:rPr lang="fi-FI" sz="900" dirty="0"/>
              <a:t>METAX API</a:t>
            </a:r>
          </a:p>
          <a:p>
            <a:r>
              <a:rPr lang="fi-FI" sz="900" dirty="0"/>
              <a:t>Tuo omat aineistosi</a:t>
            </a:r>
          </a:p>
        </p:txBody>
      </p:sp>
      <p:sp>
        <p:nvSpPr>
          <p:cNvPr id="45" name="Can 44"/>
          <p:cNvSpPr/>
          <p:nvPr/>
        </p:nvSpPr>
        <p:spPr>
          <a:xfrm>
            <a:off x="320229" y="943049"/>
            <a:ext cx="1823802" cy="1529229"/>
          </a:xfrm>
          <a:prstGeom prst="can">
            <a:avLst/>
          </a:prstGeom>
          <a:ln/>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err="1"/>
              <a:t>Säilytä</a:t>
            </a:r>
            <a:r>
              <a:rPr lang="en-US" sz="1600" dirty="0"/>
              <a:t> </a:t>
            </a:r>
            <a:r>
              <a:rPr lang="en-US" sz="1600" dirty="0" err="1"/>
              <a:t>tiedostosi</a:t>
            </a:r>
            <a:endParaRPr lang="en-US" sz="1600" dirty="0"/>
          </a:p>
        </p:txBody>
      </p:sp>
      <p:sp>
        <p:nvSpPr>
          <p:cNvPr id="47" name="TextBox 46"/>
          <p:cNvSpPr txBox="1"/>
          <p:nvPr/>
        </p:nvSpPr>
        <p:spPr>
          <a:xfrm>
            <a:off x="879498" y="919497"/>
            <a:ext cx="1798943" cy="461665"/>
          </a:xfrm>
          <a:prstGeom prst="rect">
            <a:avLst/>
          </a:prstGeom>
          <a:noFill/>
        </p:spPr>
        <p:txBody>
          <a:bodyPr wrap="square" rtlCol="0">
            <a:spAutoFit/>
          </a:bodyPr>
          <a:lstStyle/>
          <a:p>
            <a:r>
              <a:rPr lang="en-US" sz="2400" dirty="0"/>
              <a:t>IDA</a:t>
            </a:r>
          </a:p>
        </p:txBody>
      </p:sp>
      <p:cxnSp>
        <p:nvCxnSpPr>
          <p:cNvPr id="63" name="Elbow Connector 22"/>
          <p:cNvCxnSpPr/>
          <p:nvPr/>
        </p:nvCxnSpPr>
        <p:spPr>
          <a:xfrm rot="10800000">
            <a:off x="4958626" y="3434520"/>
            <a:ext cx="1305244" cy="262013"/>
          </a:xfrm>
          <a:prstGeom prst="curvedConnector3">
            <a:avLst/>
          </a:prstGeom>
          <a:ln w="9525">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5158382" y="3717908"/>
            <a:ext cx="917148" cy="507831"/>
          </a:xfrm>
          <a:prstGeom prst="rect">
            <a:avLst/>
          </a:prstGeom>
          <a:noFill/>
        </p:spPr>
        <p:txBody>
          <a:bodyPr wrap="square" rtlCol="0">
            <a:spAutoFit/>
          </a:bodyPr>
          <a:lstStyle/>
          <a:p>
            <a:r>
              <a:rPr lang="fi-FI" sz="900" dirty="0"/>
              <a:t>HARVESTER</a:t>
            </a:r>
          </a:p>
          <a:p>
            <a:r>
              <a:rPr lang="fi-FI" sz="900" dirty="0"/>
              <a:t>Haetaan aineistot</a:t>
            </a:r>
          </a:p>
        </p:txBody>
      </p:sp>
      <p:sp>
        <p:nvSpPr>
          <p:cNvPr id="68" name="TextBox 67"/>
          <p:cNvSpPr txBox="1"/>
          <p:nvPr/>
        </p:nvSpPr>
        <p:spPr>
          <a:xfrm>
            <a:off x="4077154" y="1496119"/>
            <a:ext cx="917148" cy="369332"/>
          </a:xfrm>
          <a:prstGeom prst="rect">
            <a:avLst/>
          </a:prstGeom>
          <a:noFill/>
        </p:spPr>
        <p:txBody>
          <a:bodyPr wrap="square" rtlCol="0">
            <a:spAutoFit/>
          </a:bodyPr>
          <a:lstStyle/>
          <a:p>
            <a:r>
              <a:rPr lang="fi-FI" sz="900" dirty="0"/>
              <a:t>Julkaise</a:t>
            </a:r>
          </a:p>
          <a:p>
            <a:r>
              <a:rPr lang="fi-FI" sz="900" dirty="0"/>
              <a:t>aineistosi</a:t>
            </a:r>
          </a:p>
        </p:txBody>
      </p:sp>
      <p:sp>
        <p:nvSpPr>
          <p:cNvPr id="2" name="Rectangle 1"/>
          <p:cNvSpPr/>
          <p:nvPr/>
        </p:nvSpPr>
        <p:spPr>
          <a:xfrm>
            <a:off x="6535952" y="4329162"/>
            <a:ext cx="2414444" cy="369332"/>
          </a:xfrm>
          <a:prstGeom prst="rect">
            <a:avLst/>
          </a:prstGeom>
        </p:spPr>
        <p:txBody>
          <a:bodyPr wrap="none">
            <a:spAutoFit/>
          </a:bodyPr>
          <a:lstStyle/>
          <a:p>
            <a:r>
              <a:rPr lang="fi-FI" dirty="0"/>
              <a:t>https://www.fairdata.fi</a:t>
            </a:r>
          </a:p>
        </p:txBody>
      </p:sp>
      <p:sp>
        <p:nvSpPr>
          <p:cNvPr id="31" name="Can 30"/>
          <p:cNvSpPr/>
          <p:nvPr/>
        </p:nvSpPr>
        <p:spPr>
          <a:xfrm>
            <a:off x="7753756" y="2870149"/>
            <a:ext cx="930660" cy="364790"/>
          </a:xfrm>
          <a:prstGeom prst="can">
            <a:avLst/>
          </a:prstGeom>
          <a:solidFill>
            <a:schemeClr val="accent1">
              <a:lumMod val="50000"/>
            </a:scheme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dirty="0" err="1">
                <a:solidFill>
                  <a:schemeClr val="bg2"/>
                </a:solidFill>
              </a:rPr>
              <a:t>Organisaatio</a:t>
            </a:r>
            <a:r>
              <a:rPr lang="en-US" sz="800" dirty="0">
                <a:solidFill>
                  <a:schemeClr val="bg2"/>
                </a:solidFill>
              </a:rPr>
              <a:t> A</a:t>
            </a:r>
          </a:p>
        </p:txBody>
      </p:sp>
      <p:sp>
        <p:nvSpPr>
          <p:cNvPr id="33" name="Can 32"/>
          <p:cNvSpPr/>
          <p:nvPr/>
        </p:nvSpPr>
        <p:spPr>
          <a:xfrm>
            <a:off x="7758852" y="3285868"/>
            <a:ext cx="930660" cy="335066"/>
          </a:xfrm>
          <a:prstGeom prst="can">
            <a:avLst/>
          </a:prstGeom>
          <a:solidFill>
            <a:schemeClr val="accent1">
              <a:lumMod val="50000"/>
            </a:scheme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dirty="0" err="1">
                <a:solidFill>
                  <a:schemeClr val="bg2"/>
                </a:solidFill>
              </a:rPr>
              <a:t>Organisaatio</a:t>
            </a:r>
            <a:r>
              <a:rPr lang="en-US" sz="800" dirty="0">
                <a:solidFill>
                  <a:schemeClr val="bg2"/>
                </a:solidFill>
              </a:rPr>
              <a:t> B</a:t>
            </a:r>
          </a:p>
        </p:txBody>
      </p:sp>
      <p:sp>
        <p:nvSpPr>
          <p:cNvPr id="37" name="Can 36"/>
          <p:cNvSpPr/>
          <p:nvPr/>
        </p:nvSpPr>
        <p:spPr>
          <a:xfrm>
            <a:off x="7758852" y="3671863"/>
            <a:ext cx="930660" cy="335066"/>
          </a:xfrm>
          <a:prstGeom prst="can">
            <a:avLst/>
          </a:prstGeom>
          <a:solidFill>
            <a:schemeClr val="accent1">
              <a:lumMod val="50000"/>
            </a:scheme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dirty="0" err="1">
                <a:solidFill>
                  <a:schemeClr val="bg2"/>
                </a:solidFill>
              </a:rPr>
              <a:t>Palvelu</a:t>
            </a:r>
            <a:r>
              <a:rPr lang="en-US" sz="800" dirty="0">
                <a:solidFill>
                  <a:schemeClr val="bg2"/>
                </a:solidFill>
              </a:rPr>
              <a:t> X</a:t>
            </a:r>
          </a:p>
        </p:txBody>
      </p:sp>
      <p:sp>
        <p:nvSpPr>
          <p:cNvPr id="41" name="Can 40"/>
          <p:cNvSpPr/>
          <p:nvPr/>
        </p:nvSpPr>
        <p:spPr>
          <a:xfrm>
            <a:off x="6302280" y="2559971"/>
            <a:ext cx="1418164" cy="1670630"/>
          </a:xfrm>
          <a:prstGeom prst="can">
            <a:avLst/>
          </a:prstGeom>
          <a:solidFill>
            <a:srgbClr val="0067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err="1">
                <a:solidFill>
                  <a:schemeClr val="bg1"/>
                </a:solidFill>
              </a:rPr>
              <a:t>Ulkoiset</a:t>
            </a:r>
            <a:r>
              <a:rPr lang="en-US" dirty="0">
                <a:solidFill>
                  <a:schemeClr val="bg1"/>
                </a:solidFill>
              </a:rPr>
              <a:t> </a:t>
            </a:r>
            <a:r>
              <a:rPr lang="en-US" dirty="0" err="1">
                <a:solidFill>
                  <a:schemeClr val="bg1"/>
                </a:solidFill>
              </a:rPr>
              <a:t>metatieto-lähteet</a:t>
            </a:r>
            <a:endParaRPr lang="en-US" sz="2000" dirty="0">
              <a:solidFill>
                <a:schemeClr val="bg1"/>
              </a:solidFill>
            </a:endParaRPr>
          </a:p>
        </p:txBody>
      </p:sp>
    </p:spTree>
    <p:extLst>
      <p:ext uri="{BB962C8B-B14F-4D97-AF65-F5344CB8AC3E}">
        <p14:creationId xmlns:p14="http://schemas.microsoft.com/office/powerpoint/2010/main" val="777676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9931" y="997119"/>
            <a:ext cx="8105147" cy="3629757"/>
          </a:xfrm>
        </p:spPr>
        <p:txBody>
          <a:bodyPr>
            <a:noAutofit/>
          </a:bodyPr>
          <a:lstStyle/>
          <a:p>
            <a:pPr marL="0" indent="0">
              <a:buNone/>
            </a:pPr>
            <a:r>
              <a:rPr lang="fi-FI" sz="1600" b="1" dirty="0">
                <a:solidFill>
                  <a:srgbClr val="317FAE"/>
                </a:solidFill>
              </a:rPr>
              <a:t>IDA - Tutkimusdatan säilytyspalvelu</a:t>
            </a:r>
            <a:endParaRPr lang="fi-FI" sz="1600" spc="-1" dirty="0">
              <a:solidFill>
                <a:srgbClr val="333333"/>
              </a:solidFill>
            </a:endParaRPr>
          </a:p>
          <a:p>
            <a:pPr marL="142875" lvl="1" indent="-142875" defTabSz="334963" fontAlgn="base">
              <a:lnSpc>
                <a:spcPct val="110000"/>
              </a:lnSpc>
              <a:spcBef>
                <a:spcPts val="875"/>
              </a:spcBef>
              <a:spcAft>
                <a:spcPct val="0"/>
              </a:spcAft>
              <a:buFont typeface="Arial" panose="020B0604020202020204" pitchFamily="34" charset="0"/>
              <a:buChar char="•"/>
            </a:pPr>
            <a:r>
              <a:rPr lang="fi-FI" sz="1600" spc="-1" dirty="0">
                <a:solidFill>
                  <a:srgbClr val="333333"/>
                </a:solidFill>
              </a:rPr>
              <a:t>Mahdollistaa tutkimusdatan turvallisen säilytyksen projektikohtaisella tallennusalueella</a:t>
            </a:r>
          </a:p>
          <a:p>
            <a:pPr lvl="1"/>
            <a:r>
              <a:rPr lang="fi-FI" sz="1400" spc="-1" dirty="0">
                <a:solidFill>
                  <a:srgbClr val="333333"/>
                </a:solidFill>
              </a:rPr>
              <a:t>Projektin jäsenillä mahdollisuus kuvailla </a:t>
            </a:r>
            <a:r>
              <a:rPr lang="fi-FI" sz="1400" spc="-1" dirty="0" err="1">
                <a:solidFill>
                  <a:srgbClr val="333333"/>
                </a:solidFill>
              </a:rPr>
              <a:t>IDAssa</a:t>
            </a:r>
            <a:r>
              <a:rPr lang="fi-FI" sz="1400" spc="-1" dirty="0">
                <a:solidFill>
                  <a:srgbClr val="333333"/>
                </a:solidFill>
              </a:rPr>
              <a:t> säilytettäviä tiedostoja tutkimusaineistoiksi </a:t>
            </a:r>
            <a:r>
              <a:rPr lang="fi-FI" sz="1400" spc="-1" dirty="0" err="1">
                <a:solidFill>
                  <a:srgbClr val="333333"/>
                </a:solidFill>
              </a:rPr>
              <a:t>Qvaimella</a:t>
            </a:r>
            <a:r>
              <a:rPr lang="fi-FI" sz="1400" spc="-1" dirty="0">
                <a:solidFill>
                  <a:srgbClr val="333333"/>
                </a:solidFill>
              </a:rPr>
              <a:t> ja julkaista kuvailtuja aineistoja Etsimeen </a:t>
            </a:r>
          </a:p>
          <a:p>
            <a:pPr lvl="1"/>
            <a:r>
              <a:rPr lang="fi-FI" sz="1400" dirty="0">
                <a:solidFill>
                  <a:srgbClr val="333333"/>
                </a:solidFill>
              </a:rPr>
              <a:t>Aineistojen omistajat päättävät itse tiedostojensa avoimuudesta ja käyttöpolitiikasta</a:t>
            </a:r>
            <a:endParaRPr lang="fi-FI" sz="1400" spc="-1" dirty="0">
              <a:solidFill>
                <a:srgbClr val="333333"/>
              </a:solidFill>
            </a:endParaRPr>
          </a:p>
          <a:p>
            <a:r>
              <a:rPr lang="fi-FI" sz="1600" spc="-1" dirty="0">
                <a:solidFill>
                  <a:srgbClr val="333333"/>
                </a:solidFill>
              </a:rPr>
              <a:t>IDA-käyttöosuuksia myönnetään projekteille organisaatioiden hallinnoimista organisaatiokäyttöosuuksista</a:t>
            </a:r>
          </a:p>
          <a:p>
            <a:pPr lvl="1"/>
            <a:r>
              <a:rPr lang="fi-FI" sz="1400" spc="-1" dirty="0">
                <a:solidFill>
                  <a:srgbClr val="333333"/>
                </a:solidFill>
              </a:rPr>
              <a:t>Tällä hetkellä </a:t>
            </a:r>
            <a:r>
              <a:rPr lang="fi-FI" sz="1400" spc="-1" dirty="0" err="1">
                <a:solidFill>
                  <a:srgbClr val="333333"/>
                </a:solidFill>
              </a:rPr>
              <a:t>IDAssa</a:t>
            </a:r>
            <a:r>
              <a:rPr lang="fi-FI" sz="1400" spc="-1" dirty="0">
                <a:solidFill>
                  <a:srgbClr val="333333"/>
                </a:solidFill>
              </a:rPr>
              <a:t> on 705 käyttäjää 273 projektissa 19:sta kotiorganisaatiosta</a:t>
            </a:r>
          </a:p>
          <a:p>
            <a:r>
              <a:rPr lang="fi-FI" sz="1600" spc="-1" dirty="0">
                <a:solidFill>
                  <a:srgbClr val="333333"/>
                </a:solidFill>
              </a:rPr>
              <a:t>Kullakin organisaatiolla yhteyshenkilö tutkijoiden kontaktina ja käsittelemässä sähköisiä IDA-tilahakemuksia organisaationsa osalta</a:t>
            </a:r>
          </a:p>
          <a:p>
            <a:pPr lvl="1"/>
            <a:r>
              <a:rPr lang="fi-FI" sz="1400" spc="-1" dirty="0">
                <a:solidFill>
                  <a:srgbClr val="333333"/>
                </a:solidFill>
              </a:rPr>
              <a:t>Käyttöpolitiikka, yhteyshenkilöt ja organisaatioiden IDA-käyttöosuudet: </a:t>
            </a:r>
            <a:r>
              <a:rPr lang="fi-FI" sz="1400" spc="-1" dirty="0">
                <a:solidFill>
                  <a:srgbClr val="333333"/>
                </a:solidFill>
                <a:hlinkClick r:id="rId2"/>
              </a:rPr>
              <a:t>https://www.fairdata.fi/ida/idan-kayttajaksi/</a:t>
            </a:r>
            <a:r>
              <a:rPr lang="fi-FI" sz="1400" spc="-1" dirty="0">
                <a:solidFill>
                  <a:srgbClr val="333333"/>
                </a:solidFill>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0" y="304976"/>
            <a:ext cx="2656204" cy="690613"/>
          </a:xfrm>
          <a:prstGeom prst="rect">
            <a:avLst/>
          </a:prstGeom>
        </p:spPr>
      </p:pic>
    </p:spTree>
    <p:extLst>
      <p:ext uri="{BB962C8B-B14F-4D97-AF65-F5344CB8AC3E}">
        <p14:creationId xmlns:p14="http://schemas.microsoft.com/office/powerpoint/2010/main" val="309093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7261" y="386056"/>
            <a:ext cx="6714215" cy="3975141"/>
          </a:xfrm>
          <a:ln>
            <a:solidFill>
              <a:schemeClr val="accent1"/>
            </a:solidFill>
          </a:ln>
        </p:spPr>
      </p:pic>
      <p:sp>
        <p:nvSpPr>
          <p:cNvPr id="2" name="Rectangle 1"/>
          <p:cNvSpPr/>
          <p:nvPr/>
        </p:nvSpPr>
        <p:spPr>
          <a:xfrm>
            <a:off x="2988269" y="3520022"/>
            <a:ext cx="4184287" cy="830997"/>
          </a:xfrm>
          <a:prstGeom prst="rect">
            <a:avLst/>
          </a:prstGeom>
        </p:spPr>
        <p:txBody>
          <a:bodyPr wrap="none">
            <a:spAutoFit/>
          </a:bodyPr>
          <a:lstStyle/>
          <a:p>
            <a:r>
              <a:rPr lang="fi-FI" sz="2400" dirty="0">
                <a:hlinkClick r:id="rId3"/>
              </a:rPr>
              <a:t>https://youtu.be/Wr5hD874tRE</a:t>
            </a:r>
            <a:endParaRPr lang="fi-FI" sz="2400" dirty="0"/>
          </a:p>
          <a:p>
            <a:r>
              <a:rPr lang="fi-FI" sz="2400" dirty="0">
                <a:hlinkClick r:id="rId4"/>
              </a:rPr>
              <a:t>https://youtu.be/ORGSg8sjy-U</a:t>
            </a:r>
            <a:endParaRPr lang="fi-FI" sz="2400" dirty="0"/>
          </a:p>
        </p:txBody>
      </p:sp>
      <p:sp>
        <p:nvSpPr>
          <p:cNvPr id="3" name="Rectangle 2"/>
          <p:cNvSpPr/>
          <p:nvPr/>
        </p:nvSpPr>
        <p:spPr>
          <a:xfrm>
            <a:off x="2988270" y="3256670"/>
            <a:ext cx="2212465" cy="352276"/>
          </a:xfrm>
          <a:prstGeom prst="rect">
            <a:avLst/>
          </a:prstGeom>
        </p:spPr>
        <p:txBody>
          <a:bodyPr wrap="none">
            <a:spAutoFit/>
          </a:bodyPr>
          <a:lstStyle/>
          <a:p>
            <a:r>
              <a:rPr lang="fi-FI" sz="1689" b="1"/>
              <a:t>IDA </a:t>
            </a:r>
            <a:r>
              <a:rPr lang="fi-FI" sz="1689" b="1" dirty="0"/>
              <a:t>– esittelyvideoita:</a:t>
            </a:r>
          </a:p>
        </p:txBody>
      </p:sp>
      <p:sp>
        <p:nvSpPr>
          <p:cNvPr id="6" name="Rectangle 5"/>
          <p:cNvSpPr/>
          <p:nvPr/>
        </p:nvSpPr>
        <p:spPr>
          <a:xfrm>
            <a:off x="2988268" y="2689305"/>
            <a:ext cx="2839239" cy="461665"/>
          </a:xfrm>
          <a:prstGeom prst="rect">
            <a:avLst/>
          </a:prstGeom>
        </p:spPr>
        <p:txBody>
          <a:bodyPr wrap="none">
            <a:spAutoFit/>
          </a:bodyPr>
          <a:lstStyle/>
          <a:p>
            <a:r>
              <a:rPr lang="fi-FI" sz="2400" dirty="0">
                <a:hlinkClick r:id="rId5"/>
              </a:rPr>
              <a:t>https://ida.fairdata.fi</a:t>
            </a:r>
            <a:endParaRPr lang="fi-FI" sz="2400" dirty="0"/>
          </a:p>
        </p:txBody>
      </p:sp>
      <p:sp>
        <p:nvSpPr>
          <p:cNvPr id="7" name="Rectangle 6"/>
          <p:cNvSpPr/>
          <p:nvPr/>
        </p:nvSpPr>
        <p:spPr>
          <a:xfrm>
            <a:off x="2988268" y="2312047"/>
            <a:ext cx="1295547" cy="352276"/>
          </a:xfrm>
          <a:prstGeom prst="rect">
            <a:avLst/>
          </a:prstGeom>
        </p:spPr>
        <p:txBody>
          <a:bodyPr wrap="none">
            <a:spAutoFit/>
          </a:bodyPr>
          <a:lstStyle/>
          <a:p>
            <a:r>
              <a:rPr lang="fi-FI" sz="1689" b="1" dirty="0"/>
              <a:t>IDA palvelu:</a:t>
            </a:r>
          </a:p>
        </p:txBody>
      </p:sp>
    </p:spTree>
    <p:extLst>
      <p:ext uri="{BB962C8B-B14F-4D97-AF65-F5344CB8AC3E}">
        <p14:creationId xmlns:p14="http://schemas.microsoft.com/office/powerpoint/2010/main" val="3245110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Tietoa </a:t>
            </a:r>
            <a:r>
              <a:rPr lang="fi-FI" dirty="0" err="1"/>
              <a:t>IDAn</a:t>
            </a:r>
            <a:r>
              <a:rPr lang="fi-FI" dirty="0"/>
              <a:t> käytöstä ammattikorkeakouluissa 2.10.2019</a:t>
            </a:r>
          </a:p>
        </p:txBody>
      </p:sp>
      <p:sp>
        <p:nvSpPr>
          <p:cNvPr id="3" name="Content Placeholder 2"/>
          <p:cNvSpPr>
            <a:spLocks noGrp="1"/>
          </p:cNvSpPr>
          <p:nvPr>
            <p:ph idx="1"/>
          </p:nvPr>
        </p:nvSpPr>
        <p:spPr>
          <a:xfrm>
            <a:off x="457200" y="1127125"/>
            <a:ext cx="7877655" cy="3184525"/>
          </a:xfrm>
        </p:spPr>
        <p:txBody>
          <a:bodyPr/>
          <a:lstStyle/>
          <a:p>
            <a:r>
              <a:rPr lang="fi-FI" sz="1600" dirty="0"/>
              <a:t>Kaikilla ammattikorkeakouluilla yhteensä IDA-käyttöoikeutta noin 35 </a:t>
            </a:r>
            <a:r>
              <a:rPr lang="fi-FI" sz="1600" dirty="0" err="1"/>
              <a:t>teratavun</a:t>
            </a:r>
            <a:r>
              <a:rPr lang="fi-FI" sz="1600" dirty="0"/>
              <a:t> edestä</a:t>
            </a:r>
          </a:p>
          <a:p>
            <a:pPr lvl="1"/>
            <a:r>
              <a:rPr lang="fi-FI" sz="1400" dirty="0"/>
              <a:t>mahdollista anoa lisää organisaatiokohtaista käyttöoikeutta IDA-palveluun </a:t>
            </a:r>
            <a:r>
              <a:rPr lang="fi-FI" sz="1400" dirty="0" err="1"/>
              <a:t>OKM:ltä</a:t>
            </a:r>
            <a:r>
              <a:rPr lang="fi-FI" sz="1400" dirty="0"/>
              <a:t> (</a:t>
            </a:r>
            <a:r>
              <a:rPr lang="fi-FI" sz="1400" dirty="0">
                <a:hlinkClick r:id="rId2"/>
              </a:rPr>
              <a:t>https://www.fairdata.fi/kayttopolitiikat-ja-ehdot/</a:t>
            </a:r>
            <a:r>
              <a:rPr lang="fi-FI" sz="1400" dirty="0"/>
              <a:t>) </a:t>
            </a:r>
          </a:p>
          <a:p>
            <a:r>
              <a:rPr lang="fi-FI" sz="1600" dirty="0"/>
              <a:t>Tällä hetkellä </a:t>
            </a:r>
            <a:r>
              <a:rPr lang="fi-FI" sz="1600" dirty="0" err="1"/>
              <a:t>IDAssa</a:t>
            </a:r>
            <a:r>
              <a:rPr lang="fi-FI" sz="1600" dirty="0"/>
              <a:t> projekteja </a:t>
            </a:r>
            <a:r>
              <a:rPr lang="fi-FI" sz="1600" dirty="0" err="1"/>
              <a:t>viidella</a:t>
            </a:r>
            <a:r>
              <a:rPr lang="fi-FI" sz="1600" dirty="0"/>
              <a:t> ammattikorkeakoululla (Novia, Karelia, Metropolia, Seinäjoki, Häme)</a:t>
            </a:r>
          </a:p>
          <a:p>
            <a:r>
              <a:rPr lang="fi-FI" sz="1600" dirty="0"/>
              <a:t>Yhdellätoista ammattikorkeakoululla on nimetty IDA-yhteyshenkilö hallinnoimassa IDA-tilojen jakamista projekteille (</a:t>
            </a:r>
            <a:r>
              <a:rPr lang="fi-FI" sz="1600" dirty="0">
                <a:hlinkClick r:id="rId3"/>
              </a:rPr>
              <a:t>https://www.fairdata.fi/idan-kayttajaksi/</a:t>
            </a:r>
            <a:r>
              <a:rPr lang="fi-FI" sz="1600" dirty="0"/>
              <a:t>, </a:t>
            </a:r>
            <a:r>
              <a:rPr lang="fi-FI" sz="1600" i="1" dirty="0"/>
              <a:t>IDA-yhteyshenkilöt organisaatioittain</a:t>
            </a:r>
            <a:r>
              <a:rPr lang="fi-FI" sz="1600" dirty="0"/>
              <a:t>)</a:t>
            </a:r>
          </a:p>
        </p:txBody>
      </p:sp>
      <p:sp>
        <p:nvSpPr>
          <p:cNvPr id="4" name="Slide Number Placeholder 3"/>
          <p:cNvSpPr>
            <a:spLocks noGrp="1"/>
          </p:cNvSpPr>
          <p:nvPr>
            <p:ph type="sldNum" sz="quarter" idx="12"/>
          </p:nvPr>
        </p:nvSpPr>
        <p:spPr/>
        <p:txBody>
          <a:bodyPr/>
          <a:lstStyle/>
          <a:p>
            <a:fld id="{5E9086DF-C7C9-4DB3-8877-43D60EBA4301}" type="slidenum">
              <a:rPr lang="en-US" altLang="fi-FI" smtClean="0"/>
              <a:pPr/>
              <a:t>45</a:t>
            </a:fld>
            <a:endParaRPr lang="en-US" altLang="fi-FI"/>
          </a:p>
        </p:txBody>
      </p:sp>
    </p:spTree>
    <p:extLst>
      <p:ext uri="{BB962C8B-B14F-4D97-AF65-F5344CB8AC3E}">
        <p14:creationId xmlns:p14="http://schemas.microsoft.com/office/powerpoint/2010/main" val="1273559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200" dirty="0"/>
              <a:t>Datan tallentaminen 1/2</a:t>
            </a:r>
            <a:br>
              <a:rPr lang="fi-FI" sz="3200" dirty="0"/>
            </a:br>
            <a:r>
              <a:rPr lang="fi-FI" sz="2000" dirty="0"/>
              <a:t>Lisääminen</a:t>
            </a:r>
          </a:p>
        </p:txBody>
      </p:sp>
      <p:sp>
        <p:nvSpPr>
          <p:cNvPr id="3" name="Content Placeholder 2"/>
          <p:cNvSpPr>
            <a:spLocks noGrp="1"/>
          </p:cNvSpPr>
          <p:nvPr>
            <p:ph idx="1"/>
          </p:nvPr>
        </p:nvSpPr>
        <p:spPr>
          <a:xfrm>
            <a:off x="710090" y="1121493"/>
            <a:ext cx="2632675" cy="2537052"/>
          </a:xfrm>
        </p:spPr>
        <p:txBody>
          <a:bodyPr/>
          <a:lstStyle/>
          <a:p>
            <a:r>
              <a:rPr lang="fi-FI" dirty="0"/>
              <a:t>Tutkija lisää datan projektin valmistelualueelle</a:t>
            </a:r>
          </a:p>
          <a:p>
            <a:r>
              <a:rPr lang="fi-FI" dirty="0"/>
              <a:t>Data näkyy kaikille projektin jäsenille, ja se on kaikkien projektin jäsenten muokattavissa.</a:t>
            </a:r>
          </a:p>
        </p:txBody>
      </p:sp>
      <p:sp>
        <p:nvSpPr>
          <p:cNvPr id="4" name="Slide Number Placeholder 3"/>
          <p:cNvSpPr>
            <a:spLocks noGrp="1"/>
          </p:cNvSpPr>
          <p:nvPr>
            <p:ph type="sldNum" sz="quarter" idx="12"/>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5E9086DF-C7C9-4DB3-8877-43D60EBA4301}" type="slidenum">
              <a:rPr kumimoji="0" lang="en-US" altLang="fi-FI" sz="700" b="0" i="0" u="none" strike="noStrike" kern="1200" cap="none" spc="0" normalizeH="0" baseline="0" noProof="0" smtClean="0">
                <a:ln>
                  <a:noFill/>
                </a:ln>
                <a:solidFill>
                  <a:srgbClr val="464F55"/>
                </a:solidFill>
                <a:effectLst/>
                <a:uLnTx/>
                <a:uFillTx/>
                <a:latin typeface="Corbel" panose="020B0503020204020204" pitchFamily="34" charset="0"/>
                <a:ea typeface="MS PGothic" panose="020B0600070205080204" pitchFamily="34" charset="-128"/>
                <a:cs typeface="+mn-cs"/>
              </a:rPr>
              <a:pPr marL="0" marR="0" lvl="0" indent="0" algn="l" defTabSz="455613" rtl="0" eaLnBrk="1" fontAlgn="base" latinLnBrk="0" hangingPunct="1">
                <a:lnSpc>
                  <a:spcPct val="100000"/>
                </a:lnSpc>
                <a:spcBef>
                  <a:spcPct val="0"/>
                </a:spcBef>
                <a:spcAft>
                  <a:spcPct val="0"/>
                </a:spcAft>
                <a:buClrTx/>
                <a:buSzTx/>
                <a:buFontTx/>
                <a:buNone/>
                <a:tabLst/>
                <a:defRPr/>
              </a:pPr>
              <a:t>46</a:t>
            </a:fld>
            <a:endParaRPr kumimoji="0" lang="en-US" altLang="fi-FI" sz="700" b="0" i="0" u="none" strike="noStrike" kern="1200" cap="none" spc="0" normalizeH="0" baseline="0" noProof="0">
              <a:ln>
                <a:noFill/>
              </a:ln>
              <a:solidFill>
                <a:srgbClr val="464F55"/>
              </a:solidFill>
              <a:effectLst/>
              <a:uLnTx/>
              <a:uFillTx/>
              <a:latin typeface="Corbel" panose="020B0503020204020204" pitchFamily="34" charset="0"/>
              <a:ea typeface="MS PGothic" panose="020B0600070205080204" pitchFamily="34" charset="-128"/>
              <a:cs typeface="+mn-cs"/>
            </a:endParaRPr>
          </a:p>
        </p:txBody>
      </p:sp>
      <p:pic>
        <p:nvPicPr>
          <p:cNvPr id="6" name="Picture 5"/>
          <p:cNvPicPr>
            <a:picLocks noChangeAspect="1"/>
          </p:cNvPicPr>
          <p:nvPr/>
        </p:nvPicPr>
        <p:blipFill rotWithShape="1">
          <a:blip r:embed="rId2"/>
          <a:srcRect b="62890"/>
          <a:stretch/>
        </p:blipFill>
        <p:spPr>
          <a:xfrm>
            <a:off x="3342765" y="1127126"/>
            <a:ext cx="5290390" cy="1664706"/>
          </a:xfrm>
          <a:prstGeom prst="rect">
            <a:avLst/>
          </a:prstGeom>
        </p:spPr>
      </p:pic>
      <p:pic>
        <p:nvPicPr>
          <p:cNvPr id="5" name="Picture 4"/>
          <p:cNvPicPr>
            <a:picLocks noChangeAspect="1"/>
          </p:cNvPicPr>
          <p:nvPr/>
        </p:nvPicPr>
        <p:blipFill rotWithShape="1">
          <a:blip r:embed="rId3"/>
          <a:srcRect b="8285"/>
          <a:stretch/>
        </p:blipFill>
        <p:spPr>
          <a:xfrm>
            <a:off x="3342765" y="2689527"/>
            <a:ext cx="5290390" cy="1869424"/>
          </a:xfrm>
          <a:prstGeom prst="rect">
            <a:avLst/>
          </a:prstGeom>
        </p:spPr>
      </p:pic>
    </p:spTree>
    <p:extLst>
      <p:ext uri="{BB962C8B-B14F-4D97-AF65-F5344CB8AC3E}">
        <p14:creationId xmlns:p14="http://schemas.microsoft.com/office/powerpoint/2010/main" val="4094390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200" dirty="0"/>
              <a:t>Datan tallentaminen 2/2</a:t>
            </a:r>
            <a:br>
              <a:rPr lang="fi-FI" sz="3200" dirty="0"/>
            </a:br>
            <a:r>
              <a:rPr lang="fi-FI" sz="2000" dirty="0"/>
              <a:t>Jäädyttäminen</a:t>
            </a:r>
          </a:p>
        </p:txBody>
      </p:sp>
      <p:sp>
        <p:nvSpPr>
          <p:cNvPr id="3" name="Content Placeholder 2"/>
          <p:cNvSpPr>
            <a:spLocks noGrp="1"/>
          </p:cNvSpPr>
          <p:nvPr>
            <p:ph idx="1"/>
          </p:nvPr>
        </p:nvSpPr>
        <p:spPr>
          <a:xfrm>
            <a:off x="720176" y="1088164"/>
            <a:ext cx="7309973" cy="1451105"/>
          </a:xfrm>
        </p:spPr>
        <p:txBody>
          <a:bodyPr/>
          <a:lstStyle/>
          <a:p>
            <a:r>
              <a:rPr lang="fi-FI" dirty="0"/>
              <a:t>Tutkija jäädyttää datan: jäädyttämisen myötä data on nyt vain-luku –muodossa, ja se on nyt valmis julkaistavaksi.</a:t>
            </a:r>
          </a:p>
          <a:p>
            <a:pPr lvl="1"/>
            <a:r>
              <a:rPr lang="fi-FI" dirty="0"/>
              <a:t>Jäädytetty data näkyy edelleen vain projektin jäsenille</a:t>
            </a:r>
          </a:p>
        </p:txBody>
      </p:sp>
      <p:sp>
        <p:nvSpPr>
          <p:cNvPr id="4" name="Slide Number Placeholder 3"/>
          <p:cNvSpPr>
            <a:spLocks noGrp="1"/>
          </p:cNvSpPr>
          <p:nvPr>
            <p:ph type="sldNum" sz="quarter" idx="12"/>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5E9086DF-C7C9-4DB3-8877-43D60EBA4301}" type="slidenum">
              <a:rPr kumimoji="0" lang="en-US" altLang="fi-FI" sz="700" b="0" i="0" u="none" strike="noStrike" kern="1200" cap="none" spc="0" normalizeH="0" baseline="0" noProof="0" smtClean="0">
                <a:ln>
                  <a:noFill/>
                </a:ln>
                <a:solidFill>
                  <a:srgbClr val="464F55"/>
                </a:solidFill>
                <a:effectLst/>
                <a:uLnTx/>
                <a:uFillTx/>
                <a:latin typeface="Corbel" panose="020B0503020204020204" pitchFamily="34" charset="0"/>
                <a:ea typeface="MS PGothic" panose="020B0600070205080204" pitchFamily="34" charset="-128"/>
                <a:cs typeface="+mn-cs"/>
              </a:rPr>
              <a:pPr marL="0" marR="0" lvl="0" indent="0" algn="l" defTabSz="455613" rtl="0" eaLnBrk="1" fontAlgn="base" latinLnBrk="0" hangingPunct="1">
                <a:lnSpc>
                  <a:spcPct val="100000"/>
                </a:lnSpc>
                <a:spcBef>
                  <a:spcPct val="0"/>
                </a:spcBef>
                <a:spcAft>
                  <a:spcPct val="0"/>
                </a:spcAft>
                <a:buClrTx/>
                <a:buSzTx/>
                <a:buFontTx/>
                <a:buNone/>
                <a:tabLst/>
                <a:defRPr/>
              </a:pPr>
              <a:t>47</a:t>
            </a:fld>
            <a:endParaRPr kumimoji="0" lang="en-US" altLang="fi-FI" sz="700" b="0" i="0" u="none" strike="noStrike" kern="1200" cap="none" spc="0" normalizeH="0" baseline="0" noProof="0">
              <a:ln>
                <a:noFill/>
              </a:ln>
              <a:solidFill>
                <a:srgbClr val="464F55"/>
              </a:solidFill>
              <a:effectLst/>
              <a:uLnTx/>
              <a:uFillTx/>
              <a:latin typeface="Corbel" panose="020B0503020204020204" pitchFamily="34" charset="0"/>
              <a:ea typeface="MS PGothic" panose="020B0600070205080204" pitchFamily="34" charset="-128"/>
              <a:cs typeface="+mn-cs"/>
            </a:endParaRPr>
          </a:p>
        </p:txBody>
      </p:sp>
      <p:pic>
        <p:nvPicPr>
          <p:cNvPr id="6" name="Picture 5"/>
          <p:cNvPicPr>
            <a:picLocks noChangeAspect="1"/>
          </p:cNvPicPr>
          <p:nvPr/>
        </p:nvPicPr>
        <p:blipFill rotWithShape="1">
          <a:blip r:embed="rId2"/>
          <a:srcRect l="22252" t="1" r="3195" b="2537"/>
          <a:stretch/>
        </p:blipFill>
        <p:spPr>
          <a:xfrm>
            <a:off x="710090" y="2130411"/>
            <a:ext cx="6077215" cy="199997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256" y="3547823"/>
            <a:ext cx="858856" cy="85885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0288" y="3977251"/>
            <a:ext cx="610932" cy="610932"/>
          </a:xfrm>
          <a:prstGeom prst="rect">
            <a:avLst/>
          </a:prstGeom>
          <a:noFill/>
          <a:ln>
            <a:noFill/>
          </a:ln>
        </p:spPr>
      </p:pic>
      <p:sp>
        <p:nvSpPr>
          <p:cNvPr id="5" name="Rectangle 4"/>
          <p:cNvSpPr/>
          <p:nvPr/>
        </p:nvSpPr>
        <p:spPr>
          <a:xfrm>
            <a:off x="4254848" y="2193186"/>
            <a:ext cx="240631" cy="213131"/>
          </a:xfrm>
          <a:prstGeom prst="rect">
            <a:avLst/>
          </a:prstGeom>
          <a:solidFill>
            <a:srgbClr val="007FAD"/>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srgbClr val="FFFFFF">
                  <a:hueOff val="0"/>
                  <a:satOff val="0"/>
                  <a:lumOff val="0"/>
                  <a:alphaOff val="0"/>
                </a:srgbClr>
              </a:solidFill>
              <a:effectLst/>
              <a:uLnTx/>
              <a:uFillTx/>
              <a:latin typeface="Candara"/>
              <a:ea typeface="+mn-ea"/>
              <a:cs typeface="+mn-cs"/>
            </a:endParaRPr>
          </a:p>
        </p:txBody>
      </p:sp>
    </p:spTree>
    <p:extLst>
      <p:ext uri="{BB962C8B-B14F-4D97-AF65-F5344CB8AC3E}">
        <p14:creationId xmlns:p14="http://schemas.microsoft.com/office/powerpoint/2010/main" val="3011590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200" dirty="0"/>
              <a:t>Aineiston kuvailu 1/4</a:t>
            </a:r>
            <a:br>
              <a:rPr lang="fi-FI" sz="3200" dirty="0"/>
            </a:br>
            <a:r>
              <a:rPr lang="fi-FI" sz="2000" dirty="0"/>
              <a:t>Kuvailu</a:t>
            </a:r>
          </a:p>
        </p:txBody>
      </p:sp>
      <p:sp>
        <p:nvSpPr>
          <p:cNvPr id="3" name="Content Placeholder 2"/>
          <p:cNvSpPr>
            <a:spLocks noGrp="1"/>
          </p:cNvSpPr>
          <p:nvPr>
            <p:ph idx="1"/>
          </p:nvPr>
        </p:nvSpPr>
        <p:spPr>
          <a:xfrm>
            <a:off x="710090" y="1116462"/>
            <a:ext cx="5280451" cy="1010861"/>
          </a:xfrm>
        </p:spPr>
        <p:txBody>
          <a:bodyPr/>
          <a:lstStyle/>
          <a:p>
            <a:r>
              <a:rPr lang="fi-FI" dirty="0"/>
              <a:t>Yksi tutkijoista kirjautuu Qvain </a:t>
            </a:r>
            <a:r>
              <a:rPr lang="fi-FI" dirty="0" err="1"/>
              <a:t>Lightiin</a:t>
            </a:r>
            <a:r>
              <a:rPr lang="fi-FI" dirty="0"/>
              <a:t>, joka on työkalu aineiston kuvailua ja julkaisua varten.</a:t>
            </a:r>
          </a:p>
        </p:txBody>
      </p:sp>
      <p:sp>
        <p:nvSpPr>
          <p:cNvPr id="4" name="Slide Number Placeholder 3"/>
          <p:cNvSpPr>
            <a:spLocks noGrp="1"/>
          </p:cNvSpPr>
          <p:nvPr>
            <p:ph type="sldNum" sz="quarter" idx="12"/>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5E9086DF-C7C9-4DB3-8877-43D60EBA4301}" type="slidenum">
              <a:rPr kumimoji="0" lang="en-US" altLang="fi-FI" sz="700" b="0" i="0" u="none" strike="noStrike" kern="1200" cap="none" spc="0" normalizeH="0" baseline="0" noProof="0" smtClean="0">
                <a:ln>
                  <a:noFill/>
                </a:ln>
                <a:solidFill>
                  <a:srgbClr val="464F55"/>
                </a:solidFill>
                <a:effectLst/>
                <a:uLnTx/>
                <a:uFillTx/>
                <a:latin typeface="Corbel" panose="020B0503020204020204" pitchFamily="34" charset="0"/>
                <a:ea typeface="MS PGothic" panose="020B0600070205080204" pitchFamily="34" charset="-128"/>
                <a:cs typeface="+mn-cs"/>
              </a:rPr>
              <a:pPr marL="0" marR="0" lvl="0" indent="0" algn="l" defTabSz="455613" rtl="0" eaLnBrk="1" fontAlgn="base" latinLnBrk="0" hangingPunct="1">
                <a:lnSpc>
                  <a:spcPct val="100000"/>
                </a:lnSpc>
                <a:spcBef>
                  <a:spcPct val="0"/>
                </a:spcBef>
                <a:spcAft>
                  <a:spcPct val="0"/>
                </a:spcAft>
                <a:buClrTx/>
                <a:buSzTx/>
                <a:buFontTx/>
                <a:buNone/>
                <a:tabLst/>
                <a:defRPr/>
              </a:pPr>
              <a:t>48</a:t>
            </a:fld>
            <a:endParaRPr kumimoji="0" lang="en-US" altLang="fi-FI" sz="700" b="0" i="0" u="none" strike="noStrike" kern="1200" cap="none" spc="0" normalizeH="0" baseline="0" noProof="0">
              <a:ln>
                <a:noFill/>
              </a:ln>
              <a:solidFill>
                <a:srgbClr val="464F55"/>
              </a:solidFill>
              <a:effectLst/>
              <a:uLnTx/>
              <a:uFillTx/>
              <a:latin typeface="Corbel" panose="020B0503020204020204" pitchFamily="34" charset="0"/>
              <a:ea typeface="MS PGothic" panose="020B0600070205080204" pitchFamily="34" charset="-128"/>
              <a:cs typeface="+mn-cs"/>
            </a:endParaRPr>
          </a:p>
        </p:txBody>
      </p:sp>
      <p:pic>
        <p:nvPicPr>
          <p:cNvPr id="5" name="Picture 4"/>
          <p:cNvPicPr>
            <a:picLocks noChangeAspect="1"/>
          </p:cNvPicPr>
          <p:nvPr/>
        </p:nvPicPr>
        <p:blipFill rotWithShape="1">
          <a:blip r:embed="rId2"/>
          <a:srcRect l="11080" t="51147" r="8520" b="11791"/>
          <a:stretch/>
        </p:blipFill>
        <p:spPr>
          <a:xfrm>
            <a:off x="6051844" y="1112074"/>
            <a:ext cx="2690377" cy="1101572"/>
          </a:xfrm>
          <a:prstGeom prst="rect">
            <a:avLst/>
          </a:prstGeom>
        </p:spPr>
      </p:pic>
      <p:pic>
        <p:nvPicPr>
          <p:cNvPr id="6" name="Picture 5"/>
          <p:cNvPicPr>
            <a:picLocks noChangeAspect="1"/>
          </p:cNvPicPr>
          <p:nvPr/>
        </p:nvPicPr>
        <p:blipFill>
          <a:blip r:embed="rId3"/>
          <a:stretch>
            <a:fillRect/>
          </a:stretch>
        </p:blipFill>
        <p:spPr>
          <a:xfrm>
            <a:off x="2454845" y="2264294"/>
            <a:ext cx="5670595" cy="2143218"/>
          </a:xfrm>
          <a:prstGeom prst="rect">
            <a:avLst/>
          </a:prstGeom>
        </p:spPr>
      </p:pic>
    </p:spTree>
    <p:extLst>
      <p:ext uri="{BB962C8B-B14F-4D97-AF65-F5344CB8AC3E}">
        <p14:creationId xmlns:p14="http://schemas.microsoft.com/office/powerpoint/2010/main" val="3785436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200" dirty="0"/>
              <a:t>Aineiston kuvailu 2/4</a:t>
            </a:r>
            <a:br>
              <a:rPr lang="fi-FI" sz="3200" dirty="0"/>
            </a:br>
            <a:r>
              <a:rPr lang="fi-FI" sz="2000" dirty="0"/>
              <a:t>Metadatan lisääminen</a:t>
            </a:r>
          </a:p>
        </p:txBody>
      </p:sp>
      <p:sp>
        <p:nvSpPr>
          <p:cNvPr id="3" name="Content Placeholder 2"/>
          <p:cNvSpPr>
            <a:spLocks noGrp="1"/>
          </p:cNvSpPr>
          <p:nvPr>
            <p:ph idx="1"/>
          </p:nvPr>
        </p:nvSpPr>
        <p:spPr>
          <a:xfrm>
            <a:off x="710090" y="1827565"/>
            <a:ext cx="2674127" cy="2466034"/>
          </a:xfrm>
        </p:spPr>
        <p:txBody>
          <a:bodyPr/>
          <a:lstStyle/>
          <a:p>
            <a:pPr lvl="1"/>
            <a:r>
              <a:rPr lang="fi-FI" sz="1600" b="1" dirty="0" err="1"/>
              <a:t>Title</a:t>
            </a:r>
            <a:r>
              <a:rPr lang="fi-FI" sz="1600" dirty="0"/>
              <a:t> </a:t>
            </a:r>
            <a:r>
              <a:rPr lang="fi-FI" sz="1600" dirty="0">
                <a:solidFill>
                  <a:srgbClr val="FF0000"/>
                </a:solidFill>
              </a:rPr>
              <a:t>*</a:t>
            </a:r>
          </a:p>
          <a:p>
            <a:pPr lvl="1"/>
            <a:r>
              <a:rPr lang="fi-FI" sz="1600" b="1" dirty="0" err="1"/>
              <a:t>Description</a:t>
            </a:r>
            <a:r>
              <a:rPr lang="fi-FI" sz="1600" dirty="0"/>
              <a:t> </a:t>
            </a:r>
            <a:r>
              <a:rPr lang="fi-FI" sz="1600" dirty="0">
                <a:solidFill>
                  <a:srgbClr val="FF0000"/>
                </a:solidFill>
              </a:rPr>
              <a:t>*</a:t>
            </a:r>
            <a:endParaRPr lang="fi-FI" sz="1600" dirty="0"/>
          </a:p>
          <a:p>
            <a:pPr lvl="1"/>
            <a:r>
              <a:rPr lang="fi-FI" sz="1600" dirty="0" err="1"/>
              <a:t>Other</a:t>
            </a:r>
            <a:r>
              <a:rPr lang="fi-FI" sz="1600" dirty="0"/>
              <a:t> </a:t>
            </a:r>
            <a:r>
              <a:rPr lang="fi-FI" sz="1600" dirty="0" err="1"/>
              <a:t>identifiers</a:t>
            </a:r>
            <a:endParaRPr lang="fi-FI" sz="1600" dirty="0"/>
          </a:p>
          <a:p>
            <a:pPr lvl="1"/>
            <a:r>
              <a:rPr lang="fi-FI" sz="1600" b="1" dirty="0" err="1"/>
              <a:t>Field</a:t>
            </a:r>
            <a:r>
              <a:rPr lang="fi-FI" sz="1600" b="1" dirty="0"/>
              <a:t> of Science </a:t>
            </a:r>
            <a:r>
              <a:rPr lang="fi-FI" sz="1600" dirty="0">
                <a:solidFill>
                  <a:srgbClr val="FF0000"/>
                </a:solidFill>
              </a:rPr>
              <a:t>*</a:t>
            </a:r>
            <a:endParaRPr lang="fi-FI" sz="1600" dirty="0"/>
          </a:p>
          <a:p>
            <a:pPr lvl="1"/>
            <a:r>
              <a:rPr lang="fi-FI" sz="1600" b="1" dirty="0" err="1"/>
              <a:t>Keywords</a:t>
            </a:r>
            <a:r>
              <a:rPr lang="fi-FI" sz="1600" b="1" dirty="0"/>
              <a:t> </a:t>
            </a:r>
            <a:r>
              <a:rPr lang="fi-FI" sz="1600" dirty="0">
                <a:solidFill>
                  <a:srgbClr val="FF0000"/>
                </a:solidFill>
              </a:rPr>
              <a:t>*</a:t>
            </a:r>
            <a:endParaRPr lang="fi-FI" sz="1600" dirty="0"/>
          </a:p>
          <a:p>
            <a:pPr lvl="1"/>
            <a:r>
              <a:rPr lang="fi-FI" sz="1600" b="1" dirty="0" err="1"/>
              <a:t>Actors</a:t>
            </a:r>
            <a:r>
              <a:rPr lang="fi-FI" sz="1600" dirty="0"/>
              <a:t> </a:t>
            </a:r>
            <a:r>
              <a:rPr lang="fi-FI" sz="1600" dirty="0">
                <a:solidFill>
                  <a:srgbClr val="FF0000"/>
                </a:solidFill>
              </a:rPr>
              <a:t>*</a:t>
            </a:r>
            <a:endParaRPr lang="fi-FI" sz="1600" dirty="0"/>
          </a:p>
          <a:p>
            <a:pPr lvl="1"/>
            <a:r>
              <a:rPr lang="fi-FI" sz="1600" b="1" dirty="0"/>
              <a:t>License </a:t>
            </a:r>
            <a:r>
              <a:rPr lang="fi-FI" sz="1600" dirty="0">
                <a:solidFill>
                  <a:srgbClr val="FF0000"/>
                </a:solidFill>
              </a:rPr>
              <a:t>*</a:t>
            </a:r>
            <a:endParaRPr lang="fi-FI" sz="1600" dirty="0"/>
          </a:p>
          <a:p>
            <a:pPr lvl="1"/>
            <a:r>
              <a:rPr lang="fi-FI" sz="1600" b="1" dirty="0"/>
              <a:t>Access </a:t>
            </a:r>
            <a:r>
              <a:rPr lang="fi-FI" sz="1600" b="1" dirty="0" err="1"/>
              <a:t>Type</a:t>
            </a:r>
            <a:r>
              <a:rPr lang="fi-FI" sz="1600" b="1" dirty="0"/>
              <a:t> </a:t>
            </a:r>
            <a:r>
              <a:rPr lang="fi-FI" sz="1600" dirty="0">
                <a:solidFill>
                  <a:srgbClr val="FF0000"/>
                </a:solidFill>
              </a:rPr>
              <a:t>*</a:t>
            </a:r>
            <a:endParaRPr lang="fi-FI" sz="1600" dirty="0"/>
          </a:p>
          <a:p>
            <a:pPr marL="255999" lvl="1" indent="0">
              <a:buNone/>
            </a:pPr>
            <a:endParaRPr lang="fi-FI" sz="1600" dirty="0"/>
          </a:p>
          <a:p>
            <a:pPr lvl="1"/>
            <a:endParaRPr lang="fi-FI" sz="1600" dirty="0"/>
          </a:p>
        </p:txBody>
      </p:sp>
      <p:sp>
        <p:nvSpPr>
          <p:cNvPr id="4" name="Slide Number Placeholder 3"/>
          <p:cNvSpPr>
            <a:spLocks noGrp="1"/>
          </p:cNvSpPr>
          <p:nvPr>
            <p:ph type="sldNum" sz="quarter" idx="12"/>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5E9086DF-C7C9-4DB3-8877-43D60EBA4301}" type="slidenum">
              <a:rPr kumimoji="0" lang="en-US" altLang="fi-FI" sz="700" b="0" i="0" u="none" strike="noStrike" kern="1200" cap="none" spc="0" normalizeH="0" baseline="0" noProof="0" smtClean="0">
                <a:ln>
                  <a:noFill/>
                </a:ln>
                <a:solidFill>
                  <a:srgbClr val="464F55"/>
                </a:solidFill>
                <a:effectLst/>
                <a:uLnTx/>
                <a:uFillTx/>
                <a:latin typeface="Corbel" panose="020B0503020204020204" pitchFamily="34" charset="0"/>
                <a:ea typeface="MS PGothic" panose="020B0600070205080204" pitchFamily="34" charset="-128"/>
                <a:cs typeface="+mn-cs"/>
              </a:rPr>
              <a:pPr marL="0" marR="0" lvl="0" indent="0" algn="l" defTabSz="455613" rtl="0" eaLnBrk="1" fontAlgn="base" latinLnBrk="0" hangingPunct="1">
                <a:lnSpc>
                  <a:spcPct val="100000"/>
                </a:lnSpc>
                <a:spcBef>
                  <a:spcPct val="0"/>
                </a:spcBef>
                <a:spcAft>
                  <a:spcPct val="0"/>
                </a:spcAft>
                <a:buClrTx/>
                <a:buSzTx/>
                <a:buFontTx/>
                <a:buNone/>
                <a:tabLst/>
                <a:defRPr/>
              </a:pPr>
              <a:t>49</a:t>
            </a:fld>
            <a:endParaRPr kumimoji="0" lang="en-US" altLang="fi-FI" sz="700" b="0" i="0" u="none" strike="noStrike" kern="1200" cap="none" spc="0" normalizeH="0" baseline="0" noProof="0">
              <a:ln>
                <a:noFill/>
              </a:ln>
              <a:solidFill>
                <a:srgbClr val="464F55"/>
              </a:solidFill>
              <a:effectLst/>
              <a:uLnTx/>
              <a:uFillTx/>
              <a:latin typeface="Corbel" panose="020B0503020204020204" pitchFamily="34" charset="0"/>
              <a:ea typeface="MS PGothic" panose="020B0600070205080204" pitchFamily="34" charset="-128"/>
              <a:cs typeface="+mn-cs"/>
            </a:endParaRPr>
          </a:p>
        </p:txBody>
      </p:sp>
      <p:pic>
        <p:nvPicPr>
          <p:cNvPr id="5" name="Picture 4"/>
          <p:cNvPicPr>
            <a:picLocks noChangeAspect="1"/>
          </p:cNvPicPr>
          <p:nvPr/>
        </p:nvPicPr>
        <p:blipFill>
          <a:blip r:embed="rId3"/>
          <a:stretch>
            <a:fillRect/>
          </a:stretch>
        </p:blipFill>
        <p:spPr>
          <a:xfrm>
            <a:off x="3023001" y="1529888"/>
            <a:ext cx="2640588" cy="3073786"/>
          </a:xfrm>
          <a:prstGeom prst="rect">
            <a:avLst/>
          </a:prstGeom>
        </p:spPr>
      </p:pic>
      <p:pic>
        <p:nvPicPr>
          <p:cNvPr id="6" name="Picture 5"/>
          <p:cNvPicPr>
            <a:picLocks noChangeAspect="1"/>
          </p:cNvPicPr>
          <p:nvPr/>
        </p:nvPicPr>
        <p:blipFill>
          <a:blip r:embed="rId4"/>
          <a:stretch>
            <a:fillRect/>
          </a:stretch>
        </p:blipFill>
        <p:spPr>
          <a:xfrm>
            <a:off x="5792476" y="1520591"/>
            <a:ext cx="2328423" cy="3079985"/>
          </a:xfrm>
          <a:prstGeom prst="rect">
            <a:avLst/>
          </a:prstGeom>
        </p:spPr>
      </p:pic>
      <p:sp>
        <p:nvSpPr>
          <p:cNvPr id="7" name="TextBox 6"/>
          <p:cNvSpPr txBox="1"/>
          <p:nvPr/>
        </p:nvSpPr>
        <p:spPr>
          <a:xfrm>
            <a:off x="710090" y="1142208"/>
            <a:ext cx="4084516" cy="646331"/>
          </a:xfrm>
          <a:prstGeom prst="rect">
            <a:avLst/>
          </a:prstGeom>
          <a:noFill/>
        </p:spPr>
        <p:txBody>
          <a:bodyPr wrap="none" rtlCol="0">
            <a:spAutoFit/>
          </a:body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defRPr/>
            </a:pPr>
            <a:r>
              <a:rPr kumimoji="0" lang="fi-FI" sz="1800" b="0" i="0" u="none" strike="noStrike" kern="1200" cap="none" spc="0" normalizeH="0" baseline="0" noProof="0" dirty="0">
                <a:ln>
                  <a:noFill/>
                </a:ln>
                <a:solidFill>
                  <a:srgbClr val="5E6971">
                    <a:lumMod val="50000"/>
                  </a:srgbClr>
                </a:solidFill>
                <a:effectLst/>
                <a:uLnTx/>
                <a:uFillTx/>
                <a:latin typeface="Corbel" charset="0"/>
                <a:ea typeface="Corbel" charset="0"/>
                <a:cs typeface="Corbel" charset="0"/>
              </a:rPr>
              <a:t>Tutkija täyttää aineiston kuvailutiedot</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defRPr/>
            </a:pPr>
            <a:endParaRPr kumimoji="0" lang="en-US" sz="1800" b="0" i="0" u="none" strike="noStrike" kern="1200" cap="none" spc="0" normalizeH="0" baseline="0" noProof="0" dirty="0">
              <a:ln>
                <a:noFill/>
              </a:ln>
              <a:solidFill>
                <a:srgbClr val="006778"/>
              </a:solidFill>
              <a:effectLst/>
              <a:uLnTx/>
              <a:uFillTx/>
              <a:latin typeface="Corbel" charset="0"/>
              <a:ea typeface="Corbel" charset="0"/>
              <a:cs typeface="Corbel" charset="0"/>
            </a:endParaRPr>
          </a:p>
        </p:txBody>
      </p:sp>
    </p:spTree>
    <p:extLst>
      <p:ext uri="{BB962C8B-B14F-4D97-AF65-F5344CB8AC3E}">
        <p14:creationId xmlns:p14="http://schemas.microsoft.com/office/powerpoint/2010/main" val="2290943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6064" y="307361"/>
            <a:ext cx="7787356" cy="4111724"/>
          </a:xfrm>
        </p:spPr>
      </p:pic>
      <p:sp>
        <p:nvSpPr>
          <p:cNvPr id="4" name="Slide Number Placeholder 3"/>
          <p:cNvSpPr>
            <a:spLocks noGrp="1"/>
          </p:cNvSpPr>
          <p:nvPr>
            <p:ph type="sldNum" sz="quarter" idx="12"/>
          </p:nvPr>
        </p:nvSpPr>
        <p:spPr/>
        <p:txBody>
          <a:bodyPr/>
          <a:lstStyle/>
          <a:p>
            <a:pPr>
              <a:defRPr/>
            </a:pPr>
            <a:fld id="{EAF2BF65-B844-A84A-93B0-7324BF97B9CC}" type="slidenum">
              <a:rPr lang="en-US" smtClean="0"/>
              <a:pPr>
                <a:defRPr/>
              </a:pPr>
              <a:t>5</a:t>
            </a:fld>
            <a:endParaRPr lang="en-US" dirty="0"/>
          </a:p>
        </p:txBody>
      </p:sp>
    </p:spTree>
    <p:extLst>
      <p:ext uri="{BB962C8B-B14F-4D97-AF65-F5344CB8AC3E}">
        <p14:creationId xmlns:p14="http://schemas.microsoft.com/office/powerpoint/2010/main" val="401191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200" dirty="0"/>
              <a:t>Aineiston kuvailu 3/4</a:t>
            </a:r>
            <a:br>
              <a:rPr lang="fi-FI" sz="3200" dirty="0"/>
            </a:br>
            <a:r>
              <a:rPr lang="fi-FI" sz="2000" dirty="0"/>
              <a:t>IDAssa olevan datan linkitys aineistoon</a:t>
            </a:r>
          </a:p>
        </p:txBody>
      </p:sp>
      <p:sp>
        <p:nvSpPr>
          <p:cNvPr id="3" name="Content Placeholder 2"/>
          <p:cNvSpPr>
            <a:spLocks noGrp="1"/>
          </p:cNvSpPr>
          <p:nvPr>
            <p:ph idx="1"/>
          </p:nvPr>
        </p:nvSpPr>
        <p:spPr>
          <a:xfrm>
            <a:off x="710089" y="1147128"/>
            <a:ext cx="4305358" cy="3184525"/>
          </a:xfrm>
        </p:spPr>
        <p:txBody>
          <a:bodyPr/>
          <a:lstStyle/>
          <a:p>
            <a:r>
              <a:rPr lang="fi-FI" dirty="0"/>
              <a:t>Tutkija näkee omat projektinsa</a:t>
            </a:r>
          </a:p>
          <a:p>
            <a:r>
              <a:rPr lang="fi-FI" dirty="0"/>
              <a:t>Jäädytetyt datat näkyvät kunkin projektin alla</a:t>
            </a:r>
          </a:p>
          <a:p>
            <a:r>
              <a:rPr lang="fi-FI" dirty="0"/>
              <a:t>Datan valitsemisen jälkeen tutkija julkaisee aineiston</a:t>
            </a:r>
          </a:p>
        </p:txBody>
      </p:sp>
      <p:sp>
        <p:nvSpPr>
          <p:cNvPr id="4" name="Slide Number Placeholder 3"/>
          <p:cNvSpPr>
            <a:spLocks noGrp="1"/>
          </p:cNvSpPr>
          <p:nvPr>
            <p:ph type="sldNum" sz="quarter" idx="12"/>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5E9086DF-C7C9-4DB3-8877-43D60EBA4301}" type="slidenum">
              <a:rPr kumimoji="0" lang="en-US" altLang="fi-FI" sz="700" b="0" i="0" u="none" strike="noStrike" kern="1200" cap="none" spc="0" normalizeH="0" baseline="0" noProof="0" smtClean="0">
                <a:ln>
                  <a:noFill/>
                </a:ln>
                <a:solidFill>
                  <a:srgbClr val="464F55"/>
                </a:solidFill>
                <a:effectLst/>
                <a:uLnTx/>
                <a:uFillTx/>
                <a:latin typeface="Corbel" panose="020B0503020204020204" pitchFamily="34" charset="0"/>
                <a:ea typeface="MS PGothic" panose="020B0600070205080204" pitchFamily="34" charset="-128"/>
                <a:cs typeface="+mn-cs"/>
              </a:rPr>
              <a:pPr marL="0" marR="0" lvl="0" indent="0" algn="l" defTabSz="455613" rtl="0" eaLnBrk="1" fontAlgn="base" latinLnBrk="0" hangingPunct="1">
                <a:lnSpc>
                  <a:spcPct val="100000"/>
                </a:lnSpc>
                <a:spcBef>
                  <a:spcPct val="0"/>
                </a:spcBef>
                <a:spcAft>
                  <a:spcPct val="0"/>
                </a:spcAft>
                <a:buClrTx/>
                <a:buSzTx/>
                <a:buFontTx/>
                <a:buNone/>
                <a:tabLst/>
                <a:defRPr/>
              </a:pPr>
              <a:t>50</a:t>
            </a:fld>
            <a:endParaRPr kumimoji="0" lang="en-US" altLang="fi-FI" sz="700" b="0" i="0" u="none" strike="noStrike" kern="1200" cap="none" spc="0" normalizeH="0" baseline="0" noProof="0">
              <a:ln>
                <a:noFill/>
              </a:ln>
              <a:solidFill>
                <a:srgbClr val="464F55"/>
              </a:solidFill>
              <a:effectLst/>
              <a:uLnTx/>
              <a:uFillTx/>
              <a:latin typeface="Corbel" panose="020B0503020204020204" pitchFamily="34" charset="0"/>
              <a:ea typeface="MS PGothic" panose="020B0600070205080204" pitchFamily="34" charset="-128"/>
              <a:cs typeface="+mn-cs"/>
            </a:endParaRPr>
          </a:p>
        </p:txBody>
      </p:sp>
      <p:pic>
        <p:nvPicPr>
          <p:cNvPr id="8" name="Picture 7"/>
          <p:cNvPicPr>
            <a:picLocks noChangeAspect="1"/>
          </p:cNvPicPr>
          <p:nvPr/>
        </p:nvPicPr>
        <p:blipFill>
          <a:blip r:embed="rId2"/>
          <a:stretch>
            <a:fillRect/>
          </a:stretch>
        </p:blipFill>
        <p:spPr>
          <a:xfrm>
            <a:off x="5434032" y="984409"/>
            <a:ext cx="2542471" cy="3509961"/>
          </a:xfrm>
          <a:prstGeom prst="rect">
            <a:avLst/>
          </a:prstGeom>
        </p:spPr>
      </p:pic>
      <p:pic>
        <p:nvPicPr>
          <p:cNvPr id="6" name="Picture 5"/>
          <p:cNvPicPr>
            <a:picLocks noChangeAspect="1"/>
          </p:cNvPicPr>
          <p:nvPr/>
        </p:nvPicPr>
        <p:blipFill>
          <a:blip r:embed="rId3"/>
          <a:stretch>
            <a:fillRect/>
          </a:stretch>
        </p:blipFill>
        <p:spPr>
          <a:xfrm>
            <a:off x="853069" y="3217521"/>
            <a:ext cx="4235078" cy="98639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0182" y="3799619"/>
            <a:ext cx="610932" cy="610932"/>
          </a:xfrm>
          <a:prstGeom prst="rect">
            <a:avLst/>
          </a:prstGeom>
        </p:spPr>
      </p:pic>
    </p:spTree>
    <p:extLst>
      <p:ext uri="{BB962C8B-B14F-4D97-AF65-F5344CB8AC3E}">
        <p14:creationId xmlns:p14="http://schemas.microsoft.com/office/powerpoint/2010/main" val="848795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200" dirty="0"/>
              <a:t>Aineiston kuvailu 4/4</a:t>
            </a:r>
            <a:br>
              <a:rPr lang="fi-FI" sz="3200" dirty="0"/>
            </a:br>
            <a:r>
              <a:rPr lang="fi-FI" sz="2000" dirty="0"/>
              <a:t>Aineiston julkaisu Etsimessä</a:t>
            </a:r>
          </a:p>
        </p:txBody>
      </p:sp>
      <p:sp>
        <p:nvSpPr>
          <p:cNvPr id="3" name="Content Placeholder 2"/>
          <p:cNvSpPr>
            <a:spLocks noGrp="1"/>
          </p:cNvSpPr>
          <p:nvPr>
            <p:ph idx="1"/>
          </p:nvPr>
        </p:nvSpPr>
        <p:spPr>
          <a:xfrm>
            <a:off x="710089" y="1142208"/>
            <a:ext cx="7587848" cy="3184525"/>
          </a:xfrm>
        </p:spPr>
        <p:txBody>
          <a:bodyPr/>
          <a:lstStyle/>
          <a:p>
            <a:r>
              <a:rPr lang="fi-FI" dirty="0"/>
              <a:t>Julkaisun jälkeen aineisto näkyy Etsimessä ja sillä on pysyvä tunniste laskeutumissivuineen</a:t>
            </a:r>
          </a:p>
          <a:p>
            <a:r>
              <a:rPr lang="fi-FI" dirty="0"/>
              <a:t>Data on ladattavissa Etsimen kautta (avoin data)</a:t>
            </a:r>
          </a:p>
        </p:txBody>
      </p:sp>
      <p:sp>
        <p:nvSpPr>
          <p:cNvPr id="4" name="Slide Number Placeholder 3"/>
          <p:cNvSpPr>
            <a:spLocks noGrp="1"/>
          </p:cNvSpPr>
          <p:nvPr>
            <p:ph type="sldNum" sz="quarter" idx="12"/>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5E9086DF-C7C9-4DB3-8877-43D60EBA4301}" type="slidenum">
              <a:rPr kumimoji="0" lang="en-US" altLang="fi-FI" sz="700" b="0" i="0" u="none" strike="noStrike" kern="1200" cap="none" spc="0" normalizeH="0" baseline="0" noProof="0" smtClean="0">
                <a:ln>
                  <a:noFill/>
                </a:ln>
                <a:solidFill>
                  <a:srgbClr val="464F55"/>
                </a:solidFill>
                <a:effectLst/>
                <a:uLnTx/>
                <a:uFillTx/>
                <a:latin typeface="Corbel" panose="020B0503020204020204" pitchFamily="34" charset="0"/>
                <a:ea typeface="MS PGothic" panose="020B0600070205080204" pitchFamily="34" charset="-128"/>
                <a:cs typeface="+mn-cs"/>
              </a:rPr>
              <a:pPr marL="0" marR="0" lvl="0" indent="0" algn="l" defTabSz="455613" rtl="0" eaLnBrk="1" fontAlgn="base" latinLnBrk="0" hangingPunct="1">
                <a:lnSpc>
                  <a:spcPct val="100000"/>
                </a:lnSpc>
                <a:spcBef>
                  <a:spcPct val="0"/>
                </a:spcBef>
                <a:spcAft>
                  <a:spcPct val="0"/>
                </a:spcAft>
                <a:buClrTx/>
                <a:buSzTx/>
                <a:buFontTx/>
                <a:buNone/>
                <a:tabLst/>
                <a:defRPr/>
              </a:pPr>
              <a:t>51</a:t>
            </a:fld>
            <a:endParaRPr kumimoji="0" lang="en-US" altLang="fi-FI" sz="700" b="0" i="0" u="none" strike="noStrike" kern="1200" cap="none" spc="0" normalizeH="0" baseline="0" noProof="0">
              <a:ln>
                <a:noFill/>
              </a:ln>
              <a:solidFill>
                <a:srgbClr val="464F55"/>
              </a:solidFill>
              <a:effectLst/>
              <a:uLnTx/>
              <a:uFillTx/>
              <a:latin typeface="Corbel" panose="020B0503020204020204" pitchFamily="34" charset="0"/>
              <a:ea typeface="MS PGothic" panose="020B0600070205080204" pitchFamily="34" charset="-128"/>
              <a:cs typeface="+mn-cs"/>
            </a:endParaRPr>
          </a:p>
        </p:txBody>
      </p:sp>
      <p:pic>
        <p:nvPicPr>
          <p:cNvPr id="6" name="Picture 5"/>
          <p:cNvPicPr>
            <a:picLocks noChangeAspect="1"/>
          </p:cNvPicPr>
          <p:nvPr/>
        </p:nvPicPr>
        <p:blipFill>
          <a:blip r:embed="rId2"/>
          <a:stretch>
            <a:fillRect/>
          </a:stretch>
        </p:blipFill>
        <p:spPr>
          <a:xfrm>
            <a:off x="5228163" y="2236342"/>
            <a:ext cx="3069774" cy="2085357"/>
          </a:xfrm>
          <a:prstGeom prst="rect">
            <a:avLst/>
          </a:prstGeom>
        </p:spPr>
      </p:pic>
      <p:pic>
        <p:nvPicPr>
          <p:cNvPr id="7" name="Picture 6"/>
          <p:cNvPicPr>
            <a:picLocks noChangeAspect="1"/>
          </p:cNvPicPr>
          <p:nvPr/>
        </p:nvPicPr>
        <p:blipFill>
          <a:blip r:embed="rId3"/>
          <a:stretch>
            <a:fillRect/>
          </a:stretch>
        </p:blipFill>
        <p:spPr>
          <a:xfrm>
            <a:off x="710090" y="2236342"/>
            <a:ext cx="4328883" cy="2197191"/>
          </a:xfrm>
          <a:prstGeom prst="rect">
            <a:avLst/>
          </a:prstGeom>
        </p:spPr>
      </p:pic>
    </p:spTree>
    <p:extLst>
      <p:ext uri="{BB962C8B-B14F-4D97-AF65-F5344CB8AC3E}">
        <p14:creationId xmlns:p14="http://schemas.microsoft.com/office/powerpoint/2010/main" val="3682098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i-FI" dirty="0"/>
              <a:t>DEMO - IDA</a:t>
            </a:r>
          </a:p>
        </p:txBody>
      </p:sp>
      <p:sp>
        <p:nvSpPr>
          <p:cNvPr id="5" name="Content Placeholder 4"/>
          <p:cNvSpPr>
            <a:spLocks noGrp="1"/>
          </p:cNvSpPr>
          <p:nvPr>
            <p:ph idx="1"/>
          </p:nvPr>
        </p:nvSpPr>
        <p:spPr>
          <a:xfrm>
            <a:off x="457200" y="801358"/>
            <a:ext cx="7950017" cy="3605669"/>
          </a:xfrm>
        </p:spPr>
        <p:txBody>
          <a:bodyPr/>
          <a:lstStyle/>
          <a:p>
            <a:r>
              <a:rPr lang="fi-FI" dirty="0"/>
              <a:t>IDA – ida-demo.fairdata.fi</a:t>
            </a:r>
          </a:p>
          <a:p>
            <a:pPr lvl="1"/>
            <a:r>
              <a:rPr lang="fi-FI" dirty="0"/>
              <a:t>Pikaopas: </a:t>
            </a:r>
            <a:r>
              <a:rPr lang="fi-FI" dirty="0">
                <a:hlinkClick r:id="rId2"/>
              </a:rPr>
              <a:t>https://www.fairdata.fi/idan-pikaopas/</a:t>
            </a:r>
            <a:endParaRPr lang="fi-FI" dirty="0"/>
          </a:p>
          <a:p>
            <a:pPr lvl="1"/>
            <a:r>
              <a:rPr lang="fi-FI" dirty="0"/>
              <a:t>Käyttöopas: </a:t>
            </a:r>
            <a:r>
              <a:rPr lang="fi-FI" dirty="0">
                <a:hlinkClick r:id="rId3"/>
              </a:rPr>
              <a:t>https://www.fairdata.fi/kayttoopas/</a:t>
            </a:r>
            <a:endParaRPr lang="fi-FI" dirty="0"/>
          </a:p>
          <a:p>
            <a:r>
              <a:rPr lang="fi-FI" dirty="0"/>
              <a:t>Voitte kokeilla IDA-palvelua osoitteessa </a:t>
            </a:r>
            <a:r>
              <a:rPr lang="fi-FI" dirty="0">
                <a:hlinkClick r:id="rId4"/>
              </a:rPr>
              <a:t>ida-demo.fairdata.fi</a:t>
            </a:r>
            <a:r>
              <a:rPr lang="fi-FI" dirty="0"/>
              <a:t> tilaisuudessa jaetuilla testitunnuksilla</a:t>
            </a:r>
          </a:p>
          <a:p>
            <a:pPr marL="342900" indent="-342900">
              <a:buFont typeface="+mj-lt"/>
              <a:buAutoNum type="arabicPeriod"/>
            </a:pPr>
            <a:r>
              <a:rPr lang="fi-FI" dirty="0"/>
              <a:t>Kirjaudu palveluun (CSC </a:t>
            </a:r>
            <a:r>
              <a:rPr lang="fi-FI" dirty="0" err="1"/>
              <a:t>login</a:t>
            </a:r>
            <a:r>
              <a:rPr lang="fi-FI" dirty="0"/>
              <a:t>)</a:t>
            </a:r>
          </a:p>
          <a:p>
            <a:pPr marL="342900" indent="-342900">
              <a:buFont typeface="+mj-lt"/>
              <a:buAutoNum type="arabicPeriod"/>
            </a:pPr>
            <a:r>
              <a:rPr lang="fi-FI" dirty="0"/>
              <a:t>Lataa projektiisi hakemistoja/tiedostoja </a:t>
            </a:r>
          </a:p>
          <a:p>
            <a:pPr marL="342900" indent="-342900">
              <a:buFont typeface="+mj-lt"/>
              <a:buAutoNum type="arabicPeriod"/>
            </a:pPr>
            <a:r>
              <a:rPr lang="fi-FI" dirty="0"/>
              <a:t>Jäädytä haluamasi hakemistot/tiedostot  </a:t>
            </a:r>
          </a:p>
          <a:p>
            <a:pPr marL="0" indent="0">
              <a:buNone/>
            </a:pPr>
            <a:endParaRPr lang="fi-FI" dirty="0"/>
          </a:p>
        </p:txBody>
      </p:sp>
      <p:sp>
        <p:nvSpPr>
          <p:cNvPr id="3" name="Slide Number Placeholder 2"/>
          <p:cNvSpPr>
            <a:spLocks noGrp="1"/>
          </p:cNvSpPr>
          <p:nvPr>
            <p:ph type="sldNum" sz="quarter" idx="12"/>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6F237393-0D76-4D11-A074-16775145FBA4}" type="slidenum">
              <a:rPr kumimoji="0" lang="en-US" altLang="fi-FI" sz="700" b="0" i="0" u="none" strike="noStrike" kern="1200" cap="none" spc="0" normalizeH="0" baseline="0" noProof="0" smtClean="0">
                <a:ln>
                  <a:noFill/>
                </a:ln>
                <a:solidFill>
                  <a:srgbClr val="464F55"/>
                </a:solidFill>
                <a:effectLst/>
                <a:uLnTx/>
                <a:uFillTx/>
                <a:latin typeface="Corbel" panose="020B0503020204020204" pitchFamily="34" charset="0"/>
                <a:ea typeface="MS PGothic" panose="020B0600070205080204" pitchFamily="34" charset="-128"/>
                <a:cs typeface="+mn-cs"/>
              </a:rPr>
              <a:pPr marL="0" marR="0" lvl="0" indent="0" algn="l" defTabSz="455613" rtl="0" eaLnBrk="1" fontAlgn="base" latinLnBrk="0" hangingPunct="1">
                <a:lnSpc>
                  <a:spcPct val="100000"/>
                </a:lnSpc>
                <a:spcBef>
                  <a:spcPct val="0"/>
                </a:spcBef>
                <a:spcAft>
                  <a:spcPct val="0"/>
                </a:spcAft>
                <a:buClrTx/>
                <a:buSzTx/>
                <a:buFontTx/>
                <a:buNone/>
                <a:tabLst/>
                <a:defRPr/>
              </a:pPr>
              <a:t>52</a:t>
            </a:fld>
            <a:endParaRPr kumimoji="0" lang="en-US" altLang="fi-FI" sz="700" b="0" i="0" u="none" strike="noStrike" kern="1200" cap="none" spc="0" normalizeH="0" baseline="0" noProof="0">
              <a:ln>
                <a:noFill/>
              </a:ln>
              <a:solidFill>
                <a:srgbClr val="464F55"/>
              </a:solidFill>
              <a:effectLst/>
              <a:uLnTx/>
              <a:uFillTx/>
              <a:latin typeface="Corbel" panose="020B0503020204020204" pitchFamily="34" charset="0"/>
              <a:ea typeface="MS PGothic" panose="020B0600070205080204" pitchFamily="34" charset="-128"/>
              <a:cs typeface="+mn-cs"/>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856" y="3296363"/>
            <a:ext cx="369164" cy="369164"/>
          </a:xfrm>
          <a:prstGeom prst="rect">
            <a:avLst/>
          </a:prstGeom>
        </p:spPr>
      </p:pic>
      <p:pic>
        <p:nvPicPr>
          <p:cNvPr id="2" name="Picture 1"/>
          <p:cNvPicPr>
            <a:picLocks noChangeAspect="1"/>
          </p:cNvPicPr>
          <p:nvPr/>
        </p:nvPicPr>
        <p:blipFill>
          <a:blip r:embed="rId6"/>
          <a:stretch>
            <a:fillRect/>
          </a:stretch>
        </p:blipFill>
        <p:spPr>
          <a:xfrm>
            <a:off x="610621" y="3771233"/>
            <a:ext cx="7851432" cy="530087"/>
          </a:xfrm>
          <a:prstGeom prst="rect">
            <a:avLst/>
          </a:prstGeom>
        </p:spPr>
      </p:pic>
    </p:spTree>
    <p:extLst>
      <p:ext uri="{BB962C8B-B14F-4D97-AF65-F5344CB8AC3E}">
        <p14:creationId xmlns:p14="http://schemas.microsoft.com/office/powerpoint/2010/main" val="2181953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i-FI" dirty="0"/>
              <a:t>DEMO – QVAIN LIGHT</a:t>
            </a:r>
          </a:p>
        </p:txBody>
      </p:sp>
      <p:sp>
        <p:nvSpPr>
          <p:cNvPr id="5" name="Content Placeholder 4"/>
          <p:cNvSpPr>
            <a:spLocks noGrp="1"/>
          </p:cNvSpPr>
          <p:nvPr>
            <p:ph idx="1"/>
          </p:nvPr>
        </p:nvSpPr>
        <p:spPr>
          <a:xfrm>
            <a:off x="457200" y="1032812"/>
            <a:ext cx="7950017" cy="3552346"/>
          </a:xfrm>
        </p:spPr>
        <p:txBody>
          <a:bodyPr/>
          <a:lstStyle/>
          <a:p>
            <a:r>
              <a:rPr lang="fi-FI" dirty="0"/>
              <a:t>QVAIN LIGHT - etsin-demo.fairdata.fi/</a:t>
            </a:r>
            <a:r>
              <a:rPr lang="fi-FI" dirty="0" err="1"/>
              <a:t>qvain</a:t>
            </a:r>
            <a:endParaRPr lang="fi-FI" dirty="0"/>
          </a:p>
          <a:p>
            <a:pPr lvl="1"/>
            <a:r>
              <a:rPr lang="fi-FI" dirty="0"/>
              <a:t>Käyttöopas: </a:t>
            </a:r>
            <a:r>
              <a:rPr lang="fi-FI" dirty="0">
                <a:hlinkClick r:id="rId2"/>
              </a:rPr>
              <a:t>https://www.fairdata.fi/qvain-light-kayttoopas/</a:t>
            </a:r>
            <a:endParaRPr lang="fi-FI" dirty="0"/>
          </a:p>
          <a:p>
            <a:pPr marL="356458" indent="-342900">
              <a:buFont typeface="+mj-lt"/>
              <a:buAutoNum type="arabicPeriod"/>
            </a:pPr>
            <a:r>
              <a:rPr lang="fi-FI" dirty="0"/>
              <a:t>Kirjaudu sisään (CSC </a:t>
            </a:r>
            <a:r>
              <a:rPr lang="fi-FI" dirty="0" err="1"/>
              <a:t>login</a:t>
            </a:r>
            <a:r>
              <a:rPr lang="fi-FI" dirty="0"/>
              <a:t>)</a:t>
            </a:r>
          </a:p>
          <a:p>
            <a:pPr marL="356458" indent="-342900">
              <a:buFont typeface="+mj-lt"/>
              <a:buAutoNum type="arabicPeriod"/>
            </a:pPr>
            <a:r>
              <a:rPr lang="fi-FI" dirty="0"/>
              <a:t>Luo uusi aineisto, ja syötä haluamasi kuvailutiedot</a:t>
            </a:r>
          </a:p>
          <a:p>
            <a:pPr marL="356458" indent="-342900">
              <a:buFont typeface="+mj-lt"/>
              <a:buAutoNum type="arabicPeriod"/>
            </a:pPr>
            <a:r>
              <a:rPr lang="fi-FI" dirty="0"/>
              <a:t>Lisää aineistoosi myös data</a:t>
            </a:r>
          </a:p>
          <a:p>
            <a:pPr lvl="1"/>
            <a:r>
              <a:rPr lang="fi-FI" dirty="0"/>
              <a:t>Valitse datan lähteeksi IDA ja valitse haluamasi hakemistot/tiedostot</a:t>
            </a:r>
          </a:p>
          <a:p>
            <a:pPr lvl="1"/>
            <a:r>
              <a:rPr lang="fi-FI" dirty="0"/>
              <a:t>(Näethän valittavana juuri IDAssa jäädyttämäsi datan?)</a:t>
            </a:r>
          </a:p>
          <a:p>
            <a:pPr marL="356458" indent="-342900">
              <a:buFont typeface="+mj-lt"/>
              <a:buAutoNum type="arabicPeriod"/>
            </a:pPr>
            <a:r>
              <a:rPr lang="fi-FI" dirty="0"/>
              <a:t>Julkaise aineistosi</a:t>
            </a:r>
          </a:p>
          <a:p>
            <a:pPr marL="356458" indent="-342900">
              <a:buFont typeface="+mj-lt"/>
              <a:buAutoNum type="arabicPeriod"/>
            </a:pPr>
            <a:endParaRPr lang="fi-FI" dirty="0"/>
          </a:p>
        </p:txBody>
      </p:sp>
      <p:sp>
        <p:nvSpPr>
          <p:cNvPr id="3" name="Slide Number Placeholder 2"/>
          <p:cNvSpPr>
            <a:spLocks noGrp="1"/>
          </p:cNvSpPr>
          <p:nvPr>
            <p:ph type="sldNum" sz="quarter" idx="12"/>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6F237393-0D76-4D11-A074-16775145FBA4}" type="slidenum">
              <a:rPr kumimoji="0" lang="en-US" altLang="fi-FI" sz="700" b="0" i="0" u="none" strike="noStrike" kern="1200" cap="none" spc="0" normalizeH="0" baseline="0" noProof="0" smtClean="0">
                <a:ln>
                  <a:noFill/>
                </a:ln>
                <a:solidFill>
                  <a:srgbClr val="464F55"/>
                </a:solidFill>
                <a:effectLst/>
                <a:uLnTx/>
                <a:uFillTx/>
                <a:latin typeface="Corbel" panose="020B0503020204020204" pitchFamily="34" charset="0"/>
                <a:ea typeface="MS PGothic" panose="020B0600070205080204" pitchFamily="34" charset="-128"/>
                <a:cs typeface="+mn-cs"/>
              </a:rPr>
              <a:pPr marL="0" marR="0" lvl="0" indent="0" algn="l" defTabSz="455613" rtl="0" eaLnBrk="1" fontAlgn="base" latinLnBrk="0" hangingPunct="1">
                <a:lnSpc>
                  <a:spcPct val="100000"/>
                </a:lnSpc>
                <a:spcBef>
                  <a:spcPct val="0"/>
                </a:spcBef>
                <a:spcAft>
                  <a:spcPct val="0"/>
                </a:spcAft>
                <a:buClrTx/>
                <a:buSzTx/>
                <a:buFontTx/>
                <a:buNone/>
                <a:tabLst/>
                <a:defRPr/>
              </a:pPr>
              <a:t>53</a:t>
            </a:fld>
            <a:endParaRPr kumimoji="0" lang="en-US" altLang="fi-FI" sz="700" b="0" i="0" u="none" strike="noStrike" kern="1200" cap="none" spc="0" normalizeH="0" baseline="0" noProof="0">
              <a:ln>
                <a:noFill/>
              </a:ln>
              <a:solidFill>
                <a:srgbClr val="464F55"/>
              </a:solidFill>
              <a:effectLst/>
              <a:uLnTx/>
              <a:uFillTx/>
              <a:latin typeface="Corbel" panose="020B0503020204020204" pitchFamily="34" charset="0"/>
              <a:ea typeface="MS PGothic" panose="020B0600070205080204" pitchFamily="34" charset="-128"/>
              <a:cs typeface="+mn-cs"/>
            </a:endParaRPr>
          </a:p>
        </p:txBody>
      </p:sp>
      <p:pic>
        <p:nvPicPr>
          <p:cNvPr id="6" name="Picture 5"/>
          <p:cNvPicPr>
            <a:picLocks noChangeAspect="1"/>
          </p:cNvPicPr>
          <p:nvPr/>
        </p:nvPicPr>
        <p:blipFill>
          <a:blip r:embed="rId3"/>
          <a:stretch>
            <a:fillRect/>
          </a:stretch>
        </p:blipFill>
        <p:spPr>
          <a:xfrm>
            <a:off x="555785" y="3932701"/>
            <a:ext cx="7851432" cy="530087"/>
          </a:xfrm>
          <a:prstGeom prst="rect">
            <a:avLst/>
          </a:prstGeom>
        </p:spPr>
      </p:pic>
    </p:spTree>
    <p:extLst>
      <p:ext uri="{BB962C8B-B14F-4D97-AF65-F5344CB8AC3E}">
        <p14:creationId xmlns:p14="http://schemas.microsoft.com/office/powerpoint/2010/main" val="2362557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i-FI" dirty="0"/>
              <a:t>DEMO - ETSIN</a:t>
            </a:r>
          </a:p>
        </p:txBody>
      </p:sp>
      <p:sp>
        <p:nvSpPr>
          <p:cNvPr id="5" name="Content Placeholder 4"/>
          <p:cNvSpPr>
            <a:spLocks noGrp="1"/>
          </p:cNvSpPr>
          <p:nvPr>
            <p:ph idx="1"/>
          </p:nvPr>
        </p:nvSpPr>
        <p:spPr>
          <a:xfrm>
            <a:off x="457200" y="979488"/>
            <a:ext cx="7950017" cy="3605669"/>
          </a:xfrm>
        </p:spPr>
        <p:txBody>
          <a:bodyPr/>
          <a:lstStyle/>
          <a:p>
            <a:r>
              <a:rPr lang="fi-FI" dirty="0"/>
              <a:t>ETSIN - etsin-demo.fairdata.fi</a:t>
            </a:r>
          </a:p>
          <a:p>
            <a:endParaRPr lang="fi-FI" dirty="0"/>
          </a:p>
          <a:p>
            <a:pPr marL="342900" indent="-342900">
              <a:buFont typeface="+mj-lt"/>
              <a:buAutoNum type="arabicPeriod"/>
            </a:pPr>
            <a:r>
              <a:rPr lang="fi-FI" dirty="0"/>
              <a:t>Miltä juuri julkaisemasi aineisto näyttää Etsimessä?</a:t>
            </a:r>
          </a:p>
          <a:p>
            <a:pPr marL="342900" indent="-342900">
              <a:buFont typeface="+mj-lt"/>
              <a:buAutoNum type="arabicPeriod"/>
            </a:pPr>
            <a:r>
              <a:rPr lang="fi-FI" dirty="0"/>
              <a:t>Voit nyt kokeilla muokata joitain tietoja Qvain </a:t>
            </a:r>
            <a:r>
              <a:rPr lang="fi-FI" dirty="0" err="1"/>
              <a:t>Lightissa</a:t>
            </a:r>
            <a:r>
              <a:rPr lang="fi-FI" dirty="0"/>
              <a:t> ja julkaista aineistosi uudestaan. Näkyvätkö muutokset Etsimessä?</a:t>
            </a:r>
          </a:p>
        </p:txBody>
      </p:sp>
      <p:sp>
        <p:nvSpPr>
          <p:cNvPr id="3" name="Slide Number Placeholder 2"/>
          <p:cNvSpPr>
            <a:spLocks noGrp="1"/>
          </p:cNvSpPr>
          <p:nvPr>
            <p:ph type="sldNum" sz="quarter" idx="12"/>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6F237393-0D76-4D11-A074-16775145FBA4}" type="slidenum">
              <a:rPr kumimoji="0" lang="en-US" altLang="fi-FI" sz="700" b="0" i="0" u="none" strike="noStrike" kern="1200" cap="none" spc="0" normalizeH="0" baseline="0" noProof="0" smtClean="0">
                <a:ln>
                  <a:noFill/>
                </a:ln>
                <a:solidFill>
                  <a:srgbClr val="464F55"/>
                </a:solidFill>
                <a:effectLst/>
                <a:uLnTx/>
                <a:uFillTx/>
                <a:latin typeface="Corbel" panose="020B0503020204020204" pitchFamily="34" charset="0"/>
                <a:ea typeface="MS PGothic" panose="020B0600070205080204" pitchFamily="34" charset="-128"/>
                <a:cs typeface="+mn-cs"/>
              </a:rPr>
              <a:pPr marL="0" marR="0" lvl="0" indent="0" algn="l" defTabSz="455613" rtl="0" eaLnBrk="1" fontAlgn="base" latinLnBrk="0" hangingPunct="1">
                <a:lnSpc>
                  <a:spcPct val="100000"/>
                </a:lnSpc>
                <a:spcBef>
                  <a:spcPct val="0"/>
                </a:spcBef>
                <a:spcAft>
                  <a:spcPct val="0"/>
                </a:spcAft>
                <a:buClrTx/>
                <a:buSzTx/>
                <a:buFontTx/>
                <a:buNone/>
                <a:tabLst/>
                <a:defRPr/>
              </a:pPr>
              <a:t>54</a:t>
            </a:fld>
            <a:endParaRPr kumimoji="0" lang="en-US" altLang="fi-FI" sz="700" b="0" i="0" u="none" strike="noStrike" kern="1200" cap="none" spc="0" normalizeH="0" baseline="0" noProof="0">
              <a:ln>
                <a:noFill/>
              </a:ln>
              <a:solidFill>
                <a:srgbClr val="464F55"/>
              </a:solidFill>
              <a:effectLst/>
              <a:uLnTx/>
              <a:uFillTx/>
              <a:latin typeface="Corbel" panose="020B0503020204020204" pitchFamily="34" charset="0"/>
              <a:ea typeface="MS PGothic" panose="020B0600070205080204" pitchFamily="34" charset="-128"/>
              <a:cs typeface="+mn-cs"/>
            </a:endParaRPr>
          </a:p>
        </p:txBody>
      </p:sp>
      <p:pic>
        <p:nvPicPr>
          <p:cNvPr id="6" name="Picture 5"/>
          <p:cNvPicPr>
            <a:picLocks noChangeAspect="1"/>
          </p:cNvPicPr>
          <p:nvPr/>
        </p:nvPicPr>
        <p:blipFill>
          <a:blip r:embed="rId2"/>
          <a:stretch>
            <a:fillRect/>
          </a:stretch>
        </p:blipFill>
        <p:spPr>
          <a:xfrm>
            <a:off x="555785" y="3741832"/>
            <a:ext cx="7851432" cy="530087"/>
          </a:xfrm>
          <a:prstGeom prst="rect">
            <a:avLst/>
          </a:prstGeom>
        </p:spPr>
      </p:pic>
    </p:spTree>
    <p:extLst>
      <p:ext uri="{BB962C8B-B14F-4D97-AF65-F5344CB8AC3E}">
        <p14:creationId xmlns:p14="http://schemas.microsoft.com/office/powerpoint/2010/main" val="3748148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KYSYMYKSIÄ?</a:t>
            </a:r>
          </a:p>
        </p:txBody>
      </p:sp>
      <p:sp>
        <p:nvSpPr>
          <p:cNvPr id="3" name="Content Placeholder 2"/>
          <p:cNvSpPr>
            <a:spLocks noGrp="1"/>
          </p:cNvSpPr>
          <p:nvPr>
            <p:ph idx="1"/>
          </p:nvPr>
        </p:nvSpPr>
        <p:spPr/>
        <p:txBody>
          <a:bodyPr/>
          <a:lstStyle/>
          <a:p>
            <a:r>
              <a:rPr lang="fi-FI" dirty="0" err="1"/>
              <a:t>Mentimeteriin</a:t>
            </a:r>
            <a:r>
              <a:rPr lang="fi-FI" dirty="0"/>
              <a:t> tulleiden kysymysten/kommenttien läpikäynti</a:t>
            </a:r>
          </a:p>
          <a:p>
            <a:r>
              <a:rPr lang="fi-FI" dirty="0"/>
              <a:t>Muita kysymyksiä?</a:t>
            </a:r>
          </a:p>
          <a:p>
            <a:pPr marL="0" indent="0">
              <a:buNone/>
            </a:pPr>
            <a:endParaRPr lang="fi-FI" dirty="0"/>
          </a:p>
          <a:p>
            <a:pPr marL="0" indent="0">
              <a:buNone/>
            </a:pPr>
            <a:endParaRPr lang="fi-FI" dirty="0"/>
          </a:p>
        </p:txBody>
      </p:sp>
      <p:sp>
        <p:nvSpPr>
          <p:cNvPr id="4" name="Slide Number Placeholder 3"/>
          <p:cNvSpPr>
            <a:spLocks noGrp="1"/>
          </p:cNvSpPr>
          <p:nvPr>
            <p:ph type="sldNum" sz="quarter" idx="12"/>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5E9086DF-C7C9-4DB3-8877-43D60EBA4301}" type="slidenum">
              <a:rPr kumimoji="0" lang="en-US" altLang="fi-FI" sz="700" b="0" i="0" u="none" strike="noStrike" kern="1200" cap="none" spc="0" normalizeH="0" baseline="0" noProof="0" smtClean="0">
                <a:ln>
                  <a:noFill/>
                </a:ln>
                <a:solidFill>
                  <a:srgbClr val="464F55"/>
                </a:solidFill>
                <a:effectLst/>
                <a:uLnTx/>
                <a:uFillTx/>
                <a:latin typeface="Corbel" panose="020B0503020204020204" pitchFamily="34" charset="0"/>
                <a:ea typeface="MS PGothic" panose="020B0600070205080204" pitchFamily="34" charset="-128"/>
                <a:cs typeface="+mn-cs"/>
              </a:rPr>
              <a:pPr marL="0" marR="0" lvl="0" indent="0" algn="l" defTabSz="455613" rtl="0" eaLnBrk="1" fontAlgn="base" latinLnBrk="0" hangingPunct="1">
                <a:lnSpc>
                  <a:spcPct val="100000"/>
                </a:lnSpc>
                <a:spcBef>
                  <a:spcPct val="0"/>
                </a:spcBef>
                <a:spcAft>
                  <a:spcPct val="0"/>
                </a:spcAft>
                <a:buClrTx/>
                <a:buSzTx/>
                <a:buFontTx/>
                <a:buNone/>
                <a:tabLst/>
                <a:defRPr/>
              </a:pPr>
              <a:t>55</a:t>
            </a:fld>
            <a:endParaRPr kumimoji="0" lang="en-US" altLang="fi-FI" sz="700" b="0" i="0" u="none" strike="noStrike" kern="1200" cap="none" spc="0" normalizeH="0" baseline="0" noProof="0">
              <a:ln>
                <a:noFill/>
              </a:ln>
              <a:solidFill>
                <a:srgbClr val="464F55"/>
              </a:solidFill>
              <a:effectLst/>
              <a:uLnTx/>
              <a:uFillTx/>
              <a:latin typeface="Corbel" panose="020B0503020204020204" pitchFamily="34" charset="0"/>
              <a:ea typeface="MS PGothic" panose="020B0600070205080204" pitchFamily="34" charset="-128"/>
              <a:cs typeface="+mn-cs"/>
            </a:endParaRPr>
          </a:p>
        </p:txBody>
      </p:sp>
      <p:pic>
        <p:nvPicPr>
          <p:cNvPr id="5" name="Picture 4"/>
          <p:cNvPicPr>
            <a:picLocks noChangeAspect="1"/>
          </p:cNvPicPr>
          <p:nvPr/>
        </p:nvPicPr>
        <p:blipFill>
          <a:blip r:embed="rId2"/>
          <a:stretch>
            <a:fillRect/>
          </a:stretch>
        </p:blipFill>
        <p:spPr>
          <a:xfrm>
            <a:off x="538321" y="2507440"/>
            <a:ext cx="7851432" cy="530087"/>
          </a:xfrm>
          <a:prstGeom prst="rect">
            <a:avLst/>
          </a:prstGeom>
        </p:spPr>
      </p:pic>
    </p:spTree>
    <p:extLst>
      <p:ext uri="{BB962C8B-B14F-4D97-AF65-F5344CB8AC3E}">
        <p14:creationId xmlns:p14="http://schemas.microsoft.com/office/powerpoint/2010/main" val="3342818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Ota </a:t>
            </a:r>
            <a:r>
              <a:rPr lang="en-US" dirty="0" err="1"/>
              <a:t>yhteyttä</a:t>
            </a:r>
            <a:r>
              <a:rPr lang="en-US" dirty="0"/>
              <a:t>!</a:t>
            </a:r>
          </a:p>
        </p:txBody>
      </p:sp>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19" b="1619"/>
          <a:stretch>
            <a:fillRect/>
          </a:stretch>
        </p:blipFill>
        <p:spPr/>
      </p:pic>
      <p:sp>
        <p:nvSpPr>
          <p:cNvPr id="4" name="Text Placeholder 3"/>
          <p:cNvSpPr>
            <a:spLocks noGrp="1"/>
          </p:cNvSpPr>
          <p:nvPr>
            <p:ph type="body" sz="quarter" idx="12"/>
          </p:nvPr>
        </p:nvSpPr>
        <p:spPr/>
        <p:txBody>
          <a:bodyPr/>
          <a:lstStyle/>
          <a:p>
            <a:r>
              <a:rPr lang="fi-FI" dirty="0"/>
              <a:t>HEIDI LAINE</a:t>
            </a:r>
          </a:p>
          <a:p>
            <a:r>
              <a:rPr lang="fi-FI" dirty="0"/>
              <a:t>Asiakasratkaisupäällikkö</a:t>
            </a:r>
          </a:p>
          <a:p>
            <a:r>
              <a:rPr lang="fi-FI" dirty="0"/>
              <a:t>Datanhallinnan palvelut</a:t>
            </a:r>
            <a:br>
              <a:rPr lang="fi-FI" dirty="0"/>
            </a:br>
            <a:endParaRPr lang="fi-FI" dirty="0"/>
          </a:p>
          <a:p>
            <a:r>
              <a:rPr lang="fi-FI" dirty="0"/>
              <a:t>CSC - IT CENTER FOR SCIENCE LTD.</a:t>
            </a:r>
          </a:p>
          <a:p>
            <a:r>
              <a:rPr lang="fi-FI" dirty="0"/>
              <a:t>Keilaranta 14, P. O. Box 405,</a:t>
            </a:r>
          </a:p>
          <a:p>
            <a:r>
              <a:rPr lang="fi-FI" dirty="0"/>
              <a:t>FI-02101 Espoo, Finland</a:t>
            </a:r>
          </a:p>
          <a:p>
            <a:r>
              <a:rPr lang="fi-FI" dirty="0"/>
              <a:t>Tel. +358 40 513 95 93</a:t>
            </a:r>
          </a:p>
          <a:p>
            <a:r>
              <a:rPr lang="fi-FI" dirty="0">
                <a:hlinkClick r:id="rId3"/>
              </a:rPr>
              <a:t>heidi.laine@csc.fi</a:t>
            </a:r>
            <a:endParaRPr lang="fi-FI" dirty="0"/>
          </a:p>
          <a:p>
            <a:r>
              <a:rPr lang="fi-FI" dirty="0">
                <a:hlinkClick r:id="rId4"/>
              </a:rPr>
              <a:t>www.csc.fi</a:t>
            </a:r>
            <a:endParaRPr lang="fi-FI" dirty="0">
              <a:effectLst/>
            </a:endParaRPr>
          </a:p>
        </p:txBody>
      </p:sp>
    </p:spTree>
    <p:extLst>
      <p:ext uri="{BB962C8B-B14F-4D97-AF65-F5344CB8AC3E}">
        <p14:creationId xmlns:p14="http://schemas.microsoft.com/office/powerpoint/2010/main" val="1075195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0108"/>
            <a:ext cx="9205572" cy="4857696"/>
          </a:xfrm>
        </p:spPr>
      </p:pic>
      <p:sp>
        <p:nvSpPr>
          <p:cNvPr id="4" name="Slide Number Placeholder 3"/>
          <p:cNvSpPr>
            <a:spLocks noGrp="1"/>
          </p:cNvSpPr>
          <p:nvPr>
            <p:ph type="sldNum" sz="quarter" idx="12"/>
          </p:nvPr>
        </p:nvSpPr>
        <p:spPr/>
        <p:txBody>
          <a:bodyPr/>
          <a:lstStyle/>
          <a:p>
            <a:pPr>
              <a:defRPr/>
            </a:pPr>
            <a:fld id="{05B8D4AF-0665-7B44-B9A5-492E7E49DE6C}" type="slidenum">
              <a:rPr lang="en-US" smtClean="0"/>
              <a:pPr>
                <a:defRPr/>
              </a:pPr>
              <a:t>6</a:t>
            </a:fld>
            <a:endParaRPr lang="en-US" dirty="0"/>
          </a:p>
        </p:txBody>
      </p:sp>
    </p:spTree>
    <p:extLst>
      <p:ext uri="{BB962C8B-B14F-4D97-AF65-F5344CB8AC3E}">
        <p14:creationId xmlns:p14="http://schemas.microsoft.com/office/powerpoint/2010/main" val="815508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7</a:t>
            </a:fld>
            <a:endParaRPr lang="en-US" dirty="0"/>
          </a:p>
        </p:txBody>
      </p:sp>
      <p:pic>
        <p:nvPicPr>
          <p:cNvPr id="5" name="Picture 4"/>
          <p:cNvPicPr>
            <a:picLocks noChangeAspect="1"/>
          </p:cNvPicPr>
          <p:nvPr/>
        </p:nvPicPr>
        <p:blipFill>
          <a:blip r:embed="rId3"/>
          <a:stretch>
            <a:fillRect/>
          </a:stretch>
        </p:blipFill>
        <p:spPr>
          <a:xfrm>
            <a:off x="838608" y="1335596"/>
            <a:ext cx="2154539" cy="133323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7671" y="1383281"/>
            <a:ext cx="1937922" cy="1273929"/>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6261" y="3152930"/>
            <a:ext cx="3278549" cy="10616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3680" y="3928714"/>
            <a:ext cx="1763622" cy="38693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8131" y="-41326"/>
            <a:ext cx="1611798" cy="1788213"/>
          </a:xfrm>
          <a:prstGeom prst="rect">
            <a:avLst/>
          </a:prstGeom>
          <a:ln>
            <a:noFill/>
          </a:ln>
          <a:effectLst>
            <a:outerShdw blurRad="292100" dist="139700" dir="2700000" algn="tl" rotWithShape="0">
              <a:srgbClr val="333333">
                <a:alpha val="65000"/>
              </a:srgbClr>
            </a:outerShdw>
          </a:effectLst>
        </p:spPr>
      </p:pic>
      <p:sp>
        <p:nvSpPr>
          <p:cNvPr id="14" name="Curved Left Arrow 13"/>
          <p:cNvSpPr/>
          <p:nvPr/>
        </p:nvSpPr>
        <p:spPr>
          <a:xfrm rot="16200000">
            <a:off x="6147778" y="-43918"/>
            <a:ext cx="657982" cy="1744029"/>
          </a:xfrm>
          <a:prstGeom prst="curvedLeftArrow">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dirty="0">
              <a:solidFill>
                <a:schemeClr val="tx1"/>
              </a:solidFill>
            </a:endParaRPr>
          </a:p>
        </p:txBody>
      </p:sp>
      <p:sp>
        <p:nvSpPr>
          <p:cNvPr id="15" name="Curved Left Arrow 14"/>
          <p:cNvSpPr/>
          <p:nvPr/>
        </p:nvSpPr>
        <p:spPr>
          <a:xfrm rot="2800236">
            <a:off x="7019793" y="2811729"/>
            <a:ext cx="657982" cy="1744029"/>
          </a:xfrm>
          <a:prstGeom prst="curvedLeftArrow">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dirty="0">
              <a:solidFill>
                <a:schemeClr val="tx1"/>
              </a:solidFill>
            </a:endParaRPr>
          </a:p>
        </p:txBody>
      </p:sp>
      <p:sp>
        <p:nvSpPr>
          <p:cNvPr id="16" name="Curved Right Arrow 15"/>
          <p:cNvSpPr/>
          <p:nvPr/>
        </p:nvSpPr>
        <p:spPr>
          <a:xfrm rot="5400000">
            <a:off x="2641446" y="-90210"/>
            <a:ext cx="669710" cy="1799566"/>
          </a:xfrm>
          <a:prstGeom prst="curvedRightArrow">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dirty="0">
              <a:solidFill>
                <a:schemeClr val="tx1"/>
              </a:solidFill>
            </a:endParaRPr>
          </a:p>
        </p:txBody>
      </p:sp>
      <p:sp>
        <p:nvSpPr>
          <p:cNvPr id="19" name="Curved Right Arrow 18"/>
          <p:cNvSpPr/>
          <p:nvPr/>
        </p:nvSpPr>
        <p:spPr>
          <a:xfrm rot="18805790">
            <a:off x="1603867" y="2767401"/>
            <a:ext cx="669710" cy="1799566"/>
          </a:xfrm>
          <a:prstGeom prst="curvedRightArrow">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dirty="0">
              <a:solidFill>
                <a:schemeClr val="tx1"/>
              </a:solidFill>
            </a:endParaRPr>
          </a:p>
        </p:txBody>
      </p:sp>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l="-295" r="64633"/>
          <a:stretch/>
        </p:blipFill>
        <p:spPr>
          <a:xfrm>
            <a:off x="4017395" y="2064310"/>
            <a:ext cx="1543168" cy="987526"/>
          </a:xfrm>
          <a:prstGeom prst="rect">
            <a:avLst/>
          </a:prstGeom>
        </p:spPr>
      </p:pic>
    </p:spTree>
    <p:extLst>
      <p:ext uri="{BB962C8B-B14F-4D97-AF65-F5344CB8AC3E}">
        <p14:creationId xmlns:p14="http://schemas.microsoft.com/office/powerpoint/2010/main" val="421144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77" y="247544"/>
            <a:ext cx="7742238" cy="803275"/>
          </a:xfrm>
        </p:spPr>
        <p:txBody>
          <a:bodyPr/>
          <a:lstStyle/>
          <a:p>
            <a:r>
              <a:rPr lang="fi-FI" dirty="0"/>
              <a:t>Mikä datassa kiinnostaa?</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8</a:t>
            </a:fld>
            <a:endParaRPr lang="en-US" dirty="0"/>
          </a:p>
        </p:txBody>
      </p:sp>
      <p:sp>
        <p:nvSpPr>
          <p:cNvPr id="3" name="Content Placeholder 2"/>
          <p:cNvSpPr>
            <a:spLocks noGrp="1"/>
          </p:cNvSpPr>
          <p:nvPr>
            <p:ph idx="1"/>
          </p:nvPr>
        </p:nvSpPr>
        <p:spPr>
          <a:xfrm>
            <a:off x="769677" y="1033023"/>
            <a:ext cx="8054715" cy="3184525"/>
          </a:xfrm>
        </p:spPr>
        <p:txBody>
          <a:bodyPr/>
          <a:lstStyle/>
          <a:p>
            <a:pPr marL="0" indent="0">
              <a:buNone/>
            </a:pPr>
            <a:r>
              <a:rPr lang="en-US" i="1" dirty="0"/>
              <a:t>“Data on </a:t>
            </a:r>
            <a:r>
              <a:rPr lang="en-US" i="1" dirty="0" err="1"/>
              <a:t>uusi</a:t>
            </a:r>
            <a:r>
              <a:rPr lang="en-US" i="1" dirty="0"/>
              <a:t> </a:t>
            </a:r>
            <a:r>
              <a:rPr lang="en-US" i="1" dirty="0" err="1"/>
              <a:t>öljy</a:t>
            </a:r>
            <a:r>
              <a:rPr lang="en-US" i="1" dirty="0"/>
              <a:t>. Se on </a:t>
            </a:r>
            <a:r>
              <a:rPr lang="en-US" i="1" dirty="0" err="1"/>
              <a:t>arvokasta</a:t>
            </a:r>
            <a:r>
              <a:rPr lang="en-US" i="1" dirty="0"/>
              <a:t>, </a:t>
            </a:r>
            <a:r>
              <a:rPr lang="en-US" i="1" dirty="0" err="1"/>
              <a:t>mutta</a:t>
            </a:r>
            <a:r>
              <a:rPr lang="en-US" i="1" dirty="0"/>
              <a:t> </a:t>
            </a:r>
            <a:r>
              <a:rPr lang="en-US" i="1" dirty="0" err="1"/>
              <a:t>jalostamattomana</a:t>
            </a:r>
            <a:r>
              <a:rPr lang="en-US" i="1" dirty="0"/>
              <a:t> </a:t>
            </a:r>
            <a:r>
              <a:rPr lang="en-US" i="1" dirty="0" err="1"/>
              <a:t>sitä</a:t>
            </a:r>
            <a:r>
              <a:rPr lang="en-US" i="1" dirty="0"/>
              <a:t> </a:t>
            </a:r>
            <a:r>
              <a:rPr lang="en-US" i="1" dirty="0" err="1"/>
              <a:t>ei</a:t>
            </a:r>
            <a:r>
              <a:rPr lang="en-US" i="1" dirty="0"/>
              <a:t> </a:t>
            </a:r>
            <a:r>
              <a:rPr lang="en-US" i="1" dirty="0" err="1"/>
              <a:t>voi</a:t>
            </a:r>
            <a:r>
              <a:rPr lang="en-US" i="1" dirty="0"/>
              <a:t> </a:t>
            </a:r>
            <a:r>
              <a:rPr lang="en-US" i="1" dirty="0" err="1"/>
              <a:t>käyttää</a:t>
            </a:r>
            <a:r>
              <a:rPr lang="en-US" i="1" dirty="0"/>
              <a:t>. Se on </a:t>
            </a:r>
            <a:r>
              <a:rPr lang="en-US" i="1" dirty="0" err="1"/>
              <a:t>muutettava</a:t>
            </a:r>
            <a:r>
              <a:rPr lang="en-US" i="1" dirty="0"/>
              <a:t> </a:t>
            </a:r>
            <a:r>
              <a:rPr lang="en-US" i="1" dirty="0" err="1"/>
              <a:t>bensiiniksi</a:t>
            </a:r>
            <a:r>
              <a:rPr lang="en-US" i="1" dirty="0"/>
              <a:t>, </a:t>
            </a:r>
            <a:r>
              <a:rPr lang="en-US" i="1" dirty="0" err="1"/>
              <a:t>muoviksi</a:t>
            </a:r>
            <a:r>
              <a:rPr lang="en-US" i="1" dirty="0"/>
              <a:t>, </a:t>
            </a:r>
            <a:r>
              <a:rPr lang="en-US" i="1" dirty="0" err="1"/>
              <a:t>kemikaaleiksi</a:t>
            </a:r>
            <a:r>
              <a:rPr lang="en-US" i="1" dirty="0"/>
              <a:t>, ja </a:t>
            </a:r>
            <a:r>
              <a:rPr lang="en-US" i="1" dirty="0" err="1"/>
              <a:t>niin</a:t>
            </a:r>
            <a:r>
              <a:rPr lang="en-US" i="1" dirty="0"/>
              <a:t> </a:t>
            </a:r>
            <a:r>
              <a:rPr lang="en-US" i="1" dirty="0" err="1"/>
              <a:t>edelleen</a:t>
            </a:r>
            <a:r>
              <a:rPr lang="en-US" i="1" dirty="0"/>
              <a:t>, </a:t>
            </a:r>
            <a:r>
              <a:rPr lang="en-US" i="1" dirty="0" err="1"/>
              <a:t>jotta</a:t>
            </a:r>
            <a:r>
              <a:rPr lang="en-US" i="1" dirty="0"/>
              <a:t> </a:t>
            </a:r>
            <a:r>
              <a:rPr lang="en-US" i="1" dirty="0" err="1"/>
              <a:t>syntyy</a:t>
            </a:r>
            <a:r>
              <a:rPr lang="en-US" i="1" dirty="0"/>
              <a:t> </a:t>
            </a:r>
            <a:r>
              <a:rPr lang="en-US" i="1" dirty="0" err="1"/>
              <a:t>jotain</a:t>
            </a:r>
            <a:r>
              <a:rPr lang="en-US" i="1" dirty="0"/>
              <a:t> </a:t>
            </a:r>
            <a:r>
              <a:rPr lang="en-US" i="1" dirty="0" err="1"/>
              <a:t>arvokasta</a:t>
            </a:r>
            <a:r>
              <a:rPr lang="en-US" i="1" dirty="0"/>
              <a:t> </a:t>
            </a:r>
            <a:r>
              <a:rPr lang="en-US" i="1" dirty="0" err="1"/>
              <a:t>joka</a:t>
            </a:r>
            <a:r>
              <a:rPr lang="en-US" i="1" dirty="0"/>
              <a:t> </a:t>
            </a:r>
            <a:r>
              <a:rPr lang="en-US" i="1" dirty="0" err="1"/>
              <a:t>synnyttää</a:t>
            </a:r>
            <a:r>
              <a:rPr lang="en-US" i="1" dirty="0"/>
              <a:t> </a:t>
            </a:r>
            <a:r>
              <a:rPr lang="en-US" i="1" dirty="0" err="1"/>
              <a:t>tuottavaa</a:t>
            </a:r>
            <a:r>
              <a:rPr lang="en-US" i="1" dirty="0"/>
              <a:t> </a:t>
            </a:r>
            <a:r>
              <a:rPr lang="en-US" i="1" dirty="0" err="1"/>
              <a:t>toimintaa</a:t>
            </a:r>
            <a:r>
              <a:rPr lang="en-US" i="1" dirty="0"/>
              <a:t>; </a:t>
            </a:r>
            <a:r>
              <a:rPr lang="en-US" i="1" dirty="0" err="1"/>
              <a:t>samalla</a:t>
            </a:r>
            <a:r>
              <a:rPr lang="en-US" i="1" dirty="0"/>
              <a:t> </a:t>
            </a:r>
            <a:r>
              <a:rPr lang="en-US" i="1" dirty="0" err="1"/>
              <a:t>tavalla</a:t>
            </a:r>
            <a:r>
              <a:rPr lang="en-US" i="1" dirty="0"/>
              <a:t> </a:t>
            </a:r>
            <a:r>
              <a:rPr lang="en-US" i="1" dirty="0" err="1"/>
              <a:t>dataa</a:t>
            </a:r>
            <a:r>
              <a:rPr lang="en-US" i="1" dirty="0"/>
              <a:t> on </a:t>
            </a:r>
            <a:r>
              <a:rPr lang="en-US" i="1" dirty="0" err="1"/>
              <a:t>käsiteltävä</a:t>
            </a:r>
            <a:r>
              <a:rPr lang="en-US" i="1" dirty="0"/>
              <a:t>, </a:t>
            </a:r>
            <a:r>
              <a:rPr lang="en-US" i="1" dirty="0" err="1"/>
              <a:t>analysoitava</a:t>
            </a:r>
            <a:r>
              <a:rPr lang="en-US" i="1" dirty="0"/>
              <a:t>, </a:t>
            </a:r>
            <a:r>
              <a:rPr lang="en-US" i="1" dirty="0" err="1"/>
              <a:t>jotta</a:t>
            </a:r>
            <a:r>
              <a:rPr lang="en-US" i="1" dirty="0"/>
              <a:t> </a:t>
            </a:r>
            <a:r>
              <a:rPr lang="en-US" i="1" dirty="0" err="1"/>
              <a:t>sillä</a:t>
            </a:r>
            <a:r>
              <a:rPr lang="en-US" i="1" dirty="0"/>
              <a:t> </a:t>
            </a:r>
            <a:r>
              <a:rPr lang="en-US" i="1" dirty="0" err="1"/>
              <a:t>olisi</a:t>
            </a:r>
            <a:r>
              <a:rPr lang="en-US" i="1" dirty="0"/>
              <a:t> </a:t>
            </a:r>
            <a:r>
              <a:rPr lang="en-US" i="1" dirty="0" err="1"/>
              <a:t>arvoa</a:t>
            </a:r>
            <a:r>
              <a:rPr lang="en-US" i="1" dirty="0"/>
              <a:t>.” </a:t>
            </a:r>
            <a:r>
              <a:rPr lang="en-US" dirty="0"/>
              <a:t>– </a:t>
            </a:r>
            <a:r>
              <a:rPr lang="en-US" b="1" dirty="0"/>
              <a:t>Clive </a:t>
            </a:r>
            <a:r>
              <a:rPr lang="en-US" b="1" dirty="0" err="1"/>
              <a:t>Humby</a:t>
            </a:r>
            <a:r>
              <a:rPr lang="en-US" dirty="0"/>
              <a:t>, </a:t>
            </a:r>
            <a:r>
              <a:rPr lang="en-US" dirty="0" err="1"/>
              <a:t>matemaatikko</a:t>
            </a:r>
            <a:r>
              <a:rPr lang="en-US" dirty="0"/>
              <a:t> ja </a:t>
            </a:r>
            <a:r>
              <a:rPr lang="en-US" dirty="0" err="1"/>
              <a:t>arkkitehti</a:t>
            </a:r>
            <a:endParaRPr lang="en-US" dirty="0"/>
          </a:p>
          <a:p>
            <a:pPr marL="0" indent="0">
              <a:buNone/>
            </a:pPr>
            <a:endParaRPr lang="fi-FI"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2564" y="2432584"/>
            <a:ext cx="6128940" cy="2056866"/>
          </a:xfrm>
          <a:prstGeom prst="rect">
            <a:avLst/>
          </a:prstGeom>
        </p:spPr>
      </p:pic>
      <p:sp>
        <p:nvSpPr>
          <p:cNvPr id="8" name="Rectangle 7"/>
          <p:cNvSpPr/>
          <p:nvPr/>
        </p:nvSpPr>
        <p:spPr>
          <a:xfrm>
            <a:off x="1632860" y="4425771"/>
            <a:ext cx="6765792" cy="230832"/>
          </a:xfrm>
          <a:prstGeom prst="rect">
            <a:avLst/>
          </a:prstGeom>
        </p:spPr>
        <p:txBody>
          <a:bodyPr wrap="square">
            <a:spAutoFit/>
          </a:bodyPr>
          <a:lstStyle/>
          <a:p>
            <a:r>
              <a:rPr lang="fi-FI" sz="900" dirty="0">
                <a:solidFill>
                  <a:srgbClr val="D0DCED"/>
                </a:solidFill>
              </a:rPr>
              <a:t>Lainauksen ja kuvaajan lähde: https://medium.com/project-2030/data-is-the-new-oil-a-ludicrous-proposition-1d91bba4f294</a:t>
            </a:r>
          </a:p>
        </p:txBody>
      </p:sp>
    </p:spTree>
    <p:extLst>
      <p:ext uri="{BB962C8B-B14F-4D97-AF65-F5344CB8AC3E}">
        <p14:creationId xmlns:p14="http://schemas.microsoft.com/office/powerpoint/2010/main" val="65362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31" y="233699"/>
            <a:ext cx="7742238" cy="803275"/>
          </a:xfrm>
        </p:spPr>
        <p:txBody>
          <a:bodyPr/>
          <a:lstStyle/>
          <a:p>
            <a:r>
              <a:rPr lang="fi-FI" dirty="0"/>
              <a:t>Datan hyödyntämisen kaksi pullonkaulaa</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9</a:t>
            </a:fld>
            <a:endParaRPr lang="en-US" dirty="0"/>
          </a:p>
        </p:txBody>
      </p:sp>
      <p:pic>
        <p:nvPicPr>
          <p:cNvPr id="9" name="Picture 8"/>
          <p:cNvPicPr>
            <a:picLocks noChangeAspect="1"/>
          </p:cNvPicPr>
          <p:nvPr/>
        </p:nvPicPr>
        <p:blipFill rotWithShape="1">
          <a:blip r:embed="rId3"/>
          <a:srcRect t="1563" b="1563"/>
          <a:stretch/>
        </p:blipFill>
        <p:spPr>
          <a:xfrm>
            <a:off x="4085174" y="1291368"/>
            <a:ext cx="5036519" cy="2656920"/>
          </a:xfrm>
          <a:prstGeom prst="rect">
            <a:avLst/>
          </a:prstGeom>
        </p:spPr>
      </p:pic>
      <p:pic>
        <p:nvPicPr>
          <p:cNvPr id="14" name="Picture 13" descr="A Better Save Icon – Seth Coelen – Medium"/>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6575"/>
          <a:stretch/>
        </p:blipFill>
        <p:spPr>
          <a:xfrm flipH="1">
            <a:off x="4603981" y="2501691"/>
            <a:ext cx="414997" cy="473096"/>
          </a:xfrm>
          <a:prstGeom prst="rect">
            <a:avLst/>
          </a:prstGeom>
        </p:spPr>
      </p:pic>
      <p:pic>
        <p:nvPicPr>
          <p:cNvPr id="15" name="Picture 14" descr="A Better Save Icon – Seth Coelen – Medium"/>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r="46053"/>
          <a:stretch/>
        </p:blipFill>
        <p:spPr>
          <a:xfrm flipH="1">
            <a:off x="6279525" y="2437560"/>
            <a:ext cx="547686" cy="502593"/>
          </a:xfrm>
          <a:prstGeom prst="rect">
            <a:avLst/>
          </a:prstGeom>
        </p:spPr>
      </p:pic>
      <p:pic>
        <p:nvPicPr>
          <p:cNvPr id="16" name="Picture 15" descr="A Better Save Icon – Seth Coelen – Medium"/>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6575"/>
          <a:stretch/>
        </p:blipFill>
        <p:spPr>
          <a:xfrm flipH="1">
            <a:off x="5460478" y="2489499"/>
            <a:ext cx="414997" cy="473096"/>
          </a:xfrm>
          <a:prstGeom prst="rect">
            <a:avLst/>
          </a:prstGeom>
        </p:spPr>
      </p:pic>
      <p:pic>
        <p:nvPicPr>
          <p:cNvPr id="17" name="Picture 16" descr="A Better Save Icon – Seth Coelen – Medium"/>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6575"/>
          <a:stretch/>
        </p:blipFill>
        <p:spPr>
          <a:xfrm flipH="1">
            <a:off x="7195740" y="2501691"/>
            <a:ext cx="414997" cy="473096"/>
          </a:xfrm>
          <a:prstGeom prst="rect">
            <a:avLst/>
          </a:prstGeom>
        </p:spPr>
      </p:pic>
      <p:pic>
        <p:nvPicPr>
          <p:cNvPr id="18" name="Picture 17" descr="A Better Save Icon – Seth Coelen – Medium"/>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6575"/>
          <a:stretch/>
        </p:blipFill>
        <p:spPr>
          <a:xfrm flipH="1">
            <a:off x="8029216" y="2514356"/>
            <a:ext cx="414997" cy="473096"/>
          </a:xfrm>
          <a:prstGeom prst="rect">
            <a:avLst/>
          </a:prstGeom>
        </p:spPr>
      </p:pic>
      <p:sp>
        <p:nvSpPr>
          <p:cNvPr id="22" name="Rectangle 21"/>
          <p:cNvSpPr/>
          <p:nvPr/>
        </p:nvSpPr>
        <p:spPr>
          <a:xfrm>
            <a:off x="4486789" y="4183404"/>
            <a:ext cx="1549425" cy="135743"/>
          </a:xfrm>
          <a:prstGeom prst="rect">
            <a:avLst/>
          </a:prstGeom>
        </p:spPr>
        <p:txBody>
          <a:bodyPr wrap="square">
            <a:spAutoFit/>
          </a:bodyPr>
          <a:lstStyle/>
          <a:p>
            <a:r>
              <a:rPr lang="fi-FI" sz="282" dirty="0">
                <a:solidFill>
                  <a:schemeClr val="bg2">
                    <a:lumMod val="65000"/>
                  </a:schemeClr>
                </a:solidFill>
                <a:latin typeface="Times New Roman" panose="02020603050405020304" pitchFamily="18" charset="0"/>
                <a:cs typeface="Times New Roman" panose="02020603050405020304" pitchFamily="18" charset="0"/>
              </a:rPr>
              <a:t>Lähde: https://www.elsevier.com/about/open-science/research-data/open-data-report </a:t>
            </a:r>
          </a:p>
        </p:txBody>
      </p:sp>
      <p:pic>
        <p:nvPicPr>
          <p:cNvPr id="23" name="Content Placeholder 4"/>
          <p:cNvPicPr>
            <a:picLocks noChangeAspect="1"/>
          </p:cNvPicPr>
          <p:nvPr/>
        </p:nvPicPr>
        <p:blipFill rotWithShape="1">
          <a:blip r:embed="rId5">
            <a:extLst>
              <a:ext uri="{28A0092B-C50C-407E-A947-70E740481C1C}">
                <a14:useLocalDpi xmlns:a14="http://schemas.microsoft.com/office/drawing/2010/main" val="0"/>
              </a:ext>
            </a:extLst>
          </a:blip>
          <a:srcRect l="42110"/>
          <a:stretch/>
        </p:blipFill>
        <p:spPr bwMode="auto">
          <a:xfrm>
            <a:off x="389647" y="947205"/>
            <a:ext cx="2798170" cy="205931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Content Placeholder 4"/>
          <p:cNvPicPr>
            <a:picLocks noChangeAspect="1"/>
          </p:cNvPicPr>
          <p:nvPr/>
        </p:nvPicPr>
        <p:blipFill rotWithShape="1">
          <a:blip r:embed="rId5">
            <a:extLst>
              <a:ext uri="{28A0092B-C50C-407E-A947-70E740481C1C}">
                <a14:useLocalDpi xmlns:a14="http://schemas.microsoft.com/office/drawing/2010/main" val="0"/>
              </a:ext>
            </a:extLst>
          </a:blip>
          <a:srcRect l="3474" t="5912" r="56460"/>
          <a:stretch/>
        </p:blipFill>
        <p:spPr bwMode="auto">
          <a:xfrm>
            <a:off x="1913248" y="1809091"/>
            <a:ext cx="2255713" cy="225675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572431" y="1659751"/>
            <a:ext cx="1640571" cy="399570"/>
          </a:xfrm>
          <a:prstGeom prst="rect">
            <a:avLst/>
          </a:prstGeom>
          <a:noFill/>
          <a:ln>
            <a:solidFill>
              <a:schemeClr val="accent4"/>
            </a:solid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11" name="Rectangle 10"/>
          <p:cNvSpPr/>
          <p:nvPr/>
        </p:nvSpPr>
        <p:spPr>
          <a:xfrm>
            <a:off x="574239" y="4184716"/>
            <a:ext cx="4572000" cy="135422"/>
          </a:xfrm>
          <a:prstGeom prst="rect">
            <a:avLst/>
          </a:prstGeom>
        </p:spPr>
        <p:txBody>
          <a:bodyPr>
            <a:spAutoFit/>
          </a:bodyPr>
          <a:lstStyle/>
          <a:p>
            <a:r>
              <a:rPr lang="fi-FI" sz="280" dirty="0">
                <a:solidFill>
                  <a:schemeClr val="bg2">
                    <a:lumMod val="65000"/>
                  </a:schemeClr>
                </a:solidFill>
                <a:latin typeface="Times New Roman" panose="02020603050405020304" pitchFamily="18" charset="0"/>
                <a:cs typeface="Times New Roman" panose="02020603050405020304" pitchFamily="18" charset="0"/>
              </a:rPr>
              <a:t>Lähde: https://www.forbes.com/sites/gilpress/2016/03/23/data-preparation-most-time-consuming-least-enjoyable-data-science-task-survey-says/#7b34677e6f63</a:t>
            </a:r>
          </a:p>
        </p:txBody>
      </p:sp>
    </p:spTree>
    <p:extLst>
      <p:ext uri="{BB962C8B-B14F-4D97-AF65-F5344CB8AC3E}">
        <p14:creationId xmlns:p14="http://schemas.microsoft.com/office/powerpoint/2010/main" val="25475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animBg="1"/>
    </p:bldLst>
  </p:timing>
</p:sld>
</file>

<file path=ppt/theme/theme1.xml><?xml version="1.0" encoding="utf-8"?>
<a:theme xmlns:a="http://schemas.openxmlformats.org/drawingml/2006/main" name="CSC_template_2017">
  <a:themeElements>
    <a:clrScheme name="Custom 15">
      <a:dk1>
        <a:srgbClr val="006778"/>
      </a:dk1>
      <a:lt1>
        <a:srgbClr val="FFFFFF"/>
      </a:lt1>
      <a:dk2>
        <a:srgbClr val="830051"/>
      </a:dk2>
      <a:lt2>
        <a:srgbClr val="FFFFFF"/>
      </a:lt2>
      <a:accent1>
        <a:srgbClr val="006778"/>
      </a:accent1>
      <a:accent2>
        <a:srgbClr val="830051"/>
      </a:accent2>
      <a:accent3>
        <a:srgbClr val="5E6971"/>
      </a:accent3>
      <a:accent4>
        <a:srgbClr val="025B96"/>
      </a:accent4>
      <a:accent5>
        <a:srgbClr val="92C746"/>
      </a:accent5>
      <a:accent6>
        <a:srgbClr val="F05422"/>
      </a:accent6>
      <a:hlink>
        <a:srgbClr val="74003D"/>
      </a:hlink>
      <a:folHlink>
        <a:srgbClr val="075084"/>
      </a:folHlink>
    </a:clrScheme>
    <a:fontScheme name="Orbit">
      <a:majorFont>
        <a:latin typeface="Candara"/>
        <a:ea typeface=""/>
        <a:cs typeface=""/>
        <a:font script="Jpan" typeface="ＭＳ Ｐゴシック"/>
      </a:majorFont>
      <a:minorFont>
        <a:latin typeface="Candara"/>
        <a:ea typeface=""/>
        <a:cs typeface=""/>
        <a:font script="Jpan"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4"/>
          </a:solidFill>
          <a:prstDash val="sysDash"/>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a:style>
    </a:spDef>
    <a:lnDef>
      <a:spPr>
        <a:ln w="9525">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C PowerPoint-template.pptx" id="{F2A741A0-D5DE-4705-A172-FE33E0D58909}" vid="{CD873E69-D1B7-4235-A758-7B97520355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A498AC3904B248B34AC7704AF7A6D5" ma:contentTypeVersion="4" ma:contentTypeDescription="Create a new document." ma:contentTypeScope="" ma:versionID="5c4e0d2f5dc995849302d77d553ba11a">
  <xsd:schema xmlns:xsd="http://www.w3.org/2001/XMLSchema" xmlns:xs="http://www.w3.org/2001/XMLSchema" xmlns:p="http://schemas.microsoft.com/office/2006/metadata/properties" xmlns:ns1="http://schemas.microsoft.com/sharepoint/v3" xmlns:ns2="5b92892c-7639-4d25-8599-0c2b88216d11" targetNamespace="http://schemas.microsoft.com/office/2006/metadata/properties" ma:root="true" ma:fieldsID="e127086a23f828037198a7d57bdcf8de" ns1:_="" ns2:_="">
    <xsd:import namespace="http://schemas.microsoft.com/sharepoint/v3"/>
    <xsd:import namespace="5b92892c-7639-4d25-8599-0c2b88216d11"/>
    <xsd:element name="properties">
      <xsd:complexType>
        <xsd:sequence>
          <xsd:element name="documentManagement">
            <xsd:complexType>
              <xsd:all>
                <xsd:element ref="ns1:PublishingStartDate" minOccurs="0"/>
                <xsd:element ref="ns1:PublishingExpirationDate" minOccurs="0"/>
                <xsd:element ref="ns2:BestPractices" minOccurs="0"/>
                <xsd:element ref="ns2:CSCBrand" minOccurs="0"/>
                <xsd:element ref="ns2:Presentat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b92892c-7639-4d25-8599-0c2b88216d11" elementFormDefault="qualified">
    <xsd:import namespace="http://schemas.microsoft.com/office/2006/documentManagement/types"/>
    <xsd:import namespace="http://schemas.microsoft.com/office/infopath/2007/PartnerControls"/>
    <xsd:element name="BestPractices" ma:index="10" nillable="true" ma:displayName="Best Practices" ma:default="0" ma:internalName="BestPractices">
      <xsd:simpleType>
        <xsd:restriction base="dms:Boolean"/>
      </xsd:simpleType>
    </xsd:element>
    <xsd:element name="CSCBrand" ma:index="11" nillable="true" ma:displayName="CSC Brand" ma:default="0" ma:internalName="CSCBrand">
      <xsd:simpleType>
        <xsd:restriction base="dms:Boolean"/>
      </xsd:simpleType>
    </xsd:element>
    <xsd:element name="Presentations" ma:index="12" nillable="true" ma:displayName="Presentations" ma:default="0" ma:internalName="Presentations">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resentations xmlns="5b92892c-7639-4d25-8599-0c2b88216d11">true</Presentations>
    <BestPractices xmlns="5b92892c-7639-4d25-8599-0c2b88216d11">false</BestPractices>
    <PublishingExpirationDate xmlns="http://schemas.microsoft.com/sharepoint/v3" xsi:nil="true"/>
    <PublishingStartDate xmlns="http://schemas.microsoft.com/sharepoint/v3" xsi:nil="true"/>
    <CSCBrand xmlns="5b92892c-7639-4d25-8599-0c2b88216d11">false</CSCBrand>
  </documentManagement>
</p:properties>
</file>

<file path=customXml/itemProps1.xml><?xml version="1.0" encoding="utf-8"?>
<ds:datastoreItem xmlns:ds="http://schemas.openxmlformats.org/officeDocument/2006/customXml" ds:itemID="{C48522EB-21DE-46A5-A25F-4CAAB9B5329E}">
  <ds:schemaRefs>
    <ds:schemaRef ds:uri="http://schemas.microsoft.com/sharepoint/v3/contenttype/forms"/>
  </ds:schemaRefs>
</ds:datastoreItem>
</file>

<file path=customXml/itemProps2.xml><?xml version="1.0" encoding="utf-8"?>
<ds:datastoreItem xmlns:ds="http://schemas.openxmlformats.org/officeDocument/2006/customXml" ds:itemID="{9A399B23-6741-47DE-898D-BBA4428F61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b92892c-7639-4d25-8599-0c2b88216d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98A3F4-F572-40C1-A32F-15FF12C1612A}">
  <ds:schemaRefs>
    <ds:schemaRef ds:uri="http://purl.org/dc/dcmitype/"/>
    <ds:schemaRef ds:uri="http://schemas.microsoft.com/office/2006/documentManagement/types"/>
    <ds:schemaRef ds:uri="5b92892c-7639-4d25-8599-0c2b88216d11"/>
    <ds:schemaRef ds:uri="http://www.w3.org/XML/1998/namespace"/>
    <ds:schemaRef ds:uri="http://schemas.microsoft.com/office/infopath/2007/PartnerControls"/>
    <ds:schemaRef ds:uri="http://schemas.microsoft.com/sharepoint/v3"/>
    <ds:schemaRef ds:uri="http://purl.org/dc/elements/1.1/"/>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blank</Template>
  <TotalTime>2822</TotalTime>
  <Words>2844</Words>
  <Application>Microsoft Office PowerPoint</Application>
  <PresentationFormat>Custom</PresentationFormat>
  <Paragraphs>401</Paragraphs>
  <Slides>56</Slides>
  <Notes>18</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ＭＳ Ｐゴシック</vt:lpstr>
      <vt:lpstr>ＭＳ Ｐゴシック</vt:lpstr>
      <vt:lpstr>Arial</vt:lpstr>
      <vt:lpstr>Calibri</vt:lpstr>
      <vt:lpstr>Candara</vt:lpstr>
      <vt:lpstr>Corbel</vt:lpstr>
      <vt:lpstr>Courier New</vt:lpstr>
      <vt:lpstr>Lato</vt:lpstr>
      <vt:lpstr>Times New Roman</vt:lpstr>
      <vt:lpstr>Verdana</vt:lpstr>
      <vt:lpstr>Wingdings</vt:lpstr>
      <vt:lpstr>CSC_template_2017</vt:lpstr>
      <vt:lpstr> CSC:n palvelut ammattikorkeakouluille</vt:lpstr>
      <vt:lpstr>Päivän ohjelma</vt:lpstr>
      <vt:lpstr>Tässä esityksessä</vt:lpstr>
      <vt:lpstr>CSC on korkeakoulujen ja valtion omistama yhtiö</vt:lpstr>
      <vt:lpstr>PowerPoint Presentation</vt:lpstr>
      <vt:lpstr>PowerPoint Presentation</vt:lpstr>
      <vt:lpstr>PowerPoint Presentation</vt:lpstr>
      <vt:lpstr>Mikä datassa kiinnostaa?</vt:lpstr>
      <vt:lpstr>Datan hyödyntämisen kaksi pullonkaulaa</vt:lpstr>
      <vt:lpstr>Data on avain digitalisaatioon</vt:lpstr>
      <vt:lpstr>Mitä on tutkimusdata</vt:lpstr>
      <vt:lpstr>PowerPoint Presentation</vt:lpstr>
      <vt:lpstr>Mitä on metadata</vt:lpstr>
      <vt:lpstr>Mitä on datanhallinta</vt:lpstr>
      <vt:lpstr>Mistä tunnistaa arvokkaan, hyvin hallitun datan</vt:lpstr>
      <vt:lpstr>PowerPoint Presentation</vt:lpstr>
      <vt:lpstr>Niin avointa kuin mahdollista, niin suljettua kuin välttämätöntä</vt:lpstr>
      <vt:lpstr>Sensitiivinen data</vt:lpstr>
      <vt:lpstr>Datanhallinnan tukeminen organisaatiossa</vt:lpstr>
      <vt:lpstr>CSC:n datapolitiikka</vt:lpstr>
      <vt:lpstr>Data TKI-projektin elinkaaren vaiheissa</vt:lpstr>
      <vt:lpstr>PowerPoint Presentation</vt:lpstr>
      <vt:lpstr>PowerPoint Presentation</vt:lpstr>
      <vt:lpstr>PowerPoint Presentation</vt:lpstr>
      <vt:lpstr>PowerPoint Presentation</vt:lpstr>
      <vt:lpstr>JAMK: Tekoälyn käyttö hyökkäysten havainnointiin verkkoliikenteestä  https://wiki.eduuni.fi/pages/viewpage.action?pageId=127804514 </vt:lpstr>
      <vt:lpstr>Ammattikorkeakoulujen käyttötiedot vuodelta 2019</vt:lpstr>
      <vt:lpstr>PowerPoint Presentation</vt:lpstr>
      <vt:lpstr>PowerPoint Presentation</vt:lpstr>
      <vt:lpstr>PowerPoint Presentation</vt:lpstr>
      <vt:lpstr>PowerPoint Presentation</vt:lpstr>
      <vt:lpstr>PowerPoint Presentation</vt:lpstr>
      <vt:lpstr>Sovellusesimerkkejä</vt:lpstr>
      <vt:lpstr>CSC:n palvelut opetuskäyttöön</vt:lpstr>
      <vt:lpstr>PowerPoint Presentation</vt:lpstr>
      <vt:lpstr>Mitä koulutusta CSC järjestää?</vt:lpstr>
      <vt:lpstr>PowerPoint Presentation</vt:lpstr>
      <vt:lpstr>Tallenteet järjestetyistä koulutuksista</vt:lpstr>
      <vt:lpstr>Fairdata-koulutus</vt:lpstr>
      <vt:lpstr>Fairdata-palvelut</vt:lpstr>
      <vt:lpstr>Toimintamalli</vt:lpstr>
      <vt:lpstr>PowerPoint Presentation</vt:lpstr>
      <vt:lpstr>PowerPoint Presentation</vt:lpstr>
      <vt:lpstr>PowerPoint Presentation</vt:lpstr>
      <vt:lpstr>Tietoa IDAn käytöstä ammattikorkeakouluissa 2.10.2019</vt:lpstr>
      <vt:lpstr>Datan tallentaminen 1/2 Lisääminen</vt:lpstr>
      <vt:lpstr>Datan tallentaminen 2/2 Jäädyttäminen</vt:lpstr>
      <vt:lpstr>Aineiston kuvailu 1/4 Kuvailu</vt:lpstr>
      <vt:lpstr>Aineiston kuvailu 2/4 Metadatan lisääminen</vt:lpstr>
      <vt:lpstr>Aineiston kuvailu 3/4 IDAssa olevan datan linkitys aineistoon</vt:lpstr>
      <vt:lpstr>Aineiston kuvailu 4/4 Aineiston julkaisu Etsimessä</vt:lpstr>
      <vt:lpstr>DEMO - IDA</vt:lpstr>
      <vt:lpstr>DEMO – QVAIN LIGHT</vt:lpstr>
      <vt:lpstr>DEMO - ETSIN</vt:lpstr>
      <vt:lpstr>KYSYMYKSIÄ?</vt:lpstr>
      <vt:lpstr>PowerPoint Presentation</vt:lpstr>
    </vt:vector>
  </TitlesOfParts>
  <Company>CSC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CSC:n palvelut ammattikorkeakouluille</dc:title>
  <dc:creator>Heidi Laine</dc:creator>
  <cp:lastModifiedBy>Päivi Rauste</cp:lastModifiedBy>
  <cp:revision>95</cp:revision>
  <dcterms:created xsi:type="dcterms:W3CDTF">2020-01-20T18:41:07Z</dcterms:created>
  <dcterms:modified xsi:type="dcterms:W3CDTF">2020-03-13T12:05:13Z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0x0101000DA498AC3904B248B34AC7704AF7A6D5</vt:lpwstr>
  </property>
</Properties>
</file>