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58" r:id="rId4"/>
    <p:sldId id="263" r:id="rId5"/>
    <p:sldId id="271" r:id="rId6"/>
    <p:sldId id="272" r:id="rId7"/>
    <p:sldId id="260" r:id="rId8"/>
    <p:sldId id="275" r:id="rId9"/>
    <p:sldId id="265" r:id="rId10"/>
    <p:sldId id="267" r:id="rId11"/>
    <p:sldId id="276" r:id="rId12"/>
    <p:sldId id="277" r:id="rId13"/>
    <p:sldId id="273" r:id="rId14"/>
    <p:sldId id="274" r:id="rId15"/>
    <p:sldId id="26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0740"/>
  </p:normalViewPr>
  <p:slideViewPr>
    <p:cSldViewPr snapToGrid="0" snapToObjects="1">
      <p:cViewPr varScale="1">
        <p:scale>
          <a:sx n="91" d="100"/>
          <a:sy n="91" d="100"/>
        </p:scale>
        <p:origin x="1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003E9-DDF9-204A-BB3B-640ED3C340E3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4F554-B80D-834F-B63F-01D2E5C3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99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8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2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0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42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6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1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99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5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0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F554-B80D-834F-B63F-01D2E5C3C7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8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2"/>
          <a:stretch/>
        </p:blipFill>
        <p:spPr>
          <a:xfrm>
            <a:off x="0" y="0"/>
            <a:ext cx="12236781" cy="498528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38280"/>
            <a:ext cx="12236781" cy="41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28251" y="6338702"/>
            <a:ext cx="4489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EOSC-Nordic project has received funding from the European Union’s Horizon 2020 research and innovation </a:t>
            </a:r>
            <a:r>
              <a:rPr lang="en-US" sz="10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grant agreement No </a:t>
            </a:r>
            <a:r>
              <a:rPr lang="is-IS" sz="10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857652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061" y="6299661"/>
            <a:ext cx="1549667" cy="423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2" y="3773822"/>
            <a:ext cx="2510179" cy="134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695983" y="3522357"/>
            <a:ext cx="6447911" cy="1850060"/>
          </a:xfrm>
        </p:spPr>
        <p:txBody>
          <a:bodyPr wrap="square" lIns="0" tIns="0" rIns="0" bIns="0" anchor="ctr" anchorCtr="0">
            <a:noAutofit/>
          </a:bodyPr>
          <a:lstStyle>
            <a:lvl1pPr algn="l">
              <a:defRPr sz="6000" b="1" i="0">
                <a:latin typeface="Gill Sans SemiBold" charset="0"/>
                <a:ea typeface="Gill Sans SemiBold" charset="0"/>
                <a:cs typeface="Gill Sans SemiBold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185138" y="3745095"/>
            <a:ext cx="0" cy="1319273"/>
          </a:xfrm>
          <a:prstGeom prst="line">
            <a:avLst/>
          </a:prstGeom>
          <a:ln>
            <a:solidFill>
              <a:schemeClr val="bg2">
                <a:lumMod val="75000"/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52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4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0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3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4B72D-DEF2-8142-B7EB-324B643AB45D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1BBA4-F945-3247-9D1F-76A737FD5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8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-fair.org/resources/go-fair-workshop-series/metadata-for-machines-workshops/" TargetMode="External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sharing.github.io/FAIR-Evaluator-FrontEnd/#!/" TargetMode="External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-fair.org/fair-principles/" TargetMode="External"/><Relationship Id="rId4" Type="http://schemas.openxmlformats.org/officeDocument/2006/relationships/hyperlink" Target="https://www.nature.com/articles/s41597-019-0184-5" TargetMode="External"/><Relationship Id="rId5" Type="http://schemas.openxmlformats.org/officeDocument/2006/relationships/hyperlink" Target="https://www.eosc-nordic.eu/events/fairification-of-nordic-and-baltic-data-repositories/" TargetMode="External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FAIR support for Data Repositories</a:t>
            </a:r>
            <a:br>
              <a:rPr lang="en-US" sz="4800" dirty="0" smtClean="0"/>
            </a:b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022541" y="5719482"/>
            <a:ext cx="2043953" cy="1138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4695983" y="52511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Josefine Nordling,  WP4 FAIR Data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8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FAIR metric scores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score per letter (F, A, I, R), the total score and standard deviation</a:t>
            </a:r>
          </a:p>
          <a:p>
            <a:r>
              <a:rPr lang="en-US" dirty="0" smtClean="0"/>
              <a:t>No </a:t>
            </a:r>
            <a:r>
              <a:rPr lang="en-US" dirty="0"/>
              <a:t>broad domain standards are implemented in the current version of the evaluation</a:t>
            </a:r>
          </a:p>
          <a:p>
            <a:r>
              <a:rPr lang="en-US" dirty="0" smtClean="0"/>
              <a:t>Communities </a:t>
            </a:r>
            <a:r>
              <a:rPr lang="en-US" dirty="0"/>
              <a:t>that have had their data repository evaluated should take this as constructive </a:t>
            </a:r>
            <a:r>
              <a:rPr lang="en-US" dirty="0" smtClean="0"/>
              <a:t>feedback, and may use the results as guidance in increasing </a:t>
            </a:r>
            <a:r>
              <a:rPr lang="en-US" dirty="0"/>
              <a:t>the </a:t>
            </a:r>
            <a:r>
              <a:rPr lang="en-US" dirty="0" err="1"/>
              <a:t>FAIRness</a:t>
            </a:r>
            <a:r>
              <a:rPr lang="en-US" dirty="0"/>
              <a:t> of their </a:t>
            </a:r>
            <a:r>
              <a:rPr lang="en-US" dirty="0" smtClean="0"/>
              <a:t>service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73194" y="5233181"/>
            <a:ext cx="2855741" cy="1266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8972" y="3924886"/>
            <a:ext cx="5711483" cy="267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8" y="-225718"/>
            <a:ext cx="10515600" cy="1325563"/>
          </a:xfrm>
        </p:spPr>
        <p:txBody>
          <a:bodyPr/>
          <a:lstStyle/>
          <a:p>
            <a:r>
              <a:rPr lang="en-US" b="1" dirty="0" smtClean="0"/>
              <a:t>The 22 tests run by the FAIR Evaluator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424"/>
            <a:ext cx="6478541" cy="533844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33458" y="823612"/>
            <a:ext cx="6458542" cy="5319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6142864"/>
            <a:ext cx="1229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Total FAIR score: </a:t>
            </a:r>
            <a:r>
              <a:rPr lang="en-US" sz="2800" b="1" dirty="0" smtClean="0"/>
              <a:t>36.36 %</a:t>
            </a:r>
            <a:r>
              <a:rPr lang="en-US" sz="2800" dirty="0" smtClean="0"/>
              <a:t>. F= 37.50 % A= 40 % I= 42.85 % R= 0.00 %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81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Supporting data repositories on </a:t>
            </a:r>
            <a:br>
              <a:rPr lang="en-US" b="1" dirty="0" smtClean="0"/>
            </a:br>
            <a:r>
              <a:rPr lang="en-US" b="1" i="1" dirty="0" smtClean="0"/>
              <a:t>standards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Include </a:t>
            </a:r>
            <a:r>
              <a:rPr lang="en-US" dirty="0"/>
              <a:t>requirements that are largely covered by the FAIR metrics, including issues such as PIDs, </a:t>
            </a:r>
            <a:r>
              <a:rPr lang="en-US" dirty="0" smtClean="0"/>
              <a:t>licenses</a:t>
            </a:r>
            <a:r>
              <a:rPr lang="en-US" dirty="0"/>
              <a:t>, data formats and metadata </a:t>
            </a:r>
            <a:r>
              <a:rPr lang="en-US" dirty="0" smtClean="0"/>
              <a:t>standards</a:t>
            </a:r>
          </a:p>
          <a:p>
            <a:r>
              <a:rPr lang="en-US" dirty="0" smtClean="0"/>
              <a:t>Machine-actionable </a:t>
            </a:r>
            <a:r>
              <a:rPr lang="en-US" dirty="0"/>
              <a:t>metadata are core to the FAIR Principles and will require serious advancement toward the routine deployment of machine-actionable metadata </a:t>
            </a:r>
            <a:endParaRPr lang="en-US" dirty="0" smtClean="0"/>
          </a:p>
          <a:p>
            <a:r>
              <a:rPr lang="en-US" dirty="0" smtClean="0"/>
              <a:t>Approach: Demonstrating the methodology through </a:t>
            </a:r>
            <a:r>
              <a:rPr lang="en-US" dirty="0" smtClean="0">
                <a:hlinkClick r:id="rId3"/>
              </a:rPr>
              <a:t>Metadata for Machines</a:t>
            </a:r>
            <a:r>
              <a:rPr lang="en-US" dirty="0" smtClean="0"/>
              <a:t> (M4M developed by GO FAIR) events</a:t>
            </a:r>
          </a:p>
          <a:p>
            <a:r>
              <a:rPr lang="en-US" dirty="0"/>
              <a:t>O</a:t>
            </a:r>
            <a:r>
              <a:rPr lang="en-US" dirty="0" smtClean="0"/>
              <a:t>ur </a:t>
            </a:r>
            <a:r>
              <a:rPr lang="en-US" dirty="0"/>
              <a:t>support of “communities</a:t>
            </a:r>
            <a:r>
              <a:rPr lang="en-US" dirty="0" smtClean="0"/>
              <a:t>” is very likely </a:t>
            </a:r>
            <a:r>
              <a:rPr lang="en-US" dirty="0"/>
              <a:t>going to be communities that have certain commonalities, not scientifically, but rather a common FAIR implementation profile</a:t>
            </a: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Supporting data repositories on </a:t>
            </a:r>
            <a:br>
              <a:rPr lang="en-US" b="1" dirty="0" smtClean="0"/>
            </a:br>
            <a:r>
              <a:rPr lang="en-US" b="1" i="1" dirty="0" smtClean="0"/>
              <a:t>certification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the involvement of experienced data archives from the Nordics, we expect to achieve </a:t>
            </a:r>
            <a:r>
              <a:rPr lang="en-US" dirty="0"/>
              <a:t>a </a:t>
            </a:r>
            <a:r>
              <a:rPr lang="en-US" i="1" dirty="0"/>
              <a:t>FAIR certification schema </a:t>
            </a:r>
          </a:p>
          <a:p>
            <a:r>
              <a:rPr lang="en-US" dirty="0" smtClean="0"/>
              <a:t>The schema will serve as a guide when assisting </a:t>
            </a:r>
            <a:r>
              <a:rPr lang="en-US" dirty="0"/>
              <a:t>a handful </a:t>
            </a:r>
            <a:r>
              <a:rPr lang="en-US" dirty="0" smtClean="0"/>
              <a:t>of data </a:t>
            </a:r>
            <a:r>
              <a:rPr lang="en-US" dirty="0"/>
              <a:t>repositories in ultimately achieving a Core Trust Seal </a:t>
            </a:r>
            <a:r>
              <a:rPr lang="en-US" dirty="0" smtClean="0"/>
              <a:t>certification (or DSA or lighter version) with </a:t>
            </a:r>
            <a:r>
              <a:rPr lang="en-US" dirty="0"/>
              <a:t>additional criteria </a:t>
            </a:r>
            <a:endParaRPr lang="en-US" dirty="0" smtClean="0"/>
          </a:p>
          <a:p>
            <a:r>
              <a:rPr lang="en-US" dirty="0" smtClean="0"/>
              <a:t>Due to limited resources and amount of time, we might focus </a:t>
            </a:r>
            <a:r>
              <a:rPr lang="en-US" dirty="0"/>
              <a:t>on assisting communities to perform self-assessments for </a:t>
            </a:r>
            <a:r>
              <a:rPr lang="en-US" dirty="0" smtClean="0"/>
              <a:t>CTS, or only supporting them through parts of the certification process</a:t>
            </a:r>
          </a:p>
          <a:p>
            <a:r>
              <a:rPr lang="en-US" dirty="0" smtClean="0"/>
              <a:t>One physical workshop will be held where the participating repositories can meet to raise questions and exchange experiences</a:t>
            </a:r>
            <a:endParaRPr lang="en-US" dirty="0"/>
          </a:p>
          <a:p>
            <a:pPr fontAlgn="base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the FAIR Evaluator tool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maturity evaluations are in principle </a:t>
            </a:r>
            <a:r>
              <a:rPr lang="en-US" dirty="0" smtClean="0"/>
              <a:t>reproducible, although </a:t>
            </a:r>
            <a:r>
              <a:rPr lang="en-US" dirty="0"/>
              <a:t>there is no version control of how they are presented via the repository interface. Therefore, we archive the evaluator </a:t>
            </a:r>
            <a:r>
              <a:rPr lang="en-US" dirty="0" smtClean="0"/>
              <a:t>output</a:t>
            </a:r>
          </a:p>
          <a:p>
            <a:r>
              <a:rPr lang="en-US" dirty="0" smtClean="0"/>
              <a:t>The </a:t>
            </a:r>
            <a:r>
              <a:rPr lang="en-US" dirty="0"/>
              <a:t>harvester and the 22 indicators tests generate JSON output files that we store for future reference and </a:t>
            </a:r>
            <a:r>
              <a:rPr lang="en-US" dirty="0" smtClean="0"/>
              <a:t>comparison</a:t>
            </a:r>
            <a:endParaRPr lang="en-US" b="0" dirty="0" smtClean="0">
              <a:effectLst/>
            </a:endParaRPr>
          </a:p>
          <a:p>
            <a:r>
              <a:rPr lang="en-US" dirty="0"/>
              <a:t>In order to compare the results over time, we will run the same version of the harvester and indicators at all times during the </a:t>
            </a:r>
            <a:r>
              <a:rPr lang="en-US" dirty="0" smtClean="0"/>
              <a:t>project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FAIR Maturity Evaluator tool takes as input a global unique identifier (GUID) and explores the machine-actionable metadata provided within the dataset landing page (whatever the GUID directs </a:t>
            </a:r>
            <a:r>
              <a:rPr lang="en-US" dirty="0" smtClean="0"/>
              <a:t>to). The existence of a GUID is the </a:t>
            </a:r>
            <a:r>
              <a:rPr lang="en-US" dirty="0"/>
              <a:t>basic requirement for a successful FAIR machine-readable </a:t>
            </a:r>
            <a:r>
              <a:rPr lang="en-US" dirty="0" smtClean="0"/>
              <a:t>evaluation</a:t>
            </a:r>
            <a:endParaRPr lang="en-US" dirty="0"/>
          </a:p>
          <a:p>
            <a:r>
              <a:rPr lang="en-US" dirty="0" smtClean="0"/>
              <a:t>Based </a:t>
            </a:r>
            <a:r>
              <a:rPr lang="en-US" dirty="0"/>
              <a:t>on the successfully passed tests we provide ‘FAIR scores’ for each of the FAIR letters based on the corresponding indicator tests that represent a given FAIR principle. </a:t>
            </a:r>
            <a:r>
              <a:rPr lang="en-US" dirty="0" smtClean="0"/>
              <a:t>The FAIR Evaluator tool: </a:t>
            </a:r>
          </a:p>
          <a:p>
            <a:pPr marL="0" indent="0">
              <a:buNone/>
            </a:pP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://fairsharing.github.io/FAIR-Evaluator-FrontEnd/#!/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FAIRification</a:t>
            </a:r>
            <a:r>
              <a:rPr lang="en-US" dirty="0"/>
              <a:t> of Nordic and Baltic data repositories online </a:t>
            </a:r>
            <a:r>
              <a:rPr lang="en-US" dirty="0" smtClean="0"/>
              <a:t>event, April 22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Workshop </a:t>
            </a:r>
            <a:r>
              <a:rPr lang="en-US" dirty="0"/>
              <a:t>for stakeholders of community data repositories in the Nordic and Baltic </a:t>
            </a:r>
            <a:r>
              <a:rPr lang="en-US" dirty="0" smtClean="0"/>
              <a:t>region</a:t>
            </a:r>
          </a:p>
          <a:p>
            <a:r>
              <a:rPr lang="en-US" dirty="0"/>
              <a:t>The goal is to provide guidelines and specific recommendations for </a:t>
            </a:r>
            <a:r>
              <a:rPr lang="en-US" dirty="0" err="1"/>
              <a:t>organisations</a:t>
            </a:r>
            <a:r>
              <a:rPr lang="en-US" dirty="0"/>
              <a:t> hosting data repositories in order to </a:t>
            </a:r>
            <a:r>
              <a:rPr lang="en-US" dirty="0" err="1"/>
              <a:t>maximise</a:t>
            </a:r>
            <a:r>
              <a:rPr lang="en-US" dirty="0"/>
              <a:t> the reusability of research data hosted by such </a:t>
            </a:r>
            <a:r>
              <a:rPr lang="en-US" dirty="0" smtClean="0"/>
              <a:t>entities</a:t>
            </a:r>
          </a:p>
          <a:p>
            <a:r>
              <a:rPr lang="en-US" dirty="0" smtClean="0"/>
              <a:t>The recommendations are based on the FAIR </a:t>
            </a:r>
            <a:r>
              <a:rPr lang="en-US" dirty="0"/>
              <a:t>Maturity evaluations </a:t>
            </a:r>
            <a:r>
              <a:rPr lang="en-US" dirty="0" smtClean="0"/>
              <a:t>done in the project of </a:t>
            </a:r>
            <a:r>
              <a:rPr lang="en-US" dirty="0"/>
              <a:t>more than 100 repositories in the </a:t>
            </a:r>
            <a:r>
              <a:rPr lang="en-US" dirty="0" smtClean="0"/>
              <a:t>region</a:t>
            </a:r>
          </a:p>
          <a:p>
            <a:r>
              <a:rPr lang="en-US" dirty="0"/>
              <a:t>The importance and added value of </a:t>
            </a:r>
            <a:r>
              <a:rPr lang="en-US" dirty="0" err="1"/>
              <a:t>FAIRifying</a:t>
            </a:r>
            <a:r>
              <a:rPr lang="en-US" dirty="0"/>
              <a:t> data repositories to adhere to the </a:t>
            </a:r>
            <a:r>
              <a:rPr lang="en-US" dirty="0">
                <a:hlinkClick r:id="rId3"/>
              </a:rPr>
              <a:t>FAIR principles</a:t>
            </a:r>
            <a:r>
              <a:rPr lang="en-US" dirty="0"/>
              <a:t> will be discussed, as well as how the evaluations were carried out using </a:t>
            </a:r>
            <a:r>
              <a:rPr lang="en-US" dirty="0">
                <a:hlinkClick r:id="rId4"/>
              </a:rPr>
              <a:t>FAIR metric </a:t>
            </a:r>
            <a:r>
              <a:rPr lang="en-US" dirty="0" smtClean="0">
                <a:hlinkClick r:id="rId4"/>
              </a:rPr>
              <a:t>indicators</a:t>
            </a:r>
            <a:endParaRPr lang="en-US" dirty="0" smtClean="0"/>
          </a:p>
          <a:p>
            <a:r>
              <a:rPr lang="en-US" dirty="0" smtClean="0"/>
              <a:t>Designed for research </a:t>
            </a:r>
            <a:r>
              <a:rPr lang="en-US" dirty="0"/>
              <a:t>data repository managers, repository developers, community stakeholders (e.g. data stewards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More information: </a:t>
            </a:r>
            <a:r>
              <a:rPr lang="en-US" dirty="0">
                <a:hlinkClick r:id="rId5"/>
              </a:rPr>
              <a:t>https://www.eosc-nordic.eu/events/fairification-of-nordic-and-baltic-data-repositories/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73710" y="5959393"/>
            <a:ext cx="16396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i="1" dirty="0">
                <a:solidFill>
                  <a:prstClr val="black"/>
                </a:solidFill>
              </a:rPr>
              <a:t>By Taller345 - </a:t>
            </a:r>
            <a:r>
              <a:rPr lang="fr-CA" sz="1000" i="1" dirty="0" err="1">
                <a:solidFill>
                  <a:prstClr val="black"/>
                </a:solidFill>
              </a:rPr>
              <a:t>Own</a:t>
            </a:r>
            <a:r>
              <a:rPr lang="fr-CA" sz="1000" i="1" dirty="0">
                <a:solidFill>
                  <a:prstClr val="black"/>
                </a:solidFill>
              </a:rPr>
              <a:t> </a:t>
            </a:r>
            <a:r>
              <a:rPr lang="fr-CA" sz="1000" i="1" dirty="0" err="1">
                <a:solidFill>
                  <a:prstClr val="black"/>
                </a:solidFill>
              </a:rPr>
              <a:t>work</a:t>
            </a:r>
            <a:r>
              <a:rPr lang="fr-CA" sz="1000" i="1" dirty="0">
                <a:solidFill>
                  <a:prstClr val="black"/>
                </a:solidFill>
              </a:rPr>
              <a:t>, CC BY-SA 4.0, https://</a:t>
            </a:r>
            <a:r>
              <a:rPr lang="fr-CA" sz="1000" i="1" dirty="0" err="1">
                <a:solidFill>
                  <a:prstClr val="black"/>
                </a:solidFill>
              </a:rPr>
              <a:t>commons.wikimedia.org</a:t>
            </a:r>
            <a:r>
              <a:rPr lang="fr-CA" sz="1000" i="1" dirty="0">
                <a:solidFill>
                  <a:prstClr val="black"/>
                </a:solidFill>
              </a:rPr>
              <a:t>/w/</a:t>
            </a:r>
            <a:r>
              <a:rPr lang="fr-CA" sz="1000" i="1" dirty="0" err="1">
                <a:solidFill>
                  <a:prstClr val="black"/>
                </a:solidFill>
              </a:rPr>
              <a:t>index.php?curid</a:t>
            </a:r>
            <a:r>
              <a:rPr lang="fr-CA" sz="1000" i="1" dirty="0">
                <a:solidFill>
                  <a:prstClr val="black"/>
                </a:solidFill>
              </a:rPr>
              <a:t>=63245736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9068" y="2170173"/>
            <a:ext cx="1366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Iceland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ICELAND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7265" y="1560281"/>
            <a:ext cx="22648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Norway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NORDFORSK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UNINETT SIGMA2 </a:t>
            </a: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AS</a:t>
            </a:r>
          </a:p>
          <a:p>
            <a:pPr marL="171450" indent="-171450">
              <a:buFont typeface="Arial" charset="0"/>
              <a:buChar char="•"/>
            </a:pPr>
            <a:r>
              <a:rPr lang="nb-NO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NORWEGIAN CENTER FOR RESEARCH DATA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5414" y="4074613"/>
            <a:ext cx="26589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Denmark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DENMARK TECHNICAL UNIVERSITY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SOUTHERN DENMARK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DANISH NATIONAL ARCHIVES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COPENHAGEN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CAPITAL REGION OF DENMARK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NORDUNET / AS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8912" y="641760"/>
            <a:ext cx="23352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Finland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CSC </a:t>
            </a:r>
            <a:r>
              <a:rPr lang="mr-IN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–</a:t>
            </a: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IT CENTER OF SCIENCE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HELSINKI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TAMPERE 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EASTERN FINLAND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FINNISH METEOROLOGICAL INSTITUTE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7970" y="5027422"/>
            <a:ext cx="23871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Sweden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UPPSALA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SWEDISH RESEARCH </a:t>
            </a: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COUNCIL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GOTHENBORG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3415" y="2981031"/>
            <a:ext cx="23007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Estonia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TARTU 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NATIONAL INSTITUTE OF CHEMICAL PHYSICS AND BIOPHYSICS</a:t>
            </a:r>
            <a:endParaRPr lang="en-GB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45646" y="4164224"/>
            <a:ext cx="2467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Latvia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RIGA TECHNICAL UNIVERSITY 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18912" y="4922499"/>
            <a:ext cx="2173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Lithuania</a:t>
            </a:r>
            <a:endParaRPr lang="fr-CA" sz="1400" b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VILNIUS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4482" y="6205029"/>
            <a:ext cx="1324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i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Netherlands</a:t>
            </a:r>
            <a:endParaRPr lang="fr-CA" sz="1400" b="1" i="1" dirty="0" smtClean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GB" sz="1200" i="1" dirty="0" err="1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GoFair</a:t>
            </a:r>
            <a:endParaRPr lang="fr-CA" sz="1200" i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7186" y="6237927"/>
            <a:ext cx="1324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i="1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Germany</a:t>
            </a:r>
          </a:p>
          <a:p>
            <a:r>
              <a:rPr lang="en-GB" sz="1200" i="1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DKRZ</a:t>
            </a:r>
            <a:endParaRPr lang="fr-CA" sz="1200" i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325821"/>
            <a:ext cx="322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24 Participants</a:t>
            </a:r>
            <a:endParaRPr lang="fr-CA" sz="24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47281"/>
            <a:ext cx="2517411" cy="12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Lige forbindelse 14">
            <a:extLst>
              <a:ext uri="{FF2B5EF4-FFF2-40B4-BE49-F238E27FC236}">
                <a16:creationId xmlns="" xmlns:a16="http://schemas.microsoft.com/office/drawing/2014/main" id="{C7BB50C3-4031-BB40-8E53-BDEE084806F8}"/>
              </a:ext>
            </a:extLst>
          </p:cNvPr>
          <p:cNvCxnSpPr>
            <a:cxnSpLocks/>
          </p:cNvCxnSpPr>
          <p:nvPr/>
        </p:nvCxnSpPr>
        <p:spPr>
          <a:xfrm flipH="1">
            <a:off x="315898" y="2343892"/>
            <a:ext cx="3018733" cy="0"/>
          </a:xfrm>
          <a:prstGeom prst="line">
            <a:avLst/>
          </a:prstGeom>
          <a:ln w="22225">
            <a:solidFill>
              <a:srgbClr val="1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Billede 36">
            <a:extLst>
              <a:ext uri="{FF2B5EF4-FFF2-40B4-BE49-F238E27FC236}">
                <a16:creationId xmlns="" xmlns:a16="http://schemas.microsoft.com/office/drawing/2014/main" id="{C26ACEF8-4506-0644-BC58-4DC518C2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389" y="807846"/>
            <a:ext cx="8410054" cy="5583293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="" xmlns:a16="http://schemas.microsoft.com/office/drawing/2014/main" id="{2B678391-D462-5C4E-833F-C6989B354EA2}"/>
              </a:ext>
            </a:extLst>
          </p:cNvPr>
          <p:cNvSpPr txBox="1"/>
          <p:nvPr/>
        </p:nvSpPr>
        <p:spPr>
          <a:xfrm>
            <a:off x="3846512" y="1807496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="" xmlns:a16="http://schemas.microsoft.com/office/drawing/2014/main" id="{E8C75DA8-CF65-C848-A077-077ECCA1A5F6}"/>
              </a:ext>
            </a:extLst>
          </p:cNvPr>
          <p:cNvSpPr txBox="1"/>
          <p:nvPr/>
        </p:nvSpPr>
        <p:spPr>
          <a:xfrm>
            <a:off x="5689602" y="1478882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="" xmlns:a16="http://schemas.microsoft.com/office/drawing/2014/main" id="{923B2028-FF19-0A4A-B6EE-D56C937CDA5A}"/>
              </a:ext>
            </a:extLst>
          </p:cNvPr>
          <p:cNvSpPr txBox="1"/>
          <p:nvPr/>
        </p:nvSpPr>
        <p:spPr>
          <a:xfrm>
            <a:off x="6925343" y="2611254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="" xmlns:a16="http://schemas.microsoft.com/office/drawing/2014/main" id="{D88928FC-83D7-1644-82CD-350A0DC44A1A}"/>
              </a:ext>
            </a:extLst>
          </p:cNvPr>
          <p:cNvSpPr txBox="1"/>
          <p:nvPr/>
        </p:nvSpPr>
        <p:spPr>
          <a:xfrm>
            <a:off x="6932612" y="4250658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="" xmlns:a16="http://schemas.microsoft.com/office/drawing/2014/main" id="{AE1BABB5-89F0-784C-B258-484A8CA4B4B9}"/>
              </a:ext>
            </a:extLst>
          </p:cNvPr>
          <p:cNvSpPr txBox="1"/>
          <p:nvPr/>
        </p:nvSpPr>
        <p:spPr>
          <a:xfrm>
            <a:off x="5689601" y="5365082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="" xmlns:a16="http://schemas.microsoft.com/office/drawing/2014/main" id="{30305F5F-5296-2C46-9AB9-747C4390695C}"/>
              </a:ext>
            </a:extLst>
          </p:cNvPr>
          <p:cNvSpPr txBox="1"/>
          <p:nvPr/>
        </p:nvSpPr>
        <p:spPr>
          <a:xfrm>
            <a:off x="318367" y="2370807"/>
            <a:ext cx="3316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Support coordination, </a:t>
            </a:r>
            <a:r>
              <a:rPr lang="en-US" dirty="0" err="1">
                <a:solidFill>
                  <a:prstClr val="black"/>
                </a:solidFill>
              </a:rPr>
              <a:t>harmoni-sation</a:t>
            </a:r>
            <a:r>
              <a:rPr lang="en-US" dirty="0">
                <a:solidFill>
                  <a:prstClr val="black"/>
                </a:solidFill>
              </a:rPr>
              <a:t> and alignment of Nordic and Baltic national policies and practices related to the provision of horizontal research data services with EOSC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Tekstfelt 30">
            <a:extLst>
              <a:ext uri="{FF2B5EF4-FFF2-40B4-BE49-F238E27FC236}">
                <a16:creationId xmlns="" xmlns:a16="http://schemas.microsoft.com/office/drawing/2014/main" id="{06B8DCAE-88CE-9E4F-B446-EE37C7EEA064}"/>
              </a:ext>
            </a:extLst>
          </p:cNvPr>
          <p:cNvSpPr txBox="1"/>
          <p:nvPr/>
        </p:nvSpPr>
        <p:spPr>
          <a:xfrm>
            <a:off x="8293511" y="900382"/>
            <a:ext cx="3789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Increase the discoverability of Nordic &amp; Baltic services. Extend and expand their use by making them accessible through the EOSC portal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Tekstfelt 31">
            <a:extLst>
              <a:ext uri="{FF2B5EF4-FFF2-40B4-BE49-F238E27FC236}">
                <a16:creationId xmlns="" xmlns:a16="http://schemas.microsoft.com/office/drawing/2014/main" id="{4D494246-69C5-9646-A1FF-889F76980781}"/>
              </a:ext>
            </a:extLst>
          </p:cNvPr>
          <p:cNvSpPr txBox="1"/>
          <p:nvPr/>
        </p:nvSpPr>
        <p:spPr>
          <a:xfrm>
            <a:off x="3514685" y="3303077"/>
            <a:ext cx="353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prstClr val="black"/>
                </a:solidFill>
              </a:rPr>
              <a:t>MAIN </a:t>
            </a:r>
          </a:p>
          <a:p>
            <a:pPr algn="ctr"/>
            <a:r>
              <a:rPr lang="da-DK" sz="2400" b="1" dirty="0">
                <a:solidFill>
                  <a:prstClr val="black"/>
                </a:solidFill>
              </a:rPr>
              <a:t>OBJECTIVES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="" xmlns:a16="http://schemas.microsoft.com/office/drawing/2014/main" id="{849B4BDE-7761-E54F-90C1-3DD5FF385627}"/>
              </a:ext>
            </a:extLst>
          </p:cNvPr>
          <p:cNvSpPr txBox="1"/>
          <p:nvPr/>
        </p:nvSpPr>
        <p:spPr>
          <a:xfrm>
            <a:off x="8729662" y="2692651"/>
            <a:ext cx="3028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Promote and support the uptake of FAIR data practices and certification schemas across the Nordics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="" xmlns:a16="http://schemas.microsoft.com/office/drawing/2014/main" id="{532D1EEB-FFC1-7B42-BC19-F7D45E9B3D1F}"/>
              </a:ext>
            </a:extLst>
          </p:cNvPr>
          <p:cNvSpPr txBox="1"/>
          <p:nvPr/>
        </p:nvSpPr>
        <p:spPr>
          <a:xfrm>
            <a:off x="8729662" y="4749705"/>
            <a:ext cx="34623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Accelerate the progress and attractiveness of EOSC by piloting &amp; delivering innovative solutions developed and tested in a useful and functional cross-border environment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kstfelt 34">
            <a:extLst>
              <a:ext uri="{FF2B5EF4-FFF2-40B4-BE49-F238E27FC236}">
                <a16:creationId xmlns="" xmlns:a16="http://schemas.microsoft.com/office/drawing/2014/main" id="{5BC95DFA-CCB6-EB4B-ADEC-E5EC59DA0006}"/>
              </a:ext>
            </a:extLst>
          </p:cNvPr>
          <p:cNvSpPr txBox="1"/>
          <p:nvPr/>
        </p:nvSpPr>
        <p:spPr>
          <a:xfrm>
            <a:off x="412765" y="4876742"/>
            <a:ext cx="3317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Provide a Knowledge Hub</a:t>
            </a:r>
          </a:p>
          <a:p>
            <a:r>
              <a:rPr lang="en-US" dirty="0">
                <a:solidFill>
                  <a:prstClr val="black"/>
                </a:solidFill>
              </a:rPr>
              <a:t>to deliver training and technical support to new service providers and communities willing to engage with EOSC during and after the project lifetime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="" xmlns:a16="http://schemas.microsoft.com/office/drawing/2014/main" id="{1275F935-C8CF-514D-A92C-0A552CC2ED4B}"/>
              </a:ext>
            </a:extLst>
          </p:cNvPr>
          <p:cNvSpPr txBox="1"/>
          <p:nvPr/>
        </p:nvSpPr>
        <p:spPr>
          <a:xfrm>
            <a:off x="1069578" y="1807495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53B68C"/>
                </a:solidFill>
              </a:rPr>
              <a:t>Objective 1</a:t>
            </a:r>
          </a:p>
        </p:txBody>
      </p:sp>
      <p:cxnSp>
        <p:nvCxnSpPr>
          <p:cNvPr id="42" name="Lige forbindelse 41">
            <a:extLst>
              <a:ext uri="{FF2B5EF4-FFF2-40B4-BE49-F238E27FC236}">
                <a16:creationId xmlns="" xmlns:a16="http://schemas.microsoft.com/office/drawing/2014/main" id="{E7C96F35-A5A3-2C42-8CB9-9BC8B657BE58}"/>
              </a:ext>
            </a:extLst>
          </p:cNvPr>
          <p:cNvCxnSpPr>
            <a:cxnSpLocks/>
          </p:cNvCxnSpPr>
          <p:nvPr/>
        </p:nvCxnSpPr>
        <p:spPr>
          <a:xfrm>
            <a:off x="3395498" y="4842391"/>
            <a:ext cx="1724922" cy="6091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Lige forbindelse 46">
            <a:extLst>
              <a:ext uri="{FF2B5EF4-FFF2-40B4-BE49-F238E27FC236}">
                <a16:creationId xmlns="" xmlns:a16="http://schemas.microsoft.com/office/drawing/2014/main" id="{F9CCAED4-691B-BC48-ADD0-6F1BA0F5C8F0}"/>
              </a:ext>
            </a:extLst>
          </p:cNvPr>
          <p:cNvCxnSpPr>
            <a:cxnSpLocks/>
          </p:cNvCxnSpPr>
          <p:nvPr/>
        </p:nvCxnSpPr>
        <p:spPr>
          <a:xfrm>
            <a:off x="428625" y="4842391"/>
            <a:ext cx="296832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Billede 53">
            <a:extLst>
              <a:ext uri="{FF2B5EF4-FFF2-40B4-BE49-F238E27FC236}">
                <a16:creationId xmlns="" xmlns:a16="http://schemas.microsoft.com/office/drawing/2014/main" id="{91B17064-1E97-F249-A765-3BDD263D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1" y="1648454"/>
            <a:ext cx="710325" cy="599186"/>
          </a:xfrm>
          <a:prstGeom prst="rect">
            <a:avLst/>
          </a:prstGeom>
        </p:spPr>
      </p:pic>
      <p:sp>
        <p:nvSpPr>
          <p:cNvPr id="55" name="Tekstfelt 54">
            <a:extLst>
              <a:ext uri="{FF2B5EF4-FFF2-40B4-BE49-F238E27FC236}">
                <a16:creationId xmlns="" xmlns:a16="http://schemas.microsoft.com/office/drawing/2014/main" id="{C2A2666F-34B3-2F47-A707-B08CF3AFB56C}"/>
              </a:ext>
            </a:extLst>
          </p:cNvPr>
          <p:cNvSpPr txBox="1"/>
          <p:nvPr/>
        </p:nvSpPr>
        <p:spPr>
          <a:xfrm>
            <a:off x="1009170" y="4330197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267C94"/>
                </a:solidFill>
              </a:rPr>
              <a:t>Objective 5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="" xmlns:a16="http://schemas.microsoft.com/office/drawing/2014/main" id="{5027719E-551C-B340-AB6D-0529BB740C13}"/>
              </a:ext>
            </a:extLst>
          </p:cNvPr>
          <p:cNvSpPr txBox="1"/>
          <p:nvPr/>
        </p:nvSpPr>
        <p:spPr>
          <a:xfrm>
            <a:off x="8675724" y="4234721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>
                <a:solidFill>
                  <a:prstClr val="white">
                    <a:lumMod val="65000"/>
                  </a:prstClr>
                </a:solidFill>
              </a:rPr>
              <a:t>Objective </a:t>
            </a:r>
            <a:r>
              <a:rPr lang="en-US" sz="2800" b="1" cap="all" dirty="0" smtClean="0">
                <a:solidFill>
                  <a:prstClr val="white">
                    <a:lumMod val="65000"/>
                  </a:prstClr>
                </a:solidFill>
              </a:rPr>
              <a:t>4</a:t>
            </a:r>
            <a:endParaRPr lang="en-US" sz="2800" b="1" cap="all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7" name="Tekstfelt 56">
            <a:extLst>
              <a:ext uri="{FF2B5EF4-FFF2-40B4-BE49-F238E27FC236}">
                <a16:creationId xmlns="" xmlns:a16="http://schemas.microsoft.com/office/drawing/2014/main" id="{15ED6803-C505-0240-8434-220089FE397E}"/>
              </a:ext>
            </a:extLst>
          </p:cNvPr>
          <p:cNvSpPr txBox="1"/>
          <p:nvPr/>
        </p:nvSpPr>
        <p:spPr>
          <a:xfrm>
            <a:off x="8772706" y="2184248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1B6F70"/>
                </a:solidFill>
              </a:rPr>
              <a:t>Objective 3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="" xmlns:a16="http://schemas.microsoft.com/office/drawing/2014/main" id="{480CD1A7-77E5-F640-9B3A-9A4BF7DA8279}"/>
              </a:ext>
            </a:extLst>
          </p:cNvPr>
          <p:cNvSpPr txBox="1"/>
          <p:nvPr/>
        </p:nvSpPr>
        <p:spPr>
          <a:xfrm>
            <a:off x="8283233" y="380477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3B6594"/>
                </a:solidFill>
              </a:rPr>
              <a:t>Objective 2</a:t>
            </a:r>
          </a:p>
        </p:txBody>
      </p:sp>
      <p:pic>
        <p:nvPicPr>
          <p:cNvPr id="60" name="Billede 59">
            <a:extLst>
              <a:ext uri="{FF2B5EF4-FFF2-40B4-BE49-F238E27FC236}">
                <a16:creationId xmlns="" xmlns:a16="http://schemas.microsoft.com/office/drawing/2014/main" id="{8BFFF447-6156-174D-BD05-4D8172975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4225102"/>
            <a:ext cx="622248" cy="593964"/>
          </a:xfrm>
          <a:prstGeom prst="rect">
            <a:avLst/>
          </a:prstGeom>
        </p:spPr>
      </p:pic>
      <p:pic>
        <p:nvPicPr>
          <p:cNvPr id="64" name="Billede 63">
            <a:extLst>
              <a:ext uri="{FF2B5EF4-FFF2-40B4-BE49-F238E27FC236}">
                <a16:creationId xmlns="" xmlns:a16="http://schemas.microsoft.com/office/drawing/2014/main" id="{1E81090C-2E64-1D44-9E21-A82659579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6885" y="2063656"/>
            <a:ext cx="379621" cy="525629"/>
          </a:xfrm>
          <a:prstGeom prst="rect">
            <a:avLst/>
          </a:prstGeom>
        </p:spPr>
      </p:pic>
      <p:pic>
        <p:nvPicPr>
          <p:cNvPr id="66" name="Billede 65">
            <a:extLst>
              <a:ext uri="{FF2B5EF4-FFF2-40B4-BE49-F238E27FC236}">
                <a16:creationId xmlns="" xmlns:a16="http://schemas.microsoft.com/office/drawing/2014/main" id="{AC429CF2-04D6-7746-AD48-6CFBC22A0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034" y="277765"/>
            <a:ext cx="710325" cy="497710"/>
          </a:xfrm>
          <a:prstGeom prst="rect">
            <a:avLst/>
          </a:prstGeom>
        </p:spPr>
      </p:pic>
      <p:pic>
        <p:nvPicPr>
          <p:cNvPr id="68" name="Billede 67">
            <a:extLst>
              <a:ext uri="{FF2B5EF4-FFF2-40B4-BE49-F238E27FC236}">
                <a16:creationId xmlns="" xmlns:a16="http://schemas.microsoft.com/office/drawing/2014/main" id="{145CE011-E020-5145-98C1-1086B25C1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900" y="4104578"/>
            <a:ext cx="587074" cy="587074"/>
          </a:xfrm>
          <a:prstGeom prst="rect">
            <a:avLst/>
          </a:prstGeom>
        </p:spPr>
      </p:pic>
      <p:cxnSp>
        <p:nvCxnSpPr>
          <p:cNvPr id="70" name="Lige forbindelse 69">
            <a:extLst>
              <a:ext uri="{FF2B5EF4-FFF2-40B4-BE49-F238E27FC236}">
                <a16:creationId xmlns="" xmlns:a16="http://schemas.microsoft.com/office/drawing/2014/main" id="{38A430B3-68EE-AF49-B4DE-8F5208DF5109}"/>
              </a:ext>
            </a:extLst>
          </p:cNvPr>
          <p:cNvCxnSpPr>
            <a:cxnSpLocks/>
          </p:cNvCxnSpPr>
          <p:nvPr/>
        </p:nvCxnSpPr>
        <p:spPr>
          <a:xfrm>
            <a:off x="7824247" y="807846"/>
            <a:ext cx="3934365" cy="27794"/>
          </a:xfrm>
          <a:prstGeom prst="line">
            <a:avLst/>
          </a:prstGeom>
          <a:ln w="28575">
            <a:solidFill>
              <a:srgbClr val="3B65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felt 71">
            <a:extLst>
              <a:ext uri="{FF2B5EF4-FFF2-40B4-BE49-F238E27FC236}">
                <a16:creationId xmlns="" xmlns:a16="http://schemas.microsoft.com/office/drawing/2014/main" id="{990EA485-FFB6-A441-9E35-D6A8C6C75200}"/>
              </a:ext>
            </a:extLst>
          </p:cNvPr>
          <p:cNvSpPr txBox="1"/>
          <p:nvPr/>
        </p:nvSpPr>
        <p:spPr>
          <a:xfrm>
            <a:off x="394115" y="355362"/>
            <a:ext cx="445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prstClr val="black"/>
                </a:solidFill>
              </a:rPr>
              <a:t>EOSC NORDIC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25" y="0"/>
            <a:ext cx="2395100" cy="14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Implementing FAIR in the research </a:t>
            </a:r>
            <a:br>
              <a:rPr lang="en-US" b="1" dirty="0" smtClean="0"/>
            </a:br>
            <a:r>
              <a:rPr lang="en-US" b="1" dirty="0" smtClean="0"/>
              <a:t>community – </a:t>
            </a:r>
            <a:r>
              <a:rPr lang="en-US" b="1" i="1" dirty="0" smtClean="0"/>
              <a:t>How?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of the missions of EOSC-Nordic is to </a:t>
            </a:r>
            <a:r>
              <a:rPr lang="en-US" dirty="0"/>
              <a:t>‘implement FAIR’ in the region. This implementation will happen primarily </a:t>
            </a:r>
            <a:r>
              <a:rPr lang="en-US" dirty="0" smtClean="0"/>
              <a:t>by:</a:t>
            </a:r>
            <a:r>
              <a:rPr lang="en-US" dirty="0"/>
              <a:t> 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D</a:t>
            </a:r>
            <a:r>
              <a:rPr lang="en-US" sz="2800" dirty="0" smtClean="0"/>
              <a:t>isseminating </a:t>
            </a:r>
            <a:r>
              <a:rPr lang="en-US" sz="2800" dirty="0"/>
              <a:t>the benefits of going FAIR to a broad science </a:t>
            </a:r>
            <a:r>
              <a:rPr lang="en-US" sz="2800" dirty="0" smtClean="0"/>
              <a:t>community,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Providing </a:t>
            </a:r>
            <a:r>
              <a:rPr lang="en-US" sz="2800" dirty="0"/>
              <a:t>advice on how to concretely address the </a:t>
            </a:r>
            <a:r>
              <a:rPr lang="en-US" sz="2800" dirty="0" err="1"/>
              <a:t>FAIRification</a:t>
            </a:r>
            <a:r>
              <a:rPr lang="en-US" sz="2800" dirty="0"/>
              <a:t> challenge </a:t>
            </a:r>
            <a:r>
              <a:rPr lang="en-US" sz="2800" dirty="0" smtClean="0"/>
              <a:t>and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Supporting </a:t>
            </a:r>
            <a:r>
              <a:rPr lang="en-US" sz="2800" dirty="0"/>
              <a:t>the communities by hosting a handful of hackathons and/or metadata4machines events</a:t>
            </a:r>
            <a:r>
              <a:rPr lang="en-US" sz="2800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365125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Implementing FAIR in the research </a:t>
            </a:r>
            <a:br>
              <a:rPr lang="en-US" b="1" dirty="0"/>
            </a:br>
            <a:r>
              <a:rPr lang="en-US" b="1" dirty="0" smtClean="0"/>
              <a:t>community – </a:t>
            </a:r>
            <a:r>
              <a:rPr lang="en-US" b="1" i="1" dirty="0" smtClean="0"/>
              <a:t>Approaches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FAIR support measures: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Machine-readable FAIR maturity evaluations of data repositories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FAIR data standards and (FAIR) certification schema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Incentives for uptake of FAIR practices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365125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Implementing FAIR in the research </a:t>
            </a:r>
            <a:br>
              <a:rPr lang="en-US" b="1" dirty="0"/>
            </a:br>
            <a:r>
              <a:rPr lang="en-US" b="1" dirty="0" smtClean="0"/>
              <a:t>community </a:t>
            </a:r>
            <a:r>
              <a:rPr lang="en-US" b="1" smtClean="0"/>
              <a:t>– </a:t>
            </a:r>
            <a:r>
              <a:rPr lang="en-US" b="1" i="1" smtClean="0"/>
              <a:t>FAIR support for services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FAIR support measures: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Machine-readable FAIR maturity evaluations of data repositories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FAIR data standards and (FAIR) certification schema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Incentives for uptake of FAIR practices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069145" y="2278966"/>
            <a:ext cx="10284655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365125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FAIR maturity evaluations – </a:t>
            </a:r>
            <a:r>
              <a:rPr lang="en-US" b="1" i="1" dirty="0" smtClean="0"/>
              <a:t>selection </a:t>
            </a:r>
            <a:br>
              <a:rPr lang="en-US" b="1" i="1" dirty="0" smtClean="0"/>
            </a:br>
            <a:r>
              <a:rPr lang="en-US" b="1" i="1" dirty="0" smtClean="0"/>
              <a:t>criteria &amp; requirements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99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Based on re3data.org and associated with a </a:t>
            </a:r>
            <a:r>
              <a:rPr lang="en-US" dirty="0" smtClean="0"/>
              <a:t>Nordic &amp; Baltic </a:t>
            </a:r>
            <a:r>
              <a:rPr lang="en-US" dirty="0"/>
              <a:t>member state</a:t>
            </a:r>
          </a:p>
          <a:p>
            <a:r>
              <a:rPr lang="en-US" dirty="0"/>
              <a:t>Additionally, an internal survey among the 14 partners, listing repositories that host research data of any </a:t>
            </a:r>
            <a:r>
              <a:rPr lang="en-US" dirty="0" smtClean="0"/>
              <a:t>kind </a:t>
            </a:r>
            <a:r>
              <a:rPr lang="en-US" dirty="0"/>
              <a:t>(raw, processed, structured or unstructured) </a:t>
            </a:r>
          </a:p>
          <a:p>
            <a:r>
              <a:rPr lang="en-US" dirty="0"/>
              <a:t>We </a:t>
            </a:r>
            <a:r>
              <a:rPr lang="en-US" dirty="0" smtClean="0"/>
              <a:t>excluded </a:t>
            </a:r>
            <a:r>
              <a:rPr lang="en-US" dirty="0"/>
              <a:t>repositories that only host publications (typically pre-prints or reprints) and those that have no clear potential use in science</a:t>
            </a:r>
          </a:p>
          <a:p>
            <a:r>
              <a:rPr lang="en-US" dirty="0"/>
              <a:t>This yielded 134 repositories associated with one or more of the Nordic + Baltic </a:t>
            </a:r>
            <a:r>
              <a:rPr lang="en-US" dirty="0" smtClean="0"/>
              <a:t>countries. The repositories can be broad </a:t>
            </a:r>
            <a:r>
              <a:rPr lang="en-US" dirty="0"/>
              <a:t>cross-discipline repositories, larger deposits for infrastructures or community specific repositories that are limited to a narrow scientific </a:t>
            </a:r>
            <a:r>
              <a:rPr lang="en-US" dirty="0" smtClean="0"/>
              <a:t>field</a:t>
            </a:r>
            <a:r>
              <a:rPr lang="en-US" dirty="0"/>
              <a:t> </a:t>
            </a:r>
          </a:p>
          <a:p>
            <a:r>
              <a:rPr lang="en-US" dirty="0" smtClean="0"/>
              <a:t>Only datasets with persistent, resolvable and globally unique identifiers (GUIDs)</a:t>
            </a:r>
            <a:r>
              <a:rPr lang="en-US" dirty="0"/>
              <a:t> </a:t>
            </a:r>
            <a:r>
              <a:rPr lang="en-US" dirty="0" smtClean="0"/>
              <a:t>included, </a:t>
            </a:r>
            <a:r>
              <a:rPr lang="en-US" dirty="0"/>
              <a:t>also known as persistent identifiers (PIDs), typically URIs or </a:t>
            </a:r>
            <a:r>
              <a:rPr lang="en-US" dirty="0" smtClean="0"/>
              <a:t>handle/DOIs, also </a:t>
            </a:r>
            <a:r>
              <a:rPr lang="en-US" dirty="0"/>
              <a:t>meaning that there is an existing landing page dedicated for the associated metadata/data</a:t>
            </a: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FAIR maturity evaluations – </a:t>
            </a:r>
            <a:r>
              <a:rPr lang="en-US" b="1" i="1" dirty="0" smtClean="0"/>
              <a:t>approach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99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Approach: randomly selection of ten data sets from each data repository that passed the minimum requirements for digestion into the FAIR Evaluator tool </a:t>
            </a:r>
          </a:p>
          <a:p>
            <a:r>
              <a:rPr lang="en-US" dirty="0" smtClean="0"/>
              <a:t>Machine-readable </a:t>
            </a:r>
            <a:r>
              <a:rPr lang="en-US" i="1" dirty="0" smtClean="0"/>
              <a:t>generic</a:t>
            </a:r>
            <a:r>
              <a:rPr lang="en-US" dirty="0" smtClean="0"/>
              <a:t> evaluations </a:t>
            </a:r>
            <a:r>
              <a:rPr lang="en-US" dirty="0"/>
              <a:t>for F, A, I </a:t>
            </a:r>
            <a:r>
              <a:rPr lang="en-US" dirty="0" smtClean="0"/>
              <a:t>and R</a:t>
            </a:r>
          </a:p>
          <a:p>
            <a:r>
              <a:rPr lang="en-US" dirty="0" smtClean="0"/>
              <a:t>Recommendations are provided based on these evaluations, which assists in identifying the parts where improvements can be made to achieve a higher degree of FAIR</a:t>
            </a:r>
          </a:p>
          <a:p>
            <a:r>
              <a:rPr lang="en-US" dirty="0" smtClean="0"/>
              <a:t>Assistance in increasing FAIR maturities among a few selected data repositories through a series of hackathons</a:t>
            </a:r>
          </a:p>
          <a:p>
            <a:r>
              <a:rPr lang="en-US" i="1" dirty="0" smtClean="0"/>
              <a:t>A repository </a:t>
            </a:r>
            <a:r>
              <a:rPr lang="en-US" i="1" dirty="0"/>
              <a:t>FAIR improvement </a:t>
            </a:r>
            <a:r>
              <a:rPr lang="en-US" i="1" dirty="0" smtClean="0"/>
              <a:t>model </a:t>
            </a:r>
            <a:r>
              <a:rPr lang="en-US" dirty="0" smtClean="0"/>
              <a:t>will be the end result of the </a:t>
            </a:r>
            <a:r>
              <a:rPr lang="en-US" dirty="0" err="1" smtClean="0"/>
              <a:t>FAIRification</a:t>
            </a:r>
            <a:r>
              <a:rPr lang="en-US" dirty="0" smtClean="0"/>
              <a:t>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main aims of doing FAIR evaluations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demonstrate what </a:t>
            </a:r>
            <a:r>
              <a:rPr lang="en-US" i="1" dirty="0" smtClean="0"/>
              <a:t>machine-</a:t>
            </a:r>
            <a:r>
              <a:rPr lang="en-US" i="1" dirty="0" err="1" smtClean="0"/>
              <a:t>actionability</a:t>
            </a:r>
            <a:r>
              <a:rPr lang="en-US" dirty="0" smtClean="0"/>
              <a:t> </a:t>
            </a:r>
            <a:r>
              <a:rPr lang="en-US" dirty="0"/>
              <a:t>requires from data repositories</a:t>
            </a:r>
          </a:p>
          <a:p>
            <a:pPr fontAlgn="base"/>
            <a:r>
              <a:rPr lang="en-US" dirty="0" smtClean="0"/>
              <a:t>To </a:t>
            </a:r>
            <a:r>
              <a:rPr lang="en-US" i="1" dirty="0"/>
              <a:t>set a baseline </a:t>
            </a:r>
            <a:r>
              <a:rPr lang="en-US" dirty="0"/>
              <a:t>for </a:t>
            </a:r>
            <a:r>
              <a:rPr lang="en-US" dirty="0" err="1"/>
              <a:t>FAIRness</a:t>
            </a:r>
            <a:r>
              <a:rPr lang="en-US" dirty="0"/>
              <a:t> of data repositories</a:t>
            </a:r>
          </a:p>
          <a:p>
            <a:pPr fontAlgn="base"/>
            <a:r>
              <a:rPr lang="en-US" dirty="0" smtClean="0"/>
              <a:t>To </a:t>
            </a:r>
            <a:r>
              <a:rPr lang="en-US" i="1" dirty="0"/>
              <a:t>enable monitoring </a:t>
            </a:r>
            <a:r>
              <a:rPr lang="en-US" dirty="0"/>
              <a:t>of </a:t>
            </a:r>
            <a:r>
              <a:rPr lang="en-US" dirty="0" err="1"/>
              <a:t>FAIRness</a:t>
            </a:r>
            <a:r>
              <a:rPr lang="en-US" dirty="0"/>
              <a:t> </a:t>
            </a:r>
            <a:r>
              <a:rPr lang="en-US" dirty="0" smtClean="0"/>
              <a:t>so </a:t>
            </a:r>
            <a:r>
              <a:rPr lang="en-US" dirty="0"/>
              <a:t>that development efforts are </a:t>
            </a:r>
            <a:r>
              <a:rPr lang="en-US" dirty="0" smtClean="0"/>
              <a:t>detected</a:t>
            </a:r>
          </a:p>
          <a:p>
            <a:r>
              <a:rPr lang="en-US" dirty="0" smtClean="0"/>
              <a:t>To </a:t>
            </a:r>
            <a:r>
              <a:rPr lang="en-US" i="1" dirty="0" smtClean="0"/>
              <a:t>monitor </a:t>
            </a:r>
            <a:r>
              <a:rPr lang="en-US" i="1" dirty="0"/>
              <a:t>the evolution of FAIR metrics </a:t>
            </a:r>
            <a:r>
              <a:rPr lang="en-US" dirty="0"/>
              <a:t>for data repositories in order to trace the (positive) development of </a:t>
            </a:r>
            <a:r>
              <a:rPr lang="en-US" dirty="0" err="1"/>
              <a:t>FAIRer</a:t>
            </a:r>
            <a:r>
              <a:rPr lang="en-US" dirty="0"/>
              <a:t> research data and, if possible, to gauge its effect on data reuse and scientific </a:t>
            </a:r>
            <a:r>
              <a:rPr lang="en-US" dirty="0" smtClean="0"/>
              <a:t>quality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230188"/>
            <a:ext cx="1737946" cy="1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17721</TotalTime>
  <Words>1177</Words>
  <Application>Microsoft Macintosh PowerPoint</Application>
  <PresentationFormat>Widescreen</PresentationFormat>
  <Paragraphs>135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Gill Sans</vt:lpstr>
      <vt:lpstr>Gill Sans SemiBold</vt:lpstr>
      <vt:lpstr>Arial</vt:lpstr>
      <vt:lpstr>Office Theme</vt:lpstr>
      <vt:lpstr>FAIR support for Data Repositories </vt:lpstr>
      <vt:lpstr>PowerPoint Presentation</vt:lpstr>
      <vt:lpstr>PowerPoint Presentation</vt:lpstr>
      <vt:lpstr>Implementing FAIR in the research  community – How?</vt:lpstr>
      <vt:lpstr>Implementing FAIR in the research  community – Approaches</vt:lpstr>
      <vt:lpstr>Implementing FAIR in the research  community – FAIR support for services</vt:lpstr>
      <vt:lpstr>FAIR maturity evaluations – selection  criteria &amp; requirements</vt:lpstr>
      <vt:lpstr>FAIR maturity evaluations – approach</vt:lpstr>
      <vt:lpstr>The main aims of doing FAIR evaluations </vt:lpstr>
      <vt:lpstr>The FAIR metric scores</vt:lpstr>
      <vt:lpstr>PowerPoint Presentation</vt:lpstr>
      <vt:lpstr>The 22 tests run by the FAIR Evaluator </vt:lpstr>
      <vt:lpstr>Supporting data repositories on  standards</vt:lpstr>
      <vt:lpstr>Supporting data repositories on  certification </vt:lpstr>
      <vt:lpstr>About the FAIR Evaluator tool</vt:lpstr>
      <vt:lpstr>FAIRification of Nordic and Baltic data repositories online event, April 22 2020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Josefine Nordling</dc:creator>
  <cp:lastModifiedBy>Josefine Nordling</cp:lastModifiedBy>
  <cp:revision>171</cp:revision>
  <dcterms:created xsi:type="dcterms:W3CDTF">2020-03-31T06:44:07Z</dcterms:created>
  <dcterms:modified xsi:type="dcterms:W3CDTF">2020-04-14T06:35:02Z</dcterms:modified>
</cp:coreProperties>
</file>