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35"/>
  </p:notesMasterIdLst>
  <p:handoutMasterIdLst>
    <p:handoutMasterId r:id="rId36"/>
  </p:handoutMasterIdLst>
  <p:sldIdLst>
    <p:sldId id="256" r:id="rId5"/>
    <p:sldId id="265" r:id="rId6"/>
    <p:sldId id="290" r:id="rId7"/>
    <p:sldId id="275" r:id="rId8"/>
    <p:sldId id="258" r:id="rId9"/>
    <p:sldId id="284" r:id="rId10"/>
    <p:sldId id="294" r:id="rId11"/>
    <p:sldId id="295" r:id="rId12"/>
    <p:sldId id="296" r:id="rId13"/>
    <p:sldId id="293" r:id="rId14"/>
    <p:sldId id="301" r:id="rId15"/>
    <p:sldId id="299" r:id="rId16"/>
    <p:sldId id="298" r:id="rId17"/>
    <p:sldId id="297" r:id="rId18"/>
    <p:sldId id="300" r:id="rId19"/>
    <p:sldId id="291" r:id="rId20"/>
    <p:sldId id="292" r:id="rId21"/>
    <p:sldId id="286" r:id="rId22"/>
    <p:sldId id="287" r:id="rId23"/>
    <p:sldId id="257" r:id="rId24"/>
    <p:sldId id="277" r:id="rId25"/>
    <p:sldId id="278" r:id="rId26"/>
    <p:sldId id="262" r:id="rId27"/>
    <p:sldId id="263" r:id="rId28"/>
    <p:sldId id="285" r:id="rId29"/>
    <p:sldId id="280" r:id="rId30"/>
    <p:sldId id="281" r:id="rId31"/>
    <p:sldId id="282" r:id="rId32"/>
    <p:sldId id="283" r:id="rId33"/>
    <p:sldId id="289" r:id="rId34"/>
  </p:sldIdLst>
  <p:sldSz cx="9144000" cy="4827588"/>
  <p:notesSz cx="6858000" cy="9144000"/>
  <p:defaultTextStyle>
    <a:defPPr>
      <a:defRPr lang="en-US"/>
    </a:defPPr>
    <a:lvl1pPr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5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CED"/>
    <a:srgbClr val="006B99"/>
    <a:srgbClr val="002F5F"/>
    <a:srgbClr val="00BAA6"/>
    <a:srgbClr val="006778"/>
    <a:srgbClr val="475056"/>
    <a:srgbClr val="F05422"/>
    <a:srgbClr val="EA1D77"/>
    <a:srgbClr val="025C96"/>
    <a:srgbClr val="E2E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53"/>
    <p:restoredTop sz="94519"/>
  </p:normalViewPr>
  <p:slideViewPr>
    <p:cSldViewPr snapToGrid="0" snapToObjects="1">
      <p:cViewPr>
        <p:scale>
          <a:sx n="150" d="100"/>
          <a:sy n="150" d="100"/>
        </p:scale>
        <p:origin x="144" y="160"/>
      </p:cViewPr>
      <p:guideLst>
        <p:guide orient="horz" pos="15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5823ED28-5A5F-0941-B89F-F4AF178830ED}" type="datetimeFigureOut">
              <a:rPr lang="en-US"/>
              <a:pPr>
                <a:defRPr/>
              </a:pPr>
              <a:t>4/15/20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1A72242C-D862-4449-9C84-1E36A6DECBF7}" type="slidenum">
              <a:rPr lang="en-US"/>
              <a:pPr>
                <a:defRPr/>
              </a:pPr>
              <a:t>‹#›</a:t>
            </a:fld>
            <a:endParaRPr lang="en-US"/>
          </a:p>
        </p:txBody>
      </p:sp>
    </p:spTree>
    <p:extLst>
      <p:ext uri="{BB962C8B-B14F-4D97-AF65-F5344CB8AC3E}">
        <p14:creationId xmlns:p14="http://schemas.microsoft.com/office/powerpoint/2010/main" val="2899580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230F748F-9A13-4D4A-B1D7-80D08782129D}" type="datetimeFigureOut">
              <a:rPr lang="en-US"/>
              <a:pPr>
                <a:defRPr/>
              </a:pPr>
              <a:t>4/15/20</a:t>
            </a:fld>
            <a:endParaRPr lang="en-US"/>
          </a:p>
        </p:txBody>
      </p:sp>
      <p:sp>
        <p:nvSpPr>
          <p:cNvPr id="4" name="Slide Image Placeholder 3"/>
          <p:cNvSpPr>
            <a:spLocks noGrp="1" noRot="1" noChangeAspect="1"/>
          </p:cNvSpPr>
          <p:nvPr>
            <p:ph type="sldImg" idx="2"/>
          </p:nvPr>
        </p:nvSpPr>
        <p:spPr>
          <a:xfrm>
            <a:off x="182563" y="685800"/>
            <a:ext cx="64928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41EE56C2-9F01-D046-B9C3-ECC31849EFE2}" type="slidenum">
              <a:rPr lang="en-US"/>
              <a:pPr>
                <a:defRPr/>
              </a:pPr>
              <a:t>‹#›</a:t>
            </a:fld>
            <a:endParaRPr lang="en-US"/>
          </a:p>
        </p:txBody>
      </p:sp>
    </p:spTree>
    <p:extLst>
      <p:ext uri="{BB962C8B-B14F-4D97-AF65-F5344CB8AC3E}">
        <p14:creationId xmlns:p14="http://schemas.microsoft.com/office/powerpoint/2010/main" val="1830703007"/>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057" algn="l" defTabSz="457012" rtl="0" eaLnBrk="1" latinLnBrk="0" hangingPunct="1">
      <a:defRPr sz="1200" kern="1200">
        <a:solidFill>
          <a:schemeClr val="tx1"/>
        </a:solidFill>
        <a:latin typeface="+mn-lt"/>
        <a:ea typeface="+mn-ea"/>
        <a:cs typeface="+mn-cs"/>
      </a:defRPr>
    </a:lvl6pPr>
    <a:lvl7pPr marL="2742070" algn="l" defTabSz="457012" rtl="0" eaLnBrk="1" latinLnBrk="0" hangingPunct="1">
      <a:defRPr sz="1200" kern="1200">
        <a:solidFill>
          <a:schemeClr val="tx1"/>
        </a:solidFill>
        <a:latin typeface="+mn-lt"/>
        <a:ea typeface="+mn-ea"/>
        <a:cs typeface="+mn-cs"/>
      </a:defRPr>
    </a:lvl7pPr>
    <a:lvl8pPr marL="3199081" algn="l" defTabSz="457012" rtl="0" eaLnBrk="1" latinLnBrk="0" hangingPunct="1">
      <a:defRPr sz="1200" kern="1200">
        <a:solidFill>
          <a:schemeClr val="tx1"/>
        </a:solidFill>
        <a:latin typeface="+mn-lt"/>
        <a:ea typeface="+mn-ea"/>
        <a:cs typeface="+mn-cs"/>
      </a:defRPr>
    </a:lvl8pPr>
    <a:lvl9pPr marL="3656093" algn="l" defTabSz="457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ed4b17ed9_0_21:notes"/>
          <p:cNvSpPr>
            <a:spLocks noGrp="1" noRot="1" noChangeAspect="1"/>
          </p:cNvSpPr>
          <p:nvPr>
            <p:ph type="sldImg" idx="2"/>
          </p:nvPr>
        </p:nvSpPr>
        <p:spPr>
          <a:xfrm>
            <a:off x="506413" y="1143000"/>
            <a:ext cx="58451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6ed4b17ed9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4" name="Google Shape;174;g6ed4b17ed9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it-IT"/>
              <a:t>5</a:t>
            </a:fld>
            <a:endParaRPr/>
          </a:p>
        </p:txBody>
      </p:sp>
    </p:spTree>
    <p:extLst>
      <p:ext uri="{BB962C8B-B14F-4D97-AF65-F5344CB8AC3E}">
        <p14:creationId xmlns:p14="http://schemas.microsoft.com/office/powerpoint/2010/main" val="127338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b94eb4201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6b94eb4201_0_202:notes"/>
          <p:cNvSpPr>
            <a:spLocks noGrp="1" noRot="1" noChangeAspect="1"/>
          </p:cNvSpPr>
          <p:nvPr>
            <p:ph type="sldImg" idx="2"/>
          </p:nvPr>
        </p:nvSpPr>
        <p:spPr>
          <a:xfrm>
            <a:off x="182563" y="685800"/>
            <a:ext cx="64928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63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a persistent identifier? The point is, that many web</a:t>
            </a:r>
            <a:r>
              <a:rPr lang="en-US" baseline="0" dirty="0" smtClean="0"/>
              <a:t> links break over time. In fact most do.* When research sources are digital, we would like the links to them to be </a:t>
            </a:r>
            <a:r>
              <a:rPr lang="en-US" baseline="0" dirty="0" err="1" smtClean="0"/>
              <a:t>presistent</a:t>
            </a:r>
            <a:r>
              <a:rPr lang="en-US" baseline="0" dirty="0" smtClean="0"/>
              <a:t>. To make identifiers last over changes in </a:t>
            </a:r>
            <a:r>
              <a:rPr lang="en-US" baseline="0" dirty="0" err="1" smtClean="0"/>
              <a:t>organisations</a:t>
            </a:r>
            <a:r>
              <a:rPr lang="en-US" baseline="0" dirty="0" smtClean="0"/>
              <a:t>, web domain names or technical solutions we use </a:t>
            </a:r>
            <a:r>
              <a:rPr lang="en-US" b="1" baseline="0" dirty="0" smtClean="0"/>
              <a:t>resolvers. These keep track of where the data is currently stored and redirects you to a landing page with metadata about the dataset. </a:t>
            </a:r>
            <a:r>
              <a:rPr lang="en-US" b="0" baseline="0" dirty="0" smtClean="0"/>
              <a:t> This way we can ensure reproducibility, Usually the persistent identifier has a recognizable format: it is a DOI or a URN and uses this as a “neutral” domain name in the URL (</a:t>
            </a:r>
            <a:r>
              <a:rPr lang="en-US" b="0" baseline="0" dirty="0" err="1" smtClean="0"/>
              <a:t>verkko-osoite</a:t>
            </a:r>
            <a:r>
              <a:rPr lang="en-US" b="0" baseline="0" dirty="0" smtClean="0"/>
              <a:t>)</a:t>
            </a:r>
          </a:p>
          <a:p>
            <a:endParaRPr lang="en-US" b="0" baseline="0" dirty="0" smtClean="0"/>
          </a:p>
          <a:p>
            <a:r>
              <a:rPr lang="en-US" b="0" baseline="0" dirty="0" smtClean="0"/>
              <a:t>The DOI for research data is called a </a:t>
            </a:r>
            <a:r>
              <a:rPr lang="en-US" b="0" baseline="0" dirty="0" err="1" smtClean="0"/>
              <a:t>DataCIte</a:t>
            </a:r>
            <a:r>
              <a:rPr lang="en-US" b="0" baseline="0" dirty="0" smtClean="0"/>
              <a:t> DOI and is registered with metadata in the </a:t>
            </a:r>
            <a:r>
              <a:rPr lang="en-US" b="0" baseline="0" dirty="0" err="1" smtClean="0"/>
              <a:t>DataCite</a:t>
            </a:r>
            <a:r>
              <a:rPr lang="en-US" b="0" baseline="0" dirty="0" smtClean="0"/>
              <a:t> service. (Metadata will be explained a bit later)</a:t>
            </a:r>
            <a:endParaRPr lang="en-US" b="1" baseline="0" dirty="0" smtClean="0"/>
          </a:p>
          <a:p>
            <a:endParaRPr lang="en-US" baseline="0" dirty="0" smtClean="0"/>
          </a:p>
          <a:p>
            <a:r>
              <a:rPr lang="en-US" baseline="0" dirty="0" smtClean="0"/>
              <a:t>From the national recommendation:</a:t>
            </a:r>
          </a:p>
          <a:p>
            <a:r>
              <a:rPr lang="en-US" baseline="0" dirty="0" smtClean="0"/>
              <a:t>https://</a:t>
            </a:r>
            <a:r>
              <a:rPr lang="en-US" baseline="0" dirty="0" err="1" smtClean="0"/>
              <a:t>vm.fi</a:t>
            </a:r>
            <a:r>
              <a:rPr lang="en-US" baseline="0" dirty="0" smtClean="0"/>
              <a:t>/documents/10623/5430575/Tunnuskaytanteet_julkisessahallinnossa_selvitys2017_v1.01.pdf/b9b3631f-4040-4ca3-bf2f-173636e1e015/Tunnuskaytanteet_julkisessahallinnossa_selvitys2017_v1.01.pdf.pdf</a:t>
            </a:r>
          </a:p>
          <a:p>
            <a:endParaRPr lang="en-US" baseline="0" dirty="0" smtClean="0"/>
          </a:p>
          <a:p>
            <a:pPr marL="0" marR="0" indent="0" algn="l" defTabSz="455613"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mn-lt"/>
                <a:ea typeface="ＭＳ Ｐゴシック" charset="0"/>
                <a:cs typeface="ＭＳ Ｐゴシック" charset="0"/>
              </a:rPr>
              <a:t>Resolvoitavissa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olevaa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tunnistetta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kutsutaan</a:t>
            </a:r>
            <a:r>
              <a:rPr lang="en-US" sz="1200" kern="1200" dirty="0" smtClean="0">
                <a:solidFill>
                  <a:schemeClr val="tx1"/>
                </a:solidFill>
                <a:effectLst/>
                <a:latin typeface="+mn-lt"/>
                <a:ea typeface="ＭＳ Ｐゴシック" charset="0"/>
                <a:cs typeface="ＭＳ Ｐゴシック" charset="0"/>
              </a:rPr>
              <a:t> </a:t>
            </a:r>
            <a:r>
              <a:rPr lang="en-US" sz="1200" b="1" kern="1200" dirty="0" err="1" smtClean="0">
                <a:solidFill>
                  <a:schemeClr val="tx1"/>
                </a:solidFill>
                <a:effectLst/>
                <a:latin typeface="+mn-lt"/>
                <a:ea typeface="ＭＳ Ｐゴシック" charset="0"/>
                <a:cs typeface="ＭＳ Ｐゴシック" charset="0"/>
              </a:rPr>
              <a:t>toiminnalliseksi</a:t>
            </a:r>
            <a:r>
              <a:rPr lang="en-US" sz="1200" b="1" kern="1200" dirty="0" smtClean="0">
                <a:solidFill>
                  <a:schemeClr val="tx1"/>
                </a:solidFill>
                <a:effectLst/>
                <a:latin typeface="+mn-lt"/>
                <a:ea typeface="ＭＳ Ｐゴシック" charset="0"/>
                <a:cs typeface="ＭＳ Ｐゴシック" charset="0"/>
              </a:rPr>
              <a:t>. </a:t>
            </a:r>
            <a:endParaRPr lang="en-US" dirty="0" smtClean="0"/>
          </a:p>
          <a:p>
            <a:endParaRPr lang="en-US" baseline="0" dirty="0" smtClean="0"/>
          </a:p>
          <a:p>
            <a:r>
              <a:rPr lang="en-US" sz="1200" b="1" kern="1200" dirty="0" err="1" smtClean="0">
                <a:solidFill>
                  <a:schemeClr val="tx1"/>
                </a:solidFill>
                <a:effectLst/>
                <a:latin typeface="+mn-lt"/>
                <a:ea typeface="ＭＳ Ｐゴシック" charset="0"/>
                <a:cs typeface="ＭＳ Ｐゴシック" charset="0"/>
              </a:rPr>
              <a:t>Resoluutiolla</a:t>
            </a:r>
            <a:r>
              <a:rPr lang="en-US" sz="1200" b="1"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tarkoitetaan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identifioituun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kohteeseen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liittyvien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palvelujen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tarjoamista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Palvelu</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voi</a:t>
            </a:r>
            <a:r>
              <a:rPr lang="en-US" sz="1200" kern="1200" dirty="0" smtClean="0">
                <a:solidFill>
                  <a:schemeClr val="tx1"/>
                </a:solidFill>
                <a:effectLst/>
                <a:latin typeface="+mn-lt"/>
                <a:ea typeface="ＭＳ Ｐゴシック" charset="0"/>
                <a:cs typeface="ＭＳ Ｐゴシック" charset="0"/>
              </a:rPr>
              <a:t> olla </a:t>
            </a:r>
            <a:r>
              <a:rPr lang="en-US" sz="1200" kern="1200" dirty="0" err="1" smtClean="0">
                <a:solidFill>
                  <a:schemeClr val="tx1"/>
                </a:solidFill>
                <a:effectLst/>
                <a:latin typeface="+mn-lt"/>
                <a:ea typeface="ＭＳ Ｐゴシック" charset="0"/>
                <a:cs typeface="ＭＳ Ｐゴシック" charset="0"/>
              </a:rPr>
              <a:t>esimerkiksi</a:t>
            </a:r>
            <a:r>
              <a:rPr lang="en-US" sz="1200" kern="1200" dirty="0" smtClean="0">
                <a:solidFill>
                  <a:schemeClr val="tx1"/>
                </a:solidFill>
                <a:effectLst/>
                <a:latin typeface="+mn-lt"/>
                <a:ea typeface="ＭＳ Ｐゴシック" charset="0"/>
                <a:cs typeface="ＭＳ Ｐゴシック" charset="0"/>
              </a:rPr>
              <a:t> Internet-</a:t>
            </a:r>
            <a:r>
              <a:rPr lang="en-US" sz="1200" kern="1200" dirty="0" err="1" smtClean="0">
                <a:solidFill>
                  <a:schemeClr val="tx1"/>
                </a:solidFill>
                <a:effectLst/>
                <a:latin typeface="+mn-lt"/>
                <a:ea typeface="ＭＳ Ｐゴシック" charset="0"/>
                <a:cs typeface="ＭＳ Ｐゴシック" charset="0"/>
              </a:rPr>
              <a:t>resurssin</a:t>
            </a:r>
            <a:r>
              <a:rPr lang="en-US" sz="1200" kern="1200" dirty="0" smtClean="0">
                <a:solidFill>
                  <a:schemeClr val="tx1"/>
                </a:solidFill>
                <a:effectLst/>
                <a:latin typeface="+mn-lt"/>
                <a:ea typeface="ＭＳ Ｐゴシック" charset="0"/>
                <a:cs typeface="ＭＳ Ｐゴシック" charset="0"/>
              </a:rPr>
              <a:t> tai </a:t>
            </a:r>
            <a:r>
              <a:rPr lang="en-US" sz="1200" kern="1200" dirty="0" err="1" smtClean="0">
                <a:solidFill>
                  <a:schemeClr val="tx1"/>
                </a:solidFill>
                <a:effectLst/>
                <a:latin typeface="+mn-lt"/>
                <a:ea typeface="ＭＳ Ｐゴシック" charset="0"/>
                <a:cs typeface="ＭＳ Ｐゴシック" charset="0"/>
              </a:rPr>
              <a:t>kuvaavien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metatietojen</a:t>
            </a:r>
            <a:r>
              <a:rPr lang="en-US" sz="1200" kern="1200" dirty="0" smtClean="0">
                <a:solidFill>
                  <a:schemeClr val="tx1"/>
                </a:solidFill>
                <a:effectLst/>
                <a:latin typeface="+mn-lt"/>
                <a:ea typeface="ＭＳ Ｐゴシック" charset="0"/>
                <a:cs typeface="ＭＳ Ｐゴシック" charset="0"/>
              </a:rPr>
              <a:t> URL-</a:t>
            </a:r>
            <a:r>
              <a:rPr lang="en-US" sz="1200" kern="1200" dirty="0" err="1" smtClean="0">
                <a:solidFill>
                  <a:schemeClr val="tx1"/>
                </a:solidFill>
                <a:effectLst/>
                <a:latin typeface="+mn-lt"/>
                <a:ea typeface="ＭＳ Ｐゴシック" charset="0"/>
                <a:cs typeface="ＭＳ Ｐゴシック" charset="0"/>
              </a:rPr>
              <a:t>osoitteen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hakeminen</a:t>
            </a:r>
            <a:r>
              <a:rPr lang="en-US" sz="1200" kern="1200" dirty="0" smtClean="0">
                <a:solidFill>
                  <a:schemeClr val="tx1"/>
                </a:solidFill>
                <a:effectLst/>
                <a:latin typeface="+mn-lt"/>
                <a:ea typeface="ＭＳ Ｐゴシック" charset="0"/>
                <a:cs typeface="ＭＳ Ｐゴシック" charset="0"/>
              </a:rPr>
              <a:t> tai </a:t>
            </a:r>
            <a:r>
              <a:rPr lang="en-US" sz="1200" kern="1200" dirty="0" err="1" smtClean="0">
                <a:solidFill>
                  <a:schemeClr val="tx1"/>
                </a:solidFill>
                <a:effectLst/>
                <a:latin typeface="+mn-lt"/>
                <a:ea typeface="ＭＳ Ｐゴシック" charset="0"/>
                <a:cs typeface="ＭＳ Ｐゴシック" charset="0"/>
              </a:rPr>
              <a:t>metatietojen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lähettäminen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jos</a:t>
            </a:r>
            <a:r>
              <a:rPr lang="en-US" sz="1200" kern="1200" dirty="0" smtClean="0">
                <a:solidFill>
                  <a:schemeClr val="tx1"/>
                </a:solidFill>
                <a:effectLst/>
                <a:latin typeface="+mn-lt"/>
                <a:ea typeface="ＭＳ Ｐゴシック" charset="0"/>
                <a:cs typeface="ＭＳ Ｐゴシック" charset="0"/>
              </a:rPr>
              <a:t> ne on </a:t>
            </a:r>
            <a:r>
              <a:rPr lang="en-US" sz="1200" kern="1200" dirty="0" err="1" smtClean="0">
                <a:solidFill>
                  <a:schemeClr val="tx1"/>
                </a:solidFill>
                <a:effectLst/>
                <a:latin typeface="+mn-lt"/>
                <a:ea typeface="ＭＳ Ｐゴシック" charset="0"/>
                <a:cs typeface="ＭＳ Ｐゴシック" charset="0"/>
              </a:rPr>
              <a:t>tallennettu</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resoluutiopalveluun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kuten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ARK-tunnistejärjestelmässa</a:t>
            </a:r>
            <a:r>
              <a:rPr lang="en-US" sz="1200" kern="1200" dirty="0" smtClean="0">
                <a:solidFill>
                  <a:schemeClr val="tx1"/>
                </a:solidFill>
                <a:effectLst/>
                <a:latin typeface="+mn-lt"/>
                <a:ea typeface="ＭＳ Ｐゴシック" charset="0"/>
                <a:cs typeface="ＭＳ Ｐゴシック" charset="0"/>
              </a:rPr>
              <a:t>̈). </a:t>
            </a:r>
          </a:p>
          <a:p>
            <a:endParaRPr lang="en-US" dirty="0" smtClean="0"/>
          </a:p>
          <a:p>
            <a:r>
              <a:rPr lang="en-US" sz="1200" kern="1200" dirty="0" err="1" smtClean="0">
                <a:solidFill>
                  <a:schemeClr val="tx1"/>
                </a:solidFill>
                <a:effectLst/>
                <a:latin typeface="+mn-lt"/>
                <a:ea typeface="ＭＳ Ｐゴシック" charset="0"/>
                <a:cs typeface="ＭＳ Ｐゴシック" charset="0"/>
              </a:rPr>
              <a:t>Resoluutiopalvelun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antama</a:t>
            </a:r>
            <a:r>
              <a:rPr lang="en-US" sz="1200" kern="1200" dirty="0" smtClean="0">
                <a:solidFill>
                  <a:schemeClr val="tx1"/>
                </a:solidFill>
                <a:effectLst/>
                <a:latin typeface="+mn-lt"/>
                <a:ea typeface="ＭＳ Ｐゴシック" charset="0"/>
                <a:cs typeface="ＭＳ Ｐゴシック" charset="0"/>
              </a:rPr>
              <a:t> URL-</a:t>
            </a:r>
            <a:r>
              <a:rPr lang="en-US" sz="1200" kern="1200" dirty="0" err="1" smtClean="0">
                <a:solidFill>
                  <a:schemeClr val="tx1"/>
                </a:solidFill>
                <a:effectLst/>
                <a:latin typeface="+mn-lt"/>
                <a:ea typeface="ＭＳ Ｐゴシック" charset="0"/>
                <a:cs typeface="ＭＳ Ｐゴシック" charset="0"/>
              </a:rPr>
              <a:t>osoite</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ei</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välttämätta</a:t>
            </a:r>
            <a:r>
              <a:rPr lang="en-US" sz="1200" kern="1200" dirty="0" smtClean="0">
                <a:solidFill>
                  <a:schemeClr val="tx1"/>
                </a:solidFill>
                <a:effectLst/>
                <a:latin typeface="+mn-lt"/>
                <a:ea typeface="ＭＳ Ｐゴシック" charset="0"/>
                <a:cs typeface="ＭＳ Ｐゴシック" charset="0"/>
              </a:rPr>
              <a:t>̈ ole </a:t>
            </a:r>
            <a:r>
              <a:rPr lang="en-US" sz="1200" kern="1200" dirty="0" err="1" smtClean="0">
                <a:solidFill>
                  <a:schemeClr val="tx1"/>
                </a:solidFill>
                <a:effectLst/>
                <a:latin typeface="+mn-lt"/>
                <a:ea typeface="ＭＳ Ｐゴシック" charset="0"/>
                <a:cs typeface="ＭＳ Ｐゴシック" charset="0"/>
              </a:rPr>
              <a:t>lopullisen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kohdesivun</a:t>
            </a:r>
            <a:r>
              <a:rPr lang="en-US" sz="1200" kern="1200" dirty="0" smtClean="0">
                <a:solidFill>
                  <a:schemeClr val="tx1"/>
                </a:solidFill>
                <a:effectLst/>
                <a:latin typeface="+mn-lt"/>
                <a:ea typeface="ＭＳ Ｐゴシック" charset="0"/>
                <a:cs typeface="ＭＳ Ｐゴシック" charset="0"/>
              </a:rPr>
              <a:t> URL-</a:t>
            </a:r>
            <a:r>
              <a:rPr lang="en-US" sz="1200" kern="1200" dirty="0" err="1" smtClean="0">
                <a:solidFill>
                  <a:schemeClr val="tx1"/>
                </a:solidFill>
                <a:effectLst/>
                <a:latin typeface="+mn-lt"/>
                <a:ea typeface="ＭＳ Ｐゴシック" charset="0"/>
                <a:cs typeface="ＭＳ Ｐゴシック" charset="0"/>
              </a:rPr>
              <a:t>osoite</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vaan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osoitteessa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käytetty</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protokolla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kuten</a:t>
            </a:r>
            <a:r>
              <a:rPr lang="en-US" sz="1200" kern="1200" dirty="0" smtClean="0">
                <a:solidFill>
                  <a:schemeClr val="tx1"/>
                </a:solidFill>
                <a:effectLst/>
                <a:latin typeface="+mn-lt"/>
                <a:ea typeface="ＭＳ Ｐゴシック" charset="0"/>
                <a:cs typeface="ＭＳ Ｐゴシック" charset="0"/>
              </a:rPr>
              <a:t> HTTP </a:t>
            </a:r>
            <a:r>
              <a:rPr lang="en-US" sz="1200" kern="1200" dirty="0" err="1" smtClean="0">
                <a:solidFill>
                  <a:schemeClr val="tx1"/>
                </a:solidFill>
                <a:effectLst/>
                <a:latin typeface="+mn-lt"/>
                <a:ea typeface="ＭＳ Ｐゴシック" charset="0"/>
                <a:cs typeface="ＭＳ Ｐゴシック" charset="0"/>
              </a:rPr>
              <a:t>voi</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uudelleenohjauksella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siirtäa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käyttäjän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resurssin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oikeaan</a:t>
            </a:r>
            <a:r>
              <a:rPr lang="en-US" sz="1200" kern="1200" dirty="0" smtClean="0">
                <a:solidFill>
                  <a:schemeClr val="tx1"/>
                </a:solidFill>
                <a:effectLst/>
                <a:latin typeface="+mn-lt"/>
                <a:ea typeface="ＭＳ Ｐゴシック" charset="0"/>
                <a:cs typeface="ＭＳ Ｐゴシック" charset="0"/>
              </a:rPr>
              <a:t> URL-osoitteeseen.1 </a:t>
            </a:r>
            <a:endParaRPr lang="en-US" dirty="0" smtClean="0"/>
          </a:p>
          <a:p>
            <a:r>
              <a:rPr lang="en-US" sz="1200" b="1" kern="1200" dirty="0" err="1" smtClean="0">
                <a:solidFill>
                  <a:schemeClr val="tx1"/>
                </a:solidFill>
                <a:effectLst/>
                <a:latin typeface="+mn-lt"/>
                <a:ea typeface="ＭＳ Ｐゴシック" charset="0"/>
                <a:cs typeface="ＭＳ Ｐゴシック" charset="0"/>
              </a:rPr>
              <a:t>Resoluutiopalvelu</a:t>
            </a:r>
            <a:r>
              <a:rPr lang="en-US" sz="1200" b="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a:t>
            </a:r>
            <a:r>
              <a:rPr lang="en-US" sz="1200" kern="1200" dirty="0" err="1" smtClean="0">
                <a:solidFill>
                  <a:schemeClr val="tx1"/>
                </a:solidFill>
                <a:effectLst/>
                <a:latin typeface="+mn-lt"/>
                <a:ea typeface="ＭＳ Ｐゴシック" charset="0"/>
                <a:cs typeface="ＭＳ Ｐゴシック" charset="0"/>
              </a:rPr>
              <a:t>resolveri</a:t>
            </a:r>
            <a:r>
              <a:rPr lang="en-US" sz="1200" kern="1200" dirty="0" smtClean="0">
                <a:solidFill>
                  <a:schemeClr val="tx1"/>
                </a:solidFill>
                <a:effectLst/>
                <a:latin typeface="+mn-lt"/>
                <a:ea typeface="ＭＳ Ｐゴシック" charset="0"/>
                <a:cs typeface="ＭＳ Ｐゴシック" charset="0"/>
              </a:rPr>
              <a:t>) on </a:t>
            </a:r>
            <a:r>
              <a:rPr lang="en-US" sz="1200" kern="1200" dirty="0" err="1" smtClean="0">
                <a:solidFill>
                  <a:schemeClr val="tx1"/>
                </a:solidFill>
                <a:effectLst/>
                <a:latin typeface="+mn-lt"/>
                <a:ea typeface="ＭＳ Ｐゴシック" charset="0"/>
                <a:cs typeface="ＭＳ Ｐゴシック" charset="0"/>
              </a:rPr>
              <a:t>toiminnallisten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tunnisteiden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resolvoinnista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vastaava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sovellus</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kuten</a:t>
            </a:r>
            <a:r>
              <a:rPr lang="en-US" sz="1200" kern="1200" dirty="0" smtClean="0">
                <a:solidFill>
                  <a:schemeClr val="tx1"/>
                </a:solidFill>
                <a:effectLst/>
                <a:latin typeface="+mn-lt"/>
                <a:ea typeface="ＭＳ Ｐゴシック" charset="0"/>
                <a:cs typeface="ＭＳ Ｐゴシック" charset="0"/>
              </a:rPr>
              <a:t> Handle system, jota </a:t>
            </a:r>
            <a:r>
              <a:rPr lang="en-US" sz="1200" kern="1200" dirty="0" err="1" smtClean="0">
                <a:solidFill>
                  <a:schemeClr val="tx1"/>
                </a:solidFill>
                <a:effectLst/>
                <a:latin typeface="+mn-lt"/>
                <a:ea typeface="ＭＳ Ｐゴシック" charset="0"/>
                <a:cs typeface="ＭＳ Ｐゴシック" charset="0"/>
              </a:rPr>
              <a:t>käytetään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seka</a:t>
            </a:r>
            <a:r>
              <a:rPr lang="en-US" sz="1200" kern="1200" dirty="0" smtClean="0">
                <a:solidFill>
                  <a:schemeClr val="tx1"/>
                </a:solidFill>
                <a:effectLst/>
                <a:latin typeface="+mn-lt"/>
                <a:ea typeface="ＭＳ Ｐゴシック" charset="0"/>
                <a:cs typeface="ＭＳ Ｐゴシック" charset="0"/>
              </a:rPr>
              <a:t>̈ Handle- </a:t>
            </a:r>
            <a:r>
              <a:rPr lang="en-US" sz="1200" kern="1200" dirty="0" err="1" smtClean="0">
                <a:solidFill>
                  <a:schemeClr val="tx1"/>
                </a:solidFill>
                <a:effectLst/>
                <a:latin typeface="+mn-lt"/>
                <a:ea typeface="ＭＳ Ｐゴシック" charset="0"/>
                <a:cs typeface="ＭＳ Ｐゴシック" charset="0"/>
              </a:rPr>
              <a:t>etta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DOI-järjestelmissa</a:t>
            </a:r>
            <a:r>
              <a:rPr lang="en-US" sz="1200" kern="1200" dirty="0" smtClean="0">
                <a:solidFill>
                  <a:schemeClr val="tx1"/>
                </a:solidFill>
                <a:effectLst/>
                <a:latin typeface="+mn-lt"/>
                <a:ea typeface="ＭＳ Ｐゴシック" charset="0"/>
                <a:cs typeface="ＭＳ Ｐゴシック" charset="0"/>
              </a:rPr>
              <a:t>̈ (Digital Object Identifier). URN- </a:t>
            </a:r>
            <a:r>
              <a:rPr lang="en-US" sz="1200" kern="1200" dirty="0" err="1" smtClean="0">
                <a:solidFill>
                  <a:schemeClr val="tx1"/>
                </a:solidFill>
                <a:effectLst/>
                <a:latin typeface="+mn-lt"/>
                <a:ea typeface="ＭＳ Ｐゴシック" charset="0"/>
                <a:cs typeface="ＭＳ Ｐゴシック" charset="0"/>
              </a:rPr>
              <a:t>tunnuksella</a:t>
            </a:r>
            <a:r>
              <a:rPr lang="en-US" sz="1200" kern="1200" dirty="0" smtClean="0">
                <a:solidFill>
                  <a:schemeClr val="tx1"/>
                </a:solidFill>
                <a:effectLst/>
                <a:latin typeface="+mn-lt"/>
                <a:ea typeface="ＭＳ Ｐゴシック" charset="0"/>
                <a:cs typeface="ＭＳ Ｐゴシック" charset="0"/>
              </a:rPr>
              <a:t> (Uniform Resource Name) </a:t>
            </a:r>
            <a:r>
              <a:rPr lang="en-US" sz="1200" kern="1200" dirty="0" err="1" smtClean="0">
                <a:solidFill>
                  <a:schemeClr val="tx1"/>
                </a:solidFill>
                <a:effectLst/>
                <a:latin typeface="+mn-lt"/>
                <a:ea typeface="ＭＳ Ｐゴシック" charset="0"/>
                <a:cs typeface="ＭＳ Ｐゴシック" charset="0"/>
              </a:rPr>
              <a:t>ei</a:t>
            </a:r>
            <a:r>
              <a:rPr lang="en-US" sz="1200" kern="1200" dirty="0" smtClean="0">
                <a:solidFill>
                  <a:schemeClr val="tx1"/>
                </a:solidFill>
                <a:effectLst/>
                <a:latin typeface="+mn-lt"/>
                <a:ea typeface="ＭＳ Ｐゴシック" charset="0"/>
                <a:cs typeface="ＭＳ Ｐゴシック" charset="0"/>
              </a:rPr>
              <a:t> ole </a:t>
            </a:r>
            <a:r>
              <a:rPr lang="en-US" sz="1200" kern="1200" dirty="0" err="1" smtClean="0">
                <a:solidFill>
                  <a:schemeClr val="tx1"/>
                </a:solidFill>
                <a:effectLst/>
                <a:latin typeface="+mn-lt"/>
                <a:ea typeface="ＭＳ Ｐゴシック" charset="0"/>
                <a:cs typeface="ＭＳ Ｐゴシック" charset="0"/>
              </a:rPr>
              <a:t>yhta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yhteista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sovelluspakettia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vaan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periaatteessa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jokaisella</a:t>
            </a:r>
            <a:r>
              <a:rPr lang="en-US" sz="1200" kern="1200" dirty="0" smtClean="0">
                <a:solidFill>
                  <a:schemeClr val="tx1"/>
                </a:solidFill>
                <a:effectLst/>
                <a:latin typeface="+mn-lt"/>
                <a:ea typeface="ＭＳ Ｐゴシック" charset="0"/>
                <a:cs typeface="ＭＳ Ｐゴシック" charset="0"/>
              </a:rPr>
              <a:t> URN-</a:t>
            </a:r>
            <a:r>
              <a:rPr lang="en-US" sz="1200" kern="1200" dirty="0" err="1" smtClean="0">
                <a:solidFill>
                  <a:schemeClr val="tx1"/>
                </a:solidFill>
                <a:effectLst/>
                <a:latin typeface="+mn-lt"/>
                <a:ea typeface="ＭＳ Ｐゴシック" charset="0"/>
                <a:cs typeface="ＭＳ Ｐゴシック" charset="0"/>
              </a:rPr>
              <a:t>tunnuksia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jakavalla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taholla</a:t>
            </a:r>
            <a:r>
              <a:rPr lang="en-US" sz="1200" kern="1200" dirty="0" smtClean="0">
                <a:solidFill>
                  <a:schemeClr val="tx1"/>
                </a:solidFill>
                <a:effectLst/>
                <a:latin typeface="+mn-lt"/>
                <a:ea typeface="ＭＳ Ｐゴシック" charset="0"/>
                <a:cs typeface="ＭＳ Ｐゴシック" charset="0"/>
              </a:rPr>
              <a:t> on </a:t>
            </a:r>
            <a:r>
              <a:rPr lang="en-US" sz="1200" kern="1200" dirty="0" err="1" smtClean="0">
                <a:solidFill>
                  <a:schemeClr val="tx1"/>
                </a:solidFill>
                <a:effectLst/>
                <a:latin typeface="+mn-lt"/>
                <a:ea typeface="ＭＳ Ｐゴシック" charset="0"/>
                <a:cs typeface="ＭＳ Ｐゴシック" charset="0"/>
              </a:rPr>
              <a:t>oma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resolverisovellus</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Resoluutiopalvelu</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voi</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sisältäa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monenlaista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älykkyytta</a:t>
            </a:r>
            <a:r>
              <a:rPr lang="en-US" sz="1200" kern="1200" dirty="0" smtClean="0">
                <a:solidFill>
                  <a:schemeClr val="tx1"/>
                </a:solidFill>
                <a:effectLst/>
                <a:latin typeface="+mn-lt"/>
                <a:ea typeface="ＭＳ Ｐゴシック" charset="0"/>
                <a:cs typeface="ＭＳ Ｐゴシック" charset="0"/>
              </a:rPr>
              <a:t>̈ ja </a:t>
            </a:r>
            <a:r>
              <a:rPr lang="en-US" sz="1200" kern="1200" dirty="0" err="1" smtClean="0">
                <a:solidFill>
                  <a:schemeClr val="tx1"/>
                </a:solidFill>
                <a:effectLst/>
                <a:latin typeface="+mn-lt"/>
                <a:ea typeface="ＭＳ Ｐゴシック" charset="0"/>
                <a:cs typeface="ＭＳ Ｐゴシック" charset="0"/>
              </a:rPr>
              <a:t>lisäpalveluita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joten</a:t>
            </a:r>
            <a:r>
              <a:rPr lang="en-US" sz="1200" kern="1200" dirty="0" smtClean="0">
                <a:solidFill>
                  <a:schemeClr val="tx1"/>
                </a:solidFill>
                <a:effectLst/>
                <a:latin typeface="+mn-lt"/>
                <a:ea typeface="ＭＳ Ｐゴシック" charset="0"/>
                <a:cs typeface="ＭＳ Ｐゴシック" charset="0"/>
              </a:rPr>
              <a:t> on </a:t>
            </a:r>
            <a:r>
              <a:rPr lang="en-US" sz="1200" kern="1200" dirty="0" err="1" smtClean="0">
                <a:solidFill>
                  <a:schemeClr val="tx1"/>
                </a:solidFill>
                <a:effectLst/>
                <a:latin typeface="+mn-lt"/>
                <a:ea typeface="ＭＳ Ｐゴシック" charset="0"/>
                <a:cs typeface="ＭＳ Ｐゴシック" charset="0"/>
              </a:rPr>
              <a:t>syyta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valita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tarpeita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parhaiten</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palveleva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luotettava</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palvelu</a:t>
            </a:r>
            <a:r>
              <a:rPr lang="en-US" sz="1200" kern="1200" dirty="0" smtClean="0">
                <a:solidFill>
                  <a:schemeClr val="tx1"/>
                </a:solidFill>
                <a:effectLst/>
                <a:latin typeface="+mn-lt"/>
                <a:ea typeface="ＭＳ Ｐゴシック" charset="0"/>
                <a:cs typeface="ＭＳ Ｐゴシック" charset="0"/>
              </a:rPr>
              <a:t>. </a:t>
            </a:r>
            <a:endParaRPr lang="en-US" dirty="0" smtClean="0"/>
          </a:p>
          <a:p>
            <a:endParaRPr lang="en-US" dirty="0" smtClean="0"/>
          </a:p>
          <a:p>
            <a:endParaRPr lang="en-US" dirty="0" smtClean="0"/>
          </a:p>
          <a:p>
            <a:pPr marL="0" marR="0" indent="0" algn="l" defTabSz="455613" rtl="0" eaLnBrk="0" fontAlgn="base" latinLnBrk="0" hangingPunct="0">
              <a:lnSpc>
                <a:spcPct val="100000"/>
              </a:lnSpc>
              <a:spcBef>
                <a:spcPct val="30000"/>
              </a:spcBef>
              <a:spcAft>
                <a:spcPct val="0"/>
              </a:spcAft>
              <a:buClrTx/>
              <a:buSzTx/>
              <a:buFontTx/>
              <a:buNone/>
              <a:tabLst/>
              <a:defRPr/>
            </a:pPr>
            <a:r>
              <a:rPr lang="en-US" dirty="0" smtClean="0"/>
              <a:t>*Research</a:t>
            </a:r>
            <a:r>
              <a:rPr lang="en-US" baseline="0" dirty="0" smtClean="0"/>
              <a:t> on link rot: </a:t>
            </a:r>
            <a:r>
              <a:rPr lang="en-US" sz="1200" kern="1200" dirty="0" smtClean="0">
                <a:solidFill>
                  <a:schemeClr val="tx1"/>
                </a:solidFill>
                <a:effectLst/>
                <a:latin typeface="+mn-lt"/>
                <a:ea typeface="ＭＳ Ｐゴシック" charset="0"/>
                <a:cs typeface="ＭＳ Ｐゴシック" charset="0"/>
              </a:rPr>
              <a:t>Martin Klein et al., Scholarly Context Not Found: One in Five Articles Suffers from Reference Rot. Published: December 26, 2014https://</a:t>
            </a:r>
            <a:r>
              <a:rPr lang="en-US" sz="1200" kern="1200" dirty="0" err="1" smtClean="0">
                <a:solidFill>
                  <a:schemeClr val="tx1"/>
                </a:solidFill>
                <a:effectLst/>
                <a:latin typeface="+mn-lt"/>
                <a:ea typeface="ＭＳ Ｐゴシック" charset="0"/>
                <a:cs typeface="ＭＳ Ｐゴシック" charset="0"/>
              </a:rPr>
              <a:t>doi.org</a:t>
            </a:r>
            <a:r>
              <a:rPr lang="en-US" sz="1200" kern="1200" dirty="0" smtClean="0">
                <a:solidFill>
                  <a:schemeClr val="tx1"/>
                </a:solidFill>
                <a:effectLst/>
                <a:latin typeface="+mn-lt"/>
                <a:ea typeface="ＭＳ Ｐゴシック" charset="0"/>
                <a:cs typeface="ＭＳ Ｐゴシック" charset="0"/>
              </a:rPr>
              <a:t>/10.1371/journal.pone.0115253. Julie </a:t>
            </a:r>
            <a:r>
              <a:rPr lang="en-US" sz="1200" kern="1200" dirty="0" err="1" smtClean="0">
                <a:solidFill>
                  <a:schemeClr val="tx1"/>
                </a:solidFill>
                <a:effectLst/>
                <a:latin typeface="+mn-lt"/>
                <a:ea typeface="ＭＳ Ｐゴシック" charset="0"/>
                <a:cs typeface="ＭＳ Ｐゴシック" charset="0"/>
              </a:rPr>
              <a:t>McMurry</a:t>
            </a:r>
            <a:r>
              <a:rPr lang="en-US" sz="1200" kern="1200" dirty="0" smtClean="0">
                <a:solidFill>
                  <a:schemeClr val="tx1"/>
                </a:solidFill>
                <a:effectLst/>
                <a:latin typeface="+mn-lt"/>
                <a:ea typeface="ＭＳ Ｐゴシック" charset="0"/>
                <a:cs typeface="ＭＳ Ｐゴシック" charset="0"/>
              </a:rPr>
              <a:t>, Lilly </a:t>
            </a:r>
            <a:r>
              <a:rPr lang="en-US" sz="1200" kern="1200" dirty="0" err="1" smtClean="0">
                <a:solidFill>
                  <a:schemeClr val="tx1"/>
                </a:solidFill>
                <a:effectLst/>
                <a:latin typeface="+mn-lt"/>
                <a:ea typeface="ＭＳ Ｐゴシック" charset="0"/>
                <a:cs typeface="ＭＳ Ｐゴシック" charset="0"/>
              </a:rPr>
              <a:t>WInfree</a:t>
            </a:r>
            <a:r>
              <a:rPr lang="en-US" sz="1200" kern="1200" dirty="0" smtClean="0">
                <a:solidFill>
                  <a:schemeClr val="tx1"/>
                </a:solidFill>
                <a:effectLst/>
                <a:latin typeface="+mn-lt"/>
                <a:ea typeface="ＭＳ Ｐゴシック" charset="0"/>
                <a:cs typeface="ＭＳ Ｐゴシック" charset="0"/>
              </a:rPr>
              <a:t>, Melissa </a:t>
            </a:r>
            <a:r>
              <a:rPr lang="en-US" sz="1200" kern="1200" dirty="0" err="1" smtClean="0">
                <a:solidFill>
                  <a:schemeClr val="tx1"/>
                </a:solidFill>
                <a:effectLst/>
                <a:latin typeface="+mn-lt"/>
                <a:ea typeface="ＭＳ Ｐゴシック" charset="0"/>
                <a:cs typeface="ＭＳ Ｐゴシック" charset="0"/>
              </a:rPr>
              <a:t>Haendel</a:t>
            </a:r>
            <a:r>
              <a:rPr lang="en-US" sz="1200" kern="1200" dirty="0" smtClean="0">
                <a:solidFill>
                  <a:schemeClr val="tx1"/>
                </a:solidFill>
                <a:effectLst/>
                <a:latin typeface="+mn-lt"/>
                <a:ea typeface="ＭＳ Ｐゴシック" charset="0"/>
                <a:cs typeface="ＭＳ Ｐゴシック" charset="0"/>
              </a:rPr>
              <a:t>: Bad identifiers are the Potholes of the Information Superhighway. Herbert Van de </a:t>
            </a:r>
            <a:r>
              <a:rPr lang="en-US" sz="1200" kern="1200" dirty="0" err="1" smtClean="0">
                <a:solidFill>
                  <a:schemeClr val="tx1"/>
                </a:solidFill>
                <a:effectLst/>
                <a:latin typeface="+mn-lt"/>
                <a:ea typeface="ＭＳ Ｐゴシック" charset="0"/>
                <a:cs typeface="ＭＳ Ｐゴシック" charset="0"/>
              </a:rPr>
              <a:t>Sompel</a:t>
            </a:r>
            <a:r>
              <a:rPr lang="en-US" sz="1200" kern="1200" dirty="0" smtClean="0">
                <a:solidFill>
                  <a:schemeClr val="tx1"/>
                </a:solidFill>
                <a:effectLst/>
                <a:latin typeface="+mn-lt"/>
                <a:ea typeface="ＭＳ Ｐゴシック" charset="0"/>
                <a:cs typeface="ＭＳ Ｐゴシック" charset="0"/>
              </a:rPr>
              <a:t> &amp; Michael L. Nelson, Reminiscing About 15 Years of Interoperability Efforts. D-Lib Magazine. November/December 2015</a:t>
            </a:r>
            <a:br>
              <a:rPr lang="en-US" sz="1200" kern="1200" dirty="0" smtClean="0">
                <a:solidFill>
                  <a:schemeClr val="tx1"/>
                </a:solidFill>
                <a:effectLst/>
                <a:latin typeface="+mn-lt"/>
                <a:ea typeface="ＭＳ Ｐゴシック" charset="0"/>
                <a:cs typeface="ＭＳ Ｐゴシック" charset="0"/>
              </a:rPr>
            </a:br>
            <a:r>
              <a:rPr lang="en-US" sz="1200" kern="1200" dirty="0" smtClean="0">
                <a:solidFill>
                  <a:schemeClr val="tx1"/>
                </a:solidFill>
                <a:effectLst/>
                <a:latin typeface="+mn-lt"/>
                <a:ea typeface="ＭＳ Ｐゴシック" charset="0"/>
                <a:cs typeface="ＭＳ Ｐゴシック" charset="0"/>
              </a:rPr>
              <a:t>DOI: 10.1045/november2015-vandesompel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18</a:t>
            </a:fld>
            <a:endParaRPr lang="en-US"/>
          </a:p>
        </p:txBody>
      </p:sp>
    </p:spTree>
    <p:extLst>
      <p:ext uri="{BB962C8B-B14F-4D97-AF65-F5344CB8AC3E}">
        <p14:creationId xmlns:p14="http://schemas.microsoft.com/office/powerpoint/2010/main" val="62425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b94eb4201_0_306:notes"/>
          <p:cNvSpPr>
            <a:spLocks noGrp="1" noRot="1" noChangeAspect="1"/>
          </p:cNvSpPr>
          <p:nvPr>
            <p:ph type="sldImg" idx="2"/>
          </p:nvPr>
        </p:nvSpPr>
        <p:spPr>
          <a:xfrm>
            <a:off x="506413" y="1143000"/>
            <a:ext cx="58451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b94eb4201_0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6b94eb4201_0_3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31329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7:notes"/>
          <p:cNvSpPr>
            <a:spLocks noGrp="1" noRot="1" noChangeAspect="1"/>
          </p:cNvSpPr>
          <p:nvPr>
            <p:ph type="sldImg" idx="2"/>
          </p:nvPr>
        </p:nvSpPr>
        <p:spPr>
          <a:xfrm>
            <a:off x="506413" y="1143000"/>
            <a:ext cx="5845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82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9:notes"/>
          <p:cNvSpPr>
            <a:spLocks noGrp="1" noRot="1" noChangeAspect="1"/>
          </p:cNvSpPr>
          <p:nvPr>
            <p:ph type="sldImg" idx="2"/>
          </p:nvPr>
        </p:nvSpPr>
        <p:spPr>
          <a:xfrm>
            <a:off x="506413" y="1143000"/>
            <a:ext cx="5845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9090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506413" y="1143000"/>
            <a:ext cx="5845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02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506413" y="1143000"/>
            <a:ext cx="58451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4825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hyperlink" Target="https://www.facebook.com/CSCfi"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_F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3423"/>
            <a:ext cx="2164256" cy="204849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602" y="3629811"/>
            <a:ext cx="5293821" cy="1199264"/>
          </a:xfrm>
          <a:prstGeom prst="rect">
            <a:avLst/>
          </a:prstGeom>
        </p:spPr>
      </p:pic>
      <p:pic>
        <p:nvPicPr>
          <p:cNvPr id="44" name="Picture 4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5259" y="-1433"/>
            <a:ext cx="6988741" cy="1614328"/>
          </a:xfrm>
          <a:prstGeom prst="rect">
            <a:avLst/>
          </a:prstGeom>
        </p:spPr>
      </p:pic>
      <p:sp>
        <p:nvSpPr>
          <p:cNvPr id="55" name="Rectangle 54"/>
          <p:cNvSpPr/>
          <p:nvPr userDrawn="1"/>
        </p:nvSpPr>
        <p:spPr>
          <a:xfrm>
            <a:off x="-1" y="3643452"/>
            <a:ext cx="2159988" cy="1184135"/>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p:cNvSpPr/>
          <p:nvPr userDrawn="1"/>
        </p:nvSpPr>
        <p:spPr>
          <a:xfrm>
            <a:off x="2159987" y="1608138"/>
            <a:ext cx="6984013" cy="2030818"/>
          </a:xfrm>
          <a:prstGeom prst="rect">
            <a:avLst/>
          </a:prstGeom>
          <a:solidFill>
            <a:srgbClr val="D0DCED"/>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2938088" y="1996886"/>
            <a:ext cx="5338467" cy="983400"/>
          </a:xfrm>
        </p:spPr>
        <p:txBody>
          <a:bodyPr anchor="t">
            <a:normAutofit/>
          </a:bodyPr>
          <a:lstStyle>
            <a:lvl1pPr algn="l">
              <a:lnSpc>
                <a:spcPct val="90000"/>
              </a:lnSpc>
              <a:defRPr sz="2300" baseline="0">
                <a:solidFill>
                  <a:srgbClr val="025C96"/>
                </a:solidFill>
                <a:latin typeface="Corbel"/>
                <a:cs typeface="Corbel"/>
              </a:defRPr>
            </a:lvl1pPr>
          </a:lstStyle>
          <a:p>
            <a:r>
              <a:rPr lang="en-US" smtClean="0"/>
              <a:t>Click to edit Master title style</a:t>
            </a:r>
            <a:endParaRPr lang="en-US" dirty="0"/>
          </a:p>
        </p:txBody>
      </p:sp>
      <p:sp>
        <p:nvSpPr>
          <p:cNvPr id="3" name="Subtitle 2"/>
          <p:cNvSpPr>
            <a:spLocks noGrp="1"/>
          </p:cNvSpPr>
          <p:nvPr>
            <p:ph type="subTitle" idx="1"/>
          </p:nvPr>
        </p:nvSpPr>
        <p:spPr>
          <a:xfrm>
            <a:off x="2938088" y="3025630"/>
            <a:ext cx="5338467" cy="352134"/>
          </a:xfrm>
        </p:spPr>
        <p:txBody>
          <a:bodyPr>
            <a:normAutofit/>
          </a:bodyPr>
          <a:lstStyle>
            <a:lvl1pPr marL="0" indent="0" algn="l">
              <a:buNone/>
              <a:defRPr sz="1000">
                <a:solidFill>
                  <a:srgbClr val="025C96"/>
                </a:solidFill>
                <a:latin typeface="Corbel"/>
                <a:cs typeface="Corbel"/>
              </a:defRPr>
            </a:lvl1pPr>
            <a:lvl2pPr marL="335173" indent="0" algn="ctr">
              <a:buNone/>
              <a:defRPr>
                <a:solidFill>
                  <a:schemeClr val="tx1">
                    <a:tint val="75000"/>
                  </a:schemeClr>
                </a:solidFill>
              </a:defRPr>
            </a:lvl2pPr>
            <a:lvl3pPr marL="670346" indent="0" algn="ctr">
              <a:buNone/>
              <a:defRPr>
                <a:solidFill>
                  <a:schemeClr val="tx1">
                    <a:tint val="75000"/>
                  </a:schemeClr>
                </a:solidFill>
              </a:defRPr>
            </a:lvl3pPr>
            <a:lvl4pPr marL="1005516" indent="0" algn="ctr">
              <a:buNone/>
              <a:defRPr>
                <a:solidFill>
                  <a:schemeClr val="tx1">
                    <a:tint val="75000"/>
                  </a:schemeClr>
                </a:solidFill>
              </a:defRPr>
            </a:lvl4pPr>
            <a:lvl5pPr marL="1340690" indent="0" algn="ctr">
              <a:buNone/>
              <a:defRPr>
                <a:solidFill>
                  <a:schemeClr val="tx1">
                    <a:tint val="75000"/>
                  </a:schemeClr>
                </a:solidFill>
              </a:defRPr>
            </a:lvl5pPr>
            <a:lvl6pPr marL="1675862" indent="0" algn="ctr">
              <a:buNone/>
              <a:defRPr>
                <a:solidFill>
                  <a:schemeClr val="tx1">
                    <a:tint val="75000"/>
                  </a:schemeClr>
                </a:solidFill>
              </a:defRPr>
            </a:lvl6pPr>
            <a:lvl7pPr marL="2011033" indent="0" algn="ctr">
              <a:buNone/>
              <a:defRPr>
                <a:solidFill>
                  <a:schemeClr val="tx1">
                    <a:tint val="75000"/>
                  </a:schemeClr>
                </a:solidFill>
              </a:defRPr>
            </a:lvl7pPr>
            <a:lvl8pPr marL="2346207" indent="0" algn="ctr">
              <a:buNone/>
              <a:defRPr>
                <a:solidFill>
                  <a:schemeClr val="tx1">
                    <a:tint val="75000"/>
                  </a:schemeClr>
                </a:solidFill>
              </a:defRPr>
            </a:lvl8pPr>
            <a:lvl9pPr marL="2681379" indent="0" algn="ctr">
              <a:buNone/>
              <a:defRPr>
                <a:solidFill>
                  <a:schemeClr val="tx1">
                    <a:tint val="75000"/>
                  </a:schemeClr>
                </a:solidFill>
              </a:defRPr>
            </a:lvl9pPr>
          </a:lstStyle>
          <a:p>
            <a:r>
              <a:rPr lang="en-US" smtClean="0"/>
              <a:t>Click to edit Master subtitle style</a:t>
            </a:r>
            <a:endParaRPr lang="en-US" dirty="0"/>
          </a:p>
        </p:txBody>
      </p:sp>
      <p:sp>
        <p:nvSpPr>
          <p:cNvPr id="42" name="Rectangle 41"/>
          <p:cNvSpPr/>
          <p:nvPr userDrawn="1"/>
        </p:nvSpPr>
        <p:spPr>
          <a:xfrm>
            <a:off x="0" y="0"/>
            <a:ext cx="2159987" cy="1608138"/>
          </a:xfrm>
          <a:prstGeom prst="rect">
            <a:avLst/>
          </a:prstGeom>
          <a:solidFill>
            <a:srgbClr val="025C9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50" name="Rectangle 49"/>
          <p:cNvSpPr/>
          <p:nvPr userDrawn="1"/>
        </p:nvSpPr>
        <p:spPr>
          <a:xfrm>
            <a:off x="0" y="3301640"/>
            <a:ext cx="338628" cy="337316"/>
          </a:xfrm>
          <a:prstGeom prst="rect">
            <a:avLst/>
          </a:prstGeom>
          <a:solidFill>
            <a:srgbClr val="002F5F">
              <a:alpha val="5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Rectangle 52"/>
          <p:cNvSpPr/>
          <p:nvPr userDrawn="1"/>
        </p:nvSpPr>
        <p:spPr>
          <a:xfrm>
            <a:off x="7444966" y="3638956"/>
            <a:ext cx="1705384" cy="1188634"/>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ectangle 59"/>
          <p:cNvSpPr/>
          <p:nvPr userDrawn="1"/>
        </p:nvSpPr>
        <p:spPr>
          <a:xfrm>
            <a:off x="8791566" y="3287258"/>
            <a:ext cx="356400"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a:off x="7075508" y="3646488"/>
            <a:ext cx="372146"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p:cNvSpPr/>
          <p:nvPr userDrawn="1"/>
        </p:nvSpPr>
        <p:spPr>
          <a:xfrm>
            <a:off x="8550366" y="3638956"/>
            <a:ext cx="241200" cy="239432"/>
          </a:xfrm>
          <a:prstGeom prst="rect">
            <a:avLst/>
          </a:prstGeom>
          <a:solidFill>
            <a:srgbClr val="92D050">
              <a:alpha val="8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p:cNvSpPr/>
          <p:nvPr userDrawn="1"/>
        </p:nvSpPr>
        <p:spPr>
          <a:xfrm rot="10800000">
            <a:off x="1906443" y="3638955"/>
            <a:ext cx="251356" cy="671152"/>
          </a:xfrm>
          <a:prstGeom prst="rect">
            <a:avLst/>
          </a:prstGeom>
          <a:solidFill>
            <a:srgbClr val="025C96">
              <a:alpha val="4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4213" y="297843"/>
            <a:ext cx="1051560" cy="1012453"/>
          </a:xfrm>
          <a:prstGeom prst="rect">
            <a:avLst/>
          </a:prstGeom>
        </p:spPr>
      </p:pic>
    </p:spTree>
    <p:extLst>
      <p:ext uri="{BB962C8B-B14F-4D97-AF65-F5344CB8AC3E}">
        <p14:creationId xmlns:p14="http://schemas.microsoft.com/office/powerpoint/2010/main" val="4057945195"/>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711315"/>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smtClean="0"/>
              <a:t>Drag picture to placeholder or click icon to add</a:t>
            </a:r>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0A7158-70CB-DA43-BE72-927191FCEB13}" type="slidenum">
              <a:rPr lang="en-US"/>
              <a:pPr>
                <a:defRPr/>
              </a:pPr>
              <a:t>‹#›</a:t>
            </a:fld>
            <a:endParaRPr lang="en-US" dirty="0"/>
          </a:p>
        </p:txBody>
      </p:sp>
    </p:spTree>
    <p:extLst>
      <p:ext uri="{BB962C8B-B14F-4D97-AF65-F5344CB8AC3E}">
        <p14:creationId xmlns:p14="http://schemas.microsoft.com/office/powerpoint/2010/main" val="1509853697"/>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Välisivu_1">
    <p:spTree>
      <p:nvGrpSpPr>
        <p:cNvPr id="1" name=""/>
        <p:cNvGrpSpPr/>
        <p:nvPr/>
      </p:nvGrpSpPr>
      <p:grpSpPr>
        <a:xfrm>
          <a:off x="0" y="0"/>
          <a:ext cx="0" cy="0"/>
          <a:chOff x="0" y="0"/>
          <a:chExt cx="0" cy="0"/>
        </a:xfrm>
      </p:grpSpPr>
      <p:sp>
        <p:nvSpPr>
          <p:cNvPr id="6" name="Rectangle 5"/>
          <p:cNvSpPr/>
          <p:nvPr/>
        </p:nvSpPr>
        <p:spPr>
          <a:xfrm>
            <a:off x="0" y="0"/>
            <a:ext cx="9144000" cy="4711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 y="1605057"/>
            <a:ext cx="9144000" cy="3106643"/>
          </a:xfrm>
          <a:prstGeom prst="rect">
            <a:avLst/>
          </a:prstGeom>
        </p:spPr>
      </p:pic>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1" name="Group 33"/>
          <p:cNvGrpSpPr>
            <a:grpSpLocks/>
          </p:cNvGrpSpPr>
          <p:nvPr/>
        </p:nvGrpSpPr>
        <p:grpSpPr bwMode="auto">
          <a:xfrm>
            <a:off x="6832600" y="3124200"/>
            <a:ext cx="2319338" cy="74613"/>
            <a:chOff x="8913156" y="2232185"/>
            <a:chExt cx="3272924" cy="56821"/>
          </a:xfrm>
        </p:grpSpPr>
        <p:sp>
          <p:nvSpPr>
            <p:cNvPr id="12" name="Rectangle 11"/>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3" name="Rectangle 12"/>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sp>
        <p:nvSpPr>
          <p:cNvPr id="23" name="TextBox 22"/>
          <p:cNvSpPr txBox="1"/>
          <p:nvPr userDrawn="1"/>
        </p:nvSpPr>
        <p:spPr>
          <a:xfrm>
            <a:off x="5763986" y="5265964"/>
            <a:ext cx="184731" cy="369332"/>
          </a:xfrm>
          <a:prstGeom prst="rect">
            <a:avLst/>
          </a:prstGeom>
          <a:noFill/>
        </p:spPr>
        <p:txBody>
          <a:bodyPr wrap="none" rtlCol="0">
            <a:spAutoFit/>
          </a:bodyPr>
          <a:lstStyle/>
          <a:p>
            <a:endParaRPr lang="en-US" dirty="0"/>
          </a:p>
        </p:txBody>
      </p:sp>
      <p:sp>
        <p:nvSpPr>
          <p:cNvPr id="29" name="TextBox 28"/>
          <p:cNvSpPr txBox="1"/>
          <p:nvPr userDrawn="1"/>
        </p:nvSpPr>
        <p:spPr>
          <a:xfrm>
            <a:off x="6098721" y="5347607"/>
            <a:ext cx="184731" cy="369332"/>
          </a:xfrm>
          <a:prstGeom prst="rect">
            <a:avLst/>
          </a:prstGeom>
          <a:noFill/>
        </p:spPr>
        <p:txBody>
          <a:bodyPr wrap="none" rtlCol="0">
            <a:spAutoFit/>
          </a:bodyPr>
          <a:lstStyle/>
          <a:p>
            <a:endParaRPr lang="en-US" dirty="0"/>
          </a:p>
        </p:txBody>
      </p:sp>
      <p:sp>
        <p:nvSpPr>
          <p:cNvPr id="34" name="TextBox 33"/>
          <p:cNvSpPr txBox="1"/>
          <p:nvPr userDrawn="1"/>
        </p:nvSpPr>
        <p:spPr>
          <a:xfrm>
            <a:off x="5437414" y="5625193"/>
            <a:ext cx="184731" cy="369332"/>
          </a:xfrm>
          <a:prstGeom prst="rect">
            <a:avLst/>
          </a:prstGeom>
          <a:noFill/>
        </p:spPr>
        <p:txBody>
          <a:bodyPr wrap="none" rtlCol="0">
            <a:spAutoFit/>
          </a:bodyPr>
          <a:lstStyle/>
          <a:p>
            <a:endParaRPr lang="en-US" dirty="0"/>
          </a:p>
        </p:txBody>
      </p:sp>
      <p:grpSp>
        <p:nvGrpSpPr>
          <p:cNvPr id="24" name="Group 46"/>
          <p:cNvGrpSpPr>
            <a:grpSpLocks/>
          </p:cNvGrpSpPr>
          <p:nvPr/>
        </p:nvGrpSpPr>
        <p:grpSpPr bwMode="auto">
          <a:xfrm>
            <a:off x="6832600" y="3124200"/>
            <a:ext cx="2319338" cy="74613"/>
            <a:chOff x="8913156" y="2232185"/>
            <a:chExt cx="3272924" cy="56821"/>
          </a:xfrm>
        </p:grpSpPr>
        <p:sp>
          <p:nvSpPr>
            <p:cNvPr id="25" name="Rectangle 2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grpSp>
        <p:nvGrpSpPr>
          <p:cNvPr id="64" name="Group 34"/>
          <p:cNvGrpSpPr>
            <a:grpSpLocks/>
          </p:cNvGrpSpPr>
          <p:nvPr userDrawn="1"/>
        </p:nvGrpSpPr>
        <p:grpSpPr bwMode="auto">
          <a:xfrm>
            <a:off x="6828028" y="3124200"/>
            <a:ext cx="2319338" cy="74613"/>
            <a:chOff x="8913156" y="2232185"/>
            <a:chExt cx="3272924" cy="56821"/>
          </a:xfrm>
        </p:grpSpPr>
        <p:sp>
          <p:nvSpPr>
            <p:cNvPr id="65" name="Rectangle 6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6" name="Rectangle 6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7" name="Rectangle 6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8" name="Rectangle 6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818874941"/>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Välisivu_1">
    <p:spTree>
      <p:nvGrpSpPr>
        <p:cNvPr id="1" name=""/>
        <p:cNvGrpSpPr/>
        <p:nvPr/>
      </p:nvGrpSpPr>
      <p:grpSpPr>
        <a:xfrm>
          <a:off x="0" y="0"/>
          <a:ext cx="0" cy="0"/>
          <a:chOff x="0" y="0"/>
          <a:chExt cx="0" cy="0"/>
        </a:xfrm>
      </p:grpSpPr>
      <p:sp>
        <p:nvSpPr>
          <p:cNvPr id="22" name="Rectangle 21"/>
          <p:cNvSpPr/>
          <p:nvPr userDrawn="1"/>
        </p:nvSpPr>
        <p:spPr>
          <a:xfrm>
            <a:off x="0" y="0"/>
            <a:ext cx="9144000" cy="4711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9812"/>
            <a:ext cx="9144000" cy="3095222"/>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8772"/>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4142004052"/>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Välisivu_1">
    <p:spTree>
      <p:nvGrpSpPr>
        <p:cNvPr id="1" name=""/>
        <p:cNvGrpSpPr/>
        <p:nvPr/>
      </p:nvGrpSpPr>
      <p:grpSpPr>
        <a:xfrm>
          <a:off x="0" y="0"/>
          <a:ext cx="0" cy="0"/>
          <a:chOff x="0" y="0"/>
          <a:chExt cx="0" cy="0"/>
        </a:xfrm>
      </p:grpSpPr>
      <p:sp>
        <p:nvSpPr>
          <p:cNvPr id="17" name="Rectangle 16"/>
          <p:cNvSpPr/>
          <p:nvPr userDrawn="1"/>
        </p:nvSpPr>
        <p:spPr>
          <a:xfrm>
            <a:off x="0" y="0"/>
            <a:ext cx="9144000" cy="47275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5547"/>
            <a:ext cx="9144000" cy="3109474"/>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28028"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spTree>
    <p:extLst>
      <p:ext uri="{BB962C8B-B14F-4D97-AF65-F5344CB8AC3E}">
        <p14:creationId xmlns:p14="http://schemas.microsoft.com/office/powerpoint/2010/main" val="2557599625"/>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 y="1612027"/>
            <a:ext cx="9144000" cy="3108101"/>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spTree>
    <p:extLst>
      <p:ext uri="{BB962C8B-B14F-4D97-AF65-F5344CB8AC3E}">
        <p14:creationId xmlns:p14="http://schemas.microsoft.com/office/powerpoint/2010/main" val="1055605444"/>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 y="1605303"/>
            <a:ext cx="9138984" cy="3106396"/>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6" name="Group 48"/>
          <p:cNvGrpSpPr>
            <a:grpSpLocks/>
          </p:cNvGrpSpPr>
          <p:nvPr/>
        </p:nvGrpSpPr>
        <p:grpSpPr bwMode="auto">
          <a:xfrm>
            <a:off x="6832600" y="3124200"/>
            <a:ext cx="2319338" cy="74613"/>
            <a:chOff x="8913156" y="2232185"/>
            <a:chExt cx="3272924" cy="56821"/>
          </a:xfrm>
        </p:grpSpPr>
        <p:sp>
          <p:nvSpPr>
            <p:cNvPr id="27" name="Rectangle 26"/>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9" name="Rectangle 28"/>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0" name="Rectangle 29"/>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spTree>
    <p:extLst>
      <p:ext uri="{BB962C8B-B14F-4D97-AF65-F5344CB8AC3E}">
        <p14:creationId xmlns:p14="http://schemas.microsoft.com/office/powerpoint/2010/main" val="1376986269"/>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Välisivu_1">
    <p:spTree>
      <p:nvGrpSpPr>
        <p:cNvPr id="1" name=""/>
        <p:cNvGrpSpPr/>
        <p:nvPr/>
      </p:nvGrpSpPr>
      <p:grpSpPr>
        <a:xfrm>
          <a:off x="0" y="0"/>
          <a:ext cx="0" cy="0"/>
          <a:chOff x="0" y="0"/>
          <a:chExt cx="0" cy="0"/>
        </a:xfrm>
      </p:grpSpPr>
      <p:sp>
        <p:nvSpPr>
          <p:cNvPr id="19" name="Rectangle 18"/>
          <p:cNvSpPr/>
          <p:nvPr/>
        </p:nvSpPr>
        <p:spPr>
          <a:xfrm>
            <a:off x="0" y="0"/>
            <a:ext cx="9144000" cy="47117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 y="1608364"/>
            <a:ext cx="9146159" cy="3114499"/>
          </a:xfrm>
          <a:prstGeom prst="rect">
            <a:avLst/>
          </a:prstGeom>
        </p:spPr>
      </p:pic>
      <p:sp>
        <p:nvSpPr>
          <p:cNvPr id="6" name="Rectangle 5"/>
          <p:cNvSpPr/>
          <p:nvPr/>
        </p:nvSpPr>
        <p:spPr>
          <a:xfrm>
            <a:off x="0" y="0"/>
            <a:ext cx="9144000" cy="16129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grpSp>
        <p:nvGrpSpPr>
          <p:cNvPr id="38" name="Group 34"/>
          <p:cNvGrpSpPr>
            <a:grpSpLocks/>
          </p:cNvGrpSpPr>
          <p:nvPr userDrawn="1"/>
        </p:nvGrpSpPr>
        <p:grpSpPr bwMode="auto">
          <a:xfrm>
            <a:off x="6837172" y="3119628"/>
            <a:ext cx="2319338" cy="74613"/>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429396308"/>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Välisivu_1">
    <p:spTree>
      <p:nvGrpSpPr>
        <p:cNvPr id="1" name=""/>
        <p:cNvGrpSpPr/>
        <p:nvPr/>
      </p:nvGrpSpPr>
      <p:grpSpPr>
        <a:xfrm>
          <a:off x="0" y="0"/>
          <a:ext cx="0" cy="0"/>
          <a:chOff x="0" y="0"/>
          <a:chExt cx="0" cy="0"/>
        </a:xfrm>
      </p:grpSpPr>
      <p:sp>
        <p:nvSpPr>
          <p:cNvPr id="8" name="Rectangle 7"/>
          <p:cNvSpPr/>
          <p:nvPr/>
        </p:nvSpPr>
        <p:spPr>
          <a:xfrm>
            <a:off x="0" y="0"/>
            <a:ext cx="9144000" cy="47117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613267"/>
            <a:ext cx="9147362" cy="3102037"/>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grpSp>
        <p:nvGrpSpPr>
          <p:cNvPr id="33" name="Group 34"/>
          <p:cNvGrpSpPr>
            <a:grpSpLocks/>
          </p:cNvGrpSpPr>
          <p:nvPr userDrawn="1"/>
        </p:nvGrpSpPr>
        <p:grpSpPr bwMode="auto">
          <a:xfrm>
            <a:off x="6832600" y="3124200"/>
            <a:ext cx="2319338" cy="74613"/>
            <a:chOff x="8913156" y="2232185"/>
            <a:chExt cx="3272924" cy="56821"/>
          </a:xfrm>
        </p:grpSpPr>
        <p:sp>
          <p:nvSpPr>
            <p:cNvPr id="34" name="Rectangle 3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5" name="Rectangle 34"/>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6" name="Rectangle 35"/>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8" name="Rectangle 3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1058289517"/>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Välisivu_1_omat kuvat">
    <p:spTree>
      <p:nvGrpSpPr>
        <p:cNvPr id="1" name=""/>
        <p:cNvGrpSpPr/>
        <p:nvPr/>
      </p:nvGrpSpPr>
      <p:grpSpPr>
        <a:xfrm>
          <a:off x="0" y="0"/>
          <a:ext cx="0" cy="0"/>
          <a:chOff x="0" y="0"/>
          <a:chExt cx="0" cy="0"/>
        </a:xfrm>
      </p:grpSpPr>
      <p:sp>
        <p:nvSpPr>
          <p:cNvPr id="7" name="Rectangle 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29"/>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17" name="Rectangle 1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8" name="Rectangle 1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9" name="Rectangle 1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3" name="Group 38"/>
          <p:cNvGrpSpPr>
            <a:grpSpLocks/>
          </p:cNvGrpSpPr>
          <p:nvPr/>
        </p:nvGrpSpPr>
        <p:grpSpPr bwMode="auto">
          <a:xfrm>
            <a:off x="6832600" y="3124200"/>
            <a:ext cx="2319338" cy="74613"/>
            <a:chOff x="8913156" y="2232185"/>
            <a:chExt cx="3272924" cy="56821"/>
          </a:xfrm>
        </p:grpSpPr>
        <p:sp>
          <p:nvSpPr>
            <p:cNvPr id="24" name="Rectangle 2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9" name="Picture Placeholder 8"/>
          <p:cNvSpPr>
            <a:spLocks noGrp="1"/>
          </p:cNvSpPr>
          <p:nvPr>
            <p:ph type="pic" sz="quarter" idx="10"/>
          </p:nvPr>
        </p:nvSpPr>
        <p:spPr>
          <a:xfrm>
            <a:off x="5" y="1611436"/>
            <a:ext cx="4557713" cy="3101055"/>
          </a:xfrm>
        </p:spPr>
        <p:txBody>
          <a:bodyPr/>
          <a:lstStyle/>
          <a:p>
            <a:pPr lvl="0"/>
            <a:r>
              <a:rPr lang="en-US" noProof="0" smtClean="0"/>
              <a:t>Drag picture to placeholder or click icon to add</a:t>
            </a:r>
            <a:endParaRPr lang="en-US" noProof="0"/>
          </a:p>
        </p:txBody>
      </p:sp>
      <p:sp>
        <p:nvSpPr>
          <p:cNvPr id="20" name="Picture Placeholder 8"/>
          <p:cNvSpPr>
            <a:spLocks noGrp="1"/>
          </p:cNvSpPr>
          <p:nvPr>
            <p:ph type="pic" sz="quarter" idx="11"/>
          </p:nvPr>
        </p:nvSpPr>
        <p:spPr>
          <a:xfrm>
            <a:off x="4557711" y="1611005"/>
            <a:ext cx="2274952" cy="3106574"/>
          </a:xfrm>
        </p:spPr>
        <p:txBody>
          <a:bodyPr/>
          <a:lstStyle/>
          <a:p>
            <a:pPr lvl="0"/>
            <a:r>
              <a:rPr lang="en-US" noProof="0" smtClean="0"/>
              <a:t>Drag picture to placeholder or click icon to add</a:t>
            </a:r>
            <a:endParaRPr lang="en-US" noProof="0" dirty="0"/>
          </a:p>
        </p:txBody>
      </p:sp>
      <p:sp>
        <p:nvSpPr>
          <p:cNvPr id="21" name="Picture Placeholder 8"/>
          <p:cNvSpPr>
            <a:spLocks noGrp="1"/>
          </p:cNvSpPr>
          <p:nvPr>
            <p:ph type="pic" sz="quarter" idx="12"/>
          </p:nvPr>
        </p:nvSpPr>
        <p:spPr>
          <a:xfrm>
            <a:off x="6832668" y="1611010"/>
            <a:ext cx="2311337" cy="1556047"/>
          </a:xfrm>
        </p:spPr>
        <p:txBody>
          <a:bodyPr/>
          <a:lstStyle/>
          <a:p>
            <a:pPr lvl="0"/>
            <a:r>
              <a:rPr lang="en-US" noProof="0" smtClean="0"/>
              <a:t>Drag picture to placeholder or click icon to add</a:t>
            </a:r>
            <a:endParaRPr lang="en-US" noProof="0"/>
          </a:p>
        </p:txBody>
      </p:sp>
      <p:sp>
        <p:nvSpPr>
          <p:cNvPr id="25" name="Picture Placeholder 8"/>
          <p:cNvSpPr>
            <a:spLocks noGrp="1"/>
          </p:cNvSpPr>
          <p:nvPr>
            <p:ph type="pic" sz="quarter" idx="13"/>
          </p:nvPr>
        </p:nvSpPr>
        <p:spPr>
          <a:xfrm>
            <a:off x="6832668" y="3199240"/>
            <a:ext cx="2311337" cy="1512825"/>
          </a:xfrm>
        </p:spPr>
        <p:txBody>
          <a:bodyPr/>
          <a:lstStyle/>
          <a:p>
            <a:pPr lvl="0"/>
            <a:r>
              <a:rPr lang="en-US" noProof="0" smtClean="0"/>
              <a:t>Drag picture to placeholder or click icon to add</a:t>
            </a:r>
            <a:endParaRPr lang="en-US" noProof="0" dirty="0"/>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smtClean="0"/>
              <a:t>Click to edit Master title style</a:t>
            </a:r>
            <a:endParaRPr lang="en-US" dirty="0"/>
          </a:p>
        </p:txBody>
      </p:sp>
    </p:spTree>
    <p:extLst>
      <p:ext uri="{BB962C8B-B14F-4D97-AF65-F5344CB8AC3E}">
        <p14:creationId xmlns:p14="http://schemas.microsoft.com/office/powerpoint/2010/main" val="2006215470"/>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kakansi">
    <p:spTree>
      <p:nvGrpSpPr>
        <p:cNvPr id="1" name=""/>
        <p:cNvGrpSpPr/>
        <p:nvPr/>
      </p:nvGrpSpPr>
      <p:grpSpPr>
        <a:xfrm>
          <a:off x="0" y="0"/>
          <a:ext cx="0" cy="0"/>
          <a:chOff x="0" y="0"/>
          <a:chExt cx="0" cy="0"/>
        </a:xfrm>
      </p:grpSpPr>
      <p:sp>
        <p:nvSpPr>
          <p:cNvPr id="5" name="Rectangle 4"/>
          <p:cNvSpPr/>
          <p:nvPr/>
        </p:nvSpPr>
        <p:spPr>
          <a:xfrm>
            <a:off x="8042275" y="0"/>
            <a:ext cx="1101725" cy="755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044" tIns="33522" rIns="67044" bIns="33522" anchor="ctr"/>
          <a:lstStyle/>
          <a:p>
            <a:pPr defTabSz="457012" fontAlgn="auto">
              <a:spcBef>
                <a:spcPts val="0"/>
              </a:spcBef>
              <a:spcAft>
                <a:spcPts val="0"/>
              </a:spcAft>
              <a:defRPr/>
            </a:pPr>
            <a:endParaRPr lang="en-US" dirty="0">
              <a:solidFill>
                <a:prstClr val="white"/>
              </a:solidFill>
              <a:latin typeface="Corbel"/>
            </a:endParaRPr>
          </a:p>
        </p:txBody>
      </p:sp>
      <p:sp>
        <p:nvSpPr>
          <p:cNvPr id="6" name="TextBox 26"/>
          <p:cNvSpPr txBox="1">
            <a:spLocks noChangeArrowheads="1"/>
          </p:cNvSpPr>
          <p:nvPr/>
        </p:nvSpPr>
        <p:spPr bwMode="auto">
          <a:xfrm>
            <a:off x="5584825" y="2401888"/>
            <a:ext cx="2193925"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latin typeface="Corbel" charset="0"/>
                <a:cs typeface="Corbel" charset="0"/>
              </a:rPr>
              <a:t>facebook.com/CSCfi</a:t>
            </a:r>
            <a:endParaRPr lang="en-US" sz="900">
              <a:solidFill>
                <a:srgbClr val="5E6A71"/>
              </a:solidFill>
            </a:endParaRPr>
          </a:p>
        </p:txBody>
      </p:sp>
      <p:sp>
        <p:nvSpPr>
          <p:cNvPr id="26" name="TextBox 46"/>
          <p:cNvSpPr txBox="1">
            <a:spLocks noChangeArrowheads="1"/>
          </p:cNvSpPr>
          <p:nvPr/>
        </p:nvSpPr>
        <p:spPr bwMode="auto">
          <a:xfrm>
            <a:off x="5584825" y="2809875"/>
            <a:ext cx="1600200"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twitter.com/CSCfi</a:t>
            </a:r>
            <a:endParaRPr lang="en-US" sz="900">
              <a:solidFill>
                <a:srgbClr val="5E6A71"/>
              </a:solidFill>
              <a:hlinkClick r:id="rId2"/>
            </a:endParaRPr>
          </a:p>
        </p:txBody>
      </p:sp>
      <p:sp>
        <p:nvSpPr>
          <p:cNvPr id="27" name="TextBox 47"/>
          <p:cNvSpPr txBox="1">
            <a:spLocks noChangeArrowheads="1"/>
          </p:cNvSpPr>
          <p:nvPr/>
        </p:nvSpPr>
        <p:spPr bwMode="auto">
          <a:xfrm>
            <a:off x="5584825" y="3216275"/>
            <a:ext cx="2730500"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pl-PL" sz="900">
                <a:solidFill>
                  <a:srgbClr val="5E6A71"/>
                </a:solidFill>
              </a:rPr>
              <a:t>youtube.com/CSCfi</a:t>
            </a:r>
            <a:endParaRPr lang="pl-PL" sz="900">
              <a:solidFill>
                <a:srgbClr val="5E6A71"/>
              </a:solidFill>
              <a:hlinkClick r:id="rId2"/>
            </a:endParaRPr>
          </a:p>
        </p:txBody>
      </p:sp>
      <p:sp>
        <p:nvSpPr>
          <p:cNvPr id="28" name="TextBox 48"/>
          <p:cNvSpPr txBox="1">
            <a:spLocks noChangeArrowheads="1"/>
          </p:cNvSpPr>
          <p:nvPr/>
        </p:nvSpPr>
        <p:spPr bwMode="auto">
          <a:xfrm>
            <a:off x="5584825" y="3622675"/>
            <a:ext cx="3455988"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linkedin.com/company/csc---it-center-for-science</a:t>
            </a:r>
          </a:p>
        </p:txBody>
      </p:sp>
      <p:cxnSp>
        <p:nvCxnSpPr>
          <p:cNvPr id="29" name="Straight Connector 28"/>
          <p:cNvCxnSpPr/>
          <p:nvPr/>
        </p:nvCxnSpPr>
        <p:spPr>
          <a:xfrm>
            <a:off x="4572000" y="2374900"/>
            <a:ext cx="0" cy="1893888"/>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30" name="Group 50"/>
          <p:cNvGrpSpPr>
            <a:grpSpLocks/>
          </p:cNvGrpSpPr>
          <p:nvPr/>
        </p:nvGrpSpPr>
        <p:grpSpPr bwMode="auto">
          <a:xfrm>
            <a:off x="3706813" y="715963"/>
            <a:ext cx="1730375" cy="1031875"/>
            <a:chOff x="3018474" y="609992"/>
            <a:chExt cx="2171462" cy="1379264"/>
          </a:xfrm>
        </p:grpSpPr>
        <p:sp>
          <p:nvSpPr>
            <p:cNvPr id="3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 name="Freeform 3"/>
            <p:cNvSpPr>
              <a:spLocks noChangeArrowheads="1"/>
            </p:cNvSpPr>
            <p:nvPr/>
          </p:nvSpPr>
          <p:spPr bwMode="auto">
            <a:xfrm>
              <a:off x="3767529" y="1798281"/>
              <a:ext cx="651438" cy="190975"/>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solidFill>
                  <a:srgbClr val="006778"/>
                </a:solidFill>
                <a:latin typeface="+mn-lt"/>
                <a:ea typeface="+mn-ea"/>
                <a:cs typeface="+mn-cs"/>
              </a:endParaRPr>
            </a:p>
          </p:txBody>
        </p:sp>
      </p:grpSp>
      <p:sp>
        <p:nvSpPr>
          <p:cNvPr id="34" name="Rectangle 54"/>
          <p:cNvSpPr>
            <a:spLocks noChangeArrowheads="1"/>
          </p:cNvSpPr>
          <p:nvPr/>
        </p:nvSpPr>
        <p:spPr bwMode="auto">
          <a:xfrm>
            <a:off x="-4763" y="4687888"/>
            <a:ext cx="1204913" cy="16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7044" tIns="33522" rIns="67044" bIns="33522">
            <a:spAutoFit/>
          </a:bodyPr>
          <a:lstStyle/>
          <a:p>
            <a:r>
              <a:rPr lang="fi-FI" sz="600">
                <a:solidFill>
                  <a:srgbClr val="FFFFFF"/>
                </a:solidFill>
              </a:rPr>
              <a:t>Kuvat CSC:n arkisto ja Thinkstock</a:t>
            </a:r>
          </a:p>
        </p:txBody>
      </p:sp>
      <p:sp>
        <p:nvSpPr>
          <p:cNvPr id="36" name="TextBox 56"/>
          <p:cNvSpPr txBox="1">
            <a:spLocks noChangeArrowheads="1"/>
          </p:cNvSpPr>
          <p:nvPr/>
        </p:nvSpPr>
        <p:spPr bwMode="auto">
          <a:xfrm>
            <a:off x="5584825" y="4029075"/>
            <a:ext cx="3455988"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github.com/CSCfi</a:t>
            </a:r>
          </a:p>
        </p:txBody>
      </p:sp>
      <p:sp>
        <p:nvSpPr>
          <p:cNvPr id="53" name="Text Placeholder 52"/>
          <p:cNvSpPr>
            <a:spLocks noGrp="1"/>
          </p:cNvSpPr>
          <p:nvPr>
            <p:ph type="body" sz="quarter" idx="10"/>
          </p:nvPr>
        </p:nvSpPr>
        <p:spPr>
          <a:xfrm>
            <a:off x="2304680" y="2374148"/>
            <a:ext cx="1963641" cy="271059"/>
          </a:xfrm>
        </p:spPr>
        <p:txBody>
          <a:bodyPr lIns="0"/>
          <a:lstStyle>
            <a:lvl1pPr marL="0" indent="0">
              <a:buNone/>
              <a:defRPr sz="1000" b="1">
                <a:solidFill>
                  <a:schemeClr val="tx1"/>
                </a:solidFill>
              </a:defRPr>
            </a:lvl1pPr>
            <a:lvl2pPr marL="254913" indent="0">
              <a:buFont typeface="Arial"/>
              <a:buNone/>
              <a:defRPr sz="900"/>
            </a:lvl2pPr>
            <a:lvl3pPr marL="838069" indent="0">
              <a:buFont typeface="Arial"/>
              <a:buNone/>
              <a:defRPr sz="900"/>
            </a:lvl3pPr>
            <a:lvl4pPr marL="1083669" indent="0">
              <a:buNone/>
              <a:defRPr sz="900"/>
            </a:lvl4pPr>
            <a:lvl5pPr marL="1418897" indent="0">
              <a:buNone/>
              <a:defRPr sz="900"/>
            </a:lvl5pPr>
          </a:lstStyle>
          <a:p>
            <a:pPr lvl="0"/>
            <a:r>
              <a:rPr lang="en-US" smtClean="0"/>
              <a:t>Click to edit Master text styles</a:t>
            </a:r>
          </a:p>
        </p:txBody>
      </p:sp>
      <p:sp>
        <p:nvSpPr>
          <p:cNvPr id="55" name="Picture Placeholder 54"/>
          <p:cNvSpPr>
            <a:spLocks noGrp="1"/>
          </p:cNvSpPr>
          <p:nvPr>
            <p:ph type="pic" sz="quarter" idx="11"/>
          </p:nvPr>
        </p:nvSpPr>
        <p:spPr>
          <a:xfrm>
            <a:off x="826988" y="2438246"/>
            <a:ext cx="1243207" cy="1165581"/>
          </a:xfrm>
          <a:prstGeom prst="ellipse">
            <a:avLst/>
          </a:prstGeom>
        </p:spPr>
        <p:txBody>
          <a:bodyPr/>
          <a:lstStyle>
            <a:lvl1pPr marL="0" indent="0">
              <a:buFont typeface="Arial"/>
              <a:buNone/>
              <a:defRPr sz="1000"/>
            </a:lvl1pPr>
          </a:lstStyle>
          <a:p>
            <a:pPr lvl="0"/>
            <a:r>
              <a:rPr lang="en-US" noProof="0" smtClean="0"/>
              <a:t>Drag picture to placeholder or click icon to add</a:t>
            </a:r>
            <a:endParaRPr lang="en-US" noProof="0" dirty="0"/>
          </a:p>
        </p:txBody>
      </p:sp>
      <p:sp>
        <p:nvSpPr>
          <p:cNvPr id="57" name="Text Placeholder 56"/>
          <p:cNvSpPr>
            <a:spLocks noGrp="1"/>
          </p:cNvSpPr>
          <p:nvPr>
            <p:ph type="body" sz="quarter" idx="12"/>
          </p:nvPr>
        </p:nvSpPr>
        <p:spPr>
          <a:xfrm>
            <a:off x="2304678" y="2691577"/>
            <a:ext cx="1963642" cy="1208805"/>
          </a:xfrm>
        </p:spPr>
        <p:txBody>
          <a:bodyPr lIns="0"/>
          <a:lstStyle>
            <a:lvl1pPr marL="0" indent="0">
              <a:lnSpc>
                <a:spcPct val="110000"/>
              </a:lnSpc>
              <a:spcBef>
                <a:spcPts val="0"/>
              </a:spcBef>
              <a:buNone/>
              <a:defRPr sz="900"/>
            </a:lvl1pPr>
            <a:lvl2pPr marL="506333" indent="-251421">
              <a:buFont typeface="Arial"/>
              <a:buChar char="•"/>
              <a:defRPr sz="1000"/>
            </a:lvl2pPr>
            <a:lvl3pPr marL="1047586" indent="-209517">
              <a:buFont typeface="Arial"/>
              <a:buChar char="•"/>
              <a:defRPr sz="900"/>
            </a:lvl3pPr>
            <a:lvl4pPr>
              <a:defRPr sz="800"/>
            </a:lvl4pPr>
            <a:lvl5pPr>
              <a:defRPr sz="700"/>
            </a:lvl5pPr>
          </a:lstStyle>
          <a:p>
            <a:pPr lvl="0"/>
            <a:r>
              <a:rPr lang="en-US" smtClean="0"/>
              <a:t>Click to 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5787" y="2365375"/>
            <a:ext cx="269875" cy="269875"/>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8050" y="3216275"/>
            <a:ext cx="294188" cy="206851"/>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4775" y="2789293"/>
            <a:ext cx="271151" cy="271151"/>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75" y="3595843"/>
            <a:ext cx="296571" cy="271151"/>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23630" y="3998496"/>
            <a:ext cx="278645" cy="278645"/>
          </a:xfrm>
          <a:prstGeom prst="rect">
            <a:avLst/>
          </a:prstGeom>
        </p:spPr>
      </p:pic>
    </p:spTree>
    <p:extLst>
      <p:ext uri="{BB962C8B-B14F-4D97-AF65-F5344CB8AC3E}">
        <p14:creationId xmlns:p14="http://schemas.microsoft.com/office/powerpoint/2010/main" val="9952731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solidFill>
                  <a:srgbClr val="000000"/>
                </a:solidFill>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1975A3-2E4D-4F46-A85A-D5B41899487D}" type="slidenum">
              <a:rPr lang="en-US"/>
              <a:pPr>
                <a:defRPr/>
              </a:pPr>
              <a:t>‹#›</a:t>
            </a:fld>
            <a:endParaRPr lang="en-US" dirty="0"/>
          </a:p>
        </p:txBody>
      </p:sp>
    </p:spTree>
    <p:extLst>
      <p:ext uri="{BB962C8B-B14F-4D97-AF65-F5344CB8AC3E}">
        <p14:creationId xmlns:p14="http://schemas.microsoft.com/office/powerpoint/2010/main" val="2114442080"/>
      </p:ext>
    </p:extLst>
  </p:cSld>
  <p:clrMapOvr>
    <a:masterClrMapping/>
  </p:clrMapOvr>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126440"/>
            <a:ext cx="3818467"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Content Placeholder 2"/>
          <p:cNvSpPr>
            <a:spLocks noGrp="1"/>
          </p:cNvSpPr>
          <p:nvPr>
            <p:ph idx="13"/>
          </p:nvPr>
        </p:nvSpPr>
        <p:spPr>
          <a:xfrm>
            <a:off x="4553790" y="1126440"/>
            <a:ext cx="3611841"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itle 1"/>
          <p:cNvSpPr>
            <a:spLocks noGrp="1"/>
          </p:cNvSpPr>
          <p:nvPr>
            <p:ph type="title"/>
          </p:nvPr>
        </p:nvSpPr>
        <p:spPr>
          <a:xfrm>
            <a:off x="457201" y="193327"/>
            <a:ext cx="7708430" cy="804598"/>
          </a:xfrm>
        </p:spPr>
        <p:txBody>
          <a:bodyPr/>
          <a:lstStyle/>
          <a:p>
            <a:r>
              <a:rPr lang="en-US" smtClean="0"/>
              <a:t>Click to edit Master title style</a:t>
            </a:r>
            <a:endParaRPr lang="en-US"/>
          </a:p>
        </p:txBody>
      </p:sp>
      <p:sp>
        <p:nvSpPr>
          <p:cNvPr id="6" name="Date Placeholder 4"/>
          <p:cNvSpPr>
            <a:spLocks noGrp="1"/>
          </p:cNvSpPr>
          <p:nvPr>
            <p:ph type="dt" sz="half" idx="14"/>
          </p:nvPr>
        </p:nvSpPr>
        <p:spPr/>
        <p:txBody>
          <a:bodyPr/>
          <a:lstStyle>
            <a:lvl1pPr>
              <a:defRPr/>
            </a:lvl1pPr>
          </a:lstStyle>
          <a:p>
            <a:pPr>
              <a:defRPr/>
            </a:pPr>
            <a:fld id="{B51057C3-EDE0-4E94-8E03-15F17BEADAEF}" type="datetime1">
              <a:rPr lang="fi-FI" smtClean="0"/>
              <a:t>15.4.2020</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p:txBody>
          <a:bodyPr/>
          <a:lstStyle>
            <a:lvl1pPr>
              <a:defRPr/>
            </a:lvl1pPr>
          </a:lstStyle>
          <a:p>
            <a:pPr>
              <a:defRPr/>
            </a:pPr>
            <a:fld id="{1902EB33-AE32-4D46-BAA6-3F61AB03C92B}" type="slidenum">
              <a:rPr lang="en-US"/>
              <a:pPr>
                <a:defRPr/>
              </a:pPr>
              <a:t>‹#›</a:t>
            </a:fld>
            <a:endParaRPr lang="en-US"/>
          </a:p>
        </p:txBody>
      </p:sp>
    </p:spTree>
    <p:extLst>
      <p:ext uri="{BB962C8B-B14F-4D97-AF65-F5344CB8AC3E}">
        <p14:creationId xmlns:p14="http://schemas.microsoft.com/office/powerpoint/2010/main" val="363875790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36"/>
        <p:cNvGrpSpPr/>
        <p:nvPr/>
      </p:nvGrpSpPr>
      <p:grpSpPr>
        <a:xfrm>
          <a:off x="0" y="0"/>
          <a:ext cx="0" cy="0"/>
          <a:chOff x="0" y="0"/>
          <a:chExt cx="0" cy="0"/>
        </a:xfrm>
      </p:grpSpPr>
      <p:sp>
        <p:nvSpPr>
          <p:cNvPr id="37" name="Google Shape;37;p6"/>
          <p:cNvSpPr txBox="1">
            <a:spLocks noGrp="1"/>
          </p:cNvSpPr>
          <p:nvPr>
            <p:ph type="dt" idx="10"/>
          </p:nvPr>
        </p:nvSpPr>
        <p:spPr>
          <a:xfrm>
            <a:off x="8057072" y="4588781"/>
            <a:ext cx="1000575" cy="257007"/>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855093" y="4593926"/>
            <a:ext cx="7107075" cy="2570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22647" y="4593926"/>
            <a:ext cx="736425" cy="257007"/>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29370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with caption">
  <p:cSld name="Image with caption">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629841" y="321839"/>
            <a:ext cx="2949178" cy="11264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470A7"/>
              </a:buClr>
              <a:buSzPts val="2400"/>
              <a:buFont typeface="Calibri"/>
              <a:buNone/>
              <a:defRPr sz="168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a:spLocks noGrp="1"/>
          </p:cNvSpPr>
          <p:nvPr>
            <p:ph type="pic" idx="2"/>
          </p:nvPr>
        </p:nvSpPr>
        <p:spPr>
          <a:xfrm>
            <a:off x="3887391" y="695085"/>
            <a:ext cx="4629150" cy="343071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04"/>
              </a:spcBef>
              <a:spcAft>
                <a:spcPts val="0"/>
              </a:spcAft>
              <a:buClr>
                <a:schemeClr val="dk1"/>
              </a:buClr>
              <a:buSzPts val="3200"/>
              <a:buFont typeface="Calibri"/>
              <a:buNone/>
              <a:defRPr sz="2252" b="0" i="0" u="none" strike="noStrike" cap="none">
                <a:solidFill>
                  <a:schemeClr val="dk1"/>
                </a:solidFill>
                <a:latin typeface="Calibri"/>
                <a:ea typeface="Calibri"/>
                <a:cs typeface="Calibri"/>
                <a:sym typeface="Calibri"/>
              </a:defRPr>
            </a:lvl1pPr>
            <a:lvl2pPr marR="0" lvl="1" algn="l" rtl="0">
              <a:lnSpc>
                <a:spcPct val="90000"/>
              </a:lnSpc>
              <a:spcBef>
                <a:spcPts val="352"/>
              </a:spcBef>
              <a:spcAft>
                <a:spcPts val="0"/>
              </a:spcAft>
              <a:buClr>
                <a:schemeClr val="dk1"/>
              </a:buClr>
              <a:buSzPts val="2800"/>
              <a:buFont typeface="Calibri"/>
              <a:buNone/>
              <a:defRPr sz="1971" b="0" i="0" u="none" strike="noStrike" cap="none">
                <a:solidFill>
                  <a:schemeClr val="dk1"/>
                </a:solidFill>
                <a:latin typeface="Calibri"/>
                <a:ea typeface="Calibri"/>
                <a:cs typeface="Calibri"/>
                <a:sym typeface="Calibri"/>
              </a:defRPr>
            </a:lvl2pPr>
            <a:lvl3pPr marR="0" lvl="2" algn="l" rtl="0">
              <a:lnSpc>
                <a:spcPct val="90000"/>
              </a:lnSpc>
              <a:spcBef>
                <a:spcPts val="352"/>
              </a:spcBef>
              <a:spcAft>
                <a:spcPts val="0"/>
              </a:spcAft>
              <a:buClr>
                <a:schemeClr val="dk1"/>
              </a:buClr>
              <a:buSzPts val="2400"/>
              <a:buFont typeface="Calibri"/>
              <a:buNone/>
              <a:defRPr sz="1689" b="0" i="0" u="none" strike="noStrike" cap="none">
                <a:solidFill>
                  <a:schemeClr val="dk1"/>
                </a:solidFill>
                <a:latin typeface="Calibri"/>
                <a:ea typeface="Calibri"/>
                <a:cs typeface="Calibri"/>
                <a:sym typeface="Calibri"/>
              </a:defRPr>
            </a:lvl3pPr>
            <a:lvl4pPr marR="0" lvl="3" algn="l" rtl="0">
              <a:lnSpc>
                <a:spcPct val="90000"/>
              </a:lnSpc>
              <a:spcBef>
                <a:spcPts val="352"/>
              </a:spcBef>
              <a:spcAft>
                <a:spcPts val="0"/>
              </a:spcAft>
              <a:buClr>
                <a:schemeClr val="dk1"/>
              </a:buClr>
              <a:buSzPts val="2000"/>
              <a:buFont typeface="Calibri"/>
              <a:buNone/>
              <a:defRPr sz="1408" b="0" i="0" u="none" strike="noStrike" cap="none">
                <a:solidFill>
                  <a:schemeClr val="dk1"/>
                </a:solidFill>
                <a:latin typeface="Calibri"/>
                <a:ea typeface="Calibri"/>
                <a:cs typeface="Calibri"/>
                <a:sym typeface="Calibri"/>
              </a:defRPr>
            </a:lvl4pPr>
            <a:lvl5pPr marR="0" lvl="4" algn="l" rtl="0">
              <a:lnSpc>
                <a:spcPct val="90000"/>
              </a:lnSpc>
              <a:spcBef>
                <a:spcPts val="352"/>
              </a:spcBef>
              <a:spcAft>
                <a:spcPts val="0"/>
              </a:spcAft>
              <a:buClr>
                <a:schemeClr val="dk1"/>
              </a:buClr>
              <a:buSzPts val="2000"/>
              <a:buFont typeface="Calibri"/>
              <a:buNone/>
              <a:defRPr sz="1408" b="0" i="0" u="none" strike="noStrike" cap="none">
                <a:solidFill>
                  <a:schemeClr val="dk1"/>
                </a:solidFill>
                <a:latin typeface="Calibri"/>
                <a:ea typeface="Calibri"/>
                <a:cs typeface="Calibri"/>
                <a:sym typeface="Calibri"/>
              </a:defRPr>
            </a:lvl5pPr>
            <a:lvl6pPr marR="0" lvl="5" algn="l" rtl="0">
              <a:lnSpc>
                <a:spcPct val="90000"/>
              </a:lnSpc>
              <a:spcBef>
                <a:spcPts val="352"/>
              </a:spcBef>
              <a:spcAft>
                <a:spcPts val="0"/>
              </a:spcAft>
              <a:buClr>
                <a:schemeClr val="dk1"/>
              </a:buClr>
              <a:buSzPts val="2000"/>
              <a:buFont typeface="Arial"/>
              <a:buNone/>
              <a:defRPr sz="1408" b="0" i="0" u="none" strike="noStrike" cap="none">
                <a:solidFill>
                  <a:schemeClr val="dk1"/>
                </a:solidFill>
                <a:latin typeface="Calibri"/>
                <a:ea typeface="Calibri"/>
                <a:cs typeface="Calibri"/>
                <a:sym typeface="Calibri"/>
              </a:defRPr>
            </a:lvl6pPr>
            <a:lvl7pPr marR="0" lvl="6" algn="l" rtl="0">
              <a:lnSpc>
                <a:spcPct val="90000"/>
              </a:lnSpc>
              <a:spcBef>
                <a:spcPts val="352"/>
              </a:spcBef>
              <a:spcAft>
                <a:spcPts val="0"/>
              </a:spcAft>
              <a:buClr>
                <a:schemeClr val="dk1"/>
              </a:buClr>
              <a:buSzPts val="2000"/>
              <a:buFont typeface="Arial"/>
              <a:buNone/>
              <a:defRPr sz="1408" b="0" i="0" u="none" strike="noStrike" cap="none">
                <a:solidFill>
                  <a:schemeClr val="dk1"/>
                </a:solidFill>
                <a:latin typeface="Calibri"/>
                <a:ea typeface="Calibri"/>
                <a:cs typeface="Calibri"/>
                <a:sym typeface="Calibri"/>
              </a:defRPr>
            </a:lvl7pPr>
            <a:lvl8pPr marR="0" lvl="7" algn="l" rtl="0">
              <a:lnSpc>
                <a:spcPct val="90000"/>
              </a:lnSpc>
              <a:spcBef>
                <a:spcPts val="352"/>
              </a:spcBef>
              <a:spcAft>
                <a:spcPts val="0"/>
              </a:spcAft>
              <a:buClr>
                <a:schemeClr val="dk1"/>
              </a:buClr>
              <a:buSzPts val="2000"/>
              <a:buFont typeface="Arial"/>
              <a:buNone/>
              <a:defRPr sz="1408" b="0" i="0" u="none" strike="noStrike" cap="none">
                <a:solidFill>
                  <a:schemeClr val="dk1"/>
                </a:solidFill>
                <a:latin typeface="Calibri"/>
                <a:ea typeface="Calibri"/>
                <a:cs typeface="Calibri"/>
                <a:sym typeface="Calibri"/>
              </a:defRPr>
            </a:lvl8pPr>
            <a:lvl9pPr marR="0" lvl="8" algn="l" rtl="0">
              <a:lnSpc>
                <a:spcPct val="90000"/>
              </a:lnSpc>
              <a:spcBef>
                <a:spcPts val="352"/>
              </a:spcBef>
              <a:spcAft>
                <a:spcPts val="0"/>
              </a:spcAft>
              <a:buClr>
                <a:schemeClr val="dk1"/>
              </a:buClr>
              <a:buSzPts val="2000"/>
              <a:buFont typeface="Arial"/>
              <a:buNone/>
              <a:defRPr sz="1408" b="0" i="0" u="none" strike="noStrike" cap="none">
                <a:solidFill>
                  <a:schemeClr val="dk1"/>
                </a:solidFill>
                <a:latin typeface="Calibri"/>
                <a:ea typeface="Calibri"/>
                <a:cs typeface="Calibri"/>
                <a:sym typeface="Calibri"/>
              </a:defRPr>
            </a:lvl9pPr>
          </a:lstStyle>
          <a:p>
            <a:endParaRPr/>
          </a:p>
        </p:txBody>
      </p:sp>
      <p:sp>
        <p:nvSpPr>
          <p:cNvPr id="26" name="Google Shape;26;p17"/>
          <p:cNvSpPr txBox="1">
            <a:spLocks noGrp="1"/>
          </p:cNvSpPr>
          <p:nvPr>
            <p:ph type="dt" idx="10"/>
          </p:nvPr>
        </p:nvSpPr>
        <p:spPr>
          <a:xfrm>
            <a:off x="8057072" y="4588781"/>
            <a:ext cx="1000668" cy="25702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855093" y="4593926"/>
            <a:ext cx="7107088" cy="25702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22647" y="4593926"/>
            <a:ext cx="736480" cy="25702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845" b="0" i="0" u="none" strike="noStrike" cap="none">
                <a:solidFill>
                  <a:schemeClr val="lt1"/>
                </a:solidFill>
                <a:latin typeface="Calibri"/>
                <a:ea typeface="Calibri"/>
                <a:cs typeface="Calibri"/>
                <a:sym typeface="Calibri"/>
              </a:defRPr>
            </a:lvl9pPr>
          </a:lstStyle>
          <a:p>
            <a:fld id="{00000000-1234-1234-1234-123412341234}" type="slidenum">
              <a:rPr lang="uk-UA" smtClean="0"/>
              <a:pPr/>
              <a:t>‹#›</a:t>
            </a:fld>
            <a:endParaRPr lang="uk-UA"/>
          </a:p>
        </p:txBody>
      </p:sp>
      <p:sp>
        <p:nvSpPr>
          <p:cNvPr id="29" name="Google Shape;29;p17"/>
          <p:cNvSpPr txBox="1">
            <a:spLocks noGrp="1"/>
          </p:cNvSpPr>
          <p:nvPr>
            <p:ph type="body" idx="1"/>
          </p:nvPr>
        </p:nvSpPr>
        <p:spPr>
          <a:xfrm>
            <a:off x="629841" y="1567087"/>
            <a:ext cx="2949178" cy="2781096"/>
          </a:xfrm>
          <a:prstGeom prst="rect">
            <a:avLst/>
          </a:prstGeom>
          <a:noFill/>
          <a:ln>
            <a:noFill/>
          </a:ln>
        </p:spPr>
        <p:txBody>
          <a:bodyPr spcFirstLastPara="1" wrap="square" lIns="91425" tIns="45700" rIns="91425" bIns="45700" anchor="t" anchorCtr="0">
            <a:noAutofit/>
          </a:bodyPr>
          <a:lstStyle>
            <a:lvl1pPr marL="321823" lvl="0" indent="-223488" algn="l">
              <a:lnSpc>
                <a:spcPct val="90000"/>
              </a:lnSpc>
              <a:spcBef>
                <a:spcPts val="704"/>
              </a:spcBef>
              <a:spcAft>
                <a:spcPts val="0"/>
              </a:spcAft>
              <a:buClr>
                <a:schemeClr val="dk1"/>
              </a:buClr>
              <a:buSzPts val="1400"/>
              <a:buFont typeface="Calibri"/>
              <a:buChar char="•"/>
              <a:defRPr sz="985"/>
            </a:lvl1pPr>
            <a:lvl2pPr marL="643646" lvl="1" indent="-223488" algn="l">
              <a:lnSpc>
                <a:spcPct val="90000"/>
              </a:lnSpc>
              <a:spcBef>
                <a:spcPts val="352"/>
              </a:spcBef>
              <a:spcAft>
                <a:spcPts val="0"/>
              </a:spcAft>
              <a:buClr>
                <a:schemeClr val="dk1"/>
              </a:buClr>
              <a:buSzPts val="1400"/>
              <a:buFont typeface="Calibri"/>
              <a:buChar char="•"/>
              <a:defRPr sz="985"/>
            </a:lvl2pPr>
            <a:lvl3pPr marL="965469" lvl="2" indent="-223488" algn="l">
              <a:lnSpc>
                <a:spcPct val="90000"/>
              </a:lnSpc>
              <a:spcBef>
                <a:spcPts val="352"/>
              </a:spcBef>
              <a:spcAft>
                <a:spcPts val="0"/>
              </a:spcAft>
              <a:buClr>
                <a:schemeClr val="dk1"/>
              </a:buClr>
              <a:buSzPts val="1400"/>
              <a:buFont typeface="Calibri"/>
              <a:buChar char="•"/>
              <a:defRPr sz="985"/>
            </a:lvl3pPr>
            <a:lvl4pPr marL="1287292" lvl="3" indent="-223488" algn="l">
              <a:lnSpc>
                <a:spcPct val="90000"/>
              </a:lnSpc>
              <a:spcBef>
                <a:spcPts val="352"/>
              </a:spcBef>
              <a:spcAft>
                <a:spcPts val="0"/>
              </a:spcAft>
              <a:buClr>
                <a:schemeClr val="dk1"/>
              </a:buClr>
              <a:buSzPts val="1400"/>
              <a:buFont typeface="Calibri"/>
              <a:buChar char="•"/>
              <a:defRPr sz="985"/>
            </a:lvl4pPr>
            <a:lvl5pPr marL="1609115" lvl="4" indent="-223488" algn="l">
              <a:lnSpc>
                <a:spcPct val="90000"/>
              </a:lnSpc>
              <a:spcBef>
                <a:spcPts val="352"/>
              </a:spcBef>
              <a:spcAft>
                <a:spcPts val="0"/>
              </a:spcAft>
              <a:buClr>
                <a:schemeClr val="dk1"/>
              </a:buClr>
              <a:buSzPts val="1400"/>
              <a:buFont typeface="Calibri"/>
              <a:buChar char="•"/>
              <a:defRPr sz="985"/>
            </a:lvl5pPr>
            <a:lvl6pPr marL="1930938" lvl="5" indent="-241367" algn="l">
              <a:lnSpc>
                <a:spcPct val="90000"/>
              </a:lnSpc>
              <a:spcBef>
                <a:spcPts val="352"/>
              </a:spcBef>
              <a:spcAft>
                <a:spcPts val="0"/>
              </a:spcAft>
              <a:buClr>
                <a:schemeClr val="dk1"/>
              </a:buClr>
              <a:buSzPts val="1800"/>
              <a:buChar char="•"/>
              <a:defRPr/>
            </a:lvl6pPr>
            <a:lvl7pPr marL="2252762" lvl="6" indent="-241367" algn="l">
              <a:lnSpc>
                <a:spcPct val="90000"/>
              </a:lnSpc>
              <a:spcBef>
                <a:spcPts val="352"/>
              </a:spcBef>
              <a:spcAft>
                <a:spcPts val="0"/>
              </a:spcAft>
              <a:buClr>
                <a:schemeClr val="dk1"/>
              </a:buClr>
              <a:buSzPts val="1800"/>
              <a:buChar char="•"/>
              <a:defRPr/>
            </a:lvl7pPr>
            <a:lvl8pPr marL="2574585" lvl="7" indent="-241367" algn="l">
              <a:lnSpc>
                <a:spcPct val="90000"/>
              </a:lnSpc>
              <a:spcBef>
                <a:spcPts val="352"/>
              </a:spcBef>
              <a:spcAft>
                <a:spcPts val="0"/>
              </a:spcAft>
              <a:buClr>
                <a:schemeClr val="dk1"/>
              </a:buClr>
              <a:buSzPts val="1800"/>
              <a:buChar char="•"/>
              <a:defRPr/>
            </a:lvl8pPr>
            <a:lvl9pPr marL="2896408" lvl="8" indent="-241367" algn="l">
              <a:lnSpc>
                <a:spcPct val="90000"/>
              </a:lnSpc>
              <a:spcBef>
                <a:spcPts val="352"/>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08821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43D9A8C-9EBF-DB49-9B9D-05E37584E40B}" type="datetime1">
              <a:rPr lang="it-IT" smtClean="0"/>
              <a:t>15/04/20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45175DA-277F-B548-B500-1BF71FE23091}" type="slidenum">
              <a:rPr lang="it-IT" smtClean="0"/>
              <a:t>‹#›</a:t>
            </a:fld>
            <a:endParaRPr lang="it-IT"/>
          </a:p>
        </p:txBody>
      </p:sp>
    </p:spTree>
    <p:extLst>
      <p:ext uri="{BB962C8B-B14F-4D97-AF65-F5344CB8AC3E}">
        <p14:creationId xmlns:p14="http://schemas.microsoft.com/office/powerpoint/2010/main" val="1151443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25" descr="pohja_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829" y="-49141"/>
            <a:ext cx="9223829" cy="4760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359775" y="261938"/>
            <a:ext cx="473075" cy="280987"/>
            <a:chOff x="3018474" y="609992"/>
            <a:chExt cx="2171462" cy="1379264"/>
          </a:xfrm>
        </p:grpSpPr>
        <p:sp>
          <p:nvSpPr>
            <p:cNvPr id="10"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13" name="Date Placeholder 3"/>
          <p:cNvSpPr>
            <a:spLocks noGrp="1"/>
          </p:cNvSpPr>
          <p:nvPr>
            <p:ph type="dt" sz="half" idx="10"/>
          </p:nvPr>
        </p:nvSpPr>
        <p:spPr/>
        <p:txBody>
          <a:bodyPr/>
          <a:lstStyle>
            <a:lvl1pPr>
              <a:defRPr/>
            </a:lvl1pPr>
          </a:lstStyle>
          <a:p>
            <a:pPr>
              <a:defRPr/>
            </a:pPr>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EAF2BF65-B844-A84A-93B0-7324BF97B9CC}" type="slidenum">
              <a:rPr lang="en-US"/>
              <a:pPr>
                <a:defRPr/>
              </a:pPr>
              <a:t>‹#›</a:t>
            </a:fld>
            <a:endParaRPr lang="en-US" dirty="0"/>
          </a:p>
        </p:txBody>
      </p:sp>
    </p:spTree>
    <p:extLst>
      <p:ext uri="{BB962C8B-B14F-4D97-AF65-F5344CB8AC3E}">
        <p14:creationId xmlns:p14="http://schemas.microsoft.com/office/powerpoint/2010/main" val="663079958"/>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5" descr="pohja_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57" y="-23150"/>
            <a:ext cx="9151257" cy="4723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523288" y="261938"/>
            <a:ext cx="309562" cy="280987"/>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05B8D4AF-0665-7B44-B9A5-492E7E49DE6C}" type="slidenum">
              <a:rPr lang="en-US"/>
              <a:pPr>
                <a:defRPr/>
              </a:pPr>
              <a:t>‹#›</a:t>
            </a:fld>
            <a:endParaRPr lang="en-US" dirty="0"/>
          </a:p>
        </p:txBody>
      </p:sp>
    </p:spTree>
    <p:extLst>
      <p:ext uri="{BB962C8B-B14F-4D97-AF65-F5344CB8AC3E}">
        <p14:creationId xmlns:p14="http://schemas.microsoft.com/office/powerpoint/2010/main" val="2494045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ntent_Picture_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51528" y="6"/>
            <a:ext cx="3092477" cy="4712059"/>
          </a:xfrm>
        </p:spPr>
        <p:txBody>
          <a:bodyPr rtlCol="0">
            <a:normAutofit/>
          </a:bodyPr>
          <a:lstStyle/>
          <a:p>
            <a:pPr lvl="0"/>
            <a:r>
              <a:rPr lang="en-US" noProof="0" smtClean="0"/>
              <a:t>Drag picture to placeholder or click icon to add</a:t>
            </a:r>
            <a:endParaRPr lang="en-US" noProof="0"/>
          </a:p>
        </p:txBody>
      </p:sp>
      <p:sp>
        <p:nvSpPr>
          <p:cNvPr id="11" name="Content Placeholder 2"/>
          <p:cNvSpPr>
            <a:spLocks noGrp="1"/>
          </p:cNvSpPr>
          <p:nvPr>
            <p:ph idx="1"/>
          </p:nvPr>
        </p:nvSpPr>
        <p:spPr>
          <a:xfrm>
            <a:off x="457205" y="1126445"/>
            <a:ext cx="518371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itle 1"/>
          <p:cNvSpPr>
            <a:spLocks noGrp="1"/>
          </p:cNvSpPr>
          <p:nvPr>
            <p:ph type="title"/>
          </p:nvPr>
        </p:nvSpPr>
        <p:spPr>
          <a:xfrm>
            <a:off x="457202" y="193327"/>
            <a:ext cx="5183715" cy="804598"/>
          </a:xfrm>
        </p:spPr>
        <p:txBody>
          <a:bodyPr/>
          <a:lstStyle/>
          <a:p>
            <a:r>
              <a:rPr lang="en-US" smtClean="0"/>
              <a:t>Click to edit Master title style</a:t>
            </a:r>
            <a:endParaRPr lang="en-US"/>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a:xfrm>
            <a:off x="2314575" y="4489450"/>
            <a:ext cx="3736975" cy="222250"/>
          </a:xfrm>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7703D0D6-6900-F14F-BBC6-775F449734B8}" type="slidenum">
              <a:rPr lang="en-US"/>
              <a:pPr>
                <a:defRPr/>
              </a:pPr>
              <a:t>‹#›</a:t>
            </a:fld>
            <a:endParaRPr lang="en-US" dirty="0"/>
          </a:p>
        </p:txBody>
      </p:sp>
    </p:spTree>
    <p:extLst>
      <p:ext uri="{BB962C8B-B14F-4D97-AF65-F5344CB8AC3E}">
        <p14:creationId xmlns:p14="http://schemas.microsoft.com/office/powerpoint/2010/main" val="97254244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ntent_Picture_Righ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2" y="1126445"/>
            <a:ext cx="23579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itle 1"/>
          <p:cNvSpPr>
            <a:spLocks noGrp="1"/>
          </p:cNvSpPr>
          <p:nvPr>
            <p:ph type="title"/>
          </p:nvPr>
        </p:nvSpPr>
        <p:spPr>
          <a:xfrm>
            <a:off x="457207" y="193327"/>
            <a:ext cx="7746059" cy="804598"/>
          </a:xfrm>
        </p:spPr>
        <p:txBody>
          <a:bodyPr/>
          <a:lstStyle/>
          <a:p>
            <a:r>
              <a:rPr lang="en-US" smtClean="0"/>
              <a:t>Click to edit Master title style</a:t>
            </a:r>
            <a:endParaRPr lang="en-US"/>
          </a:p>
        </p:txBody>
      </p:sp>
      <p:sp>
        <p:nvSpPr>
          <p:cNvPr id="3" name="Picture Placeholder 2"/>
          <p:cNvSpPr>
            <a:spLocks noGrp="1"/>
          </p:cNvSpPr>
          <p:nvPr>
            <p:ph type="pic" sz="quarter" idx="13"/>
          </p:nvPr>
        </p:nvSpPr>
        <p:spPr>
          <a:xfrm>
            <a:off x="3119189" y="1127128"/>
            <a:ext cx="2521061" cy="1498428"/>
          </a:xfrm>
        </p:spPr>
        <p:txBody>
          <a:bodyPr rtlCol="0">
            <a:normAutofit/>
          </a:bodyPr>
          <a:lstStyle/>
          <a:p>
            <a:pPr lvl="0"/>
            <a:r>
              <a:rPr lang="en-US" noProof="0" smtClean="0"/>
              <a:t>Drag picture to placeholder or click icon to add</a:t>
            </a:r>
            <a:endParaRPr lang="en-US" noProof="0"/>
          </a:p>
        </p:txBody>
      </p:sp>
      <p:sp>
        <p:nvSpPr>
          <p:cNvPr id="9" name="Picture Placeholder 2"/>
          <p:cNvSpPr>
            <a:spLocks noGrp="1"/>
          </p:cNvSpPr>
          <p:nvPr>
            <p:ph type="pic" sz="quarter" idx="14"/>
          </p:nvPr>
        </p:nvSpPr>
        <p:spPr>
          <a:xfrm>
            <a:off x="5810996" y="1126439"/>
            <a:ext cx="2392271" cy="1498428"/>
          </a:xfrm>
        </p:spPr>
        <p:txBody>
          <a:bodyPr rtlCol="0">
            <a:normAutofit/>
          </a:bodyPr>
          <a:lstStyle/>
          <a:p>
            <a:pPr lvl="0"/>
            <a:r>
              <a:rPr lang="en-US" noProof="0" smtClean="0"/>
              <a:t>Drag picture to placeholder or click icon to add</a:t>
            </a:r>
            <a:endParaRPr lang="en-US" noProof="0" dirty="0"/>
          </a:p>
        </p:txBody>
      </p:sp>
      <p:sp>
        <p:nvSpPr>
          <p:cNvPr id="12" name="Picture Placeholder 2"/>
          <p:cNvSpPr>
            <a:spLocks noGrp="1"/>
          </p:cNvSpPr>
          <p:nvPr>
            <p:ph type="pic" sz="quarter" idx="15"/>
          </p:nvPr>
        </p:nvSpPr>
        <p:spPr>
          <a:xfrm>
            <a:off x="3119189" y="2814684"/>
            <a:ext cx="2521061" cy="1498428"/>
          </a:xfrm>
        </p:spPr>
        <p:txBody>
          <a:bodyPr rtlCol="0">
            <a:normAutofit/>
          </a:bodyPr>
          <a:lstStyle/>
          <a:p>
            <a:pPr lvl="0"/>
            <a:r>
              <a:rPr lang="en-US" noProof="0" smtClean="0"/>
              <a:t>Drag picture to placeholder or click icon to add</a:t>
            </a:r>
            <a:endParaRPr lang="en-US" noProof="0"/>
          </a:p>
        </p:txBody>
      </p:sp>
      <p:sp>
        <p:nvSpPr>
          <p:cNvPr id="14" name="Picture Placeholder 2"/>
          <p:cNvSpPr>
            <a:spLocks noGrp="1"/>
          </p:cNvSpPr>
          <p:nvPr>
            <p:ph type="pic" sz="quarter" idx="16"/>
          </p:nvPr>
        </p:nvSpPr>
        <p:spPr>
          <a:xfrm>
            <a:off x="5810996" y="2813996"/>
            <a:ext cx="2392271" cy="1498428"/>
          </a:xfrm>
        </p:spPr>
        <p:txBody>
          <a:bodyPr rtlCol="0">
            <a:normAutofit/>
          </a:bodyPr>
          <a:lstStyle/>
          <a:p>
            <a:pPr lvl="0"/>
            <a:r>
              <a:rPr lang="en-US" noProof="0" smtClean="0"/>
              <a:t>Drag picture to placeholder or click icon to add</a:t>
            </a:r>
            <a:endParaRPr lang="en-US" noProof="0"/>
          </a:p>
        </p:txBody>
      </p:sp>
      <p:sp>
        <p:nvSpPr>
          <p:cNvPr id="8" name="Date Placeholder 3"/>
          <p:cNvSpPr>
            <a:spLocks noGrp="1"/>
          </p:cNvSpPr>
          <p:nvPr>
            <p:ph type="dt" sz="half" idx="17"/>
          </p:nvPr>
        </p:nvSpPr>
        <p:spPr/>
        <p:txBody>
          <a:bodyPr/>
          <a:lstStyle>
            <a:lvl1pPr>
              <a:defRPr/>
            </a:lvl1pPr>
          </a:lstStyle>
          <a:p>
            <a:pPr>
              <a:defRPr/>
            </a:pPr>
            <a:endParaRPr lang="en-US"/>
          </a:p>
        </p:txBody>
      </p:sp>
      <p:sp>
        <p:nvSpPr>
          <p:cNvPr id="10" name="Footer Placeholder 4"/>
          <p:cNvSpPr>
            <a:spLocks noGrp="1"/>
          </p:cNvSpPr>
          <p:nvPr>
            <p:ph type="ftr" sz="quarter" idx="18"/>
          </p:nvPr>
        </p:nvSpPr>
        <p:spPr/>
        <p:txBody>
          <a:bodyPr/>
          <a:lstStyle>
            <a:lvl1pPr>
              <a:defRPr/>
            </a:lvl1pPr>
          </a:lstStyle>
          <a:p>
            <a:pPr>
              <a:defRPr/>
            </a:pPr>
            <a:endParaRPr lang="en-US"/>
          </a:p>
        </p:txBody>
      </p:sp>
      <p:sp>
        <p:nvSpPr>
          <p:cNvPr id="15" name="Slide Number Placeholder 5"/>
          <p:cNvSpPr>
            <a:spLocks noGrp="1"/>
          </p:cNvSpPr>
          <p:nvPr>
            <p:ph type="sldNum" sz="quarter" idx="19"/>
          </p:nvPr>
        </p:nvSpPr>
        <p:spPr/>
        <p:txBody>
          <a:bodyPr/>
          <a:lstStyle>
            <a:lvl1pPr>
              <a:defRPr/>
            </a:lvl1pPr>
          </a:lstStyle>
          <a:p>
            <a:pPr>
              <a:defRPr/>
            </a:pPr>
            <a:fld id="{11811EFB-31E0-D040-8131-3FD1561EF5AB}" type="slidenum">
              <a:rPr lang="en-US"/>
              <a:pPr>
                <a:defRPr/>
              </a:pPr>
              <a:t>‹#›</a:t>
            </a:fld>
            <a:endParaRPr lang="en-US" dirty="0"/>
          </a:p>
        </p:txBody>
      </p:sp>
    </p:spTree>
    <p:extLst>
      <p:ext uri="{BB962C8B-B14F-4D97-AF65-F5344CB8AC3E}">
        <p14:creationId xmlns:p14="http://schemas.microsoft.com/office/powerpoint/2010/main" val="31765966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4754333" y="1124985"/>
            <a:ext cx="3448933"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Picture Placeholder 2"/>
          <p:cNvSpPr>
            <a:spLocks noGrp="1"/>
          </p:cNvSpPr>
          <p:nvPr>
            <p:ph type="pic" sz="quarter" idx="13"/>
          </p:nvPr>
        </p:nvSpPr>
        <p:spPr>
          <a:xfrm>
            <a:off x="457202" y="1126445"/>
            <a:ext cx="3945465" cy="3184525"/>
          </a:xfrm>
        </p:spPr>
        <p:txBody>
          <a:bodyPr rtlCol="0">
            <a:normAutofit/>
          </a:bodyPr>
          <a:lstStyle/>
          <a:p>
            <a:pPr lvl="0"/>
            <a:r>
              <a:rPr lang="en-US" noProof="0" smtClean="0"/>
              <a:t>Drag picture to placeholder or click icon to add</a:t>
            </a:r>
            <a:endParaRPr lang="en-US" noProof="0"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DE4168B-EB49-1542-A171-4DCE01822301}" type="slidenum">
              <a:rPr lang="en-US"/>
              <a:pPr>
                <a:defRPr/>
              </a:pPr>
              <a:t>‹#›</a:t>
            </a:fld>
            <a:endParaRPr lang="en-US" dirty="0"/>
          </a:p>
        </p:txBody>
      </p:sp>
    </p:spTree>
    <p:extLst>
      <p:ext uri="{BB962C8B-B14F-4D97-AF65-F5344CB8AC3E}">
        <p14:creationId xmlns:p14="http://schemas.microsoft.com/office/powerpoint/2010/main" val="393899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457205" y="1126445"/>
            <a:ext cx="38184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Content Placeholder 2"/>
          <p:cNvSpPr>
            <a:spLocks noGrp="1"/>
          </p:cNvSpPr>
          <p:nvPr>
            <p:ph idx="13"/>
          </p:nvPr>
        </p:nvSpPr>
        <p:spPr>
          <a:xfrm>
            <a:off x="4553792" y="1126445"/>
            <a:ext cx="3611841"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9F72602D-C93A-8141-9238-06DF5CA742BB}" type="slidenum">
              <a:rPr lang="en-US"/>
              <a:pPr>
                <a:defRPr/>
              </a:pPr>
              <a:t>‹#›</a:t>
            </a:fld>
            <a:endParaRPr lang="en-US" dirty="0"/>
          </a:p>
        </p:txBody>
      </p:sp>
    </p:spTree>
    <p:extLst>
      <p:ext uri="{BB962C8B-B14F-4D97-AF65-F5344CB8AC3E}">
        <p14:creationId xmlns:p14="http://schemas.microsoft.com/office/powerpoint/2010/main" val="123934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792288" y="3379312"/>
            <a:ext cx="5486400" cy="398947"/>
          </a:xfrm>
        </p:spPr>
        <p:txBody>
          <a:bodyPr anchor="b"/>
          <a:lstStyle>
            <a:lvl1pPr algn="l">
              <a:defRPr sz="1500" b="0"/>
            </a:lvl1pPr>
          </a:lstStyle>
          <a:p>
            <a:r>
              <a:rPr lang="en-US" smtClean="0"/>
              <a:t>Click to edit Master title style</a:t>
            </a:r>
            <a:endParaRPr lang="en-US" dirty="0"/>
          </a:p>
        </p:txBody>
      </p:sp>
      <p:sp>
        <p:nvSpPr>
          <p:cNvPr id="7" name="Picture Placeholder 2"/>
          <p:cNvSpPr>
            <a:spLocks noGrp="1"/>
          </p:cNvSpPr>
          <p:nvPr>
            <p:ph type="pic" idx="1"/>
          </p:nvPr>
        </p:nvSpPr>
        <p:spPr>
          <a:xfrm>
            <a:off x="1792288" y="431355"/>
            <a:ext cx="5486400" cy="2896553"/>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smtClean="0"/>
              <a:t>Drag picture to placeholder or click icon to add</a:t>
            </a:r>
            <a:endParaRPr lang="en-US" noProof="0"/>
          </a:p>
        </p:txBody>
      </p:sp>
      <p:sp>
        <p:nvSpPr>
          <p:cNvPr id="8" name="Text Placeholder 3"/>
          <p:cNvSpPr>
            <a:spLocks noGrp="1"/>
          </p:cNvSpPr>
          <p:nvPr>
            <p:ph type="body" sz="half" idx="2"/>
          </p:nvPr>
        </p:nvSpPr>
        <p:spPr>
          <a:xfrm>
            <a:off x="1792288" y="3778258"/>
            <a:ext cx="5486400" cy="566571"/>
          </a:xfrm>
        </p:spPr>
        <p:txBody>
          <a:bodyPr>
            <a:normAutofit/>
          </a:bodyPr>
          <a:lstStyle>
            <a:lvl1pPr marL="0" indent="0">
              <a:buNone/>
              <a:defRPr sz="900"/>
            </a:lvl1pPr>
            <a:lvl2pPr marL="335173" indent="0">
              <a:buNone/>
              <a:defRPr sz="900"/>
            </a:lvl2pPr>
            <a:lvl3pPr marL="670346" indent="0">
              <a:buNone/>
              <a:defRPr sz="700"/>
            </a:lvl3pPr>
            <a:lvl4pPr marL="1005516" indent="0">
              <a:buNone/>
              <a:defRPr sz="700"/>
            </a:lvl4pPr>
            <a:lvl5pPr marL="1340690" indent="0">
              <a:buNone/>
              <a:defRPr sz="700"/>
            </a:lvl5pPr>
            <a:lvl6pPr marL="1675862" indent="0">
              <a:buNone/>
              <a:defRPr sz="700"/>
            </a:lvl6pPr>
            <a:lvl7pPr marL="2011033" indent="0">
              <a:buNone/>
              <a:defRPr sz="700"/>
            </a:lvl7pPr>
            <a:lvl8pPr marL="2346207" indent="0">
              <a:buNone/>
              <a:defRPr sz="700"/>
            </a:lvl8pPr>
            <a:lvl9pPr marL="2681379"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2FCE774-9944-0D4C-AF7F-2733F9DE4C1B}" type="slidenum">
              <a:rPr lang="en-US"/>
              <a:pPr>
                <a:defRPr/>
              </a:pPr>
              <a:t>‹#›</a:t>
            </a:fld>
            <a:endParaRPr lang="en-US" dirty="0"/>
          </a:p>
        </p:txBody>
      </p:sp>
    </p:spTree>
    <p:extLst>
      <p:ext uri="{BB962C8B-B14F-4D97-AF65-F5344CB8AC3E}">
        <p14:creationId xmlns:p14="http://schemas.microsoft.com/office/powerpoint/2010/main" val="33520993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6213"/>
            <a:ext cx="7742238" cy="8032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127125"/>
            <a:ext cx="6169025" cy="31845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p>
            <a:pPr lvl="0"/>
            <a:r>
              <a:rPr lang="fi-FI"/>
              <a:t>Click to edit Master text styles</a:t>
            </a:r>
          </a:p>
          <a:p>
            <a:pPr lvl="1"/>
            <a:r>
              <a:rPr lang="fi-FI"/>
              <a:t>Second level </a:t>
            </a:r>
          </a:p>
          <a:p>
            <a:pPr lvl="2"/>
            <a:r>
              <a:rPr lang="fi-FI"/>
              <a:t>Third level</a:t>
            </a:r>
          </a:p>
          <a:p>
            <a:pPr lvl="3"/>
            <a:r>
              <a:rPr lang="fi-FI"/>
              <a:t>Forth level</a:t>
            </a:r>
          </a:p>
        </p:txBody>
      </p:sp>
      <p:sp>
        <p:nvSpPr>
          <p:cNvPr id="4" name="Date Placeholder 3"/>
          <p:cNvSpPr>
            <a:spLocks noGrp="1"/>
          </p:cNvSpPr>
          <p:nvPr>
            <p:ph type="dt" sz="half" idx="2"/>
          </p:nvPr>
        </p:nvSpPr>
        <p:spPr>
          <a:xfrm>
            <a:off x="1217613" y="4489450"/>
            <a:ext cx="976312"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5" name="Footer Placeholder 4"/>
          <p:cNvSpPr>
            <a:spLocks noGrp="1"/>
          </p:cNvSpPr>
          <p:nvPr>
            <p:ph type="ftr" sz="quarter" idx="3"/>
          </p:nvPr>
        </p:nvSpPr>
        <p:spPr>
          <a:xfrm>
            <a:off x="2314575" y="4489450"/>
            <a:ext cx="4311650"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6" name="Slide Number Placeholder 5"/>
          <p:cNvSpPr>
            <a:spLocks noGrp="1"/>
          </p:cNvSpPr>
          <p:nvPr>
            <p:ph type="sldNum" sz="quarter" idx="4"/>
          </p:nvPr>
        </p:nvSpPr>
        <p:spPr>
          <a:xfrm>
            <a:off x="457200" y="4489450"/>
            <a:ext cx="646113" cy="222250"/>
          </a:xfrm>
          <a:prstGeom prst="rect">
            <a:avLst/>
          </a:prstGeom>
        </p:spPr>
        <p:txBody>
          <a:bodyPr vert="horz" lIns="67033" tIns="33516" rIns="67033" bIns="33516" rtlCol="0" anchor="ctr"/>
          <a:lstStyle>
            <a:lvl1pPr algn="l" defTabSz="457012" fontAlgn="auto">
              <a:spcBef>
                <a:spcPts val="0"/>
              </a:spcBef>
              <a:spcAft>
                <a:spcPts val="0"/>
              </a:spcAft>
              <a:defRPr sz="700" b="0">
                <a:solidFill>
                  <a:schemeClr val="accent3">
                    <a:lumMod val="75000"/>
                  </a:schemeClr>
                </a:solidFill>
                <a:latin typeface="Corbel"/>
                <a:ea typeface="+mn-ea"/>
                <a:cs typeface="Corbel"/>
              </a:defRPr>
            </a:lvl1pPr>
          </a:lstStyle>
          <a:p>
            <a:pPr>
              <a:defRPr/>
            </a:pPr>
            <a:fld id="{120E91DB-2444-B440-AB36-9AD9C2865FFA}" type="slidenum">
              <a:rPr lang="en-US"/>
              <a:pPr>
                <a:defRPr/>
              </a:pPr>
              <a:t>‹#›</a:t>
            </a:fld>
            <a:endParaRPr lang="en-US" dirty="0"/>
          </a:p>
        </p:txBody>
      </p:sp>
      <p:grpSp>
        <p:nvGrpSpPr>
          <p:cNvPr id="1031" name="Group 17"/>
          <p:cNvGrpSpPr>
            <a:grpSpLocks/>
          </p:cNvGrpSpPr>
          <p:nvPr/>
        </p:nvGrpSpPr>
        <p:grpSpPr bwMode="auto">
          <a:xfrm>
            <a:off x="8359775" y="261938"/>
            <a:ext cx="473075" cy="280987"/>
            <a:chOff x="3018474" y="609992"/>
            <a:chExt cx="2171462" cy="1379264"/>
          </a:xfrm>
        </p:grpSpPr>
        <p:sp>
          <p:nvSpPr>
            <p:cNvPr id="104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1035" name="Group 14"/>
          <p:cNvGrpSpPr>
            <a:grpSpLocks/>
          </p:cNvGrpSpPr>
          <p:nvPr/>
        </p:nvGrpSpPr>
        <p:grpSpPr bwMode="auto">
          <a:xfrm>
            <a:off x="8523288" y="261938"/>
            <a:ext cx="309562" cy="280987"/>
            <a:chOff x="3768229" y="609992"/>
            <a:chExt cx="1421707" cy="1379264"/>
          </a:xfrm>
        </p:grpSpPr>
        <p:sp>
          <p:nvSpPr>
            <p:cNvPr id="1039"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14" name="Rectangle 13"/>
          <p:cNvSpPr/>
          <p:nvPr userDrawn="1"/>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5" name="Rectangle 14"/>
          <p:cNvSpPr/>
          <p:nvPr userDrawn="1"/>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6" name="Rectangle 15"/>
          <p:cNvSpPr/>
          <p:nvPr userDrawn="1"/>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cSld>
  <p:clrMap bg1="lt1" tx1="dk1" bg2="lt2" tx2="dk2" accent1="accent1" accent2="accent2" accent3="accent3" accent4="accent4" accent5="accent5" accent6="accent6" hlink="hlink" folHlink="folHlink"/>
  <p:sldLayoutIdLst>
    <p:sldLayoutId id="2147483920" r:id="rId1"/>
    <p:sldLayoutId id="2147483890" r:id="rId2"/>
    <p:sldLayoutId id="2147483898" r:id="rId3"/>
    <p:sldLayoutId id="2147483899" r:id="rId4"/>
    <p:sldLayoutId id="2147483901" r:id="rId5"/>
    <p:sldLayoutId id="2147483891" r:id="rId6"/>
    <p:sldLayoutId id="2147483892" r:id="rId7"/>
    <p:sldLayoutId id="2147483893" r:id="rId8"/>
    <p:sldLayoutId id="2147483894" r:id="rId9"/>
    <p:sldLayoutId id="214748389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4" r:id="rId18"/>
    <p:sldLayoutId id="2147483915" r:id="rId19"/>
    <p:sldLayoutId id="2147483917" r:id="rId20"/>
    <p:sldLayoutId id="2147483921" r:id="rId21"/>
    <p:sldLayoutId id="2147483922" r:id="rId22"/>
    <p:sldLayoutId id="2147483923" r:id="rId23"/>
  </p:sldLayoutIdLst>
  <p:timing>
    <p:tnLst>
      <p:par>
        <p:cTn id="1" dur="indefinite" restart="never" nodeType="tmRoot"/>
      </p:par>
    </p:tnLst>
  </p:timing>
  <p:hf hdr="0" ftr="0" dt="0"/>
  <p:txStyles>
    <p:titleStyle>
      <a:lvl1pPr algn="l" defTabSz="334963" rtl="0" eaLnBrk="1" fontAlgn="base" hangingPunct="1">
        <a:spcBef>
          <a:spcPct val="0"/>
        </a:spcBef>
        <a:spcAft>
          <a:spcPct val="0"/>
        </a:spcAft>
        <a:defRPr sz="2100" b="1" kern="1200">
          <a:solidFill>
            <a:schemeClr val="tx1"/>
          </a:solidFill>
          <a:latin typeface="Corbel"/>
          <a:ea typeface="ＭＳ Ｐゴシック" charset="0"/>
          <a:cs typeface="Corbel"/>
        </a:defRPr>
      </a:lvl1pPr>
      <a:lvl2pPr algn="l" defTabSz="334963" rtl="0" eaLnBrk="1" fontAlgn="base" hangingPunct="1">
        <a:spcBef>
          <a:spcPct val="0"/>
        </a:spcBef>
        <a:spcAft>
          <a:spcPct val="0"/>
        </a:spcAft>
        <a:defRPr sz="2100" b="1">
          <a:solidFill>
            <a:schemeClr val="tx1"/>
          </a:solidFill>
          <a:latin typeface="Corbel" charset="0"/>
          <a:ea typeface="ＭＳ Ｐゴシック" charset="0"/>
        </a:defRPr>
      </a:lvl2pPr>
      <a:lvl3pPr algn="l" defTabSz="334963" rtl="0" eaLnBrk="1" fontAlgn="base" hangingPunct="1">
        <a:spcBef>
          <a:spcPct val="0"/>
        </a:spcBef>
        <a:spcAft>
          <a:spcPct val="0"/>
        </a:spcAft>
        <a:defRPr sz="2100" b="1">
          <a:solidFill>
            <a:schemeClr val="tx1"/>
          </a:solidFill>
          <a:latin typeface="Corbel" charset="0"/>
          <a:ea typeface="ＭＳ Ｐゴシック" charset="0"/>
        </a:defRPr>
      </a:lvl3pPr>
      <a:lvl4pPr algn="l" defTabSz="334963" rtl="0" eaLnBrk="1" fontAlgn="base" hangingPunct="1">
        <a:spcBef>
          <a:spcPct val="0"/>
        </a:spcBef>
        <a:spcAft>
          <a:spcPct val="0"/>
        </a:spcAft>
        <a:defRPr sz="2100" b="1">
          <a:solidFill>
            <a:schemeClr val="tx1"/>
          </a:solidFill>
          <a:latin typeface="Corbel" charset="0"/>
          <a:ea typeface="ＭＳ Ｐゴシック" charset="0"/>
        </a:defRPr>
      </a:lvl4pPr>
      <a:lvl5pPr algn="l" defTabSz="334963" rtl="0" eaLnBrk="1" fontAlgn="base" hangingPunct="1">
        <a:spcBef>
          <a:spcPct val="0"/>
        </a:spcBef>
        <a:spcAft>
          <a:spcPct val="0"/>
        </a:spcAft>
        <a:defRPr sz="2100" b="1">
          <a:solidFill>
            <a:schemeClr val="tx1"/>
          </a:solidFill>
          <a:latin typeface="Corbel" charset="0"/>
          <a:ea typeface="ＭＳ Ｐゴシック" charset="0"/>
        </a:defRPr>
      </a:lvl5pPr>
      <a:lvl6pPr marL="335173" algn="l" defTabSz="335173" rtl="0" eaLnBrk="1" fontAlgn="base" hangingPunct="1">
        <a:spcBef>
          <a:spcPct val="0"/>
        </a:spcBef>
        <a:spcAft>
          <a:spcPct val="0"/>
        </a:spcAft>
        <a:defRPr sz="2100" b="1">
          <a:solidFill>
            <a:srgbClr val="094C5F"/>
          </a:solidFill>
          <a:latin typeface="Candara" charset="0"/>
          <a:ea typeface="ＭＳ Ｐゴシック" charset="0"/>
        </a:defRPr>
      </a:lvl6pPr>
      <a:lvl7pPr marL="670346" algn="l" defTabSz="335173" rtl="0" eaLnBrk="1" fontAlgn="base" hangingPunct="1">
        <a:spcBef>
          <a:spcPct val="0"/>
        </a:spcBef>
        <a:spcAft>
          <a:spcPct val="0"/>
        </a:spcAft>
        <a:defRPr sz="2100" b="1">
          <a:solidFill>
            <a:srgbClr val="094C5F"/>
          </a:solidFill>
          <a:latin typeface="Candara" charset="0"/>
          <a:ea typeface="ＭＳ Ｐゴシック" charset="0"/>
        </a:defRPr>
      </a:lvl7pPr>
      <a:lvl8pPr marL="1005516" algn="l" defTabSz="335173" rtl="0" eaLnBrk="1" fontAlgn="base" hangingPunct="1">
        <a:spcBef>
          <a:spcPct val="0"/>
        </a:spcBef>
        <a:spcAft>
          <a:spcPct val="0"/>
        </a:spcAft>
        <a:defRPr sz="2100" b="1">
          <a:solidFill>
            <a:srgbClr val="094C5F"/>
          </a:solidFill>
          <a:latin typeface="Candara" charset="0"/>
          <a:ea typeface="ＭＳ Ｐゴシック" charset="0"/>
        </a:defRPr>
      </a:lvl8pPr>
      <a:lvl9pPr marL="1340690" algn="l" defTabSz="335173" rtl="0" eaLnBrk="1" fontAlgn="base" hangingPunct="1">
        <a:spcBef>
          <a:spcPct val="0"/>
        </a:spcBef>
        <a:spcAft>
          <a:spcPct val="0"/>
        </a:spcAft>
        <a:defRPr sz="2100" b="1">
          <a:solidFill>
            <a:srgbClr val="094C5F"/>
          </a:solidFill>
          <a:latin typeface="Candara" charset="0"/>
          <a:ea typeface="ＭＳ Ｐゴシック" charset="0"/>
        </a:defRPr>
      </a:lvl9pPr>
    </p:titleStyle>
    <p:body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254000" indent="203200" algn="l" defTabSz="334963" rtl="0" eaLnBrk="1" fontAlgn="base" hangingPunct="1">
        <a:spcBef>
          <a:spcPct val="20000"/>
        </a:spcBef>
        <a:spcAft>
          <a:spcPct val="0"/>
        </a:spcAft>
        <a:buFont typeface="Courier New" charset="0"/>
        <a:defRPr sz="1500" kern="1200">
          <a:solidFill>
            <a:srgbClr val="464F55"/>
          </a:solidFill>
          <a:latin typeface="Corbel"/>
          <a:ea typeface="ＭＳ Ｐゴシック" charset="0"/>
          <a:cs typeface="Corbel"/>
        </a:defRPr>
      </a:lvl2pPr>
      <a:lvl3pPr marL="836613" indent="77788" algn="l" defTabSz="334963" rtl="0" eaLnBrk="1" fontAlgn="base" hangingPunct="1">
        <a:spcBef>
          <a:spcPts val="150"/>
        </a:spcBef>
        <a:spcAft>
          <a:spcPct val="0"/>
        </a:spcAft>
        <a:defRPr sz="1300" kern="1200">
          <a:solidFill>
            <a:srgbClr val="464F55"/>
          </a:solidFill>
          <a:latin typeface="Corbel"/>
          <a:ea typeface="ＭＳ Ｐゴシック" charset="0"/>
          <a:cs typeface="Corbel"/>
        </a:defRPr>
      </a:lvl3pPr>
      <a:lvl4pPr marL="1171575" indent="-88900" algn="l" defTabSz="334963" rtl="0" eaLnBrk="1" fontAlgn="base" hangingPunct="1">
        <a:spcBef>
          <a:spcPct val="20000"/>
        </a:spcBef>
        <a:spcAft>
          <a:spcPct val="0"/>
        </a:spcAft>
        <a:buFont typeface="Wingdings" charset="0"/>
        <a:buChar char="§"/>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35173" rtl="0" eaLnBrk="1" latinLnBrk="0" hangingPunct="1">
        <a:defRPr sz="1300" kern="1200">
          <a:solidFill>
            <a:schemeClr val="tx1"/>
          </a:solidFill>
          <a:latin typeface="+mn-lt"/>
          <a:ea typeface="+mn-ea"/>
          <a:cs typeface="+mn-cs"/>
        </a:defRPr>
      </a:lvl1pPr>
      <a:lvl2pPr marL="335173" algn="l" defTabSz="335173" rtl="0" eaLnBrk="1" latinLnBrk="0" hangingPunct="1">
        <a:defRPr sz="1300" kern="1200">
          <a:solidFill>
            <a:schemeClr val="tx1"/>
          </a:solidFill>
          <a:latin typeface="+mn-lt"/>
          <a:ea typeface="+mn-ea"/>
          <a:cs typeface="+mn-cs"/>
        </a:defRPr>
      </a:lvl2pPr>
      <a:lvl3pPr marL="670346" algn="l" defTabSz="335173" rtl="0" eaLnBrk="1" latinLnBrk="0" hangingPunct="1">
        <a:defRPr sz="1300" kern="1200">
          <a:solidFill>
            <a:schemeClr val="tx1"/>
          </a:solidFill>
          <a:latin typeface="+mn-lt"/>
          <a:ea typeface="+mn-ea"/>
          <a:cs typeface="+mn-cs"/>
        </a:defRPr>
      </a:lvl3pPr>
      <a:lvl4pPr marL="1005516" algn="l" defTabSz="335173" rtl="0" eaLnBrk="1" latinLnBrk="0" hangingPunct="1">
        <a:defRPr sz="1300" kern="1200">
          <a:solidFill>
            <a:schemeClr val="tx1"/>
          </a:solidFill>
          <a:latin typeface="+mn-lt"/>
          <a:ea typeface="+mn-ea"/>
          <a:cs typeface="+mn-cs"/>
        </a:defRPr>
      </a:lvl4pPr>
      <a:lvl5pPr marL="1340690" algn="l" defTabSz="335173" rtl="0" eaLnBrk="1" latinLnBrk="0" hangingPunct="1">
        <a:defRPr sz="1300" kern="1200">
          <a:solidFill>
            <a:schemeClr val="tx1"/>
          </a:solidFill>
          <a:latin typeface="+mn-lt"/>
          <a:ea typeface="+mn-ea"/>
          <a:cs typeface="+mn-cs"/>
        </a:defRPr>
      </a:lvl5pPr>
      <a:lvl6pPr marL="1675862" algn="l" defTabSz="335173" rtl="0" eaLnBrk="1" latinLnBrk="0" hangingPunct="1">
        <a:defRPr sz="1300" kern="1200">
          <a:solidFill>
            <a:schemeClr val="tx1"/>
          </a:solidFill>
          <a:latin typeface="+mn-lt"/>
          <a:ea typeface="+mn-ea"/>
          <a:cs typeface="+mn-cs"/>
        </a:defRPr>
      </a:lvl6pPr>
      <a:lvl7pPr marL="2011033" algn="l" defTabSz="335173" rtl="0" eaLnBrk="1" latinLnBrk="0" hangingPunct="1">
        <a:defRPr sz="1300" kern="1200">
          <a:solidFill>
            <a:schemeClr val="tx1"/>
          </a:solidFill>
          <a:latin typeface="+mn-lt"/>
          <a:ea typeface="+mn-ea"/>
          <a:cs typeface="+mn-cs"/>
        </a:defRPr>
      </a:lvl7pPr>
      <a:lvl8pPr marL="2346207" algn="l" defTabSz="335173" rtl="0" eaLnBrk="1" latinLnBrk="0" hangingPunct="1">
        <a:defRPr sz="1300" kern="1200">
          <a:solidFill>
            <a:schemeClr val="tx1"/>
          </a:solidFill>
          <a:latin typeface="+mn-lt"/>
          <a:ea typeface="+mn-ea"/>
          <a:cs typeface="+mn-cs"/>
        </a:defRPr>
      </a:lvl8pPr>
      <a:lvl9pPr marL="2681379" algn="l" defTabSz="33517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fairdata.fi/koulutus/koulutuksen-tallentee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i.org/10.5281/zenodo.3688762" TargetMode="Externa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281/zenodo.3678716" TargetMode="External"/><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s://satifyd.dans.knaw.n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s://fairsfair.eu/application-results-open-call-data-repositories"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i.org/10.5281/zenodo.3678716" TargetMode="Externa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hyperlink" Target="https://wiki.eduuni.fi/display/CscPidVerkosto/PID-verkosto" TargetMode="External"/><Relationship Id="rId5" Type="http://schemas.openxmlformats.org/officeDocument/2006/relationships/hyperlink" Target="https://wiki.edu/" TargetMode="External"/><Relationship Id="rId6" Type="http://schemas.openxmlformats.org/officeDocument/2006/relationships/hyperlink" Target="https://www.pidforum.org/" TargetMode="External"/><Relationship Id="rId7" Type="http://schemas.openxmlformats.org/officeDocument/2006/relationships/hyperlink" Target="https://doi.org/10.5281/zenodo.3574203" TargetMode="External"/><Relationship Id="rId1" Type="http://schemas.openxmlformats.org/officeDocument/2006/relationships/slideLayout" Target="../slideLayouts/slideLayout2.xml"/><Relationship Id="rId2" Type="http://schemas.openxmlformats.org/officeDocument/2006/relationships/hyperlink" Target="https://research.csc.fi/pid-polic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0.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doi.org/10.5281/zenodo.3557381" TargetMode="External"/><Relationship Id="rId3" Type="http://schemas.openxmlformats.org/officeDocument/2006/relationships/image" Target="../media/image44.jpg"/><Relationship Id="rId4" Type="http://schemas.openxmlformats.org/officeDocument/2006/relationships/image" Target="../media/image45.png"/><Relationship Id="rId5" Type="http://schemas.openxmlformats.org/officeDocument/2006/relationships/image" Target="../media/image46.jp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jpg"/><Relationship Id="rId9" Type="http://schemas.openxmlformats.org/officeDocument/2006/relationships/image" Target="../media/image50.jpg"/><Relationship Id="rId10"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doi.org/10.5281/zenodo.3557381" TargetMode="External"/><Relationship Id="rId5" Type="http://schemas.openxmlformats.org/officeDocument/2006/relationships/hyperlink" Target="https://ec.europa.eu/isa2/eif_en" TargetMode="External"/><Relationship Id="rId1" Type="http://schemas.openxmlformats.org/officeDocument/2006/relationships/slideLayout" Target="../slideLayouts/slideLayout22.xml"/><Relationship Id="rId2" Type="http://schemas.openxmlformats.org/officeDocument/2006/relationships/hyperlink" Target="https://dictionary.casrai.org/Semantic_interoperabilit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22.png"/><Relationship Id="rId5" Type="http://schemas.openxmlformats.org/officeDocument/2006/relationships/hyperlink" Target="http://doi.org/10.5281/zenodo.3557381"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tieteentermipankki.fi/wiki/Termipankki:Etusivu/en" TargetMode="External"/><Relationship Id="rId4" Type="http://schemas.openxmlformats.org/officeDocument/2006/relationships/hyperlink" Target="https://laji.fi/" TargetMode="External"/><Relationship Id="rId5" Type="http://schemas.openxmlformats.org/officeDocument/2006/relationships/hyperlink" Target="https://www.helsinki.fi/en/helsinki-centre-for-digital-humanities/infrastructure" TargetMode="External"/><Relationship Id="rId1" Type="http://schemas.openxmlformats.org/officeDocument/2006/relationships/slideLayout" Target="../slideLayouts/slideLayout2.xml"/><Relationship Id="rId2" Type="http://schemas.openxmlformats.org/officeDocument/2006/relationships/hyperlink" Target="http://finto.fi/yso/f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22.png"/><Relationship Id="rId5" Type="http://schemas.openxmlformats.org/officeDocument/2006/relationships/hyperlink" Target="http://doi.org/10.5281/zenodo.3557381" TargetMode="External"/><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22.png"/><Relationship Id="rId5" Type="http://schemas.openxmlformats.org/officeDocument/2006/relationships/hyperlink" Target="http://doi.org/10.5281/zenodo.3557381" TargetMode="External"/><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22.png"/><Relationship Id="rId5" Type="http://schemas.openxmlformats.org/officeDocument/2006/relationships/hyperlink" Target="http://doi.org/10.5281/zenodo.3557381" TargetMode="External"/><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22.png"/><Relationship Id="rId5" Type="http://schemas.openxmlformats.org/officeDocument/2006/relationships/hyperlink" Target="http://doi.org/10.5281/zenodo.3557381" TargetMode="External"/><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hyperlink" Target="http://doi.org/10.5281/zenodo.3565428" TargetMode="External"/><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jpg"/><Relationship Id="rId10"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fairsfair.eu/"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i.org/10.5281/zenodo.3558173" TargetMode="Externa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hyperlink" Target="https://finna.fi/Record/hkm.HKMS000005:00000zfk" TargetMode="External"/><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2.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8088" y="1996886"/>
            <a:ext cx="5926512" cy="983400"/>
          </a:xfrm>
        </p:spPr>
        <p:txBody>
          <a:bodyPr>
            <a:normAutofit fontScale="90000"/>
          </a:bodyPr>
          <a:lstStyle/>
          <a:p>
            <a:r>
              <a:rPr lang="en-US" dirty="0" err="1" smtClean="0"/>
              <a:t>FAIRsFAIR</a:t>
            </a:r>
            <a:r>
              <a:rPr lang="en-US" dirty="0" smtClean="0"/>
              <a:t> and implementing the FAIR principles</a:t>
            </a:r>
            <a:br>
              <a:rPr lang="en-US" dirty="0" smtClean="0"/>
            </a:br>
            <a:r>
              <a:rPr lang="en-US" dirty="0" smtClean="0"/>
              <a:t>- a Finnish perspective</a:t>
            </a:r>
            <a:endParaRPr lang="en-US" dirty="0"/>
          </a:p>
        </p:txBody>
      </p:sp>
      <p:sp>
        <p:nvSpPr>
          <p:cNvPr id="3" name="Subtitle 2"/>
          <p:cNvSpPr>
            <a:spLocks noGrp="1"/>
          </p:cNvSpPr>
          <p:nvPr>
            <p:ph type="subTitle" idx="1"/>
          </p:nvPr>
        </p:nvSpPr>
        <p:spPr>
          <a:xfrm>
            <a:off x="2938088" y="2729296"/>
            <a:ext cx="5338467" cy="352134"/>
          </a:xfrm>
        </p:spPr>
        <p:txBody>
          <a:bodyPr>
            <a:normAutofit/>
          </a:bodyPr>
          <a:lstStyle/>
          <a:p>
            <a:r>
              <a:rPr lang="en-US" sz="1200" dirty="0" smtClean="0"/>
              <a:t>Jessica Parland-von Essen </a:t>
            </a:r>
            <a:r>
              <a:rPr lang="en-US" sz="1200" dirty="0" smtClean="0"/>
              <a:t>&amp; </a:t>
            </a:r>
            <a:r>
              <a:rPr lang="en-US" sz="1200" dirty="0" err="1" smtClean="0"/>
              <a:t>Josefine</a:t>
            </a:r>
            <a:r>
              <a:rPr lang="en-US" sz="1200" dirty="0" smtClean="0"/>
              <a:t> </a:t>
            </a:r>
            <a:r>
              <a:rPr lang="en-US" sz="1200" dirty="0" err="1" smtClean="0"/>
              <a:t>Nordling</a:t>
            </a:r>
            <a:r>
              <a:rPr lang="en-US" sz="1200" dirty="0" smtClean="0"/>
              <a:t> 15.4.2020</a:t>
            </a:r>
            <a:endParaRPr lang="en-US" sz="1200" dirty="0"/>
          </a:p>
        </p:txBody>
      </p:sp>
      <p:sp>
        <p:nvSpPr>
          <p:cNvPr id="4" name="TextBox 3"/>
          <p:cNvSpPr txBox="1"/>
          <p:nvPr/>
        </p:nvSpPr>
        <p:spPr>
          <a:xfrm>
            <a:off x="2671622" y="3302000"/>
            <a:ext cx="5604933" cy="369332"/>
          </a:xfrm>
          <a:prstGeom prst="rect">
            <a:avLst/>
          </a:prstGeom>
          <a:noFill/>
        </p:spPr>
        <p:txBody>
          <a:bodyPr wrap="square" rtlCol="0">
            <a:spAutoFit/>
          </a:bodyPr>
          <a:lstStyle/>
          <a:p>
            <a:r>
              <a:rPr lang="en-US" dirty="0">
                <a:hlinkClick r:id="rId2"/>
              </a:rPr>
              <a:t>https://</a:t>
            </a:r>
            <a:r>
              <a:rPr lang="en-US" dirty="0">
                <a:solidFill>
                  <a:schemeClr val="bg2"/>
                </a:solidFill>
                <a:hlinkClick r:id="rId2"/>
              </a:rPr>
              <a:t>www.fairdata.fi/koulutus/koulutuksen-tallenteet</a:t>
            </a:r>
            <a:r>
              <a:rPr lang="en-US" dirty="0">
                <a:hlinkClick r:id="rId2"/>
              </a:rPr>
              <a:t>/</a:t>
            </a:r>
            <a:endParaRPr lang="en-US" dirty="0"/>
          </a:p>
        </p:txBody>
      </p:sp>
    </p:spTree>
    <p:extLst>
      <p:ext uri="{BB962C8B-B14F-4D97-AF65-F5344CB8AC3E}">
        <p14:creationId xmlns:p14="http://schemas.microsoft.com/office/powerpoint/2010/main" val="1600878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Towards enabling FAIR data</a:t>
            </a:r>
            <a:endParaRPr lang="en-US" dirty="0"/>
          </a:p>
        </p:txBody>
      </p:sp>
    </p:spTree>
    <p:extLst>
      <p:ext uri="{BB962C8B-B14F-4D97-AF65-F5344CB8AC3E}">
        <p14:creationId xmlns:p14="http://schemas.microsoft.com/office/powerpoint/2010/main" val="732036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FAIR compliance in services?</a:t>
            </a:r>
            <a:endParaRPr lang="en-US" b="0" dirty="0"/>
          </a:p>
        </p:txBody>
      </p:sp>
      <p:sp>
        <p:nvSpPr>
          <p:cNvPr id="3" name="Content Placeholder 2"/>
          <p:cNvSpPr>
            <a:spLocks noGrp="1"/>
          </p:cNvSpPr>
          <p:nvPr>
            <p:ph idx="1"/>
          </p:nvPr>
        </p:nvSpPr>
        <p:spPr>
          <a:xfrm>
            <a:off x="457200" y="795867"/>
            <a:ext cx="8686800" cy="3515783"/>
          </a:xfrm>
        </p:spPr>
        <p:txBody>
          <a:bodyPr/>
          <a:lstStyle/>
          <a:p>
            <a:r>
              <a:rPr lang="en-US" dirty="0"/>
              <a:t>M2.7 Assessment Report on '</a:t>
            </a:r>
            <a:r>
              <a:rPr lang="en-US" dirty="0" err="1"/>
              <a:t>FAIRness</a:t>
            </a:r>
            <a:r>
              <a:rPr lang="en-US" dirty="0"/>
              <a:t> of Services'</a:t>
            </a:r>
          </a:p>
          <a:p>
            <a:pPr lvl="1"/>
            <a:r>
              <a:rPr lang="mr-IN" dirty="0">
                <a:hlinkClick r:id="rId2"/>
              </a:rPr>
              <a:t>https://</a:t>
            </a:r>
            <a:r>
              <a:rPr lang="mr-IN" dirty="0" smtClean="0">
                <a:hlinkClick r:id="rId2"/>
              </a:rPr>
              <a:t>doi.org/10.5281/zenodo.3688762</a:t>
            </a:r>
            <a:endParaRPr lang="fi-FI" dirty="0" smtClean="0"/>
          </a:p>
          <a:p>
            <a:r>
              <a:rPr lang="fi-FI" dirty="0" err="1" smtClean="0"/>
              <a:t>There</a:t>
            </a:r>
            <a:r>
              <a:rPr lang="fi-FI" dirty="0" smtClean="0"/>
              <a:t> </a:t>
            </a:r>
            <a:r>
              <a:rPr lang="fi-FI" dirty="0" err="1" smtClean="0"/>
              <a:t>are</a:t>
            </a:r>
            <a:r>
              <a:rPr lang="fi-FI" dirty="0" smtClean="0"/>
              <a:t> </a:t>
            </a:r>
            <a:r>
              <a:rPr lang="fi-FI" dirty="0" err="1" smtClean="0"/>
              <a:t>many</a:t>
            </a:r>
            <a:r>
              <a:rPr lang="fi-FI" dirty="0" smtClean="0"/>
              <a:t> </a:t>
            </a:r>
            <a:r>
              <a:rPr lang="fi-FI" dirty="0" err="1" smtClean="0"/>
              <a:t>frameworks</a:t>
            </a:r>
            <a:r>
              <a:rPr lang="fi-FI" dirty="0" smtClean="0"/>
              <a:t> to </a:t>
            </a:r>
            <a:r>
              <a:rPr lang="fi-FI" dirty="0" err="1" smtClean="0"/>
              <a:t>assess</a:t>
            </a:r>
            <a:r>
              <a:rPr lang="fi-FI" dirty="0" smtClean="0"/>
              <a:t> </a:t>
            </a:r>
            <a:r>
              <a:rPr lang="fi-FI" dirty="0" err="1" smtClean="0"/>
              <a:t>FAIRness</a:t>
            </a:r>
            <a:r>
              <a:rPr lang="fi-FI" dirty="0" smtClean="0"/>
              <a:t> of </a:t>
            </a:r>
            <a:r>
              <a:rPr lang="fi-FI" dirty="0" err="1" smtClean="0"/>
              <a:t>datasets</a:t>
            </a:r>
            <a:r>
              <a:rPr lang="fi-FI" dirty="0" smtClean="0"/>
              <a:t> </a:t>
            </a:r>
          </a:p>
          <a:p>
            <a:pPr lvl="1"/>
            <a:r>
              <a:rPr lang="fi-FI" dirty="0" smtClean="0"/>
              <a:t>RDA </a:t>
            </a:r>
            <a:r>
              <a:rPr lang="fi-FI" dirty="0" err="1" smtClean="0"/>
              <a:t>maturity</a:t>
            </a:r>
            <a:r>
              <a:rPr lang="fi-FI" dirty="0" smtClean="0"/>
              <a:t> </a:t>
            </a:r>
            <a:r>
              <a:rPr lang="fi-FI" dirty="0" err="1" smtClean="0"/>
              <a:t>model</a:t>
            </a:r>
            <a:endParaRPr lang="fi-FI" dirty="0" smtClean="0"/>
          </a:p>
          <a:p>
            <a:pPr lvl="1"/>
            <a:r>
              <a:rPr lang="fi-FI" dirty="0" smtClean="0"/>
              <a:t>FAIR </a:t>
            </a:r>
            <a:r>
              <a:rPr lang="fi-FI" dirty="0" err="1" smtClean="0"/>
              <a:t>assist</a:t>
            </a:r>
            <a:endParaRPr lang="fi-FI" dirty="0" smtClean="0"/>
          </a:p>
          <a:p>
            <a:pPr lvl="1"/>
            <a:r>
              <a:rPr lang="fi-FI" dirty="0" err="1" smtClean="0"/>
              <a:t>See</a:t>
            </a:r>
            <a:r>
              <a:rPr lang="fi-FI" dirty="0" smtClean="0"/>
              <a:t> </a:t>
            </a:r>
            <a:r>
              <a:rPr lang="fi-FI" dirty="0" err="1" smtClean="0"/>
              <a:t>further</a:t>
            </a:r>
            <a:r>
              <a:rPr lang="fi-FI" dirty="0" smtClean="0"/>
              <a:t>  </a:t>
            </a:r>
            <a:r>
              <a:rPr lang="fi-FI" dirty="0" err="1" smtClean="0"/>
              <a:t>examples</a:t>
            </a:r>
            <a:r>
              <a:rPr lang="fi-FI" dirty="0" smtClean="0"/>
              <a:t> in </a:t>
            </a:r>
            <a:r>
              <a:rPr lang="fi-FI" dirty="0" err="1" smtClean="0"/>
              <a:t>report</a:t>
            </a:r>
            <a:endParaRPr lang="fi-FI" dirty="0" smtClean="0"/>
          </a:p>
          <a:p>
            <a:r>
              <a:rPr lang="fi-FI" dirty="0" err="1" smtClean="0"/>
              <a:t>Core</a:t>
            </a:r>
            <a:r>
              <a:rPr lang="fi-FI" dirty="0" smtClean="0"/>
              <a:t> </a:t>
            </a:r>
            <a:r>
              <a:rPr lang="fi-FI" dirty="0" err="1" smtClean="0"/>
              <a:t>Trust</a:t>
            </a:r>
            <a:r>
              <a:rPr lang="fi-FI" dirty="0" smtClean="0"/>
              <a:t> </a:t>
            </a:r>
            <a:r>
              <a:rPr lang="fi-FI" dirty="0" err="1" smtClean="0"/>
              <a:t>Seal</a:t>
            </a:r>
            <a:r>
              <a:rPr lang="fi-FI" dirty="0" smtClean="0"/>
              <a:t>, </a:t>
            </a:r>
            <a:r>
              <a:rPr lang="fi-FI" dirty="0" err="1" smtClean="0"/>
              <a:t>Rules</a:t>
            </a:r>
            <a:r>
              <a:rPr lang="fi-FI" dirty="0" smtClean="0"/>
              <a:t> of </a:t>
            </a:r>
            <a:r>
              <a:rPr lang="fi-FI" dirty="0" err="1" smtClean="0"/>
              <a:t>participation</a:t>
            </a:r>
            <a:r>
              <a:rPr lang="fi-FI" dirty="0"/>
              <a:t> </a:t>
            </a:r>
            <a:r>
              <a:rPr lang="fi-FI" dirty="0" smtClean="0"/>
              <a:t>and </a:t>
            </a:r>
            <a:r>
              <a:rPr lang="fi-FI" dirty="0" err="1" smtClean="0"/>
              <a:t>FitSM</a:t>
            </a:r>
            <a:r>
              <a:rPr lang="fi-FI" dirty="0" smtClean="0"/>
              <a:t> </a:t>
            </a:r>
            <a:r>
              <a:rPr lang="fi-FI" dirty="0" err="1" smtClean="0"/>
              <a:t>examples</a:t>
            </a:r>
            <a:r>
              <a:rPr lang="fi-FI" dirty="0" smtClean="0"/>
              <a:t> of </a:t>
            </a:r>
            <a:r>
              <a:rPr lang="fi-FI" dirty="0" err="1" smtClean="0"/>
              <a:t>tools</a:t>
            </a:r>
            <a:r>
              <a:rPr lang="fi-FI" dirty="0" smtClean="0"/>
              <a:t> for </a:t>
            </a:r>
            <a:r>
              <a:rPr lang="fi-FI" dirty="0" err="1" smtClean="0"/>
              <a:t>assessing</a:t>
            </a:r>
            <a:r>
              <a:rPr lang="fi-FI" dirty="0" smtClean="0"/>
              <a:t> </a:t>
            </a:r>
            <a:r>
              <a:rPr lang="fi-FI" dirty="0" err="1" smtClean="0"/>
              <a:t>services</a:t>
            </a:r>
            <a:r>
              <a:rPr lang="fi-FI" dirty="0" smtClean="0"/>
              <a:t>, </a:t>
            </a:r>
            <a:r>
              <a:rPr lang="fi-FI" dirty="0" err="1" smtClean="0"/>
              <a:t>but</a:t>
            </a:r>
            <a:r>
              <a:rPr lang="fi-FI" dirty="0" smtClean="0"/>
              <a:t> </a:t>
            </a:r>
            <a:r>
              <a:rPr lang="fi-FI" dirty="0" err="1" smtClean="0"/>
              <a:t>they</a:t>
            </a:r>
            <a:r>
              <a:rPr lang="fi-FI" dirty="0" smtClean="0"/>
              <a:t> </a:t>
            </a:r>
            <a:r>
              <a:rPr lang="fi-FI" dirty="0" err="1" smtClean="0"/>
              <a:t>don’t</a:t>
            </a:r>
            <a:r>
              <a:rPr lang="fi-FI" dirty="0" smtClean="0"/>
              <a:t> </a:t>
            </a:r>
            <a:r>
              <a:rPr lang="fi-FI" dirty="0" err="1" smtClean="0"/>
              <a:t>address</a:t>
            </a:r>
            <a:r>
              <a:rPr lang="fi-FI" dirty="0" smtClean="0"/>
              <a:t> </a:t>
            </a:r>
            <a:r>
              <a:rPr lang="fi-FI" dirty="0" err="1" smtClean="0"/>
              <a:t>alignment</a:t>
            </a:r>
            <a:r>
              <a:rPr lang="fi-FI" dirty="0" smtClean="0"/>
              <a:t> </a:t>
            </a:r>
            <a:r>
              <a:rPr lang="fi-FI" dirty="0" err="1" smtClean="0"/>
              <a:t>with</a:t>
            </a:r>
            <a:r>
              <a:rPr lang="fi-FI" dirty="0" smtClean="0"/>
              <a:t> </a:t>
            </a:r>
            <a:r>
              <a:rPr lang="fi-FI" dirty="0" err="1" smtClean="0"/>
              <a:t>the</a:t>
            </a:r>
            <a:r>
              <a:rPr lang="fi-FI" dirty="0" smtClean="0"/>
              <a:t> FAIR </a:t>
            </a:r>
            <a:r>
              <a:rPr lang="fi-FI" dirty="0" err="1" smtClean="0"/>
              <a:t>principles</a:t>
            </a:r>
            <a:r>
              <a:rPr lang="fi-FI" dirty="0" smtClean="0"/>
              <a:t> </a:t>
            </a:r>
            <a:r>
              <a:rPr lang="fi-FI" i="1" dirty="0" smtClean="0"/>
              <a:t>per se </a:t>
            </a:r>
          </a:p>
          <a:p>
            <a:r>
              <a:rPr lang="fi-FI" dirty="0" err="1" smtClean="0"/>
              <a:t>Sufficient</a:t>
            </a:r>
            <a:r>
              <a:rPr lang="fi-FI" dirty="0" smtClean="0"/>
              <a:t> metadata, PID management and API </a:t>
            </a:r>
            <a:r>
              <a:rPr lang="fi-FI" dirty="0" err="1" smtClean="0"/>
              <a:t>are</a:t>
            </a:r>
            <a:r>
              <a:rPr lang="fi-FI" dirty="0" smtClean="0"/>
              <a:t> </a:t>
            </a:r>
            <a:r>
              <a:rPr lang="fi-FI" dirty="0" err="1" smtClean="0"/>
              <a:t>elements</a:t>
            </a:r>
            <a:r>
              <a:rPr lang="fi-FI" dirty="0" smtClean="0"/>
              <a:t> in </a:t>
            </a:r>
            <a:r>
              <a:rPr lang="fi-FI" dirty="0" err="1" smtClean="0"/>
              <a:t>providing</a:t>
            </a:r>
            <a:r>
              <a:rPr lang="fi-FI" dirty="0"/>
              <a:t> </a:t>
            </a:r>
            <a:r>
              <a:rPr lang="fi-FI" dirty="0" smtClean="0"/>
              <a:t>FAIR </a:t>
            </a:r>
            <a:r>
              <a:rPr lang="fi-FI" dirty="0" err="1" smtClean="0"/>
              <a:t>support</a:t>
            </a:r>
            <a:endParaRPr lang="fi-FI" dirty="0" smtClean="0"/>
          </a:p>
          <a:p>
            <a:r>
              <a:rPr lang="fi-FI" dirty="0" smtClean="0"/>
              <a:t>A </a:t>
            </a:r>
            <a:r>
              <a:rPr lang="fi-FI" dirty="0" err="1" smtClean="0"/>
              <a:t>service</a:t>
            </a:r>
            <a:r>
              <a:rPr lang="fi-FI" dirty="0" smtClean="0"/>
              <a:t> </a:t>
            </a:r>
            <a:r>
              <a:rPr lang="fi-FI" dirty="0" err="1" smtClean="0"/>
              <a:t>can</a:t>
            </a:r>
            <a:r>
              <a:rPr lang="fi-FI" dirty="0" smtClean="0"/>
              <a:t> </a:t>
            </a:r>
            <a:r>
              <a:rPr lang="fi-FI" b="1" dirty="0" err="1" smtClean="0"/>
              <a:t>enable</a:t>
            </a:r>
            <a:r>
              <a:rPr lang="fi-FI" dirty="0" smtClean="0"/>
              <a:t>, </a:t>
            </a:r>
            <a:r>
              <a:rPr lang="fi-FI" b="1" dirty="0" err="1" smtClean="0"/>
              <a:t>respect</a:t>
            </a:r>
            <a:r>
              <a:rPr lang="fi-FI" b="1" dirty="0" smtClean="0"/>
              <a:t> </a:t>
            </a:r>
            <a:r>
              <a:rPr lang="fi-FI" dirty="0" smtClean="0"/>
              <a:t> </a:t>
            </a:r>
            <a:r>
              <a:rPr lang="fi-FI" dirty="0" err="1" smtClean="0"/>
              <a:t>or</a:t>
            </a:r>
            <a:r>
              <a:rPr lang="fi-FI" dirty="0" smtClean="0"/>
              <a:t> </a:t>
            </a:r>
            <a:r>
              <a:rPr lang="fi-FI" b="1" dirty="0" err="1" smtClean="0"/>
              <a:t>reduce</a:t>
            </a:r>
            <a:r>
              <a:rPr lang="fi-FI" dirty="0" smtClean="0"/>
              <a:t> </a:t>
            </a:r>
            <a:r>
              <a:rPr lang="fi-FI" dirty="0" err="1" smtClean="0"/>
              <a:t>the</a:t>
            </a:r>
            <a:r>
              <a:rPr lang="fi-FI" dirty="0" smtClean="0"/>
              <a:t> </a:t>
            </a:r>
            <a:r>
              <a:rPr lang="fi-FI" dirty="0" err="1" smtClean="0"/>
              <a:t>FAIRness</a:t>
            </a:r>
            <a:r>
              <a:rPr lang="fi-FI" dirty="0" smtClean="0"/>
              <a:t> of </a:t>
            </a:r>
            <a:r>
              <a:rPr lang="fi-FI" dirty="0" smtClean="0"/>
              <a:t>a </a:t>
            </a:r>
            <a:r>
              <a:rPr lang="fi-FI" dirty="0" err="1" smtClean="0"/>
              <a:t>digital</a:t>
            </a:r>
            <a:r>
              <a:rPr lang="fi-FI" dirty="0" smtClean="0"/>
              <a:t> </a:t>
            </a:r>
            <a:r>
              <a:rPr lang="fi-FI" dirty="0" err="1" smtClean="0"/>
              <a:t>object</a:t>
            </a:r>
            <a:endParaRPr lang="en-US"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11</a:t>
            </a:fld>
            <a:endParaRPr lang="en-US" dirty="0"/>
          </a:p>
        </p:txBody>
      </p:sp>
      <p:pic>
        <p:nvPicPr>
          <p:cNvPr id="5" name="Google Shape;209;p22"/>
          <p:cNvPicPr preferRelativeResize="0"/>
          <p:nvPr/>
        </p:nvPicPr>
        <p:blipFill rotWithShape="1">
          <a:blip r:embed="rId3">
            <a:alphaModFix/>
          </a:blip>
          <a:srcRect l="12807" t="16191" r="15764" b="15804"/>
          <a:stretch/>
        </p:blipFill>
        <p:spPr>
          <a:xfrm>
            <a:off x="1486892" y="4188240"/>
            <a:ext cx="541513" cy="485876"/>
          </a:xfrm>
          <a:prstGeom prst="rect">
            <a:avLst/>
          </a:prstGeom>
          <a:noFill/>
          <a:ln>
            <a:noFill/>
          </a:ln>
        </p:spPr>
      </p:pic>
    </p:spTree>
    <p:extLst>
      <p:ext uri="{BB962C8B-B14F-4D97-AF65-F5344CB8AC3E}">
        <p14:creationId xmlns:p14="http://schemas.microsoft.com/office/powerpoint/2010/main" val="192037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D4.1 Recommendations on Requirements for </a:t>
            </a:r>
            <a:r>
              <a:rPr lang="en-US" b="0" dirty="0" smtClean="0"/>
              <a:t>FAIR </a:t>
            </a:r>
            <a:r>
              <a:rPr lang="en-US" b="0" dirty="0"/>
              <a:t>Datasets in Certified </a:t>
            </a:r>
            <a:r>
              <a:rPr lang="en-US" b="0" dirty="0" smtClean="0"/>
              <a:t>Repositories</a:t>
            </a:r>
            <a:endParaRPr lang="en-US" dirty="0"/>
          </a:p>
        </p:txBody>
      </p:sp>
      <p:sp>
        <p:nvSpPr>
          <p:cNvPr id="3" name="Content Placeholder 2"/>
          <p:cNvSpPr>
            <a:spLocks noGrp="1"/>
          </p:cNvSpPr>
          <p:nvPr>
            <p:ph idx="1"/>
          </p:nvPr>
        </p:nvSpPr>
        <p:spPr>
          <a:xfrm>
            <a:off x="457200" y="1127125"/>
            <a:ext cx="7433733" cy="3184525"/>
          </a:xfrm>
        </p:spPr>
        <p:txBody>
          <a:bodyPr/>
          <a:lstStyle/>
          <a:p>
            <a:r>
              <a:rPr lang="en-US" dirty="0" smtClean="0"/>
              <a:t>Trusted Digital Repositories are an important element of the FAIR Ecosystem, as they offer long-term stewardship to keep the data objects FAIR</a:t>
            </a:r>
          </a:p>
          <a:p>
            <a:r>
              <a:rPr lang="en-US" dirty="0" smtClean="0"/>
              <a:t>The </a:t>
            </a:r>
            <a:r>
              <a:rPr lang="en-US" dirty="0" err="1" smtClean="0"/>
              <a:t>CoreTrustSeal</a:t>
            </a:r>
            <a:r>
              <a:rPr lang="en-US" dirty="0" smtClean="0"/>
              <a:t> offers a certification process for assessing repositories</a:t>
            </a:r>
          </a:p>
          <a:p>
            <a:r>
              <a:rPr lang="en-US" dirty="0" smtClean="0"/>
              <a:t>Most </a:t>
            </a:r>
            <a:r>
              <a:rPr lang="en-US" dirty="0"/>
              <a:t>of the FAIR data principles are either explicitly or implicitly covered by the </a:t>
            </a:r>
            <a:r>
              <a:rPr lang="en-US" dirty="0" err="1"/>
              <a:t>CoreTrustSeal</a:t>
            </a:r>
            <a:r>
              <a:rPr lang="en-US" dirty="0"/>
              <a:t> </a:t>
            </a:r>
            <a:r>
              <a:rPr lang="en-US" dirty="0" smtClean="0"/>
              <a:t>requirements </a:t>
            </a:r>
          </a:p>
          <a:p>
            <a:r>
              <a:rPr lang="en-US" dirty="0" smtClean="0"/>
              <a:t>Assessment during different stages of the RDM lifecycle. Examples</a:t>
            </a:r>
          </a:p>
          <a:p>
            <a:pPr lvl="1"/>
            <a:r>
              <a:rPr lang="en-US" dirty="0" smtClean="0"/>
              <a:t>For the researcher manual evaluation </a:t>
            </a:r>
            <a:r>
              <a:rPr lang="en-US" dirty="0" smtClean="0">
                <a:hlinkClick r:id="rId2"/>
              </a:rPr>
              <a:t>https</a:t>
            </a:r>
            <a:r>
              <a:rPr lang="en-US" dirty="0">
                <a:hlinkClick r:id="rId2"/>
              </a:rPr>
              <a:t>://satifyd.dans.knaw.nl</a:t>
            </a:r>
            <a:r>
              <a:rPr lang="en-US" dirty="0" smtClean="0">
                <a:hlinkClick r:id="rId2"/>
              </a:rPr>
              <a:t>/</a:t>
            </a:r>
            <a:endParaRPr lang="en-US" dirty="0" smtClean="0"/>
          </a:p>
          <a:p>
            <a:pPr lvl="1"/>
            <a:r>
              <a:rPr lang="en-US" dirty="0" smtClean="0"/>
              <a:t>For the repository </a:t>
            </a:r>
            <a:r>
              <a:rPr lang="en-US" dirty="0" err="1" smtClean="0"/>
              <a:t>FsF</a:t>
            </a:r>
            <a:r>
              <a:rPr lang="en-US" dirty="0" smtClean="0"/>
              <a:t> metrics to support CTS evaluation</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12</a:t>
            </a:fld>
            <a:endParaRPr lang="en-US" dirty="0"/>
          </a:p>
        </p:txBody>
      </p:sp>
      <p:sp>
        <p:nvSpPr>
          <p:cNvPr id="5" name="TextBox 4"/>
          <p:cNvSpPr txBox="1"/>
          <p:nvPr/>
        </p:nvSpPr>
        <p:spPr>
          <a:xfrm>
            <a:off x="3652807" y="4231243"/>
            <a:ext cx="4416725" cy="369332"/>
          </a:xfrm>
          <a:prstGeom prst="rect">
            <a:avLst/>
          </a:prstGeom>
          <a:noFill/>
        </p:spPr>
        <p:txBody>
          <a:bodyPr wrap="square" rtlCol="0">
            <a:spAutoFit/>
          </a:bodyPr>
          <a:lstStyle/>
          <a:p>
            <a:r>
              <a:rPr lang="mr-IN" dirty="0">
                <a:hlinkClick r:id="rId3"/>
              </a:rPr>
              <a:t>https://doi.org/10.5281/zenodo.3678716</a:t>
            </a:r>
            <a:r>
              <a:rPr lang="mr-IN" dirty="0"/>
              <a:t> </a:t>
            </a:r>
            <a:endParaRPr lang="en-US" dirty="0"/>
          </a:p>
        </p:txBody>
      </p:sp>
      <p:pic>
        <p:nvPicPr>
          <p:cNvPr id="6" name="Google Shape;209;p22"/>
          <p:cNvPicPr preferRelativeResize="0"/>
          <p:nvPr/>
        </p:nvPicPr>
        <p:blipFill rotWithShape="1">
          <a:blip r:embed="rId4">
            <a:alphaModFix/>
          </a:blip>
          <a:srcRect l="12807" t="16191" r="15764" b="15804"/>
          <a:stretch/>
        </p:blipFill>
        <p:spPr>
          <a:xfrm>
            <a:off x="7890933" y="4067156"/>
            <a:ext cx="781746" cy="644544"/>
          </a:xfrm>
          <a:prstGeom prst="rect">
            <a:avLst/>
          </a:prstGeom>
          <a:noFill/>
          <a:ln>
            <a:noFill/>
          </a:ln>
        </p:spPr>
      </p:pic>
    </p:spTree>
    <p:extLst>
      <p:ext uri="{BB962C8B-B14F-4D97-AF65-F5344CB8AC3E}">
        <p14:creationId xmlns:p14="http://schemas.microsoft.com/office/powerpoint/2010/main" val="1290762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13</a:t>
            </a:fld>
            <a:endParaRPr lang="en-US" dirty="0"/>
          </a:p>
        </p:txBody>
      </p:sp>
      <p:pic>
        <p:nvPicPr>
          <p:cNvPr id="1026" name="Picture 2" descr="https://lh3.googleusercontent.com/ZncjDLmY1zrshrr14hAaj8NQ_owXiVBZBmQHv2ZItyQefuRYw5PJgrdraHYNBytX71B5DEXWtCNVHpqPYIbbYxMeS8yCyQinLm6kuCqj0xaNms1Y5sqR2Ag-NvK83zxzC33ENy0_"/>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6806" y="577851"/>
            <a:ext cx="4413634" cy="3016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ETVKVNyuuMcqLsp0YDmdc-2RyaQ7_PHMZdQORxjifay3KC59c9QsKc51rowsxhva2_Dst0juYwc223bMKD3TO8GXgFi287aVjwPPS2ZZIcwjv98NxRa7cDlMyu-OokT6Wn3cseQ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844" y="286247"/>
            <a:ext cx="3674290" cy="25046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42915" y="3672388"/>
            <a:ext cx="5482904" cy="646331"/>
          </a:xfrm>
          <a:prstGeom prst="rect">
            <a:avLst/>
          </a:prstGeom>
          <a:noFill/>
        </p:spPr>
        <p:txBody>
          <a:bodyPr wrap="square" rtlCol="0">
            <a:spAutoFit/>
          </a:bodyPr>
          <a:lstStyle/>
          <a:p>
            <a:r>
              <a:rPr lang="en-US" dirty="0" smtClean="0"/>
              <a:t>The goal is an API that exposes FAIR data </a:t>
            </a:r>
          </a:p>
          <a:p>
            <a:r>
              <a:rPr lang="mr-IN" dirty="0" smtClean="0"/>
              <a:t>–</a:t>
            </a:r>
            <a:r>
              <a:rPr lang="en-US" dirty="0" smtClean="0"/>
              <a:t> read more about the project </a:t>
            </a:r>
            <a:endParaRPr lang="en-US" dirty="0"/>
          </a:p>
        </p:txBody>
      </p:sp>
      <p:sp>
        <p:nvSpPr>
          <p:cNvPr id="6" name="Rectangle 5"/>
          <p:cNvSpPr/>
          <p:nvPr/>
        </p:nvSpPr>
        <p:spPr>
          <a:xfrm>
            <a:off x="2437074" y="4373146"/>
            <a:ext cx="6571753" cy="338554"/>
          </a:xfrm>
          <a:prstGeom prst="rect">
            <a:avLst/>
          </a:prstGeom>
        </p:spPr>
        <p:txBody>
          <a:bodyPr wrap="square">
            <a:spAutoFit/>
          </a:bodyPr>
          <a:lstStyle/>
          <a:p>
            <a:r>
              <a:rPr lang="en-US" sz="1600" dirty="0">
                <a:hlinkClick r:id="rId4"/>
              </a:rPr>
              <a:t>https://fairsfair.eu/application-results-open-call-data-repositories</a:t>
            </a:r>
            <a:endParaRPr lang="en-US" sz="1600" dirty="0"/>
          </a:p>
        </p:txBody>
      </p:sp>
      <p:pic>
        <p:nvPicPr>
          <p:cNvPr id="10" name="Google Shape;209;p22"/>
          <p:cNvPicPr preferRelativeResize="0"/>
          <p:nvPr/>
        </p:nvPicPr>
        <p:blipFill rotWithShape="1">
          <a:blip r:embed="rId5">
            <a:alphaModFix/>
          </a:blip>
          <a:srcRect l="12807" t="16191" r="15764" b="15804"/>
          <a:stretch/>
        </p:blipFill>
        <p:spPr>
          <a:xfrm>
            <a:off x="1246056" y="3823731"/>
            <a:ext cx="541513" cy="485876"/>
          </a:xfrm>
          <a:prstGeom prst="rect">
            <a:avLst/>
          </a:prstGeom>
          <a:noFill/>
          <a:ln>
            <a:noFill/>
          </a:ln>
        </p:spPr>
      </p:pic>
      <p:sp>
        <p:nvSpPr>
          <p:cNvPr id="8" name="TextBox 7"/>
          <p:cNvSpPr txBox="1"/>
          <p:nvPr/>
        </p:nvSpPr>
        <p:spPr>
          <a:xfrm>
            <a:off x="242589" y="135539"/>
            <a:ext cx="5565544" cy="369332"/>
          </a:xfrm>
          <a:prstGeom prst="rect">
            <a:avLst/>
          </a:prstGeom>
          <a:noFill/>
        </p:spPr>
        <p:txBody>
          <a:bodyPr wrap="square" rtlCol="0">
            <a:spAutoFit/>
          </a:bodyPr>
          <a:lstStyle/>
          <a:p>
            <a:r>
              <a:rPr lang="en-US" dirty="0" smtClean="0"/>
              <a:t>How a repository can support the FAIR data principles</a:t>
            </a:r>
            <a:endParaRPr lang="en-US" dirty="0"/>
          </a:p>
        </p:txBody>
      </p:sp>
    </p:spTree>
    <p:extLst>
      <p:ext uri="{BB962C8B-B14F-4D97-AF65-F5344CB8AC3E}">
        <p14:creationId xmlns:p14="http://schemas.microsoft.com/office/powerpoint/2010/main" val="1076174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D2.3 Set of FAIR data repositories </a:t>
            </a:r>
            <a:r>
              <a:rPr lang="en-US" b="0" dirty="0" smtClean="0"/>
              <a:t>features</a:t>
            </a:r>
            <a:endParaRPr lang="en-US" dirty="0"/>
          </a:p>
        </p:txBody>
      </p:sp>
      <p:sp>
        <p:nvSpPr>
          <p:cNvPr id="3" name="Content Placeholder 2"/>
          <p:cNvSpPr>
            <a:spLocks noGrp="1"/>
          </p:cNvSpPr>
          <p:nvPr>
            <p:ph idx="1"/>
          </p:nvPr>
        </p:nvSpPr>
        <p:spPr>
          <a:xfrm>
            <a:off x="457200" y="815894"/>
            <a:ext cx="4242021" cy="3635789"/>
          </a:xfrm>
        </p:spPr>
        <p:txBody>
          <a:bodyPr/>
          <a:lstStyle/>
          <a:p>
            <a:r>
              <a:rPr lang="en-US" sz="1000" dirty="0" smtClean="0">
                <a:solidFill>
                  <a:schemeClr val="tx1"/>
                </a:solidFill>
              </a:rPr>
              <a:t>Metadata </a:t>
            </a:r>
            <a:r>
              <a:rPr lang="en-US" sz="1000" dirty="0">
                <a:solidFill>
                  <a:schemeClr val="tx1"/>
                </a:solidFill>
              </a:rPr>
              <a:t>for digital objects:</a:t>
            </a:r>
          </a:p>
          <a:p>
            <a:pPr lvl="1" fontAlgn="base"/>
            <a:r>
              <a:rPr lang="en-US" sz="1000" dirty="0">
                <a:solidFill>
                  <a:schemeClr val="tx1"/>
                </a:solidFill>
              </a:rPr>
              <a:t>The repository should provide metadata in different formats, which </a:t>
            </a:r>
            <a:br>
              <a:rPr lang="en-US" sz="1000" dirty="0">
                <a:solidFill>
                  <a:schemeClr val="tx1"/>
                </a:solidFill>
              </a:rPr>
            </a:br>
            <a:r>
              <a:rPr lang="en-US" sz="1000" dirty="0">
                <a:solidFill>
                  <a:schemeClr val="tx1"/>
                </a:solidFill>
              </a:rPr>
              <a:t>can be harvested by different search engines (I)</a:t>
            </a:r>
          </a:p>
          <a:p>
            <a:pPr lvl="1" fontAlgn="base"/>
            <a:r>
              <a:rPr lang="en-US" sz="1000" dirty="0">
                <a:solidFill>
                  <a:schemeClr val="tx1"/>
                </a:solidFill>
              </a:rPr>
              <a:t>Metadata should be provided as RDF, including JSON-LD. Based on </a:t>
            </a:r>
            <a:br>
              <a:rPr lang="en-US" sz="1000" dirty="0">
                <a:solidFill>
                  <a:schemeClr val="tx1"/>
                </a:solidFill>
              </a:rPr>
            </a:br>
            <a:r>
              <a:rPr lang="en-US" sz="1000" dirty="0">
                <a:solidFill>
                  <a:schemeClr val="tx1"/>
                </a:solidFill>
              </a:rPr>
              <a:t>these machines can provide </a:t>
            </a:r>
            <a:r>
              <a:rPr lang="en-US" sz="1000" dirty="0" smtClean="0">
                <a:solidFill>
                  <a:schemeClr val="tx1"/>
                </a:solidFill>
              </a:rPr>
              <a:t>human-friendly presentations/</a:t>
            </a:r>
            <a:r>
              <a:rPr lang="en-US" sz="1000" dirty="0" err="1" smtClean="0">
                <a:solidFill>
                  <a:schemeClr val="tx1"/>
                </a:solidFill>
              </a:rPr>
              <a:t>visualisations</a:t>
            </a:r>
            <a:r>
              <a:rPr lang="en-US" sz="1000" dirty="0" smtClean="0">
                <a:solidFill>
                  <a:schemeClr val="tx1"/>
                </a:solidFill>
              </a:rPr>
              <a:t> </a:t>
            </a:r>
            <a:r>
              <a:rPr lang="en-US" sz="1000" dirty="0">
                <a:solidFill>
                  <a:schemeClr val="tx1"/>
                </a:solidFill>
              </a:rPr>
              <a:t> </a:t>
            </a:r>
            <a:r>
              <a:rPr lang="en-US" sz="1000" dirty="0" smtClean="0">
                <a:solidFill>
                  <a:schemeClr val="tx1"/>
                </a:solidFill>
              </a:rPr>
              <a:t>by </a:t>
            </a:r>
            <a:r>
              <a:rPr lang="en-US" sz="1000" dirty="0">
                <a:solidFill>
                  <a:schemeClr val="tx1"/>
                </a:solidFill>
              </a:rPr>
              <a:t>resolving the URIs and retrieving the human-readable labels (I)</a:t>
            </a:r>
          </a:p>
          <a:p>
            <a:pPr lvl="1" fontAlgn="base"/>
            <a:r>
              <a:rPr lang="en-US" sz="1000" dirty="0">
                <a:solidFill>
                  <a:schemeClr val="tx1"/>
                </a:solidFill>
              </a:rPr>
              <a:t>Providing metadata at the level of files, variables, attributes, individual </a:t>
            </a:r>
            <a:br>
              <a:rPr lang="en-US" sz="1000" dirty="0">
                <a:solidFill>
                  <a:schemeClr val="tx1"/>
                </a:solidFill>
              </a:rPr>
            </a:br>
            <a:r>
              <a:rPr lang="en-US" sz="1000" dirty="0">
                <a:solidFill>
                  <a:schemeClr val="tx1"/>
                </a:solidFill>
              </a:rPr>
              <a:t>cells, granularity to be decided by the repository (I)</a:t>
            </a:r>
          </a:p>
          <a:p>
            <a:pPr lvl="1" fontAlgn="base"/>
            <a:r>
              <a:rPr lang="en-US" sz="1000" dirty="0">
                <a:solidFill>
                  <a:schemeClr val="tx1"/>
                </a:solidFill>
              </a:rPr>
              <a:t>Gather provenance metadata on digital objects and files upon upload (IR)</a:t>
            </a:r>
          </a:p>
          <a:p>
            <a:pPr lvl="1" fontAlgn="base"/>
            <a:r>
              <a:rPr lang="en-US" sz="1000" dirty="0">
                <a:solidFill>
                  <a:schemeClr val="tx1"/>
                </a:solidFill>
              </a:rPr>
              <a:t>Provide masks and ways to quickly upload metadata (I)</a:t>
            </a:r>
          </a:p>
          <a:p>
            <a:pPr lvl="1" fontAlgn="base"/>
            <a:r>
              <a:rPr lang="en-US" sz="1000" dirty="0">
                <a:solidFill>
                  <a:schemeClr val="tx1"/>
                </a:solidFill>
              </a:rPr>
              <a:t>Demand fine-grained metadata from data providers (FI)</a:t>
            </a:r>
          </a:p>
          <a:p>
            <a:pPr lvl="1" fontAlgn="base"/>
            <a:r>
              <a:rPr lang="en-US" sz="1000" dirty="0">
                <a:solidFill>
                  <a:schemeClr val="tx1"/>
                </a:solidFill>
              </a:rPr>
              <a:t>Implement community standards (FI)</a:t>
            </a:r>
          </a:p>
          <a:p>
            <a:pPr lvl="1" fontAlgn="base"/>
            <a:r>
              <a:rPr lang="en-US" sz="1000" dirty="0">
                <a:solidFill>
                  <a:schemeClr val="tx1"/>
                </a:solidFill>
              </a:rPr>
              <a:t>Automatic ontology suggestions and lookup (IF)</a:t>
            </a:r>
          </a:p>
          <a:p>
            <a:pPr lvl="1" fontAlgn="base"/>
            <a:r>
              <a:rPr lang="en-US" sz="1000" dirty="0">
                <a:solidFill>
                  <a:schemeClr val="tx1"/>
                </a:solidFill>
              </a:rPr>
              <a:t>Landing pages should be machine-interpretable or implement content</a:t>
            </a:r>
            <a:br>
              <a:rPr lang="en-US" sz="1000" dirty="0">
                <a:solidFill>
                  <a:schemeClr val="tx1"/>
                </a:solidFill>
              </a:rPr>
            </a:br>
            <a:r>
              <a:rPr lang="en-US" sz="1000" dirty="0">
                <a:solidFill>
                  <a:schemeClr val="tx1"/>
                </a:solidFill>
              </a:rPr>
              <a:t>negotiation, have metadata in different formats (FI)</a:t>
            </a:r>
          </a:p>
          <a:p>
            <a:pPr lvl="1" fontAlgn="base"/>
            <a:r>
              <a:rPr lang="en-US" sz="1000" dirty="0">
                <a:solidFill>
                  <a:schemeClr val="tx1"/>
                </a:solidFill>
              </a:rPr>
              <a:t>HTTP header should contain technical metadata about the DO (FI</a:t>
            </a:r>
            <a:r>
              <a:rPr lang="en-US" sz="1000" dirty="0" smtClean="0">
                <a:solidFill>
                  <a:schemeClr val="tx1"/>
                </a:solidFill>
              </a:rPr>
              <a:t>)</a:t>
            </a:r>
            <a:endParaRPr lang="en-US" sz="1000" dirty="0">
              <a:solidFill>
                <a:schemeClr val="tx1"/>
              </a:solidFill>
            </a:endParaRP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14</a:t>
            </a:fld>
            <a:endParaRPr lang="en-US" dirty="0"/>
          </a:p>
        </p:txBody>
      </p:sp>
      <p:sp>
        <p:nvSpPr>
          <p:cNvPr id="5" name="TextBox 4"/>
          <p:cNvSpPr txBox="1"/>
          <p:nvPr/>
        </p:nvSpPr>
        <p:spPr>
          <a:xfrm>
            <a:off x="2133005" y="4251195"/>
            <a:ext cx="4674379" cy="369332"/>
          </a:xfrm>
          <a:prstGeom prst="rect">
            <a:avLst/>
          </a:prstGeom>
          <a:noFill/>
        </p:spPr>
        <p:txBody>
          <a:bodyPr wrap="square" rtlCol="0">
            <a:spAutoFit/>
          </a:bodyPr>
          <a:lstStyle/>
          <a:p>
            <a:r>
              <a:rPr lang="mr-IN" dirty="0" err="1"/>
              <a:t>https</a:t>
            </a:r>
            <a:r>
              <a:rPr lang="mr-IN" dirty="0"/>
              <a:t>://</a:t>
            </a:r>
            <a:r>
              <a:rPr lang="mr-IN" dirty="0" err="1"/>
              <a:t>doi.org</a:t>
            </a:r>
            <a:r>
              <a:rPr lang="mr-IN" dirty="0"/>
              <a:t>/10.5281/zenodo.3631528</a:t>
            </a:r>
            <a:endParaRPr lang="en-US" dirty="0"/>
          </a:p>
        </p:txBody>
      </p:sp>
      <p:sp>
        <p:nvSpPr>
          <p:cNvPr id="6" name="TextBox 5"/>
          <p:cNvSpPr txBox="1"/>
          <p:nvPr/>
        </p:nvSpPr>
        <p:spPr>
          <a:xfrm>
            <a:off x="4627659" y="723569"/>
            <a:ext cx="3713259" cy="3477875"/>
          </a:xfrm>
          <a:prstGeom prst="rect">
            <a:avLst/>
          </a:prstGeom>
          <a:noFill/>
        </p:spPr>
        <p:txBody>
          <a:bodyPr wrap="square" rtlCol="0">
            <a:spAutoFit/>
          </a:bodyPr>
          <a:lstStyle/>
          <a:p>
            <a:pPr marL="171450" indent="-171450">
              <a:buFont typeface="Arial" charset="0"/>
              <a:buChar char="•"/>
            </a:pPr>
            <a:r>
              <a:rPr lang="en-US" sz="1000" dirty="0"/>
              <a:t>Machine-readable and interpretable metadata about repository itself (I) </a:t>
            </a:r>
          </a:p>
          <a:p>
            <a:pPr marL="171450" indent="-171450">
              <a:buFont typeface="Arial" charset="0"/>
              <a:buChar char="•"/>
            </a:pPr>
            <a:r>
              <a:rPr lang="en-US" sz="1000" dirty="0"/>
              <a:t>Expose (Meta) Data Model (in machine-readable form) (I)</a:t>
            </a:r>
          </a:p>
          <a:p>
            <a:pPr marL="171450" indent="-171450">
              <a:buFont typeface="Arial" charset="0"/>
              <a:buChar char="•"/>
            </a:pPr>
            <a:r>
              <a:rPr lang="en-US" sz="1000" dirty="0"/>
              <a:t>PID policies</a:t>
            </a:r>
          </a:p>
          <a:p>
            <a:pPr marL="627063" lvl="1" indent="-171450">
              <a:buFont typeface="Arial" charset="0"/>
              <a:buChar char="•"/>
            </a:pPr>
            <a:r>
              <a:rPr lang="en-US" sz="1000" dirty="0"/>
              <a:t>PID for each digital object or file (I)</a:t>
            </a:r>
          </a:p>
          <a:p>
            <a:pPr marL="627063" lvl="1" indent="-171450">
              <a:buFont typeface="Arial" charset="0"/>
              <a:buChar char="•"/>
            </a:pPr>
            <a:r>
              <a:rPr lang="en-US" sz="1000" dirty="0"/>
              <a:t>Use global persistent identifiers (I)</a:t>
            </a:r>
          </a:p>
          <a:p>
            <a:pPr marL="627063" lvl="1" indent="-171450">
              <a:buFont typeface="Arial" charset="0"/>
              <a:buChar char="•"/>
            </a:pPr>
            <a:r>
              <a:rPr lang="en-US" sz="1000" dirty="0"/>
              <a:t>The target of PID should be inferable by machines from PID metadata </a:t>
            </a:r>
            <a:br>
              <a:rPr lang="en-US" sz="1000" dirty="0"/>
            </a:br>
            <a:r>
              <a:rPr lang="en-US" sz="1000" dirty="0"/>
              <a:t>itself, employ PID information types or Linked Data type (I)</a:t>
            </a:r>
          </a:p>
          <a:p>
            <a:pPr marL="171450" indent="-171450">
              <a:buFont typeface="Arial" charset="0"/>
              <a:buChar char="•"/>
            </a:pPr>
            <a:r>
              <a:rPr lang="en-US" sz="1000" dirty="0"/>
              <a:t>Data object and file requirements</a:t>
            </a:r>
          </a:p>
          <a:p>
            <a:pPr marL="627063" lvl="1" indent="-171450">
              <a:buFont typeface="Arial" charset="0"/>
              <a:buChar char="•"/>
            </a:pPr>
            <a:r>
              <a:rPr lang="en-US" sz="1000" dirty="0"/>
              <a:t>Connect compute infrastructures and data repositories </a:t>
            </a:r>
            <a:br>
              <a:rPr lang="en-US" sz="1000" dirty="0"/>
            </a:br>
            <a:r>
              <a:rPr lang="en-US" sz="1000" dirty="0"/>
              <a:t>(to avoid commuting data) (I)</a:t>
            </a:r>
          </a:p>
          <a:p>
            <a:pPr marL="627063" lvl="1" indent="-171450">
              <a:buFont typeface="Arial" charset="0"/>
              <a:buChar char="•"/>
            </a:pPr>
            <a:r>
              <a:rPr lang="en-US" sz="1000" dirty="0" err="1"/>
              <a:t>Subsetting</a:t>
            </a:r>
            <a:r>
              <a:rPr lang="en-US" sz="1000" dirty="0"/>
              <a:t> of data (I)</a:t>
            </a:r>
          </a:p>
          <a:p>
            <a:pPr marL="627063" lvl="1" indent="-171450">
              <a:buFont typeface="Arial" charset="0"/>
              <a:buChar char="•"/>
            </a:pPr>
            <a:r>
              <a:rPr lang="en-US" sz="1000" dirty="0"/>
              <a:t>Technical support for predefined file formats (including complex data </a:t>
            </a:r>
            <a:br>
              <a:rPr lang="en-US" sz="1000" dirty="0"/>
            </a:br>
            <a:r>
              <a:rPr lang="en-US" sz="1000" dirty="0"/>
              <a:t>formats like </a:t>
            </a:r>
            <a:r>
              <a:rPr lang="en-US" sz="1000" dirty="0" err="1"/>
              <a:t>netCDF</a:t>
            </a:r>
            <a:r>
              <a:rPr lang="en-US" sz="1000" dirty="0"/>
              <a:t>), with a  preference for open file formats (FI)</a:t>
            </a:r>
          </a:p>
          <a:p>
            <a:pPr marL="171450" indent="-171450">
              <a:buFont typeface="Arial" charset="0"/>
              <a:buChar char="•"/>
            </a:pPr>
            <a:r>
              <a:rPr lang="en-US" sz="1000" dirty="0"/>
              <a:t>Machine-readable license (R)</a:t>
            </a:r>
          </a:p>
          <a:p>
            <a:pPr marL="171450" indent="-171450">
              <a:buFont typeface="Arial" charset="0"/>
              <a:buChar char="•"/>
            </a:pPr>
            <a:r>
              <a:rPr lang="en-US" sz="1000" dirty="0"/>
              <a:t>The repository should provide a search interface or be linked to </a:t>
            </a:r>
            <a:r>
              <a:rPr lang="en-US" sz="1000" dirty="0" smtClean="0"/>
              <a:t>aggregating services </a:t>
            </a:r>
            <a:r>
              <a:rPr lang="en-US" sz="1000" dirty="0"/>
              <a:t>that enable findability (F) </a:t>
            </a:r>
          </a:p>
        </p:txBody>
      </p:sp>
      <p:pic>
        <p:nvPicPr>
          <p:cNvPr id="7" name="Google Shape;209;p22"/>
          <p:cNvPicPr preferRelativeResize="0"/>
          <p:nvPr/>
        </p:nvPicPr>
        <p:blipFill rotWithShape="1">
          <a:blip r:embed="rId2">
            <a:alphaModFix/>
          </a:blip>
          <a:srcRect l="12807" t="16191" r="15764" b="15804"/>
          <a:stretch/>
        </p:blipFill>
        <p:spPr>
          <a:xfrm>
            <a:off x="1486892" y="4188240"/>
            <a:ext cx="541513" cy="485876"/>
          </a:xfrm>
          <a:prstGeom prst="rect">
            <a:avLst/>
          </a:prstGeom>
          <a:noFill/>
          <a:ln>
            <a:noFill/>
          </a:ln>
        </p:spPr>
      </p:pic>
    </p:spTree>
    <p:extLst>
      <p:ext uri="{BB962C8B-B14F-4D97-AF65-F5344CB8AC3E}">
        <p14:creationId xmlns:p14="http://schemas.microsoft.com/office/powerpoint/2010/main" val="595356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What </a:t>
            </a:r>
            <a:r>
              <a:rPr lang="en-US" b="0" dirty="0" err="1" smtClean="0"/>
              <a:t>FAIRsFAIR</a:t>
            </a:r>
            <a:r>
              <a:rPr lang="en-US" b="0" dirty="0" smtClean="0"/>
              <a:t> metrics could be like </a:t>
            </a:r>
            <a:endParaRPr lang="en-US" b="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15</a:t>
            </a:fld>
            <a:endParaRPr lang="en-US" dirty="0"/>
          </a:p>
        </p:txBody>
      </p:sp>
      <p:sp>
        <p:nvSpPr>
          <p:cNvPr id="5" name="Rectangle 4"/>
          <p:cNvSpPr/>
          <p:nvPr/>
        </p:nvSpPr>
        <p:spPr>
          <a:xfrm>
            <a:off x="685799" y="907256"/>
            <a:ext cx="7298267" cy="3693319"/>
          </a:xfrm>
          <a:prstGeom prst="rect">
            <a:avLst/>
          </a:prstGeom>
        </p:spPr>
        <p:txBody>
          <a:bodyPr wrap="square">
            <a:spAutoFit/>
          </a:bodyPr>
          <a:lstStyle/>
          <a:p>
            <a:r>
              <a:rPr lang="en-US" dirty="0" smtClean="0"/>
              <a:t>FsF-F1-01D </a:t>
            </a:r>
            <a:r>
              <a:rPr lang="en-US" dirty="0"/>
              <a:t>Universally Unique Identifier </a:t>
            </a:r>
            <a:endParaRPr lang="en-US" dirty="0" smtClean="0"/>
          </a:p>
          <a:p>
            <a:r>
              <a:rPr lang="en-US" dirty="0" smtClean="0"/>
              <a:t>FsF-F1-02D </a:t>
            </a:r>
            <a:r>
              <a:rPr lang="en-US" dirty="0"/>
              <a:t>Persistent Identifier </a:t>
            </a:r>
          </a:p>
          <a:p>
            <a:r>
              <a:rPr lang="en-US" dirty="0" smtClean="0"/>
              <a:t>FsF-F2-01M </a:t>
            </a:r>
            <a:r>
              <a:rPr lang="en-US" dirty="0"/>
              <a:t>Descriptive Metadata </a:t>
            </a:r>
          </a:p>
          <a:p>
            <a:r>
              <a:rPr lang="en-US" dirty="0" smtClean="0"/>
              <a:t>FsF-F3-01M </a:t>
            </a:r>
            <a:r>
              <a:rPr lang="en-US" dirty="0"/>
              <a:t>Inclusion of Data Identifier in Metadata </a:t>
            </a:r>
          </a:p>
          <a:p>
            <a:r>
              <a:rPr lang="en-US" dirty="0" smtClean="0"/>
              <a:t>FsF-F4-01M </a:t>
            </a:r>
            <a:r>
              <a:rPr lang="en-US" dirty="0"/>
              <a:t>Searchable Metadata </a:t>
            </a:r>
          </a:p>
          <a:p>
            <a:r>
              <a:rPr lang="en-US" dirty="0" smtClean="0"/>
              <a:t>FsF-A1-01M </a:t>
            </a:r>
            <a:r>
              <a:rPr lang="en-US" dirty="0"/>
              <a:t>Data Access </a:t>
            </a:r>
            <a:r>
              <a:rPr lang="en-US" dirty="0" smtClean="0"/>
              <a:t>Level </a:t>
            </a:r>
          </a:p>
          <a:p>
            <a:r>
              <a:rPr lang="en-US" dirty="0" smtClean="0"/>
              <a:t>FsF-A2-01M </a:t>
            </a:r>
            <a:r>
              <a:rPr lang="en-US" dirty="0"/>
              <a:t>Metadata </a:t>
            </a:r>
            <a:r>
              <a:rPr lang="en-US" dirty="0" smtClean="0"/>
              <a:t>Preservation</a:t>
            </a:r>
          </a:p>
          <a:p>
            <a:r>
              <a:rPr lang="en-US" dirty="0" smtClean="0"/>
              <a:t>FsF-I1-01M </a:t>
            </a:r>
            <a:r>
              <a:rPr lang="en-US" dirty="0"/>
              <a:t>Semantic Representation of Metadata </a:t>
            </a:r>
          </a:p>
          <a:p>
            <a:r>
              <a:rPr lang="en-US" dirty="0" smtClean="0"/>
              <a:t>FsF-I3-01M </a:t>
            </a:r>
            <a:r>
              <a:rPr lang="en-US" dirty="0"/>
              <a:t>Qualified References to Related Entities </a:t>
            </a:r>
          </a:p>
          <a:p>
            <a:r>
              <a:rPr lang="en-US" dirty="0" smtClean="0"/>
              <a:t>FsF-R1-01M </a:t>
            </a:r>
            <a:r>
              <a:rPr lang="en-US" dirty="0"/>
              <a:t>Community-Driven Metadata </a:t>
            </a:r>
          </a:p>
          <a:p>
            <a:r>
              <a:rPr lang="en-US" dirty="0" smtClean="0"/>
              <a:t>FsF-R1-02M </a:t>
            </a:r>
            <a:r>
              <a:rPr lang="en-US" dirty="0"/>
              <a:t>Data Content Description </a:t>
            </a:r>
          </a:p>
          <a:p>
            <a:r>
              <a:rPr lang="en-US" dirty="0" smtClean="0"/>
              <a:t>FsF-R1.1-01M </a:t>
            </a:r>
            <a:r>
              <a:rPr lang="en-US" dirty="0"/>
              <a:t>Data Usage </a:t>
            </a:r>
            <a:r>
              <a:rPr lang="en-US" dirty="0" err="1"/>
              <a:t>Licence</a:t>
            </a:r>
            <a:r>
              <a:rPr lang="en-US" dirty="0"/>
              <a:t> </a:t>
            </a:r>
            <a:endParaRPr lang="en-US" dirty="0" smtClean="0"/>
          </a:p>
          <a:p>
            <a:r>
              <a:rPr lang="en-US" dirty="0" smtClean="0"/>
              <a:t>FsF-R1.3-01D </a:t>
            </a:r>
            <a:r>
              <a:rPr lang="en-US" dirty="0"/>
              <a:t>Standard File Format</a:t>
            </a:r>
          </a:p>
        </p:txBody>
      </p:sp>
      <p:sp>
        <p:nvSpPr>
          <p:cNvPr id="6" name="TextBox 5"/>
          <p:cNvSpPr txBox="1"/>
          <p:nvPr/>
        </p:nvSpPr>
        <p:spPr>
          <a:xfrm>
            <a:off x="4727275" y="3954244"/>
            <a:ext cx="4416725" cy="369332"/>
          </a:xfrm>
          <a:prstGeom prst="rect">
            <a:avLst/>
          </a:prstGeom>
          <a:noFill/>
        </p:spPr>
        <p:txBody>
          <a:bodyPr wrap="square" rtlCol="0">
            <a:spAutoFit/>
          </a:bodyPr>
          <a:lstStyle/>
          <a:p>
            <a:r>
              <a:rPr lang="mr-IN" dirty="0">
                <a:hlinkClick r:id="rId2"/>
              </a:rPr>
              <a:t>https://doi.org/10.5281/zenodo.3678716</a:t>
            </a:r>
            <a:r>
              <a:rPr lang="mr-IN" dirty="0"/>
              <a:t> </a:t>
            </a:r>
            <a:endParaRPr lang="en-US" dirty="0"/>
          </a:p>
        </p:txBody>
      </p:sp>
      <p:pic>
        <p:nvPicPr>
          <p:cNvPr id="7" name="Google Shape;209;p22"/>
          <p:cNvPicPr preferRelativeResize="0"/>
          <p:nvPr/>
        </p:nvPicPr>
        <p:blipFill rotWithShape="1">
          <a:blip r:embed="rId3">
            <a:alphaModFix/>
          </a:blip>
          <a:srcRect l="12807" t="16191" r="15764" b="15804"/>
          <a:stretch/>
        </p:blipFill>
        <p:spPr>
          <a:xfrm>
            <a:off x="7821792" y="3200202"/>
            <a:ext cx="781746" cy="644544"/>
          </a:xfrm>
          <a:prstGeom prst="rect">
            <a:avLst/>
          </a:prstGeom>
          <a:noFill/>
          <a:ln>
            <a:noFill/>
          </a:ln>
        </p:spPr>
      </p:pic>
    </p:spTree>
    <p:extLst>
      <p:ext uri="{BB962C8B-B14F-4D97-AF65-F5344CB8AC3E}">
        <p14:creationId xmlns:p14="http://schemas.microsoft.com/office/powerpoint/2010/main" val="1836424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Pillars of </a:t>
            </a:r>
            <a:r>
              <a:rPr lang="en-US" dirty="0" err="1" smtClean="0"/>
              <a:t>FAIRness</a:t>
            </a:r>
            <a:endParaRPr lang="en-US" dirty="0"/>
          </a:p>
        </p:txBody>
      </p:sp>
    </p:spTree>
    <p:extLst>
      <p:ext uri="{BB962C8B-B14F-4D97-AF65-F5344CB8AC3E}">
        <p14:creationId xmlns:p14="http://schemas.microsoft.com/office/powerpoint/2010/main" val="1361675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9086DF-C7C9-4DB3-8877-43D60EBA4301}" type="slidenum">
              <a:rPr lang="en-US" altLang="fi-FI" smtClean="0"/>
              <a:pPr/>
              <a:t>17</a:t>
            </a:fld>
            <a:endParaRPr lang="en-US" altLang="fi-FI"/>
          </a:p>
        </p:txBody>
      </p:sp>
      <p:sp>
        <p:nvSpPr>
          <p:cNvPr id="5" name="TextBox 4"/>
          <p:cNvSpPr txBox="1"/>
          <p:nvPr/>
        </p:nvSpPr>
        <p:spPr>
          <a:xfrm>
            <a:off x="1839599" y="984907"/>
            <a:ext cx="729687" cy="243913"/>
          </a:xfrm>
          <a:prstGeom prst="rect">
            <a:avLst/>
          </a:prstGeom>
          <a:noFill/>
        </p:spPr>
        <p:txBody>
          <a:bodyPr wrap="none" rtlCol="0">
            <a:spAutoFit/>
          </a:bodyPr>
          <a:lstStyle/>
          <a:p>
            <a:r>
              <a:rPr lang="en-US" sz="985" dirty="0">
                <a:solidFill>
                  <a:schemeClr val="bg1"/>
                </a:solidFill>
              </a:rPr>
              <a:t>FINDABLE</a:t>
            </a:r>
          </a:p>
        </p:txBody>
      </p:sp>
      <p:sp>
        <p:nvSpPr>
          <p:cNvPr id="8" name="TextBox 7"/>
          <p:cNvSpPr txBox="1"/>
          <p:nvPr/>
        </p:nvSpPr>
        <p:spPr>
          <a:xfrm>
            <a:off x="1839599" y="2077092"/>
            <a:ext cx="832279" cy="243913"/>
          </a:xfrm>
          <a:prstGeom prst="rect">
            <a:avLst/>
          </a:prstGeom>
          <a:noFill/>
        </p:spPr>
        <p:txBody>
          <a:bodyPr wrap="none" rtlCol="0">
            <a:spAutoFit/>
          </a:bodyPr>
          <a:lstStyle/>
          <a:p>
            <a:r>
              <a:rPr lang="en-US" sz="985">
                <a:solidFill>
                  <a:schemeClr val="bg1"/>
                </a:solidFill>
              </a:rPr>
              <a:t>ACCESSIBLE</a:t>
            </a:r>
            <a:endParaRPr lang="en-US" sz="985" dirty="0">
              <a:solidFill>
                <a:schemeClr val="bg1"/>
              </a:solidFill>
            </a:endParaRPr>
          </a:p>
        </p:txBody>
      </p:sp>
      <p:sp>
        <p:nvSpPr>
          <p:cNvPr id="9" name="TextBox 8"/>
          <p:cNvSpPr txBox="1"/>
          <p:nvPr/>
        </p:nvSpPr>
        <p:spPr>
          <a:xfrm>
            <a:off x="1718407" y="3169277"/>
            <a:ext cx="1093569" cy="243913"/>
          </a:xfrm>
          <a:prstGeom prst="rect">
            <a:avLst/>
          </a:prstGeom>
          <a:noFill/>
        </p:spPr>
        <p:txBody>
          <a:bodyPr wrap="none" rtlCol="0">
            <a:spAutoFit/>
          </a:bodyPr>
          <a:lstStyle/>
          <a:p>
            <a:r>
              <a:rPr lang="en-US" sz="985">
                <a:solidFill>
                  <a:schemeClr val="bg1"/>
                </a:solidFill>
              </a:rPr>
              <a:t>INTEROPERABLE</a:t>
            </a:r>
            <a:endParaRPr lang="en-US" sz="985" dirty="0">
              <a:solidFill>
                <a:schemeClr val="bg1"/>
              </a:solidFill>
            </a:endParaRPr>
          </a:p>
        </p:txBody>
      </p:sp>
      <p:sp>
        <p:nvSpPr>
          <p:cNvPr id="10" name="TextBox 9"/>
          <p:cNvSpPr txBox="1"/>
          <p:nvPr/>
        </p:nvSpPr>
        <p:spPr>
          <a:xfrm>
            <a:off x="1876204" y="4225134"/>
            <a:ext cx="790601" cy="243913"/>
          </a:xfrm>
          <a:prstGeom prst="rect">
            <a:avLst/>
          </a:prstGeom>
          <a:noFill/>
        </p:spPr>
        <p:txBody>
          <a:bodyPr wrap="none" rtlCol="0">
            <a:spAutoFit/>
          </a:bodyPr>
          <a:lstStyle/>
          <a:p>
            <a:r>
              <a:rPr lang="en-US" sz="985">
                <a:solidFill>
                  <a:schemeClr val="bg1"/>
                </a:solidFill>
              </a:rPr>
              <a:t>RE-USABLE</a:t>
            </a:r>
            <a:endParaRPr lang="en-US" sz="985" dirty="0">
              <a:solidFill>
                <a:schemeClr val="bg1"/>
              </a:solidFill>
            </a:endParaRPr>
          </a:p>
        </p:txBody>
      </p:sp>
      <p:sp>
        <p:nvSpPr>
          <p:cNvPr id="2" name="TextBox 1"/>
          <p:cNvSpPr txBox="1"/>
          <p:nvPr/>
        </p:nvSpPr>
        <p:spPr>
          <a:xfrm>
            <a:off x="8712997" y="5097933"/>
            <a:ext cx="184731" cy="369332"/>
          </a:xfrm>
          <a:prstGeom prst="rect">
            <a:avLst/>
          </a:prstGeom>
          <a:noFill/>
        </p:spPr>
        <p:txBody>
          <a:bodyPr wrap="none" rtlCol="0">
            <a:spAutoFit/>
          </a:bodyPr>
          <a:lstStyle/>
          <a:p>
            <a:endParaRPr lang="en-US" dirty="0"/>
          </a:p>
        </p:txBody>
      </p:sp>
      <p:sp>
        <p:nvSpPr>
          <p:cNvPr id="7" name="Rectangle 6"/>
          <p:cNvSpPr/>
          <p:nvPr/>
        </p:nvSpPr>
        <p:spPr>
          <a:xfrm>
            <a:off x="5418062" y="3169896"/>
            <a:ext cx="3937605" cy="1169551"/>
          </a:xfrm>
          <a:prstGeom prst="rect">
            <a:avLst/>
          </a:prstGeom>
        </p:spPr>
        <p:txBody>
          <a:bodyPr wrap="square">
            <a:spAutoFit/>
          </a:bodyPr>
          <a:lstStyle/>
          <a:p>
            <a:r>
              <a:rPr lang="en-US" sz="1000" dirty="0"/>
              <a:t>Mons, </a:t>
            </a:r>
            <a:r>
              <a:rPr lang="en-US" sz="1000" dirty="0" err="1"/>
              <a:t>Barend</a:t>
            </a:r>
            <a:r>
              <a:rPr lang="en-US" sz="1000" dirty="0"/>
              <a:t> &amp; </a:t>
            </a:r>
            <a:r>
              <a:rPr lang="en-US" sz="1000" dirty="0" err="1"/>
              <a:t>Neylon</a:t>
            </a:r>
            <a:r>
              <a:rPr lang="en-US" sz="1000" dirty="0"/>
              <a:t>, </a:t>
            </a:r>
            <a:r>
              <a:rPr lang="en-US" sz="1000" dirty="0" smtClean="0"/>
              <a:t>Cameron </a:t>
            </a:r>
          </a:p>
          <a:p>
            <a:r>
              <a:rPr lang="en-US" sz="1000" dirty="0" smtClean="0"/>
              <a:t>&amp; </a:t>
            </a:r>
            <a:r>
              <a:rPr lang="en-US" sz="1000" dirty="0" err="1"/>
              <a:t>Velterop</a:t>
            </a:r>
            <a:r>
              <a:rPr lang="en-US" sz="1000" dirty="0"/>
              <a:t>, Jan &amp; </a:t>
            </a:r>
            <a:r>
              <a:rPr lang="en-US" sz="1000" dirty="0" err="1"/>
              <a:t>Dumontier</a:t>
            </a:r>
            <a:r>
              <a:rPr lang="en-US" sz="1000" dirty="0"/>
              <a:t>, </a:t>
            </a:r>
            <a:r>
              <a:rPr lang="en-US" sz="1000" dirty="0" smtClean="0"/>
              <a:t>Michel </a:t>
            </a:r>
          </a:p>
          <a:p>
            <a:r>
              <a:rPr lang="en-US" sz="1000" dirty="0" smtClean="0"/>
              <a:t>&amp; </a:t>
            </a:r>
            <a:r>
              <a:rPr lang="en-US" sz="1000" dirty="0"/>
              <a:t>Bonino da Silva Santos, Luiz </a:t>
            </a:r>
            <a:r>
              <a:rPr lang="en-US" sz="1000" dirty="0" err="1"/>
              <a:t>Olavo</a:t>
            </a:r>
            <a:r>
              <a:rPr lang="en-US" sz="1000" dirty="0"/>
              <a:t> &amp; Wilkinson, Mark. </a:t>
            </a:r>
            <a:endParaRPr lang="en-US" sz="1000" dirty="0" smtClean="0"/>
          </a:p>
          <a:p>
            <a:r>
              <a:rPr lang="en-US" sz="1000" dirty="0" smtClean="0"/>
              <a:t>(</a:t>
            </a:r>
            <a:r>
              <a:rPr lang="en-US" sz="1000" dirty="0"/>
              <a:t>2017). Cloudy, increasingly FAIR; Revisiting the FAIR Data guiding principles for the European Open Science Cloud. </a:t>
            </a:r>
            <a:endParaRPr lang="en-US" sz="1000" dirty="0" smtClean="0"/>
          </a:p>
          <a:p>
            <a:r>
              <a:rPr lang="en-US" sz="1000" dirty="0" smtClean="0"/>
              <a:t>Information </a:t>
            </a:r>
            <a:r>
              <a:rPr lang="en-US" sz="1000" dirty="0"/>
              <a:t>Services &amp; Use. 37. 1-8. </a:t>
            </a:r>
            <a:endParaRPr lang="en-US" sz="1000" dirty="0" smtClean="0"/>
          </a:p>
          <a:p>
            <a:r>
              <a:rPr lang="en-US" sz="1000" dirty="0" smtClean="0"/>
              <a:t>https://</a:t>
            </a:r>
            <a:r>
              <a:rPr lang="en-US" sz="1000" dirty="0" err="1" smtClean="0"/>
              <a:t>doi.org</a:t>
            </a:r>
            <a:r>
              <a:rPr lang="en-US" sz="1000" dirty="0" smtClean="0"/>
              <a:t>/doi:10.3233/ISU-170824</a:t>
            </a:r>
            <a:endParaRPr lang="en-US" sz="10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21" y="304843"/>
            <a:ext cx="4858039" cy="3880716"/>
          </a:xfrm>
          <a:prstGeom prst="rect">
            <a:avLst/>
          </a:prstGeom>
        </p:spPr>
      </p:pic>
    </p:spTree>
    <p:extLst>
      <p:ext uri="{BB962C8B-B14F-4D97-AF65-F5344CB8AC3E}">
        <p14:creationId xmlns:p14="http://schemas.microsoft.com/office/powerpoint/2010/main" val="1100598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63" y="1932391"/>
            <a:ext cx="2040899" cy="128224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252"/>
          </a:p>
        </p:txBody>
      </p:sp>
      <p:sp>
        <p:nvSpPr>
          <p:cNvPr id="5" name="Can 4"/>
          <p:cNvSpPr/>
          <p:nvPr/>
        </p:nvSpPr>
        <p:spPr>
          <a:xfrm>
            <a:off x="1492279" y="3553250"/>
            <a:ext cx="1160421" cy="84880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Data catalog</a:t>
            </a:r>
          </a:p>
        </p:txBody>
      </p:sp>
      <p:sp>
        <p:nvSpPr>
          <p:cNvPr id="6" name="Can 5"/>
          <p:cNvSpPr/>
          <p:nvPr/>
        </p:nvSpPr>
        <p:spPr>
          <a:xfrm>
            <a:off x="1635389" y="803974"/>
            <a:ext cx="1011362" cy="804598"/>
          </a:xfrm>
          <a:prstGeom prst="can">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408" dirty="0"/>
              <a:t>Resolver</a:t>
            </a:r>
          </a:p>
        </p:txBody>
      </p:sp>
      <p:cxnSp>
        <p:nvCxnSpPr>
          <p:cNvPr id="8" name="Straight Arrow Connector 7"/>
          <p:cNvCxnSpPr/>
          <p:nvPr/>
        </p:nvCxnSpPr>
        <p:spPr>
          <a:xfrm flipV="1">
            <a:off x="1012284" y="1608572"/>
            <a:ext cx="623106" cy="865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73523" y="1608572"/>
            <a:ext cx="0" cy="19301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ounded Rectangular Callout 10"/>
          <p:cNvSpPr/>
          <p:nvPr/>
        </p:nvSpPr>
        <p:spPr>
          <a:xfrm>
            <a:off x="384832" y="2582542"/>
            <a:ext cx="925459" cy="632089"/>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252" dirty="0"/>
              <a:t>PID</a:t>
            </a:r>
          </a:p>
        </p:txBody>
      </p:sp>
      <p:cxnSp>
        <p:nvCxnSpPr>
          <p:cNvPr id="13" name="Straight Arrow Connector 12"/>
          <p:cNvCxnSpPr/>
          <p:nvPr/>
        </p:nvCxnSpPr>
        <p:spPr>
          <a:xfrm flipV="1">
            <a:off x="2715190" y="3350396"/>
            <a:ext cx="409073" cy="326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descr="zenod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324" y="2005128"/>
            <a:ext cx="1861447" cy="1154825"/>
          </a:xfrm>
          <a:prstGeom prst="rect">
            <a:avLst/>
          </a:prstGeom>
        </p:spPr>
      </p:pic>
      <p:cxnSp>
        <p:nvCxnSpPr>
          <p:cNvPr id="16" name="Straight Arrow Connector 15"/>
          <p:cNvCxnSpPr/>
          <p:nvPr/>
        </p:nvCxnSpPr>
        <p:spPr>
          <a:xfrm flipV="1">
            <a:off x="5256796" y="1517518"/>
            <a:ext cx="912082" cy="487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256796" y="2230376"/>
            <a:ext cx="1246042" cy="2438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278261" y="2879587"/>
            <a:ext cx="1047200" cy="118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256796" y="3214631"/>
            <a:ext cx="704211" cy="677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Folded Corner 25"/>
          <p:cNvSpPr/>
          <p:nvPr/>
        </p:nvSpPr>
        <p:spPr>
          <a:xfrm>
            <a:off x="6325461" y="1046708"/>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52"/>
          </a:p>
        </p:txBody>
      </p:sp>
      <p:sp>
        <p:nvSpPr>
          <p:cNvPr id="28" name="Folded Corner 27"/>
          <p:cNvSpPr/>
          <p:nvPr/>
        </p:nvSpPr>
        <p:spPr>
          <a:xfrm>
            <a:off x="6674418" y="1932392"/>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52"/>
          </a:p>
        </p:txBody>
      </p:sp>
      <p:sp>
        <p:nvSpPr>
          <p:cNvPr id="29" name="Folded Corner 28"/>
          <p:cNvSpPr/>
          <p:nvPr/>
        </p:nvSpPr>
        <p:spPr>
          <a:xfrm>
            <a:off x="6510420" y="2879587"/>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52"/>
          </a:p>
        </p:txBody>
      </p:sp>
      <p:sp>
        <p:nvSpPr>
          <p:cNvPr id="30" name="Folded Corner 29"/>
          <p:cNvSpPr/>
          <p:nvPr/>
        </p:nvSpPr>
        <p:spPr>
          <a:xfrm>
            <a:off x="6085988" y="3882841"/>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52"/>
          </a:p>
        </p:txBody>
      </p:sp>
      <p:sp>
        <p:nvSpPr>
          <p:cNvPr id="31" name="TextBox 30"/>
          <p:cNvSpPr txBox="1"/>
          <p:nvPr/>
        </p:nvSpPr>
        <p:spPr>
          <a:xfrm>
            <a:off x="7070311" y="1046708"/>
            <a:ext cx="1192955" cy="438903"/>
          </a:xfrm>
          <a:prstGeom prst="rect">
            <a:avLst/>
          </a:prstGeom>
          <a:noFill/>
        </p:spPr>
        <p:txBody>
          <a:bodyPr wrap="none" rtlCol="0">
            <a:spAutoFit/>
          </a:bodyPr>
          <a:lstStyle/>
          <a:p>
            <a:r>
              <a:rPr lang="en-US" sz="2252" dirty="0"/>
              <a:t>Data file</a:t>
            </a:r>
          </a:p>
        </p:txBody>
      </p:sp>
      <p:sp>
        <p:nvSpPr>
          <p:cNvPr id="32" name="TextBox 31"/>
          <p:cNvSpPr txBox="1"/>
          <p:nvPr/>
        </p:nvSpPr>
        <p:spPr>
          <a:xfrm>
            <a:off x="7154769" y="2879587"/>
            <a:ext cx="1090363" cy="438903"/>
          </a:xfrm>
          <a:prstGeom prst="rect">
            <a:avLst/>
          </a:prstGeom>
          <a:noFill/>
        </p:spPr>
        <p:txBody>
          <a:bodyPr wrap="none" rtlCol="0">
            <a:spAutoFit/>
          </a:bodyPr>
          <a:lstStyle/>
          <a:p>
            <a:r>
              <a:rPr lang="en-US" sz="2252" dirty="0"/>
              <a:t>License</a:t>
            </a:r>
          </a:p>
        </p:txBody>
      </p:sp>
      <p:sp>
        <p:nvSpPr>
          <p:cNvPr id="33" name="TextBox 32"/>
          <p:cNvSpPr txBox="1"/>
          <p:nvPr/>
        </p:nvSpPr>
        <p:spPr>
          <a:xfrm>
            <a:off x="6925239" y="3667686"/>
            <a:ext cx="1863011" cy="785471"/>
          </a:xfrm>
          <a:prstGeom prst="rect">
            <a:avLst/>
          </a:prstGeom>
          <a:noFill/>
        </p:spPr>
        <p:txBody>
          <a:bodyPr wrap="none" rtlCol="0">
            <a:spAutoFit/>
          </a:bodyPr>
          <a:lstStyle/>
          <a:p>
            <a:r>
              <a:rPr lang="en-US" sz="2252" dirty="0"/>
              <a:t>Configuration</a:t>
            </a:r>
          </a:p>
          <a:p>
            <a:r>
              <a:rPr lang="en-US" sz="2252" dirty="0"/>
              <a:t> file</a:t>
            </a:r>
          </a:p>
        </p:txBody>
      </p:sp>
      <p:sp>
        <p:nvSpPr>
          <p:cNvPr id="34" name="TextBox 33"/>
          <p:cNvSpPr txBox="1"/>
          <p:nvPr/>
        </p:nvSpPr>
        <p:spPr>
          <a:xfrm>
            <a:off x="7308153" y="1986650"/>
            <a:ext cx="1253869" cy="438903"/>
          </a:xfrm>
          <a:prstGeom prst="rect">
            <a:avLst/>
          </a:prstGeom>
          <a:noFill/>
        </p:spPr>
        <p:txBody>
          <a:bodyPr wrap="none" rtlCol="0">
            <a:spAutoFit/>
          </a:bodyPr>
          <a:lstStyle/>
          <a:p>
            <a:r>
              <a:rPr lang="en-US" sz="2252" dirty="0"/>
              <a:t>Read me</a:t>
            </a:r>
          </a:p>
        </p:txBody>
      </p:sp>
      <p:sp>
        <p:nvSpPr>
          <p:cNvPr id="3" name="TextBox 2"/>
          <p:cNvSpPr txBox="1"/>
          <p:nvPr/>
        </p:nvSpPr>
        <p:spPr>
          <a:xfrm>
            <a:off x="2803335" y="331303"/>
            <a:ext cx="3282653" cy="923330"/>
          </a:xfrm>
          <a:prstGeom prst="rect">
            <a:avLst/>
          </a:prstGeom>
          <a:noFill/>
        </p:spPr>
        <p:txBody>
          <a:bodyPr wrap="square" rtlCol="0">
            <a:spAutoFit/>
          </a:bodyPr>
          <a:lstStyle/>
          <a:p>
            <a:r>
              <a:rPr lang="en-US" dirty="0" smtClean="0"/>
              <a:t>Persistent identifiers are</a:t>
            </a:r>
          </a:p>
          <a:p>
            <a:r>
              <a:rPr lang="en-US" dirty="0"/>
              <a:t> 	</a:t>
            </a:r>
            <a:r>
              <a:rPr lang="en-US" dirty="0" smtClean="0"/>
              <a:t>	necessary for research and a key element in FAIR data</a:t>
            </a:r>
            <a:endParaRPr lang="en-US" dirty="0"/>
          </a:p>
        </p:txBody>
      </p:sp>
    </p:spTree>
    <p:extLst>
      <p:ext uri="{BB962C8B-B14F-4D97-AF65-F5344CB8AC3E}">
        <p14:creationId xmlns:p14="http://schemas.microsoft.com/office/powerpoint/2010/main" val="243445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530" y="7758"/>
            <a:ext cx="7742238" cy="803275"/>
          </a:xfrm>
        </p:spPr>
        <p:txBody>
          <a:bodyPr/>
          <a:lstStyle/>
          <a:p>
            <a:r>
              <a:rPr lang="en-US" b="0" dirty="0" smtClean="0"/>
              <a:t>Persistent identifiers and research data in Finland</a:t>
            </a:r>
            <a:endParaRPr lang="en-US" b="0" dirty="0"/>
          </a:p>
        </p:txBody>
      </p:sp>
      <p:sp>
        <p:nvSpPr>
          <p:cNvPr id="4" name="Content Placeholder 3"/>
          <p:cNvSpPr>
            <a:spLocks noGrp="1"/>
          </p:cNvSpPr>
          <p:nvPr>
            <p:ph idx="1"/>
          </p:nvPr>
        </p:nvSpPr>
        <p:spPr>
          <a:xfrm>
            <a:off x="473103" y="1142351"/>
            <a:ext cx="4202264" cy="2958975"/>
          </a:xfrm>
        </p:spPr>
        <p:txBody>
          <a:bodyPr/>
          <a:lstStyle/>
          <a:p>
            <a:r>
              <a:rPr lang="en-US" dirty="0" smtClean="0"/>
              <a:t>URN, DOI and handle are common PIDs for research data</a:t>
            </a:r>
          </a:p>
          <a:p>
            <a:r>
              <a:rPr lang="en-US" dirty="0" smtClean="0"/>
              <a:t>The </a:t>
            </a:r>
            <a:r>
              <a:rPr lang="en-US" dirty="0" err="1" smtClean="0"/>
              <a:t>DataCite</a:t>
            </a:r>
            <a:r>
              <a:rPr lang="en-US" dirty="0" smtClean="0"/>
              <a:t> Finland Consortium offers access to minting DOI</a:t>
            </a:r>
          </a:p>
          <a:p>
            <a:r>
              <a:rPr lang="en-US" dirty="0" smtClean="0"/>
              <a:t>CSC is also a member in the </a:t>
            </a:r>
            <a:r>
              <a:rPr lang="en-US" dirty="0" err="1" smtClean="0"/>
              <a:t>ePIC</a:t>
            </a:r>
            <a:r>
              <a:rPr lang="en-US" dirty="0" smtClean="0"/>
              <a:t> Consortium (handle identifiers) </a:t>
            </a:r>
          </a:p>
          <a:p>
            <a:r>
              <a:rPr lang="en-US" dirty="0" smtClean="0"/>
              <a:t>CSC </a:t>
            </a:r>
            <a:r>
              <a:rPr lang="en-US" dirty="0"/>
              <a:t>PID </a:t>
            </a:r>
            <a:r>
              <a:rPr lang="en-US" dirty="0" smtClean="0"/>
              <a:t>Policy </a:t>
            </a:r>
          </a:p>
          <a:p>
            <a:pPr lvl="1"/>
            <a:r>
              <a:rPr lang="en-US" dirty="0" smtClean="0">
                <a:hlinkClick r:id="rId2"/>
              </a:rPr>
              <a:t>https://research.csc.fi/pid-policy</a:t>
            </a: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799" y="4069831"/>
            <a:ext cx="1761283" cy="603869"/>
          </a:xfrm>
          <a:prstGeom prst="rect">
            <a:avLst/>
          </a:prstGeom>
        </p:spPr>
      </p:pic>
      <p:sp>
        <p:nvSpPr>
          <p:cNvPr id="2" name="TextBox 1"/>
          <p:cNvSpPr txBox="1"/>
          <p:nvPr/>
        </p:nvSpPr>
        <p:spPr>
          <a:xfrm>
            <a:off x="5344467" y="1474728"/>
            <a:ext cx="353037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PID info </a:t>
            </a:r>
          </a:p>
          <a:p>
            <a:pPr lvl="1"/>
            <a:r>
              <a:rPr lang="en-US" dirty="0">
                <a:hlinkClick r:id="rId4"/>
              </a:rPr>
              <a:t>https://wiki.eduuni.fi/display/CscPidVerkosto/PID-verkosto</a:t>
            </a:r>
            <a:endParaRPr lang="en-US" dirty="0"/>
          </a:p>
          <a:p>
            <a:r>
              <a:rPr lang="en-US" dirty="0" smtClean="0"/>
              <a:t>Open </a:t>
            </a:r>
            <a:r>
              <a:rPr lang="en-US" dirty="0"/>
              <a:t>Science WG </a:t>
            </a:r>
          </a:p>
          <a:p>
            <a:pPr lvl="1"/>
            <a:r>
              <a:rPr lang="en-US" dirty="0">
                <a:hlinkClick r:id="rId5"/>
              </a:rPr>
              <a:t>https://</a:t>
            </a:r>
            <a:r>
              <a:rPr lang="en-US" dirty="0" err="1" smtClean="0">
                <a:hlinkClick r:id="rId5"/>
              </a:rPr>
              <a:t>wiki.edu</a:t>
            </a:r>
            <a:r>
              <a:rPr lang="en-US" dirty="0" err="1" smtClean="0"/>
              <a:t>uni.fi</a:t>
            </a:r>
            <a:r>
              <a:rPr lang="en-US" dirty="0" smtClean="0"/>
              <a:t>/x/GYv6B</a:t>
            </a:r>
            <a:endParaRPr lang="en-US" dirty="0"/>
          </a:p>
        </p:txBody>
      </p:sp>
      <p:sp>
        <p:nvSpPr>
          <p:cNvPr id="8" name="Rectangle 7"/>
          <p:cNvSpPr/>
          <p:nvPr/>
        </p:nvSpPr>
        <p:spPr>
          <a:xfrm>
            <a:off x="5344466" y="3073400"/>
            <a:ext cx="3530379" cy="1303867"/>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8"/>
          <p:cNvSpPr/>
          <p:nvPr/>
        </p:nvSpPr>
        <p:spPr>
          <a:xfrm>
            <a:off x="5344466" y="3073400"/>
            <a:ext cx="3530379" cy="1600438"/>
          </a:xfrm>
          <a:prstGeom prst="rect">
            <a:avLst/>
          </a:prstGeom>
        </p:spPr>
        <p:txBody>
          <a:bodyPr wrap="square">
            <a:spAutoFit/>
          </a:bodyPr>
          <a:lstStyle/>
          <a:p>
            <a:r>
              <a:rPr lang="en-US" sz="1600" dirty="0"/>
              <a:t>PID Forum</a:t>
            </a:r>
          </a:p>
          <a:p>
            <a:pPr lvl="1"/>
            <a:r>
              <a:rPr lang="en-US" sz="1600" dirty="0">
                <a:hlinkClick r:id="rId6"/>
              </a:rPr>
              <a:t>https://www.pidforum.org</a:t>
            </a:r>
            <a:r>
              <a:rPr lang="en-US" sz="1600" dirty="0" smtClean="0">
                <a:hlinkClick r:id="rId6"/>
              </a:rPr>
              <a:t>/</a:t>
            </a:r>
            <a:endParaRPr lang="en-US" sz="1600" dirty="0" smtClean="0"/>
          </a:p>
          <a:p>
            <a:r>
              <a:rPr lang="en-US" sz="1600" dirty="0" smtClean="0"/>
              <a:t>EOSC PID Policy</a:t>
            </a:r>
          </a:p>
          <a:p>
            <a:pPr lvl="1"/>
            <a:r>
              <a:rPr lang="mr-IN" sz="1600" dirty="0">
                <a:latin typeface="+mn-lt"/>
                <a:hlinkClick r:id="rId7"/>
              </a:rPr>
              <a:t>https://</a:t>
            </a:r>
            <a:r>
              <a:rPr lang="mr-IN" sz="1600" dirty="0" smtClean="0">
                <a:latin typeface="+mn-lt"/>
                <a:hlinkClick r:id="rId7"/>
              </a:rPr>
              <a:t>doi.org/10.5281/zenodo.3574203</a:t>
            </a:r>
            <a:r>
              <a:rPr lang="fi-FI" sz="1600" dirty="0" smtClean="0">
                <a:latin typeface="+mn-lt"/>
              </a:rPr>
              <a:t> </a:t>
            </a:r>
            <a:endParaRPr lang="en-US" sz="1600" dirty="0" smtClean="0">
              <a:latin typeface="+mn-lt"/>
            </a:endParaRPr>
          </a:p>
          <a:p>
            <a:r>
              <a:rPr lang="en-US" dirty="0" smtClean="0"/>
              <a:t> </a:t>
            </a:r>
            <a:endParaRPr lang="en-US" dirty="0"/>
          </a:p>
        </p:txBody>
      </p:sp>
    </p:spTree>
    <p:extLst>
      <p:ext uri="{BB962C8B-B14F-4D97-AF65-F5344CB8AC3E}">
        <p14:creationId xmlns:p14="http://schemas.microsoft.com/office/powerpoint/2010/main" val="948485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3013041" y="-6675"/>
            <a:ext cx="5973004" cy="4714035"/>
          </a:xfrm>
          <a:prstGeom prst="rect">
            <a:avLst/>
          </a:prstGeom>
          <a:effectLst>
            <a:softEdge rad="647700"/>
          </a:effectLst>
        </p:spPr>
      </p:pic>
      <p:sp>
        <p:nvSpPr>
          <p:cNvPr id="2" name="Title 1"/>
          <p:cNvSpPr>
            <a:spLocks noGrp="1"/>
          </p:cNvSpPr>
          <p:nvPr>
            <p:ph type="title"/>
          </p:nvPr>
        </p:nvSpPr>
        <p:spPr>
          <a:xfrm>
            <a:off x="109960" y="90883"/>
            <a:ext cx="7742238" cy="803275"/>
          </a:xfrm>
          <a:effectLst>
            <a:softEdge rad="495300"/>
          </a:effectLst>
        </p:spPr>
        <p:txBody>
          <a:bodyPr/>
          <a:lstStyle/>
          <a:p>
            <a:r>
              <a:rPr lang="en-US" b="0" dirty="0" smtClean="0"/>
              <a:t>Turning FAIR into Reality</a:t>
            </a:r>
            <a:endParaRPr lang="en-US" b="0" dirty="0"/>
          </a:p>
        </p:txBody>
      </p:sp>
      <p:sp>
        <p:nvSpPr>
          <p:cNvPr id="3" name="Content Placeholder 2"/>
          <p:cNvSpPr>
            <a:spLocks noGrp="1"/>
          </p:cNvSpPr>
          <p:nvPr>
            <p:ph idx="1"/>
          </p:nvPr>
        </p:nvSpPr>
        <p:spPr>
          <a:xfrm>
            <a:off x="109960" y="832259"/>
            <a:ext cx="6169025" cy="3184525"/>
          </a:xfrm>
        </p:spPr>
        <p:txBody>
          <a:bodyPr/>
          <a:lstStyle/>
          <a:p>
            <a:pPr marL="0" indent="0">
              <a:buNone/>
            </a:pPr>
            <a:r>
              <a:rPr lang="en-US" b="1" dirty="0"/>
              <a:t>Final Report and Action Plan from the European Commission Expert Group on FAIR </a:t>
            </a:r>
            <a:r>
              <a:rPr lang="en-US" b="1" dirty="0" smtClean="0"/>
              <a:t>Data (2018)</a:t>
            </a:r>
          </a:p>
          <a:p>
            <a:pPr marL="0" indent="0">
              <a:buNone/>
            </a:pPr>
            <a:r>
              <a:rPr lang="en-US" b="1" dirty="0" smtClean="0"/>
              <a:t>Step 1: </a:t>
            </a:r>
            <a:r>
              <a:rPr lang="en-US" dirty="0" smtClean="0"/>
              <a:t>Define </a:t>
            </a:r>
            <a:r>
              <a:rPr lang="en-US" dirty="0"/>
              <a:t>– concepts for FAIR Digital Objects and the ecosystem </a:t>
            </a:r>
            <a:endParaRPr lang="en-US" dirty="0" smtClean="0"/>
          </a:p>
          <a:p>
            <a:pPr marL="255999" lvl="1" indent="0">
              <a:buNone/>
            </a:pPr>
            <a:r>
              <a:rPr lang="en-US" dirty="0" smtClean="0"/>
              <a:t>Rec</a:t>
            </a:r>
            <a:r>
              <a:rPr lang="en-US" dirty="0"/>
              <a:t>. 1: Define FAIR for </a:t>
            </a:r>
            <a:r>
              <a:rPr lang="en-US" dirty="0" smtClean="0"/>
              <a:t>implementation</a:t>
            </a:r>
          </a:p>
          <a:p>
            <a:pPr marL="255999" lvl="1" indent="0">
              <a:buNone/>
            </a:pPr>
            <a:r>
              <a:rPr lang="en-US" dirty="0" smtClean="0"/>
              <a:t>Rec</a:t>
            </a:r>
            <a:r>
              <a:rPr lang="en-US" dirty="0"/>
              <a:t>. 2: Implement a model for FAIR Digital </a:t>
            </a:r>
            <a:r>
              <a:rPr lang="en-US" dirty="0" smtClean="0"/>
              <a:t>Objects</a:t>
            </a:r>
          </a:p>
          <a:p>
            <a:pPr marL="255999" lvl="1" indent="0">
              <a:buNone/>
            </a:pPr>
            <a:r>
              <a:rPr lang="en-US" dirty="0"/>
              <a:t>Rec. 3: Develop components of a FAIR </a:t>
            </a:r>
            <a:r>
              <a:rPr lang="en-US" dirty="0" smtClean="0"/>
              <a:t>ecosystem</a:t>
            </a:r>
          </a:p>
          <a:p>
            <a:pPr marL="0" indent="0">
              <a:buNone/>
            </a:pPr>
            <a:r>
              <a:rPr lang="en-US" b="1" dirty="0" smtClean="0"/>
              <a:t>Step </a:t>
            </a:r>
            <a:r>
              <a:rPr lang="en-US" b="1" dirty="0"/>
              <a:t>2: </a:t>
            </a:r>
            <a:r>
              <a:rPr lang="en-US" dirty="0"/>
              <a:t>Implement – culture, technology and skills for FAIR </a:t>
            </a:r>
            <a:r>
              <a:rPr lang="en-US" dirty="0" smtClean="0"/>
              <a:t>practice</a:t>
            </a:r>
          </a:p>
          <a:p>
            <a:pPr marL="255999" lvl="1" indent="0">
              <a:buNone/>
            </a:pPr>
            <a:r>
              <a:rPr lang="en-US" dirty="0"/>
              <a:t>Rec. 4: Develop interoperability frameworks for FAIR sharing within disciplines and for interdisciplinary </a:t>
            </a:r>
            <a:r>
              <a:rPr lang="en-US" dirty="0" smtClean="0"/>
              <a:t>research</a:t>
            </a:r>
          </a:p>
          <a:p>
            <a:pPr marL="255999" lvl="1" indent="0">
              <a:buNone/>
            </a:pPr>
            <a:r>
              <a:rPr lang="en-US" dirty="0" smtClean="0"/>
              <a:t>Rec</a:t>
            </a:r>
            <a:r>
              <a:rPr lang="en-US" dirty="0"/>
              <a:t>. 7: Support semantic </a:t>
            </a:r>
            <a:r>
              <a:rPr lang="en-US" dirty="0" smtClean="0"/>
              <a:t>technologies  </a:t>
            </a:r>
            <a:r>
              <a:rPr lang="mr-IN" dirty="0" smtClean="0"/>
              <a:t>…</a:t>
            </a:r>
            <a:endParaRPr lang="en-US"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a:t>
            </a:fld>
            <a:endParaRPr lang="en-US" dirty="0"/>
          </a:p>
        </p:txBody>
      </p:sp>
      <p:sp>
        <p:nvSpPr>
          <p:cNvPr id="5" name="TextBox 4"/>
          <p:cNvSpPr txBox="1"/>
          <p:nvPr/>
        </p:nvSpPr>
        <p:spPr>
          <a:xfrm>
            <a:off x="5162309" y="4132162"/>
            <a:ext cx="3646025" cy="369332"/>
          </a:xfrm>
          <a:prstGeom prst="rect">
            <a:avLst/>
          </a:prstGeom>
          <a:noFill/>
        </p:spPr>
        <p:txBody>
          <a:bodyPr wrap="square" rtlCol="0">
            <a:spAutoFit/>
          </a:bodyPr>
          <a:lstStyle/>
          <a:p>
            <a:r>
              <a:rPr lang="fi-FI" dirty="0" err="1" smtClean="0"/>
              <a:t>h</a:t>
            </a:r>
            <a:r>
              <a:rPr lang="mr-IN" dirty="0" err="1" smtClean="0"/>
              <a:t>ttps</a:t>
            </a:r>
            <a:r>
              <a:rPr lang="mr-IN" dirty="0"/>
              <a:t>://</a:t>
            </a:r>
            <a:r>
              <a:rPr lang="mr-IN" dirty="0" err="1"/>
              <a:t>doi.org</a:t>
            </a:r>
            <a:r>
              <a:rPr lang="mr-IN" dirty="0"/>
              <a:t>/doi:10.2777/1524</a:t>
            </a:r>
            <a:endParaRPr lang="en-US" dirty="0"/>
          </a:p>
        </p:txBody>
      </p:sp>
    </p:spTree>
    <p:extLst>
      <p:ext uri="{BB962C8B-B14F-4D97-AF65-F5344CB8AC3E}">
        <p14:creationId xmlns:p14="http://schemas.microsoft.com/office/powerpoint/2010/main" val="1893752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838" y="240037"/>
            <a:ext cx="7742238" cy="803275"/>
          </a:xfrm>
        </p:spPr>
        <p:txBody>
          <a:bodyPr/>
          <a:lstStyle/>
          <a:p>
            <a:r>
              <a:rPr lang="en-US" b="0" dirty="0"/>
              <a:t>D2.1 Report on FAIR requirements for persistence and interoperability </a:t>
            </a:r>
            <a:r>
              <a:rPr lang="en-US" b="0" dirty="0" smtClean="0"/>
              <a:t>2019</a:t>
            </a:r>
            <a:endParaRPr lang="en-US" dirty="0"/>
          </a:p>
        </p:txBody>
      </p:sp>
      <p:sp>
        <p:nvSpPr>
          <p:cNvPr id="3" name="Content Placeholder 2"/>
          <p:cNvSpPr>
            <a:spLocks noGrp="1"/>
          </p:cNvSpPr>
          <p:nvPr>
            <p:ph idx="1"/>
          </p:nvPr>
        </p:nvSpPr>
        <p:spPr>
          <a:xfrm>
            <a:off x="457200" y="1127125"/>
            <a:ext cx="8238226" cy="3184525"/>
          </a:xfrm>
        </p:spPr>
        <p:txBody>
          <a:bodyPr/>
          <a:lstStyle/>
          <a:p>
            <a:pPr indent="-381000">
              <a:buSzPts val="2400"/>
            </a:pPr>
            <a:r>
              <a:rPr lang="en-US" dirty="0"/>
              <a:t>FAIR technologies and methods</a:t>
            </a:r>
          </a:p>
          <a:p>
            <a:pPr lvl="2" indent="-381000">
              <a:buSzPts val="2400"/>
            </a:pPr>
            <a:r>
              <a:rPr lang="en-US" sz="1600" dirty="0"/>
              <a:t>Semantic interoperability</a:t>
            </a:r>
          </a:p>
          <a:p>
            <a:pPr lvl="2" indent="-381000">
              <a:buSzPts val="2400"/>
            </a:pPr>
            <a:r>
              <a:rPr lang="en-US" sz="1600" dirty="0"/>
              <a:t>Semantic artefacts</a:t>
            </a:r>
          </a:p>
          <a:p>
            <a:pPr lvl="2" indent="-381000">
              <a:buSzPts val="2400"/>
            </a:pPr>
            <a:r>
              <a:rPr lang="en-US" sz="1600" dirty="0"/>
              <a:t>PIDs and PID services</a:t>
            </a:r>
          </a:p>
          <a:p>
            <a:pPr indent="-381000">
              <a:buSzPts val="2400"/>
            </a:pPr>
            <a:r>
              <a:rPr lang="en-US" dirty="0"/>
              <a:t>FAIR in the context of the data life cycle</a:t>
            </a:r>
          </a:p>
          <a:p>
            <a:pPr lvl="2" indent="-381000">
              <a:buSzPts val="2400"/>
            </a:pPr>
            <a:r>
              <a:rPr lang="en-US" sz="1600" dirty="0"/>
              <a:t>Repositories</a:t>
            </a:r>
          </a:p>
          <a:p>
            <a:pPr lvl="2" indent="-381000">
              <a:buSzPts val="2400"/>
            </a:pPr>
            <a:r>
              <a:rPr lang="en-US" sz="1600" dirty="0"/>
              <a:t>Evolving datasets and data citation</a:t>
            </a:r>
          </a:p>
          <a:p>
            <a:pPr indent="-381000">
              <a:buSzPts val="2400"/>
            </a:pPr>
            <a:r>
              <a:rPr lang="en-US" dirty="0"/>
              <a:t>ESFRI </a:t>
            </a:r>
            <a:r>
              <a:rPr lang="en-US" dirty="0" smtClean="0"/>
              <a:t>RI’s</a:t>
            </a:r>
          </a:p>
          <a:p>
            <a:pPr lvl="2" indent="-381000">
              <a:buSzPts val="2400"/>
            </a:pPr>
            <a:r>
              <a:rPr lang="en-US" dirty="0" smtClean="0"/>
              <a:t>Metadata, persistent identifiers, semantic artefacts in different domain </a:t>
            </a:r>
            <a:r>
              <a:rPr lang="en-US" dirty="0" err="1" smtClean="0"/>
              <a:t>infrastrucutres</a:t>
            </a:r>
            <a:endParaRPr lang="en-US"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20</a:t>
            </a:fld>
            <a:endParaRPr lang="en-US" dirty="0"/>
          </a:p>
        </p:txBody>
      </p:sp>
      <p:sp>
        <p:nvSpPr>
          <p:cNvPr id="5" name="TextBox 4"/>
          <p:cNvSpPr txBox="1"/>
          <p:nvPr/>
        </p:nvSpPr>
        <p:spPr>
          <a:xfrm>
            <a:off x="284334" y="4031218"/>
            <a:ext cx="4123427" cy="338554"/>
          </a:xfrm>
          <a:prstGeom prst="rect">
            <a:avLst/>
          </a:prstGeom>
          <a:noFill/>
        </p:spPr>
        <p:txBody>
          <a:bodyPr wrap="square" rtlCol="0">
            <a:spAutoFit/>
          </a:bodyPr>
          <a:lstStyle/>
          <a:p>
            <a:r>
              <a:rPr lang="pt-BR" sz="1600" dirty="0">
                <a:hlinkClick r:id="rId2" tooltip="http://doi.org/10.5281/zenodo.3557381"/>
              </a:rPr>
              <a:t>http://doi.org/10.5281/zenodo.3557381</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642" y="956218"/>
            <a:ext cx="1667830" cy="11646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293" y="3036556"/>
            <a:ext cx="1867649" cy="3803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3147" y="1250969"/>
            <a:ext cx="1167442" cy="11674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5266" y="2074544"/>
            <a:ext cx="2405130" cy="78856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0256" y="4178799"/>
            <a:ext cx="1708036" cy="41464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4432" y="1644140"/>
            <a:ext cx="695905" cy="69590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6489" y="685842"/>
            <a:ext cx="1160379" cy="62894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8213" y="2407601"/>
            <a:ext cx="956647" cy="89891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8225" y="676623"/>
            <a:ext cx="822256" cy="822256"/>
          </a:xfrm>
          <a:prstGeom prst="rect">
            <a:avLst/>
          </a:prstGeom>
        </p:spPr>
      </p:pic>
      <p:pic>
        <p:nvPicPr>
          <p:cNvPr id="16" name="Google Shape;209;p22"/>
          <p:cNvPicPr preferRelativeResize="0"/>
          <p:nvPr/>
        </p:nvPicPr>
        <p:blipFill rotWithShape="1">
          <a:blip r:embed="rId12">
            <a:alphaModFix/>
          </a:blip>
          <a:srcRect l="12807" t="16191" r="15764" b="15804"/>
          <a:stretch/>
        </p:blipFill>
        <p:spPr>
          <a:xfrm>
            <a:off x="136803" y="253017"/>
            <a:ext cx="781746" cy="644544"/>
          </a:xfrm>
          <a:prstGeom prst="rect">
            <a:avLst/>
          </a:prstGeom>
          <a:noFill/>
          <a:ln>
            <a:noFill/>
          </a:ln>
        </p:spPr>
      </p:pic>
    </p:spTree>
    <p:extLst>
      <p:ext uri="{BB962C8B-B14F-4D97-AF65-F5344CB8AC3E}">
        <p14:creationId xmlns:p14="http://schemas.microsoft.com/office/powerpoint/2010/main" val="1793244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967" y="-114386"/>
            <a:ext cx="2768040" cy="1126437"/>
          </a:xfrm>
        </p:spPr>
        <p:txBody>
          <a:bodyPr/>
          <a:lstStyle/>
          <a:p>
            <a:r>
              <a:rPr lang="en-US" dirty="0" smtClean="0"/>
              <a:t>Semantic Interoperability</a:t>
            </a:r>
            <a:endParaRPr lang="en-US" dirty="0"/>
          </a:p>
        </p:txBody>
      </p:sp>
      <p:sp>
        <p:nvSpPr>
          <p:cNvPr id="3" name="Date Placeholder 2"/>
          <p:cNvSpPr>
            <a:spLocks noGrp="1"/>
          </p:cNvSpPr>
          <p:nvPr>
            <p:ph type="dt" idx="10"/>
          </p:nvPr>
        </p:nvSpPr>
        <p:spPr/>
        <p:txBody>
          <a:bodyPr/>
          <a:lstStyle/>
          <a:p>
            <a:fld id="{143D9A8C-9EBF-DB49-9B9D-05E37584E40B}" type="datetime1">
              <a:rPr lang="it-IT" smtClean="0"/>
              <a:t>15/04/20</a:t>
            </a:fld>
            <a:endParaRPr lang="it-IT"/>
          </a:p>
        </p:txBody>
      </p:sp>
      <p:sp>
        <p:nvSpPr>
          <p:cNvPr id="4" name="Footer Placeholder 3"/>
          <p:cNvSpPr>
            <a:spLocks noGrp="1"/>
          </p:cNvSpPr>
          <p:nvPr>
            <p:ph type="ftr" idx="11"/>
          </p:nvPr>
        </p:nvSpPr>
        <p:spPr/>
        <p:txBody>
          <a:bodyPr/>
          <a:lstStyle/>
          <a:p>
            <a:endParaRPr lang="it-IT"/>
          </a:p>
        </p:txBody>
      </p:sp>
      <p:sp>
        <p:nvSpPr>
          <p:cNvPr id="5" name="Slide Number Placeholder 4"/>
          <p:cNvSpPr>
            <a:spLocks noGrp="1"/>
          </p:cNvSpPr>
          <p:nvPr>
            <p:ph type="sldNum" idx="12"/>
          </p:nvPr>
        </p:nvSpPr>
        <p:spPr/>
        <p:txBody>
          <a:bodyPr/>
          <a:lstStyle/>
          <a:p>
            <a:fld id="{345175DA-277F-B548-B500-1BF71FE23091}" type="slidenum">
              <a:rPr lang="it-IT" smtClean="0"/>
              <a:t>21</a:t>
            </a:fld>
            <a:endParaRPr lang="it-IT"/>
          </a:p>
        </p:txBody>
      </p:sp>
      <p:sp>
        <p:nvSpPr>
          <p:cNvPr id="7" name="Text Placeholder 6"/>
          <p:cNvSpPr>
            <a:spLocks noGrp="1"/>
          </p:cNvSpPr>
          <p:nvPr>
            <p:ph type="body" idx="1"/>
          </p:nvPr>
        </p:nvSpPr>
        <p:spPr>
          <a:xfrm>
            <a:off x="400819" y="1130695"/>
            <a:ext cx="3774790" cy="3696893"/>
          </a:xfrm>
        </p:spPr>
        <p:txBody>
          <a:bodyPr/>
          <a:lstStyle/>
          <a:p>
            <a:pPr marL="98335" indent="0">
              <a:buNone/>
            </a:pPr>
            <a:r>
              <a:rPr lang="en-US" sz="1267" dirty="0"/>
              <a:t>Interoperability is the ability of computer systems to transmit data with unambiguous, shared meaning. Semantic interoperability is a requirement to enable machine computable logic, inferencing, knowledge discovery, and data federation between information systems. Semantic interoperability is achieved when the information transferred has, in its communicated form, all of the meaning required for the receiving system to interpret it correctly, even when the algorithms used by the receiving system are unknown to the sending system. Syntactic interoperability is a prerequisite to semantic interoperability. </a:t>
            </a:r>
            <a:endParaRPr lang="en-US" dirty="0" smtClean="0"/>
          </a:p>
          <a:p>
            <a:pPr marL="98335" indent="0">
              <a:buNone/>
            </a:pPr>
            <a:r>
              <a:rPr lang="en-US" dirty="0" smtClean="0"/>
              <a:t>CASRAI. </a:t>
            </a:r>
            <a:r>
              <a:rPr lang="en-US" dirty="0" smtClean="0">
                <a:hlinkClick r:id="rId2"/>
              </a:rPr>
              <a:t>https</a:t>
            </a:r>
            <a:r>
              <a:rPr lang="en-US" dirty="0">
                <a:hlinkClick r:id="rId2"/>
              </a:rPr>
              <a:t>://dictionary.casrai.org/Semantic_interoperability</a:t>
            </a:r>
            <a:r>
              <a:rPr lang="en-US" dirty="0"/>
              <a:t>   </a:t>
            </a:r>
          </a:p>
          <a:p>
            <a:endParaRPr lang="en-US" dirty="0"/>
          </a:p>
        </p:txBody>
      </p:sp>
      <p:pic>
        <p:nvPicPr>
          <p:cNvPr id="9" name="image14.png"/>
          <p:cNvPicPr>
            <a:picLocks noGrp="1"/>
          </p:cNvPicPr>
          <p:nvPr>
            <p:ph type="pic" idx="2"/>
          </p:nvPr>
        </p:nvPicPr>
        <p:blipFill>
          <a:blip r:embed="rId3"/>
          <a:stretch>
            <a:fillRect/>
          </a:stretch>
        </p:blipFill>
        <p:spPr>
          <a:xfrm>
            <a:off x="4418671" y="620656"/>
            <a:ext cx="4332599" cy="2236509"/>
          </a:xfrm>
          <a:prstGeom prst="rect">
            <a:avLst/>
          </a:prstGeom>
          <a:ln/>
        </p:spPr>
      </p:pic>
      <p:sp>
        <p:nvSpPr>
          <p:cNvPr id="10" name="TextBox 9"/>
          <p:cNvSpPr txBox="1"/>
          <p:nvPr/>
        </p:nvSpPr>
        <p:spPr>
          <a:xfrm>
            <a:off x="4418671" y="3439492"/>
            <a:ext cx="4044493" cy="1426288"/>
          </a:xfrm>
          <a:prstGeom prst="rect">
            <a:avLst/>
          </a:prstGeom>
          <a:noFill/>
        </p:spPr>
        <p:txBody>
          <a:bodyPr wrap="square" rtlCol="0">
            <a:spAutoFit/>
          </a:bodyPr>
          <a:lstStyle/>
          <a:p>
            <a:r>
              <a:rPr lang="en-US" sz="2534" dirty="0"/>
              <a:t>Trans-language interoperability</a:t>
            </a:r>
          </a:p>
          <a:p>
            <a:r>
              <a:rPr lang="pt-BR" dirty="0">
                <a:hlinkClick r:id="rId4" tooltip="http://doi.org/10.5281/zenodo.3557381"/>
              </a:rPr>
              <a:t>http://doi.org/10.5281/zenodo.3557381</a:t>
            </a:r>
            <a:endParaRPr lang="en-US" dirty="0"/>
          </a:p>
          <a:p>
            <a:endParaRPr lang="en-US" dirty="0"/>
          </a:p>
        </p:txBody>
      </p:sp>
      <p:sp>
        <p:nvSpPr>
          <p:cNvPr id="6" name="TextBox 5"/>
          <p:cNvSpPr txBox="1"/>
          <p:nvPr/>
        </p:nvSpPr>
        <p:spPr>
          <a:xfrm>
            <a:off x="4408637" y="2754845"/>
            <a:ext cx="4451924" cy="461665"/>
          </a:xfrm>
          <a:prstGeom prst="rect">
            <a:avLst/>
          </a:prstGeom>
          <a:noFill/>
        </p:spPr>
        <p:txBody>
          <a:bodyPr wrap="square" rtlCol="0">
            <a:spAutoFit/>
          </a:bodyPr>
          <a:lstStyle/>
          <a:p>
            <a:r>
              <a:rPr lang="en-US" sz="1200" dirty="0" smtClean="0"/>
              <a:t>Read more about the European Interoperability Framework (EIF) </a:t>
            </a:r>
            <a:r>
              <a:rPr lang="en-US" sz="1200" dirty="0">
                <a:hlinkClick r:id="rId5"/>
              </a:rPr>
              <a:t>https://ec.europa.eu/isa2/eif_en</a:t>
            </a:r>
            <a:endParaRPr lang="en-US" sz="1200" dirty="0"/>
          </a:p>
        </p:txBody>
      </p:sp>
    </p:spTree>
    <p:extLst>
      <p:ext uri="{BB962C8B-B14F-4D97-AF65-F5344CB8AC3E}">
        <p14:creationId xmlns:p14="http://schemas.microsoft.com/office/powerpoint/2010/main" val="891815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4" name="Picture 3"/>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rot="16200000">
            <a:off x="4384511" y="-198682"/>
            <a:ext cx="4059496" cy="5286786"/>
          </a:xfrm>
          <a:prstGeom prst="rect">
            <a:avLst/>
          </a:prstGeom>
          <a:effectLst>
            <a:softEdge rad="647700"/>
          </a:effectLst>
        </p:spPr>
      </p:pic>
      <p:sp>
        <p:nvSpPr>
          <p:cNvPr id="153" name="Google Shape;153;g6b94eb4201_0_306"/>
          <p:cNvSpPr txBox="1">
            <a:spLocks noGrp="1"/>
          </p:cNvSpPr>
          <p:nvPr>
            <p:ph type="title"/>
          </p:nvPr>
        </p:nvSpPr>
        <p:spPr>
          <a:xfrm>
            <a:off x="1536893" y="66522"/>
            <a:ext cx="5551726" cy="933207"/>
          </a:xfrm>
          <a:prstGeom prst="rect">
            <a:avLst/>
          </a:prstGeom>
        </p:spPr>
        <p:txBody>
          <a:bodyPr spcFirstLastPara="1" vert="horz" wrap="square" lIns="64357" tIns="32170" rIns="64357" bIns="32170" numCol="1" rtlCol="0" anchor="ctr" anchorCtr="0" compatLnSpc="1">
            <a:prstTxWarp prst="textNoShape">
              <a:avLst/>
            </a:prstTxWarp>
            <a:noAutofit/>
          </a:bodyPr>
          <a:lstStyle/>
          <a:p>
            <a:r>
              <a:rPr lang="en-US" b="0" dirty="0"/>
              <a:t>Semantic artefacts adoption</a:t>
            </a:r>
            <a:endParaRPr b="0" dirty="0"/>
          </a:p>
        </p:txBody>
      </p:sp>
      <p:sp>
        <p:nvSpPr>
          <p:cNvPr id="154" name="Google Shape;154;g6b94eb4201_0_306"/>
          <p:cNvSpPr txBox="1">
            <a:spLocks noGrp="1"/>
          </p:cNvSpPr>
          <p:nvPr>
            <p:ph type="sldNum" idx="12"/>
          </p:nvPr>
        </p:nvSpPr>
        <p:spPr>
          <a:xfrm>
            <a:off x="5899587" y="4474459"/>
            <a:ext cx="1448276" cy="257007"/>
          </a:xfrm>
          <a:prstGeom prst="rect">
            <a:avLst/>
          </a:prstGeom>
        </p:spPr>
        <p:txBody>
          <a:bodyPr spcFirstLastPara="1" vert="horz" wrap="square" lIns="64357" tIns="32170" rIns="64357" bIns="32170" rtlCol="0" anchor="ctr" anchorCtr="0">
            <a:noAutofit/>
          </a:bodyPr>
          <a:lstStyle/>
          <a:p>
            <a:fld id="{00000000-1234-1234-1234-123412341234}" type="slidenum">
              <a:rPr lang="en-US">
                <a:solidFill>
                  <a:srgbClr val="888888"/>
                </a:solidFill>
              </a:rPr>
              <a:pPr/>
              <a:t>22</a:t>
            </a:fld>
            <a:endParaRPr>
              <a:solidFill>
                <a:srgbClr val="888888"/>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757510375"/>
              </p:ext>
            </p:extLst>
          </p:nvPr>
        </p:nvGraphicFramePr>
        <p:xfrm>
          <a:off x="463456" y="1037833"/>
          <a:ext cx="6542304" cy="3220798"/>
        </p:xfrm>
        <a:graphic>
          <a:graphicData uri="http://schemas.openxmlformats.org/drawingml/2006/table">
            <a:tbl>
              <a:tblPr>
                <a:tableStyleId>{D113A9D2-9D6B-4929-AA2D-F23B5EE8CBE7}</a:tableStyleId>
              </a:tblPr>
              <a:tblGrid>
                <a:gridCol w="2180768"/>
                <a:gridCol w="2180768"/>
                <a:gridCol w="2180768"/>
              </a:tblGrid>
              <a:tr h="624628">
                <a:tc>
                  <a:txBody>
                    <a:bodyPr/>
                    <a:lstStyle/>
                    <a:p>
                      <a:pPr fontAlgn="t"/>
                      <a:r>
                        <a:rPr lang="en-US" sz="1400" dirty="0">
                          <a:effectLst/>
                        </a:rPr>
                        <a:t/>
                      </a:r>
                      <a:br>
                        <a:rPr lang="en-US" sz="1400" dirty="0">
                          <a:effectLst/>
                        </a:rPr>
                      </a:br>
                      <a:endParaRPr lang="en-US" sz="1400" dirty="0">
                        <a:effectLst/>
                      </a:endParaRPr>
                    </a:p>
                  </a:txBody>
                  <a:tcPr marL="44700" marR="44700" marT="44700" marB="44700"/>
                </a:tc>
                <a:tc>
                  <a:txBody>
                    <a:bodyPr/>
                    <a:lstStyle/>
                    <a:p>
                      <a:pPr rtl="0" fontAlgn="t">
                        <a:spcBef>
                          <a:spcPts val="0"/>
                        </a:spcBef>
                        <a:spcAft>
                          <a:spcPts val="0"/>
                        </a:spcAft>
                      </a:pPr>
                      <a:r>
                        <a:rPr lang="en-US" sz="1400" u="none" strike="noStrike" dirty="0">
                          <a:effectLst/>
                        </a:rPr>
                        <a:t>Characteristics</a:t>
                      </a:r>
                      <a:endParaRPr lang="en-US" sz="1400" dirty="0">
                        <a:effectLst/>
                      </a:endParaRPr>
                    </a:p>
                  </a:txBody>
                  <a:tcPr marL="44700" marR="44700" marT="44700" marB="44700"/>
                </a:tc>
                <a:tc>
                  <a:txBody>
                    <a:bodyPr/>
                    <a:lstStyle/>
                    <a:p>
                      <a:pPr rtl="0" fontAlgn="t">
                        <a:spcBef>
                          <a:spcPts val="0"/>
                        </a:spcBef>
                        <a:spcAft>
                          <a:spcPts val="0"/>
                        </a:spcAft>
                      </a:pPr>
                      <a:r>
                        <a:rPr lang="en-US" sz="1400" u="none" strike="noStrike" dirty="0">
                          <a:effectLst/>
                        </a:rPr>
                        <a:t>Indicators</a:t>
                      </a:r>
                      <a:endParaRPr lang="en-US" sz="1400" dirty="0">
                        <a:effectLst/>
                      </a:endParaRPr>
                    </a:p>
                  </a:txBody>
                  <a:tcPr marL="44700" marR="44700" marT="44700" marB="44700"/>
                </a:tc>
              </a:tr>
              <a:tr h="432695">
                <a:tc>
                  <a:txBody>
                    <a:bodyPr/>
                    <a:lstStyle/>
                    <a:p>
                      <a:pPr rtl="0" fontAlgn="t">
                        <a:spcBef>
                          <a:spcPts val="0"/>
                        </a:spcBef>
                        <a:spcAft>
                          <a:spcPts val="0"/>
                        </a:spcAft>
                      </a:pPr>
                      <a:r>
                        <a:rPr lang="en-US" sz="1400" u="none" strike="noStrike" dirty="0">
                          <a:effectLst/>
                        </a:rPr>
                        <a:t>Coverage in field</a:t>
                      </a:r>
                      <a:endParaRPr lang="en-US" sz="14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widely approved and adopted</a:t>
                      </a:r>
                      <a:endParaRPr lang="en-US" sz="11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used within community, acknowledged mandate</a:t>
                      </a:r>
                      <a:endParaRPr lang="en-US" sz="1100" dirty="0">
                        <a:effectLst/>
                      </a:endParaRPr>
                    </a:p>
                  </a:txBody>
                  <a:tcPr marL="44700" marR="44700" marT="44700" marB="44700"/>
                </a:tc>
              </a:tr>
              <a:tr h="432695">
                <a:tc rowSpan="2">
                  <a:txBody>
                    <a:bodyPr/>
                    <a:lstStyle/>
                    <a:p>
                      <a:pPr rtl="0" fontAlgn="t">
                        <a:spcBef>
                          <a:spcPts val="0"/>
                        </a:spcBef>
                        <a:spcAft>
                          <a:spcPts val="0"/>
                        </a:spcAft>
                      </a:pPr>
                      <a:r>
                        <a:rPr lang="en-US" sz="1400" u="none" strike="noStrike" dirty="0">
                          <a:effectLst/>
                        </a:rPr>
                        <a:t>Coverage of content</a:t>
                      </a:r>
                      <a:endParaRPr lang="en-US" sz="14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sufficient amount of the terminology</a:t>
                      </a:r>
                      <a:endParaRPr lang="en-US" sz="11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coverage, completeness,  coherence</a:t>
                      </a:r>
                      <a:endParaRPr lang="en-US" sz="1100" dirty="0">
                        <a:effectLst/>
                      </a:endParaRPr>
                    </a:p>
                  </a:txBody>
                  <a:tcPr marL="44700" marR="44700" marT="44700" marB="44700"/>
                </a:tc>
              </a:tr>
              <a:tr h="432695">
                <a:tc vMerge="1">
                  <a:txBody>
                    <a:bodyPr/>
                    <a:lstStyle/>
                    <a:p>
                      <a:endParaRPr lang="en-US"/>
                    </a:p>
                  </a:txBody>
                  <a:tcPr/>
                </a:tc>
                <a:tc>
                  <a:txBody>
                    <a:bodyPr/>
                    <a:lstStyle/>
                    <a:p>
                      <a:pPr rtl="0" fontAlgn="t">
                        <a:spcBef>
                          <a:spcPts val="0"/>
                        </a:spcBef>
                        <a:spcAft>
                          <a:spcPts val="0"/>
                        </a:spcAft>
                      </a:pPr>
                      <a:r>
                        <a:rPr lang="en-US" sz="1100" u="none" strike="noStrike" dirty="0">
                          <a:effectLst/>
                        </a:rPr>
                        <a:t>structure corresponds to the ontology of the domain</a:t>
                      </a:r>
                      <a:endParaRPr lang="en-US" sz="11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certification, quality, community approval</a:t>
                      </a:r>
                      <a:endParaRPr lang="en-US" sz="1100" dirty="0">
                        <a:effectLst/>
                      </a:endParaRPr>
                    </a:p>
                  </a:txBody>
                  <a:tcPr marL="44700" marR="44700" marT="44700" marB="44700"/>
                </a:tc>
              </a:tr>
              <a:tr h="432695">
                <a:tc rowSpan="3">
                  <a:txBody>
                    <a:bodyPr/>
                    <a:lstStyle/>
                    <a:p>
                      <a:pPr rtl="0" fontAlgn="t">
                        <a:spcBef>
                          <a:spcPts val="0"/>
                        </a:spcBef>
                        <a:spcAft>
                          <a:spcPts val="0"/>
                        </a:spcAft>
                      </a:pPr>
                      <a:r>
                        <a:rPr lang="en-US" sz="1400" u="none" strike="noStrike" dirty="0">
                          <a:effectLst/>
                        </a:rPr>
                        <a:t>Governance</a:t>
                      </a:r>
                      <a:endParaRPr lang="en-US" sz="14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usable and fit the purpose</a:t>
                      </a:r>
                      <a:endParaRPr lang="en-US" sz="11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compatibility, format, granularity, workflow </a:t>
                      </a:r>
                      <a:endParaRPr lang="en-US" sz="1100" dirty="0">
                        <a:effectLst/>
                      </a:endParaRPr>
                    </a:p>
                  </a:txBody>
                  <a:tcPr marL="44700" marR="44700" marT="44700" marB="44700"/>
                </a:tc>
              </a:tr>
              <a:tr h="432695">
                <a:tc vMerge="1">
                  <a:txBody>
                    <a:bodyPr/>
                    <a:lstStyle/>
                    <a:p>
                      <a:endParaRPr lang="en-US"/>
                    </a:p>
                  </a:txBody>
                  <a:tcPr/>
                </a:tc>
                <a:tc>
                  <a:txBody>
                    <a:bodyPr/>
                    <a:lstStyle/>
                    <a:p>
                      <a:pPr rtl="0" fontAlgn="t">
                        <a:spcBef>
                          <a:spcPts val="0"/>
                        </a:spcBef>
                        <a:spcAft>
                          <a:spcPts val="0"/>
                        </a:spcAft>
                      </a:pPr>
                      <a:r>
                        <a:rPr lang="en-US" sz="1100" u="none" strike="noStrike" dirty="0">
                          <a:effectLst/>
                        </a:rPr>
                        <a:t>actively maintained by a trusted, authoritative party</a:t>
                      </a:r>
                      <a:endParaRPr lang="en-US" sz="11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curation, versioning, persistence</a:t>
                      </a:r>
                      <a:endParaRPr lang="en-US" sz="1100" dirty="0">
                        <a:effectLst/>
                      </a:endParaRPr>
                    </a:p>
                  </a:txBody>
                  <a:tcPr marL="44700" marR="44700" marT="44700" marB="44700"/>
                </a:tc>
              </a:tr>
              <a:tr h="432695">
                <a:tc vMerge="1">
                  <a:txBody>
                    <a:bodyPr/>
                    <a:lstStyle/>
                    <a:p>
                      <a:endParaRPr lang="en-US"/>
                    </a:p>
                  </a:txBody>
                  <a:tcPr/>
                </a:tc>
                <a:tc>
                  <a:txBody>
                    <a:bodyPr/>
                    <a:lstStyle/>
                    <a:p>
                      <a:pPr rtl="0" fontAlgn="t">
                        <a:spcBef>
                          <a:spcPts val="0"/>
                        </a:spcBef>
                        <a:spcAft>
                          <a:spcPts val="0"/>
                        </a:spcAft>
                      </a:pPr>
                      <a:r>
                        <a:rPr lang="en-US" sz="1100" u="none" strike="noStrike" dirty="0">
                          <a:effectLst/>
                        </a:rPr>
                        <a:t>(re)usability</a:t>
                      </a:r>
                      <a:endParaRPr lang="en-US" sz="1100" dirty="0">
                        <a:effectLst/>
                      </a:endParaRPr>
                    </a:p>
                  </a:txBody>
                  <a:tcPr marL="44700" marR="44700" marT="44700" marB="44700"/>
                </a:tc>
                <a:tc>
                  <a:txBody>
                    <a:bodyPr/>
                    <a:lstStyle/>
                    <a:p>
                      <a:pPr rtl="0" fontAlgn="t">
                        <a:spcBef>
                          <a:spcPts val="0"/>
                        </a:spcBef>
                        <a:spcAft>
                          <a:spcPts val="0"/>
                        </a:spcAft>
                      </a:pPr>
                      <a:r>
                        <a:rPr lang="en-US" sz="1100" u="none" strike="noStrike" dirty="0">
                          <a:effectLst/>
                        </a:rPr>
                        <a:t>open access and </a:t>
                      </a:r>
                      <a:r>
                        <a:rPr lang="en-US" sz="1100" u="none" strike="noStrike" dirty="0" err="1">
                          <a:effectLst/>
                        </a:rPr>
                        <a:t>licence</a:t>
                      </a:r>
                      <a:r>
                        <a:rPr lang="en-US" sz="1100" u="none" strike="noStrike" dirty="0">
                          <a:effectLst/>
                        </a:rPr>
                        <a:t> and documented</a:t>
                      </a:r>
                      <a:endParaRPr lang="en-US" sz="1100" dirty="0">
                        <a:effectLst/>
                      </a:endParaRPr>
                    </a:p>
                  </a:txBody>
                  <a:tcPr marL="44700" marR="44700" marT="44700" marB="44700"/>
                </a:tc>
              </a:tr>
            </a:tbl>
          </a:graphicData>
        </a:graphic>
      </p:graphicFrame>
      <p:sp>
        <p:nvSpPr>
          <p:cNvPr id="3" name="Rectangle 1"/>
          <p:cNvSpPr>
            <a:spLocks noGrp="1" noChangeArrowheads="1"/>
          </p:cNvSpPr>
          <p:nvPr>
            <p:ph type="body" idx="1"/>
          </p:nvPr>
        </p:nvSpPr>
        <p:spPr bwMode="auto">
          <a:xfrm>
            <a:off x="271031" y="1894832"/>
            <a:ext cx="9503029" cy="64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4368" tIns="32184" rIns="64368" bIns="32184" numCol="1" anchor="ctr" anchorCtr="0" compatLnSpc="1">
            <a:prstTxWarp prst="textNoShape">
              <a:avLst/>
            </a:prstTxWarp>
            <a:spAutoFit/>
          </a:bodyPr>
          <a:lstStyle/>
          <a:p>
            <a:pPr marL="0" indent="0" defTabSz="643646" eaLnBrk="0" hangingPunct="0">
              <a:lnSpc>
                <a:spcPct val="100000"/>
              </a:lnSpc>
              <a:spcBef>
                <a:spcPct val="0"/>
              </a:spcBef>
              <a:buNone/>
            </a:pPr>
            <a:r>
              <a:rPr lang="x-none" altLang="x-none" sz="1267">
                <a:solidFill>
                  <a:schemeClr val="tx1"/>
                </a:solidFill>
                <a:latin typeface="Arial" charset="0"/>
              </a:rPr>
              <a:t/>
            </a:r>
            <a:br>
              <a:rPr lang="x-none" altLang="x-none" sz="1267">
                <a:solidFill>
                  <a:schemeClr val="tx1"/>
                </a:solidFill>
                <a:latin typeface="Arial" charset="0"/>
              </a:rPr>
            </a:br>
            <a:endParaRPr lang="x-none" altLang="x-none" sz="1267">
              <a:solidFill>
                <a:schemeClr val="tx1"/>
              </a:solidFill>
              <a:latin typeface="Arial" charset="0"/>
            </a:endParaRPr>
          </a:p>
          <a:p>
            <a:pPr marL="0" indent="0" defTabSz="643646" eaLnBrk="0" hangingPunct="0">
              <a:lnSpc>
                <a:spcPct val="100000"/>
              </a:lnSpc>
              <a:spcBef>
                <a:spcPct val="0"/>
              </a:spcBef>
              <a:buNone/>
            </a:pPr>
            <a:endParaRPr lang="x-none" altLang="x-none" sz="1267">
              <a:solidFill>
                <a:schemeClr val="tx1"/>
              </a:solidFill>
              <a:latin typeface="Arial" charset="0"/>
            </a:endParaRPr>
          </a:p>
        </p:txBody>
      </p:sp>
      <p:pic>
        <p:nvPicPr>
          <p:cNvPr id="7" name="Google Shape;209;p22"/>
          <p:cNvPicPr preferRelativeResize="0"/>
          <p:nvPr/>
        </p:nvPicPr>
        <p:blipFill rotWithShape="1">
          <a:blip r:embed="rId4">
            <a:alphaModFix/>
          </a:blip>
          <a:srcRect l="12807" t="16191" r="15764" b="15804"/>
          <a:stretch/>
        </p:blipFill>
        <p:spPr>
          <a:xfrm>
            <a:off x="463456" y="233264"/>
            <a:ext cx="781746" cy="644544"/>
          </a:xfrm>
          <a:prstGeom prst="rect">
            <a:avLst/>
          </a:prstGeom>
          <a:noFill/>
          <a:ln>
            <a:noFill/>
          </a:ln>
        </p:spPr>
      </p:pic>
      <p:sp>
        <p:nvSpPr>
          <p:cNvPr id="5" name="Rectangle 4"/>
          <p:cNvSpPr/>
          <p:nvPr/>
        </p:nvSpPr>
        <p:spPr>
          <a:xfrm>
            <a:off x="5161649" y="4233631"/>
            <a:ext cx="3853940" cy="369332"/>
          </a:xfrm>
          <a:prstGeom prst="rect">
            <a:avLst/>
          </a:prstGeom>
        </p:spPr>
        <p:txBody>
          <a:bodyPr wrap="none">
            <a:spAutoFit/>
          </a:bodyPr>
          <a:lstStyle/>
          <a:p>
            <a:r>
              <a:rPr lang="pt-BR" dirty="0">
                <a:hlinkClick r:id="rId5" tooltip="http://doi.org/10.5281/zenodo.3557381"/>
              </a:rPr>
              <a:t>http://doi.org/10.5281/zenodo.3557381</a:t>
            </a:r>
            <a:endParaRPr lang="en-US" dirty="0"/>
          </a:p>
        </p:txBody>
      </p:sp>
    </p:spTree>
    <p:extLst>
      <p:ext uri="{BB962C8B-B14F-4D97-AF65-F5344CB8AC3E}">
        <p14:creationId xmlns:p14="http://schemas.microsoft.com/office/powerpoint/2010/main" val="1872151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115"/>
            <a:ext cx="7742238" cy="803275"/>
          </a:xfrm>
        </p:spPr>
        <p:txBody>
          <a:bodyPr/>
          <a:lstStyle/>
          <a:p>
            <a:r>
              <a:rPr lang="en-US" b="0" dirty="0"/>
              <a:t>D2.2 FAIR Semantics: First </a:t>
            </a:r>
            <a:r>
              <a:rPr lang="en-US" b="0" dirty="0" smtClean="0"/>
              <a:t>recommendations</a:t>
            </a:r>
            <a:endParaRPr lang="en-US" b="0" dirty="0"/>
          </a:p>
        </p:txBody>
      </p:sp>
      <p:sp>
        <p:nvSpPr>
          <p:cNvPr id="3" name="Content Placeholder 2"/>
          <p:cNvSpPr>
            <a:spLocks noGrp="1"/>
          </p:cNvSpPr>
          <p:nvPr>
            <p:ph idx="1"/>
          </p:nvPr>
        </p:nvSpPr>
        <p:spPr>
          <a:xfrm>
            <a:off x="381000" y="979488"/>
            <a:ext cx="8686800" cy="3130490"/>
          </a:xfrm>
        </p:spPr>
        <p:txBody>
          <a:bodyPr/>
          <a:lstStyle/>
          <a:p>
            <a:r>
              <a:rPr lang="en-US" dirty="0" smtClean="0"/>
              <a:t>To create semantic interoperability we need </a:t>
            </a:r>
            <a:r>
              <a:rPr lang="en-US" b="1" dirty="0" smtClean="0"/>
              <a:t>semantic artefacts </a:t>
            </a:r>
            <a:r>
              <a:rPr lang="en-US" dirty="0" smtClean="0"/>
              <a:t>that make semantics machine readable</a:t>
            </a:r>
          </a:p>
          <a:p>
            <a:r>
              <a:rPr lang="en-US" dirty="0" smtClean="0"/>
              <a:t>Semantic artefacts can be considered a </a:t>
            </a:r>
            <a:r>
              <a:rPr lang="en-US" b="1" dirty="0" smtClean="0"/>
              <a:t>special type of dataset </a:t>
            </a:r>
            <a:r>
              <a:rPr lang="en-US" dirty="0" smtClean="0"/>
              <a:t>that the FAIR data principles can be customized for</a:t>
            </a:r>
          </a:p>
          <a:p>
            <a:r>
              <a:rPr lang="en-US" dirty="0"/>
              <a:t>To support a </a:t>
            </a:r>
            <a:r>
              <a:rPr lang="en-US" b="1" dirty="0"/>
              <a:t>FAIR </a:t>
            </a:r>
            <a:r>
              <a:rPr lang="en-US" b="1" dirty="0" smtClean="0"/>
              <a:t>Ecosystem </a:t>
            </a:r>
            <a:r>
              <a:rPr lang="en-US" dirty="0" smtClean="0"/>
              <a:t>well </a:t>
            </a:r>
            <a:r>
              <a:rPr lang="en-US" dirty="0"/>
              <a:t>the semantic artefacts should </a:t>
            </a:r>
            <a:r>
              <a:rPr lang="en-US" dirty="0" smtClean="0"/>
              <a:t>meet </a:t>
            </a:r>
            <a:r>
              <a:rPr lang="en-US" dirty="0"/>
              <a:t>more specific </a:t>
            </a:r>
            <a:r>
              <a:rPr lang="en-US" dirty="0" smtClean="0"/>
              <a:t>requirements</a:t>
            </a:r>
          </a:p>
          <a:p>
            <a:r>
              <a:rPr lang="en-US" dirty="0"/>
              <a:t>The 17 </a:t>
            </a:r>
            <a:r>
              <a:rPr lang="en-US" b="1" dirty="0"/>
              <a:t>preliminary technical recommendations </a:t>
            </a:r>
            <a:r>
              <a:rPr lang="en-US" dirty="0"/>
              <a:t>presented in D2.2 are under discussion among experts in RDA VSSIG and </a:t>
            </a:r>
            <a:r>
              <a:rPr lang="en-US" dirty="0" err="1" smtClean="0"/>
              <a:t>FAIRsFAIR</a:t>
            </a:r>
            <a:r>
              <a:rPr lang="en-US" dirty="0" smtClean="0"/>
              <a:t> organized </a:t>
            </a:r>
            <a:r>
              <a:rPr lang="en-US" dirty="0" err="1" smtClean="0"/>
              <a:t>activites</a:t>
            </a:r>
            <a:endParaRPr lang="en-US" dirty="0" smtClean="0"/>
          </a:p>
          <a:p>
            <a:r>
              <a:rPr lang="en-US" dirty="0" smtClean="0"/>
              <a:t>Semantic artefacts are most easily made FAIR by creating them FAIR from the start</a:t>
            </a:r>
            <a:endParaRPr lang="en-US"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23</a:t>
            </a:fld>
            <a:endParaRPr lang="en-US" dirty="0"/>
          </a:p>
        </p:txBody>
      </p:sp>
      <p:sp>
        <p:nvSpPr>
          <p:cNvPr id="6" name="TextBox 5"/>
          <p:cNvSpPr txBox="1"/>
          <p:nvPr/>
        </p:nvSpPr>
        <p:spPr>
          <a:xfrm>
            <a:off x="2028405" y="4246512"/>
            <a:ext cx="5710687" cy="369332"/>
          </a:xfrm>
          <a:prstGeom prst="rect">
            <a:avLst/>
          </a:prstGeom>
          <a:noFill/>
        </p:spPr>
        <p:txBody>
          <a:bodyPr wrap="square" rtlCol="0">
            <a:spAutoFit/>
          </a:bodyPr>
          <a:lstStyle/>
          <a:p>
            <a:r>
              <a:rPr lang="mr-IN" dirty="0" err="1"/>
              <a:t>https</a:t>
            </a:r>
            <a:r>
              <a:rPr lang="mr-IN" dirty="0"/>
              <a:t>://</a:t>
            </a:r>
            <a:r>
              <a:rPr lang="mr-IN" dirty="0" err="1"/>
              <a:t>doi.org</a:t>
            </a:r>
            <a:r>
              <a:rPr lang="mr-IN" dirty="0"/>
              <a:t>/10.5281/zenodo.3707985</a:t>
            </a:r>
            <a:endParaRPr lang="en-US" dirty="0"/>
          </a:p>
        </p:txBody>
      </p:sp>
      <p:pic>
        <p:nvPicPr>
          <p:cNvPr id="8" name="Google Shape;209;p22"/>
          <p:cNvPicPr preferRelativeResize="0"/>
          <p:nvPr/>
        </p:nvPicPr>
        <p:blipFill rotWithShape="1">
          <a:blip r:embed="rId2">
            <a:alphaModFix/>
          </a:blip>
          <a:srcRect l="12807" t="16191" r="15764" b="15804"/>
          <a:stretch/>
        </p:blipFill>
        <p:spPr>
          <a:xfrm>
            <a:off x="1486892" y="4188240"/>
            <a:ext cx="541513" cy="485876"/>
          </a:xfrm>
          <a:prstGeom prst="rect">
            <a:avLst/>
          </a:prstGeom>
          <a:noFill/>
          <a:ln>
            <a:noFill/>
          </a:ln>
        </p:spPr>
      </p:pic>
    </p:spTree>
    <p:extLst>
      <p:ext uri="{BB962C8B-B14F-4D97-AF65-F5344CB8AC3E}">
        <p14:creationId xmlns:p14="http://schemas.microsoft.com/office/powerpoint/2010/main" val="119963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42238" cy="803275"/>
          </a:xfrm>
        </p:spPr>
        <p:txBody>
          <a:bodyPr/>
          <a:lstStyle/>
          <a:p>
            <a:r>
              <a:rPr lang="en-US" b="0" dirty="0" smtClean="0"/>
              <a:t>Recommendations for best practice regarding FAIR semantics</a:t>
            </a:r>
            <a:endParaRPr lang="en-US" b="0" dirty="0"/>
          </a:p>
        </p:txBody>
      </p:sp>
      <p:sp>
        <p:nvSpPr>
          <p:cNvPr id="3" name="Content Placeholder 2"/>
          <p:cNvSpPr>
            <a:spLocks noGrp="1"/>
          </p:cNvSpPr>
          <p:nvPr>
            <p:ph idx="1"/>
          </p:nvPr>
        </p:nvSpPr>
        <p:spPr>
          <a:xfrm>
            <a:off x="1" y="582673"/>
            <a:ext cx="9144000" cy="4129027"/>
          </a:xfrm>
        </p:spPr>
        <p:txBody>
          <a:bodyPr/>
          <a:lstStyle/>
          <a:p>
            <a:pPr marL="0" indent="0">
              <a:buNone/>
            </a:pPr>
            <a:r>
              <a:rPr lang="en-US" sz="1600" dirty="0"/>
              <a:t>BP-Rec. 1: Use a unique naming convention for concept/class and relations </a:t>
            </a:r>
          </a:p>
          <a:p>
            <a:pPr marL="0" indent="0">
              <a:buNone/>
            </a:pPr>
            <a:r>
              <a:rPr lang="en-US" sz="1600" dirty="0"/>
              <a:t>BP-Rec. 2: Use an Ontology Naming </a:t>
            </a:r>
            <a:r>
              <a:rPr lang="en-US" sz="1600" dirty="0" smtClean="0"/>
              <a:t>Convention</a:t>
            </a:r>
            <a:endParaRPr lang="en-US" sz="1600" dirty="0"/>
          </a:p>
          <a:p>
            <a:pPr marL="0" indent="0">
              <a:buNone/>
            </a:pPr>
            <a:r>
              <a:rPr lang="en-US" sz="1600" dirty="0"/>
              <a:t>BP-Rec. 3: Use defined ontology design </a:t>
            </a:r>
            <a:r>
              <a:rPr lang="en-US" sz="1600" dirty="0" smtClean="0"/>
              <a:t>patterns</a:t>
            </a:r>
            <a:endParaRPr lang="en-US" sz="1600" dirty="0"/>
          </a:p>
          <a:p>
            <a:pPr marL="0" indent="0">
              <a:buNone/>
            </a:pPr>
            <a:r>
              <a:rPr lang="en-US" sz="1600" dirty="0"/>
              <a:t>BP-Rec. 4: Create mappings validated by domain experts </a:t>
            </a:r>
          </a:p>
          <a:p>
            <a:pPr marL="0" indent="0">
              <a:buNone/>
            </a:pPr>
            <a:r>
              <a:rPr lang="en-US" sz="1600" dirty="0"/>
              <a:t>BP-Rec. 5: Define workflows between different formats </a:t>
            </a:r>
          </a:p>
          <a:p>
            <a:pPr marL="0" indent="0">
              <a:buNone/>
            </a:pPr>
            <a:r>
              <a:rPr lang="en-US" sz="1600" dirty="0"/>
              <a:t>BP-Rec. 6: Harmonize the methodologies used to develop semantic </a:t>
            </a:r>
            <a:r>
              <a:rPr lang="en-US" sz="1600" dirty="0" smtClean="0"/>
              <a:t>artefacts</a:t>
            </a:r>
            <a:endParaRPr lang="en-US" sz="1600" dirty="0"/>
          </a:p>
          <a:p>
            <a:pPr marL="0" indent="0">
              <a:buNone/>
            </a:pPr>
            <a:r>
              <a:rPr lang="en-US" sz="1600" dirty="0"/>
              <a:t>BP-Rec. 7: Interact with the designated community and manage user-centric </a:t>
            </a:r>
            <a:r>
              <a:rPr lang="en-US" sz="1600" dirty="0" smtClean="0"/>
              <a:t>development</a:t>
            </a:r>
            <a:endParaRPr lang="en-US" sz="1600" dirty="0"/>
          </a:p>
          <a:p>
            <a:pPr marL="0" indent="0">
              <a:buNone/>
            </a:pPr>
            <a:r>
              <a:rPr lang="en-US" sz="1600" dirty="0"/>
              <a:t>BP-Rec. 8: Provide a structured definition for each </a:t>
            </a:r>
            <a:r>
              <a:rPr lang="en-US" sz="1600" dirty="0" smtClean="0"/>
              <a:t>concept</a:t>
            </a:r>
            <a:endParaRPr lang="en-US" sz="1600" dirty="0"/>
          </a:p>
          <a:p>
            <a:pPr marL="0" indent="0">
              <a:buNone/>
            </a:pPr>
            <a:r>
              <a:rPr lang="en-US" sz="1600" dirty="0"/>
              <a:t>BP-Rec. 9: The underlying logic of semantic artefacts should be grounded on the domain it intends to </a:t>
            </a:r>
            <a:r>
              <a:rPr lang="en-US" sz="1600" dirty="0" smtClean="0"/>
              <a:t>				describe</a:t>
            </a:r>
            <a:endParaRPr lang="en-US" sz="1600" dirty="0"/>
          </a:p>
          <a:p>
            <a:pPr marL="0" indent="0">
              <a:buNone/>
            </a:pPr>
            <a:r>
              <a:rPr lang="en-US" sz="1600" dirty="0" smtClean="0"/>
              <a:t>BP-Rec. 10: Define a set of governance policies for the semantic artefacts</a:t>
            </a:r>
            <a:endParaRPr lang="en-US" sz="160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24</a:t>
            </a:fld>
            <a:endParaRPr lang="en-US" dirty="0"/>
          </a:p>
        </p:txBody>
      </p:sp>
      <p:sp>
        <p:nvSpPr>
          <p:cNvPr id="5" name="TextBox 4"/>
          <p:cNvSpPr txBox="1"/>
          <p:nvPr/>
        </p:nvSpPr>
        <p:spPr>
          <a:xfrm rot="1895771">
            <a:off x="6249726" y="1637969"/>
            <a:ext cx="220251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TO BE DISCUSSED</a:t>
            </a:r>
            <a:endParaRPr lang="en-US" dirty="0"/>
          </a:p>
        </p:txBody>
      </p:sp>
      <p:pic>
        <p:nvPicPr>
          <p:cNvPr id="6" name="Google Shape;209;p22"/>
          <p:cNvPicPr preferRelativeResize="0"/>
          <p:nvPr/>
        </p:nvPicPr>
        <p:blipFill rotWithShape="1">
          <a:blip r:embed="rId2">
            <a:alphaModFix/>
          </a:blip>
          <a:srcRect l="12807" t="16191" r="15764" b="15804"/>
          <a:stretch/>
        </p:blipFill>
        <p:spPr>
          <a:xfrm>
            <a:off x="7924932" y="3956031"/>
            <a:ext cx="781746" cy="644544"/>
          </a:xfrm>
          <a:prstGeom prst="rect">
            <a:avLst/>
          </a:prstGeom>
          <a:noFill/>
          <a:ln>
            <a:noFill/>
          </a:ln>
        </p:spPr>
      </p:pic>
      <p:sp>
        <p:nvSpPr>
          <p:cNvPr id="7" name="TextBox 6"/>
          <p:cNvSpPr txBox="1"/>
          <p:nvPr/>
        </p:nvSpPr>
        <p:spPr>
          <a:xfrm>
            <a:off x="6075412" y="4489450"/>
            <a:ext cx="6137175" cy="553998"/>
          </a:xfrm>
          <a:prstGeom prst="rect">
            <a:avLst/>
          </a:prstGeom>
          <a:noFill/>
        </p:spPr>
        <p:txBody>
          <a:bodyPr wrap="square" rtlCol="0">
            <a:spAutoFit/>
          </a:bodyPr>
          <a:lstStyle/>
          <a:p>
            <a:r>
              <a:rPr lang="mr-IN" sz="1200" dirty="0" err="1"/>
              <a:t>https</a:t>
            </a:r>
            <a:r>
              <a:rPr lang="mr-IN" sz="1200" dirty="0"/>
              <a:t>://</a:t>
            </a:r>
            <a:r>
              <a:rPr lang="mr-IN" sz="1200" dirty="0" err="1"/>
              <a:t>doi.org</a:t>
            </a:r>
            <a:r>
              <a:rPr lang="mr-IN" sz="1200" dirty="0"/>
              <a:t>/10.5281/zenodo.3707985</a:t>
            </a:r>
            <a:endParaRPr lang="en-US" sz="1200" dirty="0"/>
          </a:p>
          <a:p>
            <a:endParaRPr lang="en-US" dirty="0"/>
          </a:p>
        </p:txBody>
      </p:sp>
    </p:spTree>
    <p:extLst>
      <p:ext uri="{BB962C8B-B14F-4D97-AF65-F5344CB8AC3E}">
        <p14:creationId xmlns:p14="http://schemas.microsoft.com/office/powerpoint/2010/main" val="1495807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Semantic vocabulary services in Finland</a:t>
            </a:r>
            <a:endParaRPr lang="en-US" b="0" dirty="0"/>
          </a:p>
        </p:txBody>
      </p:sp>
      <p:sp>
        <p:nvSpPr>
          <p:cNvPr id="3" name="Content Placeholder 2"/>
          <p:cNvSpPr>
            <a:spLocks noGrp="1"/>
          </p:cNvSpPr>
          <p:nvPr>
            <p:ph idx="1"/>
          </p:nvPr>
        </p:nvSpPr>
        <p:spPr>
          <a:xfrm>
            <a:off x="457200" y="810154"/>
            <a:ext cx="7358932" cy="3184525"/>
          </a:xfrm>
        </p:spPr>
        <p:txBody>
          <a:bodyPr/>
          <a:lstStyle/>
          <a:p>
            <a:r>
              <a:rPr lang="en-US" dirty="0" smtClean="0"/>
              <a:t>The </a:t>
            </a:r>
            <a:r>
              <a:rPr lang="en-US" dirty="0" err="1" smtClean="0"/>
              <a:t>Finto</a:t>
            </a:r>
            <a:r>
              <a:rPr lang="en-US" dirty="0" smtClean="0"/>
              <a:t> service offers a good service for SKOS ontologies, suitable for offering  terminologies in a well structured way </a:t>
            </a:r>
          </a:p>
          <a:p>
            <a:pPr lvl="1"/>
            <a:r>
              <a:rPr lang="en-US" dirty="0" smtClean="0">
                <a:hlinkClick r:id="rId2"/>
              </a:rPr>
              <a:t>http</a:t>
            </a:r>
            <a:r>
              <a:rPr lang="en-US" dirty="0">
                <a:hlinkClick r:id="rId2"/>
              </a:rPr>
              <a:t>://finto.fi/yso/fi</a:t>
            </a:r>
            <a:r>
              <a:rPr lang="en-US" dirty="0" smtClean="0">
                <a:hlinkClick r:id="rId2"/>
              </a:rPr>
              <a:t>/</a:t>
            </a:r>
            <a:endParaRPr lang="en-US" dirty="0" smtClean="0"/>
          </a:p>
          <a:p>
            <a:r>
              <a:rPr lang="en-US" dirty="0" smtClean="0"/>
              <a:t>The Helsinki Term Bank for the Arts and the Sciences also offers platform, though not FAIR  </a:t>
            </a:r>
          </a:p>
          <a:p>
            <a:pPr lvl="1"/>
            <a:r>
              <a:rPr lang="en-US" dirty="0" smtClean="0">
                <a:hlinkClick r:id="rId3"/>
              </a:rPr>
              <a:t>https</a:t>
            </a:r>
            <a:r>
              <a:rPr lang="en-US" dirty="0">
                <a:hlinkClick r:id="rId3"/>
              </a:rPr>
              <a:t>://</a:t>
            </a:r>
            <a:r>
              <a:rPr lang="en-US" dirty="0" smtClean="0">
                <a:hlinkClick r:id="rId3"/>
              </a:rPr>
              <a:t>tieteentermipankki.fi/wiki/Termipankki:Etusivu/en</a:t>
            </a:r>
            <a:endParaRPr lang="en-US" dirty="0" smtClean="0"/>
          </a:p>
          <a:p>
            <a:r>
              <a:rPr lang="en-US" dirty="0" smtClean="0"/>
              <a:t>Species published as linked data </a:t>
            </a:r>
          </a:p>
          <a:p>
            <a:pPr lvl="1"/>
            <a:r>
              <a:rPr lang="en-US" dirty="0" smtClean="0">
                <a:hlinkClick r:id="rId4"/>
              </a:rPr>
              <a:t>https</a:t>
            </a:r>
            <a:r>
              <a:rPr lang="en-US" dirty="0">
                <a:hlinkClick r:id="rId4"/>
              </a:rPr>
              <a:t>://laji.fi</a:t>
            </a:r>
            <a:r>
              <a:rPr lang="en-US" dirty="0" smtClean="0">
                <a:hlinkClick r:id="rId4"/>
              </a:rPr>
              <a:t>/</a:t>
            </a:r>
            <a:endParaRPr lang="en-US" dirty="0" smtClean="0"/>
          </a:p>
          <a:p>
            <a:r>
              <a:rPr lang="en-US" dirty="0" smtClean="0"/>
              <a:t>See also </a:t>
            </a:r>
            <a:r>
              <a:rPr lang="en-US" dirty="0" err="1" smtClean="0"/>
              <a:t>Heldig</a:t>
            </a:r>
            <a:r>
              <a:rPr lang="en-US" dirty="0" smtClean="0"/>
              <a:t> </a:t>
            </a:r>
          </a:p>
          <a:p>
            <a:pPr lvl="1"/>
            <a:r>
              <a:rPr lang="en-US" dirty="0" smtClean="0">
                <a:hlinkClick r:id="rId5"/>
              </a:rPr>
              <a:t>https</a:t>
            </a:r>
            <a:r>
              <a:rPr lang="en-US" dirty="0">
                <a:hlinkClick r:id="rId5"/>
              </a:rPr>
              <a:t>://</a:t>
            </a:r>
            <a:r>
              <a:rPr lang="en-US" dirty="0" smtClean="0">
                <a:hlinkClick r:id="rId5"/>
              </a:rPr>
              <a:t>www.helsinki.fi/en/helsinki-centre-for-digital-humanities/infrastructure</a:t>
            </a:r>
            <a:endParaRPr lang="en-US" dirty="0" smtClean="0"/>
          </a:p>
          <a:p>
            <a:r>
              <a:rPr lang="en-US" dirty="0" err="1" smtClean="0"/>
              <a:t>Yhteentoimivia.suomi.fi</a:t>
            </a:r>
            <a:r>
              <a:rPr lang="en-US" dirty="0" smtClean="0"/>
              <a:t> </a:t>
            </a:r>
          </a:p>
          <a:p>
            <a:endParaRPr lang="en-US"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25</a:t>
            </a:fld>
            <a:endParaRPr lang="en-US" dirty="0"/>
          </a:p>
        </p:txBody>
      </p:sp>
    </p:spTree>
    <p:extLst>
      <p:ext uri="{BB962C8B-B14F-4D97-AF65-F5344CB8AC3E}">
        <p14:creationId xmlns:p14="http://schemas.microsoft.com/office/powerpoint/2010/main" val="1208082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5" name="Picture 4"/>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rot="16200000">
            <a:off x="4384511" y="-198682"/>
            <a:ext cx="4059496" cy="5286786"/>
          </a:xfrm>
          <a:prstGeom prst="rect">
            <a:avLst/>
          </a:prstGeom>
          <a:effectLst>
            <a:softEdge rad="647700"/>
          </a:effectLst>
        </p:spPr>
      </p:pic>
      <p:sp>
        <p:nvSpPr>
          <p:cNvPr id="160" name="Google Shape;160;p7"/>
          <p:cNvSpPr txBox="1">
            <a:spLocks noGrp="1"/>
          </p:cNvSpPr>
          <p:nvPr>
            <p:ph type="title"/>
          </p:nvPr>
        </p:nvSpPr>
        <p:spPr>
          <a:xfrm>
            <a:off x="84666" y="223161"/>
            <a:ext cx="7747000" cy="933110"/>
          </a:xfrm>
          <a:prstGeom prst="rect">
            <a:avLst/>
          </a:prstGeom>
          <a:noFill/>
          <a:ln>
            <a:noFill/>
          </a:ln>
        </p:spPr>
        <p:txBody>
          <a:bodyPr spcFirstLastPara="1" vert="horz" wrap="square" lIns="64357" tIns="32170" rIns="64357" bIns="32170" numCol="1" rtlCol="0" anchor="ctr" anchorCtr="0" compatLnSpc="1">
            <a:prstTxWarp prst="textNoShape">
              <a:avLst/>
            </a:prstTxWarp>
            <a:noAutofit/>
          </a:bodyPr>
          <a:lstStyle/>
          <a:p>
            <a:pPr>
              <a:spcBef>
                <a:spcPts val="0"/>
              </a:spcBef>
              <a:buClr>
                <a:srgbClr val="4470A7"/>
              </a:buClr>
              <a:buSzPts val="1800"/>
            </a:pPr>
            <a:r>
              <a:rPr lang="fi-FI" b="0" dirty="0" smtClean="0"/>
              <a:t>FAIR: </a:t>
            </a:r>
            <a:r>
              <a:rPr lang="fi-FI" b="0" dirty="0" err="1" smtClean="0"/>
              <a:t>The</a:t>
            </a:r>
            <a:r>
              <a:rPr lang="fi-FI" b="0" dirty="0" smtClean="0"/>
              <a:t> </a:t>
            </a:r>
            <a:r>
              <a:rPr lang="fi-FI" b="0" dirty="0" err="1" smtClean="0"/>
              <a:t>Landscape</a:t>
            </a:r>
            <a:r>
              <a:rPr lang="fi-FI" b="0" dirty="0" smtClean="0"/>
              <a:t> of </a:t>
            </a:r>
            <a:r>
              <a:rPr lang="fi-FI" b="0" dirty="0" err="1" smtClean="0"/>
              <a:t>Persistence</a:t>
            </a:r>
            <a:r>
              <a:rPr lang="fi-FI" b="0" dirty="0" smtClean="0"/>
              <a:t> and </a:t>
            </a:r>
            <a:r>
              <a:rPr lang="fi-FI" b="0" dirty="0" err="1" smtClean="0"/>
              <a:t>Interoperability</a:t>
            </a:r>
            <a:r>
              <a:rPr lang="fi-FI" b="0" dirty="0" smtClean="0"/>
              <a:t> 2019</a:t>
            </a:r>
            <a:endParaRPr b="0" dirty="0"/>
          </a:p>
        </p:txBody>
      </p:sp>
      <p:sp>
        <p:nvSpPr>
          <p:cNvPr id="161" name="Google Shape;161;p7"/>
          <p:cNvSpPr txBox="1">
            <a:spLocks noGrp="1"/>
          </p:cNvSpPr>
          <p:nvPr>
            <p:ph type="sldNum" idx="12"/>
          </p:nvPr>
        </p:nvSpPr>
        <p:spPr>
          <a:xfrm>
            <a:off x="1369550" y="4593926"/>
            <a:ext cx="518434" cy="257024"/>
          </a:xfrm>
          <a:prstGeom prst="rect">
            <a:avLst/>
          </a:prstGeom>
          <a:noFill/>
          <a:ln>
            <a:noFill/>
          </a:ln>
        </p:spPr>
        <p:txBody>
          <a:bodyPr spcFirstLastPara="1" vert="horz" wrap="square" lIns="64357" tIns="32170" rIns="64357" bIns="32170" rtlCol="0" anchor="ctr" anchorCtr="0">
            <a:noAutofit/>
          </a:bodyPr>
          <a:lstStyle/>
          <a:p>
            <a:pPr>
              <a:buSzPts val="1200"/>
            </a:pPr>
            <a:fld id="{00000000-1234-1234-1234-123412341234}" type="slidenum">
              <a:rPr lang="en-US"/>
              <a:pPr>
                <a:buSzPts val="1200"/>
              </a:pPr>
              <a:t>26</a:t>
            </a:fld>
            <a:endParaRPr/>
          </a:p>
        </p:txBody>
      </p:sp>
      <p:sp>
        <p:nvSpPr>
          <p:cNvPr id="162" name="Google Shape;162;p7"/>
          <p:cNvSpPr txBox="1"/>
          <p:nvPr/>
        </p:nvSpPr>
        <p:spPr>
          <a:xfrm>
            <a:off x="304800" y="1491087"/>
            <a:ext cx="5977468" cy="2610537"/>
          </a:xfrm>
          <a:prstGeom prst="rect">
            <a:avLst/>
          </a:prstGeom>
          <a:noFill/>
          <a:ln>
            <a:noFill/>
          </a:ln>
        </p:spPr>
        <p:txBody>
          <a:bodyPr spcFirstLastPara="1" wrap="square" lIns="64357" tIns="32170" rIns="64357" bIns="32170" anchor="t" anchorCtr="0">
            <a:spAutoFit/>
          </a:bodyPr>
          <a:lstStyle/>
          <a:p>
            <a:r>
              <a:rPr lang="en-US" dirty="0" err="1">
                <a:sym typeface="Arial"/>
              </a:rPr>
              <a:t>FAIRness</a:t>
            </a:r>
            <a:r>
              <a:rPr lang="en-US" dirty="0">
                <a:sym typeface="Arial"/>
              </a:rPr>
              <a:t> on a more generic level is not ready and clearly </a:t>
            </a:r>
            <a:r>
              <a:rPr lang="en-US" dirty="0" smtClean="0">
                <a:sym typeface="Arial"/>
              </a:rPr>
              <a:t>defined yet, but key elements are clear.</a:t>
            </a:r>
            <a:endParaRPr dirty="0">
              <a:sym typeface="Arial"/>
            </a:endParaRPr>
          </a:p>
          <a:p>
            <a:endParaRPr dirty="0">
              <a:sym typeface="Arial"/>
            </a:endParaRPr>
          </a:p>
          <a:p>
            <a:r>
              <a:rPr lang="en-US" dirty="0"/>
              <a:t>The most popular, potentially most useful, and most complex approaches on improving </a:t>
            </a:r>
            <a:r>
              <a:rPr lang="en-US" dirty="0" err="1"/>
              <a:t>FAIRness</a:t>
            </a:r>
            <a:r>
              <a:rPr lang="en-US" dirty="0"/>
              <a:t> of data are based on technologies using Linked Data.</a:t>
            </a:r>
          </a:p>
          <a:p>
            <a:endParaRPr dirty="0">
              <a:sym typeface="Arial"/>
            </a:endParaRPr>
          </a:p>
          <a:p>
            <a:pPr>
              <a:buClr>
                <a:schemeClr val="dk1"/>
              </a:buClr>
              <a:buSzPts val="1100"/>
            </a:pPr>
            <a:endParaRPr sz="1971" dirty="0"/>
          </a:p>
          <a:p>
            <a:endParaRPr sz="1971" dirty="0"/>
          </a:p>
        </p:txBody>
      </p:sp>
      <p:pic>
        <p:nvPicPr>
          <p:cNvPr id="6" name="Google Shape;209;p22"/>
          <p:cNvPicPr preferRelativeResize="0"/>
          <p:nvPr/>
        </p:nvPicPr>
        <p:blipFill rotWithShape="1">
          <a:blip r:embed="rId4">
            <a:alphaModFix/>
          </a:blip>
          <a:srcRect l="12807" t="16191" r="15764" b="15804"/>
          <a:stretch/>
        </p:blipFill>
        <p:spPr>
          <a:xfrm>
            <a:off x="755147" y="3822114"/>
            <a:ext cx="781746" cy="644544"/>
          </a:xfrm>
          <a:prstGeom prst="rect">
            <a:avLst/>
          </a:prstGeom>
          <a:noFill/>
          <a:ln>
            <a:noFill/>
          </a:ln>
        </p:spPr>
      </p:pic>
      <p:sp>
        <p:nvSpPr>
          <p:cNvPr id="7" name="TextBox 6"/>
          <p:cNvSpPr txBox="1"/>
          <p:nvPr/>
        </p:nvSpPr>
        <p:spPr>
          <a:xfrm>
            <a:off x="1536893" y="3879282"/>
            <a:ext cx="4123427" cy="338554"/>
          </a:xfrm>
          <a:prstGeom prst="rect">
            <a:avLst/>
          </a:prstGeom>
          <a:noFill/>
        </p:spPr>
        <p:txBody>
          <a:bodyPr wrap="square" rtlCol="0">
            <a:spAutoFit/>
          </a:bodyPr>
          <a:lstStyle/>
          <a:p>
            <a:r>
              <a:rPr lang="pt-BR" sz="1600" dirty="0">
                <a:hlinkClick r:id="rId5" tooltip="http://doi.org/10.5281/zenodo.3557381"/>
              </a:rPr>
              <a:t>http://doi.org/10.5281/zenodo.3557381</a:t>
            </a:r>
            <a:endParaRPr lang="en-US" sz="1600" dirty="0"/>
          </a:p>
        </p:txBody>
      </p:sp>
    </p:spTree>
    <p:extLst>
      <p:ext uri="{BB962C8B-B14F-4D97-AF65-F5344CB8AC3E}">
        <p14:creationId xmlns:p14="http://schemas.microsoft.com/office/powerpoint/2010/main" val="1338500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6" name="Picture 5"/>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rot="16200000">
            <a:off x="4384511" y="-198682"/>
            <a:ext cx="4059496" cy="5286786"/>
          </a:xfrm>
          <a:prstGeom prst="rect">
            <a:avLst/>
          </a:prstGeom>
          <a:effectLst>
            <a:softEdge rad="647700"/>
          </a:effectLst>
        </p:spPr>
      </p:pic>
      <p:sp>
        <p:nvSpPr>
          <p:cNvPr id="174" name="Google Shape;174;p9"/>
          <p:cNvSpPr txBox="1">
            <a:spLocks noGrp="1"/>
          </p:cNvSpPr>
          <p:nvPr>
            <p:ph type="title"/>
          </p:nvPr>
        </p:nvSpPr>
        <p:spPr>
          <a:xfrm>
            <a:off x="177368" y="394405"/>
            <a:ext cx="7186996" cy="933110"/>
          </a:xfrm>
          <a:prstGeom prst="rect">
            <a:avLst/>
          </a:prstGeom>
          <a:noFill/>
          <a:ln>
            <a:noFill/>
          </a:ln>
        </p:spPr>
        <p:txBody>
          <a:bodyPr spcFirstLastPara="1" vert="horz" wrap="square" lIns="64357" tIns="32170" rIns="64357" bIns="32170" numCol="1" rtlCol="0" anchor="ctr" anchorCtr="0" compatLnSpc="1">
            <a:prstTxWarp prst="textNoShape">
              <a:avLst/>
            </a:prstTxWarp>
            <a:noAutofit/>
          </a:bodyPr>
          <a:lstStyle/>
          <a:p>
            <a:pPr>
              <a:spcBef>
                <a:spcPts val="0"/>
              </a:spcBef>
              <a:buClr>
                <a:srgbClr val="4470A7"/>
              </a:buClr>
              <a:buSzPts val="1800"/>
            </a:pPr>
            <a:r>
              <a:rPr lang="fi-FI" b="0" dirty="0"/>
              <a:t>FAIR: </a:t>
            </a:r>
            <a:r>
              <a:rPr lang="fi-FI" b="0" dirty="0" err="1"/>
              <a:t>The</a:t>
            </a:r>
            <a:r>
              <a:rPr lang="fi-FI" b="0" dirty="0"/>
              <a:t> </a:t>
            </a:r>
            <a:r>
              <a:rPr lang="fi-FI" b="0" dirty="0" err="1"/>
              <a:t>Landscape</a:t>
            </a:r>
            <a:r>
              <a:rPr lang="fi-FI" b="0" dirty="0"/>
              <a:t> of </a:t>
            </a:r>
            <a:r>
              <a:rPr lang="fi-FI" b="0" dirty="0" err="1"/>
              <a:t>Persistence</a:t>
            </a:r>
            <a:r>
              <a:rPr lang="fi-FI" b="0" dirty="0"/>
              <a:t> and </a:t>
            </a:r>
            <a:r>
              <a:rPr lang="fi-FI" b="0" dirty="0" err="1"/>
              <a:t>Interoperability</a:t>
            </a:r>
            <a:r>
              <a:rPr lang="fi-FI" b="0" dirty="0"/>
              <a:t> 2019</a:t>
            </a:r>
            <a:endParaRPr b="0" dirty="0"/>
          </a:p>
        </p:txBody>
      </p:sp>
      <p:sp>
        <p:nvSpPr>
          <p:cNvPr id="175" name="Google Shape;175;p9"/>
          <p:cNvSpPr txBox="1">
            <a:spLocks noGrp="1"/>
          </p:cNvSpPr>
          <p:nvPr>
            <p:ph type="sldNum" idx="12"/>
          </p:nvPr>
        </p:nvSpPr>
        <p:spPr>
          <a:xfrm>
            <a:off x="1369550" y="4593926"/>
            <a:ext cx="518434" cy="257024"/>
          </a:xfrm>
          <a:prstGeom prst="rect">
            <a:avLst/>
          </a:prstGeom>
          <a:noFill/>
          <a:ln>
            <a:noFill/>
          </a:ln>
        </p:spPr>
        <p:txBody>
          <a:bodyPr spcFirstLastPara="1" vert="horz" wrap="square" lIns="64357" tIns="32170" rIns="64357" bIns="32170" rtlCol="0" anchor="ctr" anchorCtr="0">
            <a:noAutofit/>
          </a:bodyPr>
          <a:lstStyle/>
          <a:p>
            <a:pPr>
              <a:buSzPts val="1200"/>
            </a:pPr>
            <a:fld id="{00000000-1234-1234-1234-123412341234}" type="slidenum">
              <a:rPr lang="en-US"/>
              <a:pPr>
                <a:buSzPts val="1200"/>
              </a:pPr>
              <a:t>27</a:t>
            </a:fld>
            <a:endParaRPr/>
          </a:p>
        </p:txBody>
      </p:sp>
      <p:sp>
        <p:nvSpPr>
          <p:cNvPr id="176" name="Google Shape;176;p9"/>
          <p:cNvSpPr/>
          <p:nvPr/>
        </p:nvSpPr>
        <p:spPr>
          <a:xfrm>
            <a:off x="177368" y="1309429"/>
            <a:ext cx="7749050" cy="2834957"/>
          </a:xfrm>
          <a:prstGeom prst="rect">
            <a:avLst/>
          </a:prstGeom>
          <a:noFill/>
          <a:ln>
            <a:noFill/>
          </a:ln>
        </p:spPr>
        <p:txBody>
          <a:bodyPr spcFirstLastPara="1" wrap="square" lIns="64357" tIns="32170" rIns="64357" bIns="32170" anchor="t" anchorCtr="0">
            <a:spAutoFit/>
          </a:bodyPr>
          <a:lstStyle/>
          <a:p>
            <a:r>
              <a:rPr lang="en-US" dirty="0"/>
              <a:t>Semantic artefacts are </a:t>
            </a:r>
            <a:r>
              <a:rPr lang="en-US" dirty="0" smtClean="0"/>
              <a:t>important in </a:t>
            </a:r>
            <a:r>
              <a:rPr lang="en-US" dirty="0"/>
              <a:t>building interoperability and good quality (meta)data</a:t>
            </a:r>
            <a:r>
              <a:rPr lang="en-US" dirty="0" smtClean="0"/>
              <a:t>.</a:t>
            </a:r>
            <a:endParaRPr lang="en-US" dirty="0" smtClean="0">
              <a:sym typeface="Calibri"/>
            </a:endParaRPr>
          </a:p>
          <a:p>
            <a:endParaRPr lang="en-US" dirty="0">
              <a:sym typeface="Calibri"/>
            </a:endParaRPr>
          </a:p>
          <a:p>
            <a:r>
              <a:rPr lang="en-US" dirty="0" smtClean="0">
                <a:sym typeface="Calibri"/>
              </a:rPr>
              <a:t>Crosswalks</a:t>
            </a:r>
            <a:r>
              <a:rPr lang="en-US" dirty="0">
                <a:sym typeface="Calibri"/>
              </a:rPr>
              <a:t>, mappings and semantic application profiles should be published and registered in machine readable formats.</a:t>
            </a:r>
            <a:endParaRPr dirty="0">
              <a:sym typeface="Calibri"/>
            </a:endParaRPr>
          </a:p>
          <a:p>
            <a:endParaRPr dirty="0">
              <a:sym typeface="Calibri"/>
            </a:endParaRPr>
          </a:p>
          <a:p>
            <a:r>
              <a:rPr lang="en-US" dirty="0">
                <a:sym typeface="Calibri"/>
              </a:rPr>
              <a:t>Reuse of semantic artefacts should be promoted by publishing application profiles. Curated registries like the EOSC Hub, </a:t>
            </a:r>
            <a:r>
              <a:rPr lang="en-US" dirty="0" err="1">
                <a:sym typeface="Calibri"/>
              </a:rPr>
              <a:t>FAIRsharing</a:t>
            </a:r>
            <a:r>
              <a:rPr lang="en-US" dirty="0">
                <a:sym typeface="Calibri"/>
              </a:rPr>
              <a:t> and re3data.org are important resources.</a:t>
            </a:r>
            <a:endParaRPr dirty="0">
              <a:sym typeface="Calibri"/>
            </a:endParaRPr>
          </a:p>
          <a:p>
            <a:endParaRPr dirty="0">
              <a:sym typeface="Calibri"/>
            </a:endParaRPr>
          </a:p>
        </p:txBody>
      </p:sp>
      <p:pic>
        <p:nvPicPr>
          <p:cNvPr id="7" name="Google Shape;209;p22"/>
          <p:cNvPicPr preferRelativeResize="0"/>
          <p:nvPr/>
        </p:nvPicPr>
        <p:blipFill rotWithShape="1">
          <a:blip r:embed="rId4">
            <a:alphaModFix/>
          </a:blip>
          <a:srcRect l="12807" t="16191" r="15764" b="15804"/>
          <a:stretch/>
        </p:blipFill>
        <p:spPr>
          <a:xfrm>
            <a:off x="755147" y="3822114"/>
            <a:ext cx="781746" cy="644544"/>
          </a:xfrm>
          <a:prstGeom prst="rect">
            <a:avLst/>
          </a:prstGeom>
          <a:noFill/>
          <a:ln>
            <a:noFill/>
          </a:ln>
        </p:spPr>
      </p:pic>
      <p:sp>
        <p:nvSpPr>
          <p:cNvPr id="8" name="TextBox 7"/>
          <p:cNvSpPr txBox="1"/>
          <p:nvPr/>
        </p:nvSpPr>
        <p:spPr>
          <a:xfrm>
            <a:off x="1536893" y="3901343"/>
            <a:ext cx="4123427" cy="338554"/>
          </a:xfrm>
          <a:prstGeom prst="rect">
            <a:avLst/>
          </a:prstGeom>
          <a:noFill/>
        </p:spPr>
        <p:txBody>
          <a:bodyPr wrap="square" rtlCol="0">
            <a:spAutoFit/>
          </a:bodyPr>
          <a:lstStyle/>
          <a:p>
            <a:r>
              <a:rPr lang="pt-BR" sz="1600" dirty="0">
                <a:hlinkClick r:id="rId5" tooltip="http://doi.org/10.5281/zenodo.3557381"/>
              </a:rPr>
              <a:t>http://doi.org/10.5281/zenodo.3557381</a:t>
            </a:r>
            <a:endParaRPr lang="en-US" sz="1600" dirty="0"/>
          </a:p>
        </p:txBody>
      </p:sp>
    </p:spTree>
    <p:extLst>
      <p:ext uri="{BB962C8B-B14F-4D97-AF65-F5344CB8AC3E}">
        <p14:creationId xmlns:p14="http://schemas.microsoft.com/office/powerpoint/2010/main" val="1187807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4"/>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rot="16200000">
            <a:off x="4384511" y="-198682"/>
            <a:ext cx="4059496" cy="5286786"/>
          </a:xfrm>
          <a:prstGeom prst="rect">
            <a:avLst/>
          </a:prstGeom>
          <a:effectLst>
            <a:softEdge rad="647700"/>
          </a:effectLst>
        </p:spPr>
      </p:pic>
      <p:sp>
        <p:nvSpPr>
          <p:cNvPr id="167" name="Google Shape;167;p8"/>
          <p:cNvSpPr txBox="1">
            <a:spLocks noGrp="1"/>
          </p:cNvSpPr>
          <p:nvPr>
            <p:ph type="title"/>
          </p:nvPr>
        </p:nvSpPr>
        <p:spPr>
          <a:xfrm>
            <a:off x="186267" y="257027"/>
            <a:ext cx="7161596" cy="933110"/>
          </a:xfrm>
          <a:prstGeom prst="rect">
            <a:avLst/>
          </a:prstGeom>
          <a:noFill/>
          <a:ln>
            <a:noFill/>
          </a:ln>
        </p:spPr>
        <p:txBody>
          <a:bodyPr spcFirstLastPara="1" vert="horz" wrap="square" lIns="64357" tIns="32170" rIns="64357" bIns="32170" numCol="1" rtlCol="0" anchor="ctr" anchorCtr="0" compatLnSpc="1">
            <a:prstTxWarp prst="textNoShape">
              <a:avLst/>
            </a:prstTxWarp>
            <a:noAutofit/>
          </a:bodyPr>
          <a:lstStyle/>
          <a:p>
            <a:pPr>
              <a:spcBef>
                <a:spcPts val="0"/>
              </a:spcBef>
              <a:buClr>
                <a:srgbClr val="4470A7"/>
              </a:buClr>
              <a:buSzPts val="1800"/>
            </a:pPr>
            <a:r>
              <a:rPr lang="fi-FI" b="0" dirty="0"/>
              <a:t>FAIR: </a:t>
            </a:r>
            <a:r>
              <a:rPr lang="fi-FI" b="0" dirty="0" err="1"/>
              <a:t>The</a:t>
            </a:r>
            <a:r>
              <a:rPr lang="fi-FI" b="0" dirty="0"/>
              <a:t> </a:t>
            </a:r>
            <a:r>
              <a:rPr lang="fi-FI" b="0" dirty="0" err="1"/>
              <a:t>Landscape</a:t>
            </a:r>
            <a:r>
              <a:rPr lang="fi-FI" b="0" dirty="0"/>
              <a:t> of </a:t>
            </a:r>
            <a:r>
              <a:rPr lang="fi-FI" b="0" dirty="0" err="1"/>
              <a:t>Persistence</a:t>
            </a:r>
            <a:r>
              <a:rPr lang="fi-FI" b="0" dirty="0"/>
              <a:t> and </a:t>
            </a:r>
            <a:r>
              <a:rPr lang="fi-FI" b="0" dirty="0" err="1"/>
              <a:t>Interoperability</a:t>
            </a:r>
            <a:r>
              <a:rPr lang="fi-FI" b="0" dirty="0"/>
              <a:t> 2019</a:t>
            </a:r>
            <a:endParaRPr b="0" dirty="0"/>
          </a:p>
        </p:txBody>
      </p:sp>
      <p:sp>
        <p:nvSpPr>
          <p:cNvPr id="168" name="Google Shape;168;p8"/>
          <p:cNvSpPr txBox="1">
            <a:spLocks noGrp="1"/>
          </p:cNvSpPr>
          <p:nvPr>
            <p:ph type="sldNum" idx="12"/>
          </p:nvPr>
        </p:nvSpPr>
        <p:spPr>
          <a:xfrm>
            <a:off x="1369550" y="4593926"/>
            <a:ext cx="518434" cy="257024"/>
          </a:xfrm>
          <a:prstGeom prst="rect">
            <a:avLst/>
          </a:prstGeom>
          <a:noFill/>
          <a:ln>
            <a:noFill/>
          </a:ln>
        </p:spPr>
        <p:txBody>
          <a:bodyPr spcFirstLastPara="1" vert="horz" wrap="square" lIns="64357" tIns="32170" rIns="64357" bIns="32170" rtlCol="0" anchor="ctr" anchorCtr="0">
            <a:noAutofit/>
          </a:bodyPr>
          <a:lstStyle/>
          <a:p>
            <a:pPr>
              <a:buSzPts val="1200"/>
            </a:pPr>
            <a:fld id="{00000000-1234-1234-1234-123412341234}" type="slidenum">
              <a:rPr lang="en-US"/>
              <a:pPr>
                <a:buSzPts val="1200"/>
              </a:pPr>
              <a:t>28</a:t>
            </a:fld>
            <a:endParaRPr/>
          </a:p>
        </p:txBody>
      </p:sp>
      <p:sp>
        <p:nvSpPr>
          <p:cNvPr id="169" name="Google Shape;169;p8"/>
          <p:cNvSpPr txBox="1"/>
          <p:nvPr/>
        </p:nvSpPr>
        <p:spPr>
          <a:xfrm>
            <a:off x="250946" y="1190137"/>
            <a:ext cx="6877988" cy="2834957"/>
          </a:xfrm>
          <a:prstGeom prst="rect">
            <a:avLst/>
          </a:prstGeom>
          <a:noFill/>
          <a:ln>
            <a:noFill/>
          </a:ln>
        </p:spPr>
        <p:txBody>
          <a:bodyPr spcFirstLastPara="1" wrap="square" lIns="64357" tIns="32170" rIns="64357" bIns="32170" anchor="t" anchorCtr="0">
            <a:spAutoFit/>
          </a:bodyPr>
          <a:lstStyle/>
          <a:p>
            <a:endParaRPr dirty="0"/>
          </a:p>
          <a:p>
            <a:r>
              <a:rPr lang="en-US" dirty="0">
                <a:sym typeface="Arial"/>
              </a:rPr>
              <a:t>The development should be research rather than technology driven.</a:t>
            </a:r>
          </a:p>
          <a:p>
            <a:endParaRPr lang="en-US" dirty="0" smtClean="0">
              <a:sym typeface="Arial"/>
            </a:endParaRPr>
          </a:p>
          <a:p>
            <a:r>
              <a:rPr lang="en-US" dirty="0"/>
              <a:t>The landscape is diverse in all aspects. Differences inside domains are often bigger than differences between domains. </a:t>
            </a:r>
            <a:endParaRPr lang="en-US" dirty="0">
              <a:sym typeface="Arial"/>
            </a:endParaRPr>
          </a:p>
          <a:p>
            <a:endParaRPr dirty="0"/>
          </a:p>
          <a:p>
            <a:r>
              <a:rPr lang="en-US" dirty="0">
                <a:sym typeface="Arial"/>
              </a:rPr>
              <a:t>Data citation and machine actionable solutions should be developed in parallel. Community adoption and trust are the decisive factors. </a:t>
            </a:r>
            <a:endParaRPr dirty="0">
              <a:sym typeface="Arial"/>
            </a:endParaRPr>
          </a:p>
          <a:p>
            <a:endParaRPr dirty="0">
              <a:sym typeface="Arial"/>
            </a:endParaRPr>
          </a:p>
          <a:p>
            <a:endParaRPr dirty="0"/>
          </a:p>
        </p:txBody>
      </p:sp>
      <p:pic>
        <p:nvPicPr>
          <p:cNvPr id="6" name="Google Shape;209;p22"/>
          <p:cNvPicPr preferRelativeResize="0"/>
          <p:nvPr/>
        </p:nvPicPr>
        <p:blipFill rotWithShape="1">
          <a:blip r:embed="rId4">
            <a:alphaModFix/>
          </a:blip>
          <a:srcRect l="12807" t="16191" r="15764" b="15804"/>
          <a:stretch/>
        </p:blipFill>
        <p:spPr>
          <a:xfrm>
            <a:off x="755147" y="3822114"/>
            <a:ext cx="781746" cy="644544"/>
          </a:xfrm>
          <a:prstGeom prst="rect">
            <a:avLst/>
          </a:prstGeom>
          <a:noFill/>
          <a:ln>
            <a:noFill/>
          </a:ln>
        </p:spPr>
      </p:pic>
      <p:sp>
        <p:nvSpPr>
          <p:cNvPr id="7" name="TextBox 6"/>
          <p:cNvSpPr txBox="1"/>
          <p:nvPr/>
        </p:nvSpPr>
        <p:spPr>
          <a:xfrm>
            <a:off x="1601571" y="3940179"/>
            <a:ext cx="4123427" cy="338554"/>
          </a:xfrm>
          <a:prstGeom prst="rect">
            <a:avLst/>
          </a:prstGeom>
          <a:noFill/>
        </p:spPr>
        <p:txBody>
          <a:bodyPr wrap="square" rtlCol="0">
            <a:spAutoFit/>
          </a:bodyPr>
          <a:lstStyle/>
          <a:p>
            <a:r>
              <a:rPr lang="pt-BR" sz="1600" dirty="0">
                <a:hlinkClick r:id="rId5" tooltip="http://doi.org/10.5281/zenodo.3557381"/>
              </a:rPr>
              <a:t>http://doi.org/10.5281/zenodo.3557381</a:t>
            </a:r>
            <a:endParaRPr lang="en-US" sz="1600" dirty="0"/>
          </a:p>
        </p:txBody>
      </p:sp>
    </p:spTree>
    <p:extLst>
      <p:ext uri="{BB962C8B-B14F-4D97-AF65-F5344CB8AC3E}">
        <p14:creationId xmlns:p14="http://schemas.microsoft.com/office/powerpoint/2010/main" val="163415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5" name="Picture 4"/>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rot="16200000">
            <a:off x="4249044" y="-207149"/>
            <a:ext cx="4059496" cy="5286786"/>
          </a:xfrm>
          <a:prstGeom prst="rect">
            <a:avLst/>
          </a:prstGeom>
          <a:effectLst>
            <a:softEdge rad="647700"/>
          </a:effectLst>
        </p:spPr>
      </p:pic>
      <p:sp>
        <p:nvSpPr>
          <p:cNvPr id="181" name="Google Shape;181;p11"/>
          <p:cNvSpPr txBox="1">
            <a:spLocks noGrp="1"/>
          </p:cNvSpPr>
          <p:nvPr>
            <p:ph type="title"/>
          </p:nvPr>
        </p:nvSpPr>
        <p:spPr>
          <a:xfrm>
            <a:off x="263669" y="169720"/>
            <a:ext cx="7347863" cy="933110"/>
          </a:xfrm>
          <a:prstGeom prst="rect">
            <a:avLst/>
          </a:prstGeom>
          <a:noFill/>
          <a:ln>
            <a:noFill/>
          </a:ln>
        </p:spPr>
        <p:txBody>
          <a:bodyPr spcFirstLastPara="1" vert="horz" wrap="square" lIns="64357" tIns="32170" rIns="64357" bIns="32170" numCol="1" rtlCol="0" anchor="ctr" anchorCtr="0" compatLnSpc="1">
            <a:prstTxWarp prst="textNoShape">
              <a:avLst/>
            </a:prstTxWarp>
            <a:noAutofit/>
          </a:bodyPr>
          <a:lstStyle/>
          <a:p>
            <a:pPr>
              <a:spcBef>
                <a:spcPts val="0"/>
              </a:spcBef>
              <a:buClr>
                <a:srgbClr val="4470A7"/>
              </a:buClr>
              <a:buSzPts val="1800"/>
            </a:pPr>
            <a:r>
              <a:rPr lang="fi-FI" b="0" dirty="0"/>
              <a:t>FAIR: </a:t>
            </a:r>
            <a:r>
              <a:rPr lang="fi-FI" b="0" dirty="0" err="1"/>
              <a:t>The</a:t>
            </a:r>
            <a:r>
              <a:rPr lang="fi-FI" b="0" dirty="0"/>
              <a:t> </a:t>
            </a:r>
            <a:r>
              <a:rPr lang="fi-FI" b="0" dirty="0" err="1"/>
              <a:t>Landscape</a:t>
            </a:r>
            <a:r>
              <a:rPr lang="fi-FI" b="0" dirty="0"/>
              <a:t> of </a:t>
            </a:r>
            <a:r>
              <a:rPr lang="fi-FI" b="0" dirty="0" err="1"/>
              <a:t>Persistence</a:t>
            </a:r>
            <a:r>
              <a:rPr lang="fi-FI" b="0" dirty="0"/>
              <a:t> and </a:t>
            </a:r>
            <a:r>
              <a:rPr lang="fi-FI" b="0" dirty="0" err="1"/>
              <a:t>Interoperability</a:t>
            </a:r>
            <a:r>
              <a:rPr lang="fi-FI" b="0" dirty="0"/>
              <a:t> </a:t>
            </a:r>
            <a:r>
              <a:rPr lang="fi-FI" b="0" dirty="0" smtClean="0"/>
              <a:t>2019</a:t>
            </a:r>
            <a:endParaRPr b="0" dirty="0"/>
          </a:p>
        </p:txBody>
      </p:sp>
      <p:sp>
        <p:nvSpPr>
          <p:cNvPr id="182" name="Google Shape;182;p11"/>
          <p:cNvSpPr txBox="1">
            <a:spLocks noGrp="1"/>
          </p:cNvSpPr>
          <p:nvPr>
            <p:ph type="sldNum" idx="12"/>
          </p:nvPr>
        </p:nvSpPr>
        <p:spPr>
          <a:xfrm>
            <a:off x="1369550" y="4593926"/>
            <a:ext cx="518434" cy="257024"/>
          </a:xfrm>
          <a:prstGeom prst="rect">
            <a:avLst/>
          </a:prstGeom>
          <a:noFill/>
          <a:ln>
            <a:noFill/>
          </a:ln>
        </p:spPr>
        <p:txBody>
          <a:bodyPr spcFirstLastPara="1" vert="horz" wrap="square" lIns="64357" tIns="32170" rIns="64357" bIns="32170" rtlCol="0" anchor="ctr" anchorCtr="0">
            <a:noAutofit/>
          </a:bodyPr>
          <a:lstStyle/>
          <a:p>
            <a:pPr>
              <a:buSzPts val="1200"/>
            </a:pPr>
            <a:fld id="{00000000-1234-1234-1234-123412341234}" type="slidenum">
              <a:rPr lang="en-US"/>
              <a:pPr>
                <a:buSzPts val="1200"/>
              </a:pPr>
              <a:t>29</a:t>
            </a:fld>
            <a:endParaRPr/>
          </a:p>
        </p:txBody>
      </p:sp>
      <p:sp>
        <p:nvSpPr>
          <p:cNvPr id="183" name="Google Shape;183;p11"/>
          <p:cNvSpPr txBox="1"/>
          <p:nvPr/>
        </p:nvSpPr>
        <p:spPr>
          <a:xfrm>
            <a:off x="263669" y="1029319"/>
            <a:ext cx="6814464" cy="2333538"/>
          </a:xfrm>
          <a:prstGeom prst="rect">
            <a:avLst/>
          </a:prstGeom>
          <a:noFill/>
          <a:ln>
            <a:noFill/>
          </a:ln>
        </p:spPr>
        <p:txBody>
          <a:bodyPr spcFirstLastPara="1" wrap="square" lIns="64357" tIns="32170" rIns="64357" bIns="32170" anchor="t" anchorCtr="0">
            <a:spAutoFit/>
          </a:bodyPr>
          <a:lstStyle/>
          <a:p>
            <a:endParaRPr lang="fi-FI" dirty="0"/>
          </a:p>
          <a:p>
            <a:r>
              <a:rPr lang="fi-FI" dirty="0"/>
              <a:t>Solutions </a:t>
            </a:r>
            <a:r>
              <a:rPr lang="fi-FI" dirty="0" err="1"/>
              <a:t>should</a:t>
            </a:r>
            <a:r>
              <a:rPr lang="fi-FI" dirty="0"/>
              <a:t> </a:t>
            </a:r>
            <a:r>
              <a:rPr lang="fi-FI" dirty="0" err="1"/>
              <a:t>be</a:t>
            </a:r>
            <a:r>
              <a:rPr lang="fi-FI" dirty="0"/>
              <a:t> </a:t>
            </a:r>
            <a:r>
              <a:rPr lang="fi-FI" dirty="0" err="1"/>
              <a:t>user</a:t>
            </a:r>
            <a:r>
              <a:rPr lang="fi-FI" dirty="0"/>
              <a:t> </a:t>
            </a:r>
            <a:r>
              <a:rPr lang="fi-FI" dirty="0" err="1"/>
              <a:t>friendly</a:t>
            </a:r>
            <a:r>
              <a:rPr lang="fi-FI" dirty="0"/>
              <a:t>, </a:t>
            </a:r>
            <a:r>
              <a:rPr lang="fi-FI" dirty="0" err="1"/>
              <a:t>context</a:t>
            </a:r>
            <a:r>
              <a:rPr lang="fi-FI" dirty="0"/>
              <a:t> </a:t>
            </a:r>
            <a:r>
              <a:rPr lang="fi-FI" dirty="0" err="1"/>
              <a:t>sensitive</a:t>
            </a:r>
            <a:r>
              <a:rPr lang="fi-FI" dirty="0"/>
              <a:t> and </a:t>
            </a:r>
            <a:r>
              <a:rPr lang="fi-FI" dirty="0" err="1"/>
              <a:t>transparent</a:t>
            </a:r>
            <a:r>
              <a:rPr lang="fi-FI" dirty="0"/>
              <a:t> to </a:t>
            </a:r>
            <a:r>
              <a:rPr lang="fi-FI" dirty="0" err="1"/>
              <a:t>the</a:t>
            </a:r>
            <a:r>
              <a:rPr lang="fi-FI" dirty="0"/>
              <a:t> </a:t>
            </a:r>
            <a:r>
              <a:rPr lang="fi-FI" dirty="0" err="1"/>
              <a:t>users</a:t>
            </a:r>
            <a:r>
              <a:rPr lang="fi-FI" dirty="0"/>
              <a:t>.</a:t>
            </a:r>
          </a:p>
          <a:p>
            <a:endParaRPr sz="1971" dirty="0"/>
          </a:p>
          <a:p>
            <a:pPr lvl="0"/>
            <a:r>
              <a:rPr lang="en-US" dirty="0"/>
              <a:t>PID and data type registries should promote reuse rather than bulk creation of PIDs. To support interoperability, they should be considered semantic artefacts and used mindfully.</a:t>
            </a:r>
          </a:p>
          <a:p>
            <a:endParaRPr sz="1971" dirty="0"/>
          </a:p>
        </p:txBody>
      </p:sp>
      <p:pic>
        <p:nvPicPr>
          <p:cNvPr id="6" name="Google Shape;209;p22"/>
          <p:cNvPicPr preferRelativeResize="0"/>
          <p:nvPr/>
        </p:nvPicPr>
        <p:blipFill rotWithShape="1">
          <a:blip r:embed="rId4">
            <a:alphaModFix/>
          </a:blip>
          <a:srcRect l="12807" t="16191" r="15764" b="15804"/>
          <a:stretch/>
        </p:blipFill>
        <p:spPr>
          <a:xfrm>
            <a:off x="755147" y="3822114"/>
            <a:ext cx="781746" cy="644544"/>
          </a:xfrm>
          <a:prstGeom prst="rect">
            <a:avLst/>
          </a:prstGeom>
          <a:noFill/>
          <a:ln>
            <a:noFill/>
          </a:ln>
        </p:spPr>
      </p:pic>
      <p:sp>
        <p:nvSpPr>
          <p:cNvPr id="7" name="TextBox 6"/>
          <p:cNvSpPr txBox="1"/>
          <p:nvPr/>
        </p:nvSpPr>
        <p:spPr>
          <a:xfrm>
            <a:off x="1536893" y="3865225"/>
            <a:ext cx="4123427" cy="338554"/>
          </a:xfrm>
          <a:prstGeom prst="rect">
            <a:avLst/>
          </a:prstGeom>
          <a:noFill/>
        </p:spPr>
        <p:txBody>
          <a:bodyPr wrap="square" rtlCol="0">
            <a:spAutoFit/>
          </a:bodyPr>
          <a:lstStyle/>
          <a:p>
            <a:r>
              <a:rPr lang="pt-BR" sz="1600" dirty="0">
                <a:hlinkClick r:id="rId5" tooltip="http://doi.org/10.5281/zenodo.3557381"/>
              </a:rPr>
              <a:t>http://doi.org/10.5281/zenodo.3557381</a:t>
            </a:r>
            <a:endParaRPr lang="en-US" sz="1600" dirty="0"/>
          </a:p>
        </p:txBody>
      </p:sp>
    </p:spTree>
    <p:extLst>
      <p:ext uri="{BB962C8B-B14F-4D97-AF65-F5344CB8AC3E}">
        <p14:creationId xmlns:p14="http://schemas.microsoft.com/office/powerpoint/2010/main" val="554347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Creating a FAIR Ecosystem</a:t>
            </a:r>
            <a:endParaRPr lang="en-US" dirty="0"/>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3</a:t>
            </a:fld>
            <a:endParaRPr lang="en-US" dirty="0"/>
          </a:p>
        </p:txBody>
      </p:sp>
    </p:spTree>
    <p:extLst>
      <p:ext uri="{BB962C8B-B14F-4D97-AF65-F5344CB8AC3E}">
        <p14:creationId xmlns:p14="http://schemas.microsoft.com/office/powerpoint/2010/main" val="467053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3013041" y="-6675"/>
            <a:ext cx="5973004" cy="4714035"/>
          </a:xfrm>
          <a:prstGeom prst="rect">
            <a:avLst/>
          </a:prstGeom>
          <a:effectLst>
            <a:softEdge rad="647700"/>
          </a:effectLst>
        </p:spPr>
      </p:pic>
      <p:sp>
        <p:nvSpPr>
          <p:cNvPr id="2" name="Title 1"/>
          <p:cNvSpPr>
            <a:spLocks noGrp="1"/>
          </p:cNvSpPr>
          <p:nvPr>
            <p:ph type="title"/>
          </p:nvPr>
        </p:nvSpPr>
        <p:spPr>
          <a:xfrm>
            <a:off x="109960" y="90883"/>
            <a:ext cx="7742238" cy="803275"/>
          </a:xfrm>
          <a:effectLst>
            <a:softEdge rad="495300"/>
          </a:effectLst>
        </p:spPr>
        <p:txBody>
          <a:bodyPr/>
          <a:lstStyle/>
          <a:p>
            <a:r>
              <a:rPr lang="en-US" b="0" dirty="0" smtClean="0"/>
              <a:t>Steps towards more FAIR research data</a:t>
            </a:r>
            <a:endParaRPr lang="en-US" b="0" dirty="0"/>
          </a:p>
        </p:txBody>
      </p:sp>
      <p:sp>
        <p:nvSpPr>
          <p:cNvPr id="3" name="Content Placeholder 2"/>
          <p:cNvSpPr>
            <a:spLocks noGrp="1"/>
          </p:cNvSpPr>
          <p:nvPr>
            <p:ph idx="1"/>
          </p:nvPr>
        </p:nvSpPr>
        <p:spPr>
          <a:xfrm>
            <a:off x="262466" y="991716"/>
            <a:ext cx="6917267" cy="3497734"/>
          </a:xfrm>
        </p:spPr>
        <p:txBody>
          <a:bodyPr/>
          <a:lstStyle/>
          <a:p>
            <a:pPr marL="0" indent="0">
              <a:buNone/>
            </a:pPr>
            <a:r>
              <a:rPr lang="en-US" dirty="0" smtClean="0"/>
              <a:t>There are many things to address when enabling creation of FAIR data and a FAIR Ecosystem. They include both technical solutions and a wide range of data management practices.</a:t>
            </a:r>
          </a:p>
          <a:p>
            <a:pPr marL="0" indent="0">
              <a:buNone/>
            </a:pPr>
            <a:r>
              <a:rPr lang="en-US" dirty="0" smtClean="0"/>
              <a:t>These are things we need to look into also in Finland. We have good competencies in semantics and data management planning. </a:t>
            </a:r>
          </a:p>
          <a:p>
            <a:pPr marL="0" indent="0">
              <a:buNone/>
            </a:pPr>
            <a:r>
              <a:rPr lang="en-US" dirty="0" smtClean="0"/>
              <a:t>We are engaged on an international level but should broaden our engagement even more and harness our competencies more efficiently.</a:t>
            </a:r>
          </a:p>
          <a:p>
            <a:pPr marL="0" indent="0">
              <a:buNone/>
            </a:pPr>
            <a:r>
              <a:rPr lang="en-US" dirty="0" smtClean="0"/>
              <a:t>Cooperation and knowledge sharing on all levels are necessary.</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30</a:t>
            </a:fld>
            <a:endParaRPr lang="en-US" dirty="0"/>
          </a:p>
        </p:txBody>
      </p:sp>
    </p:spTree>
    <p:extLst>
      <p:ext uri="{BB962C8B-B14F-4D97-AF65-F5344CB8AC3E}">
        <p14:creationId xmlns:p14="http://schemas.microsoft.com/office/powerpoint/2010/main" val="756523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38"/>
            <a:ext cx="7742238" cy="803275"/>
          </a:xfrm>
        </p:spPr>
        <p:txBody>
          <a:bodyPr/>
          <a:lstStyle/>
          <a:p>
            <a:r>
              <a:rPr lang="en-US" b="0" dirty="0"/>
              <a:t>FAIR Ecosystem </a:t>
            </a:r>
            <a:r>
              <a:rPr lang="en-US" b="0" dirty="0" smtClean="0"/>
              <a:t>Components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9309" y="34837"/>
            <a:ext cx="4499032" cy="4454613"/>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4</a:t>
            </a:fld>
            <a:endParaRPr lang="en-US" dirty="0"/>
          </a:p>
        </p:txBody>
      </p:sp>
      <p:sp>
        <p:nvSpPr>
          <p:cNvPr id="5" name="TextBox 4"/>
          <p:cNvSpPr txBox="1"/>
          <p:nvPr/>
        </p:nvSpPr>
        <p:spPr>
          <a:xfrm>
            <a:off x="5235422" y="4403923"/>
            <a:ext cx="4207482" cy="307777"/>
          </a:xfrm>
          <a:prstGeom prst="rect">
            <a:avLst/>
          </a:prstGeom>
          <a:noFill/>
        </p:spPr>
        <p:txBody>
          <a:bodyPr wrap="square" rtlCol="0">
            <a:spAutoFit/>
          </a:bodyPr>
          <a:lstStyle/>
          <a:p>
            <a:r>
              <a:rPr lang="pt-BR" sz="1400" dirty="0">
                <a:hlinkClick r:id="rId3"/>
              </a:rPr>
              <a:t>http://doi.org/10.5281/zenodo.3565428</a:t>
            </a:r>
            <a:endParaRPr lang="en-US" sz="14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70" y="796823"/>
            <a:ext cx="4223518" cy="3099017"/>
          </a:xfrm>
          <a:prstGeom prst="rect">
            <a:avLst/>
          </a:prstGeom>
          <a:ln>
            <a:solidFill>
              <a:schemeClr val="accent4">
                <a:lumMod val="75000"/>
              </a:schemeClr>
            </a:solidFill>
          </a:ln>
        </p:spPr>
      </p:pic>
      <p:sp>
        <p:nvSpPr>
          <p:cNvPr id="13" name="Rectangle 12"/>
          <p:cNvSpPr/>
          <p:nvPr/>
        </p:nvSpPr>
        <p:spPr>
          <a:xfrm>
            <a:off x="930511" y="4007979"/>
            <a:ext cx="2967479" cy="307777"/>
          </a:xfrm>
          <a:prstGeom prst="rect">
            <a:avLst/>
          </a:prstGeom>
        </p:spPr>
        <p:txBody>
          <a:bodyPr wrap="none">
            <a:spAutoFit/>
          </a:bodyPr>
          <a:lstStyle/>
          <a:p>
            <a:r>
              <a:rPr lang="fi-FI" sz="1400" dirty="0" err="1" smtClean="0"/>
              <a:t>TFiR</a:t>
            </a:r>
            <a:r>
              <a:rPr lang="fi-FI" sz="1400" dirty="0" smtClean="0"/>
              <a:t> h</a:t>
            </a:r>
            <a:r>
              <a:rPr lang="mr-IN" sz="1400" dirty="0" err="1"/>
              <a:t>ttps</a:t>
            </a:r>
            <a:r>
              <a:rPr lang="mr-IN" sz="1400" dirty="0"/>
              <a:t>://</a:t>
            </a:r>
            <a:r>
              <a:rPr lang="mr-IN" sz="1400" dirty="0" err="1"/>
              <a:t>doi.org</a:t>
            </a:r>
            <a:r>
              <a:rPr lang="mr-IN" sz="1400" dirty="0"/>
              <a:t>/doi:10.2777/1524</a:t>
            </a:r>
            <a:endParaRPr lang="en-US" sz="1400" dirty="0"/>
          </a:p>
        </p:txBody>
      </p:sp>
      <p:pic>
        <p:nvPicPr>
          <p:cNvPr id="14" name="Google Shape;209;p22"/>
          <p:cNvPicPr preferRelativeResize="0"/>
          <p:nvPr/>
        </p:nvPicPr>
        <p:blipFill rotWithShape="1">
          <a:blip r:embed="rId5">
            <a:alphaModFix/>
          </a:blip>
          <a:srcRect l="12807" t="16191" r="15764" b="15804"/>
          <a:stretch/>
        </p:blipFill>
        <p:spPr>
          <a:xfrm>
            <a:off x="4100096" y="4225824"/>
            <a:ext cx="541513" cy="485876"/>
          </a:xfrm>
          <a:prstGeom prst="rect">
            <a:avLst/>
          </a:prstGeom>
          <a:noFill/>
          <a:ln>
            <a:noFill/>
          </a:ln>
        </p:spPr>
      </p:pic>
    </p:spTree>
    <p:extLst>
      <p:ext uri="{BB962C8B-B14F-4D97-AF65-F5344CB8AC3E}">
        <p14:creationId xmlns:p14="http://schemas.microsoft.com/office/powerpoint/2010/main" val="1099565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p:nvPr/>
        </p:nvSpPr>
        <p:spPr>
          <a:xfrm>
            <a:off x="6162745" y="3132731"/>
            <a:ext cx="2106104" cy="1306152"/>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177" name="Google Shape;177;p22"/>
          <p:cNvSpPr/>
          <p:nvPr/>
        </p:nvSpPr>
        <p:spPr>
          <a:xfrm>
            <a:off x="3128385" y="3579607"/>
            <a:ext cx="2526353" cy="651703"/>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178" name="Google Shape;178;p22"/>
          <p:cNvSpPr txBox="1"/>
          <p:nvPr/>
        </p:nvSpPr>
        <p:spPr>
          <a:xfrm>
            <a:off x="3201898" y="3994867"/>
            <a:ext cx="2424353" cy="194920"/>
          </a:xfrm>
          <a:prstGeom prst="rect">
            <a:avLst/>
          </a:prstGeom>
          <a:solidFill>
            <a:srgbClr val="FEE599"/>
          </a:solidFill>
          <a:ln w="12700" cap="flat" cmpd="sng">
            <a:solidFill>
              <a:srgbClr val="000000"/>
            </a:solidFill>
            <a:prstDash val="solid"/>
            <a:round/>
            <a:headEnd type="none" w="sm" len="sm"/>
            <a:tailEnd type="none" w="sm" len="sm"/>
          </a:ln>
        </p:spPr>
        <p:txBody>
          <a:bodyPr spcFirstLastPara="1" wrap="square" lIns="64357" tIns="32170" rIns="64357" bIns="32170" anchor="t" anchorCtr="0">
            <a:noAutofit/>
          </a:bodyPr>
          <a:lstStyle/>
          <a:p>
            <a:pPr algn="ctr">
              <a:spcBef>
                <a:spcPts val="0"/>
              </a:spcBef>
              <a:spcAft>
                <a:spcPts val="0"/>
              </a:spcAft>
              <a:buClr>
                <a:srgbClr val="000000"/>
              </a:buClr>
              <a:buSzPts val="1200"/>
            </a:pPr>
            <a:r>
              <a:rPr lang="it-IT" sz="845" b="1">
                <a:solidFill>
                  <a:srgbClr val="000000"/>
                </a:solidFill>
                <a:latin typeface="Arial"/>
                <a:ea typeface="Arial"/>
                <a:cs typeface="Arial"/>
                <a:sym typeface="Arial"/>
              </a:rPr>
              <a:t>INFRAEOSC-5 Task Forces </a:t>
            </a:r>
            <a:endParaRPr sz="985">
              <a:solidFill>
                <a:srgbClr val="000000"/>
              </a:solidFill>
              <a:latin typeface="Arial"/>
              <a:ea typeface="Arial"/>
              <a:cs typeface="Arial"/>
              <a:sym typeface="Arial"/>
            </a:endParaRPr>
          </a:p>
        </p:txBody>
      </p:sp>
      <p:grpSp>
        <p:nvGrpSpPr>
          <p:cNvPr id="179" name="Google Shape;179;p22"/>
          <p:cNvGrpSpPr/>
          <p:nvPr/>
        </p:nvGrpSpPr>
        <p:grpSpPr>
          <a:xfrm>
            <a:off x="6143725" y="1611516"/>
            <a:ext cx="2106147" cy="1401297"/>
            <a:chOff x="276594" y="2592517"/>
            <a:chExt cx="2066700" cy="1572900"/>
          </a:xfrm>
        </p:grpSpPr>
        <p:sp>
          <p:nvSpPr>
            <p:cNvPr id="180" name="Google Shape;180;p22"/>
            <p:cNvSpPr/>
            <p:nvPr/>
          </p:nvSpPr>
          <p:spPr>
            <a:xfrm>
              <a:off x="276594" y="2592517"/>
              <a:ext cx="2066700" cy="1572900"/>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181" name="Google Shape;181;p22"/>
            <p:cNvSpPr txBox="1"/>
            <p:nvPr/>
          </p:nvSpPr>
          <p:spPr>
            <a:xfrm>
              <a:off x="389264" y="2648100"/>
              <a:ext cx="1908000" cy="338700"/>
            </a:xfrm>
            <a:prstGeom prst="rect">
              <a:avLst/>
            </a:prstGeom>
            <a:noFill/>
            <a:ln>
              <a:noFill/>
            </a:ln>
          </p:spPr>
          <p:txBody>
            <a:bodyPr spcFirstLastPara="1" wrap="square" lIns="64357" tIns="32170" rIns="64357" bIns="32170" anchor="t" anchorCtr="0">
              <a:noAutofit/>
            </a:bodyPr>
            <a:lstStyle/>
            <a:p>
              <a:pPr algn="ctr">
                <a:spcBef>
                  <a:spcPts val="0"/>
                </a:spcBef>
                <a:spcAft>
                  <a:spcPts val="0"/>
                </a:spcAft>
                <a:buClr>
                  <a:srgbClr val="000000"/>
                </a:buClr>
                <a:buSzPts val="1050"/>
              </a:pPr>
              <a:r>
                <a:rPr lang="it-IT" sz="739" b="1">
                  <a:solidFill>
                    <a:srgbClr val="000000"/>
                  </a:solidFill>
                  <a:latin typeface="Arial"/>
                  <a:ea typeface="Arial"/>
                  <a:cs typeface="Arial"/>
                  <a:sym typeface="Arial"/>
                </a:rPr>
                <a:t>ESFRI Clusters</a:t>
              </a:r>
              <a:endParaRPr sz="739" b="1">
                <a:solidFill>
                  <a:srgbClr val="000000"/>
                </a:solidFill>
                <a:latin typeface="Arial"/>
                <a:ea typeface="Arial"/>
                <a:cs typeface="Arial"/>
                <a:sym typeface="Arial"/>
              </a:endParaRPr>
            </a:p>
          </p:txBody>
        </p:sp>
        <p:pic>
          <p:nvPicPr>
            <p:cNvPr id="182" name="Google Shape;182;p22"/>
            <p:cNvPicPr preferRelativeResize="0"/>
            <p:nvPr/>
          </p:nvPicPr>
          <p:blipFill rotWithShape="1">
            <a:blip r:embed="rId3">
              <a:alphaModFix/>
            </a:blip>
            <a:srcRect/>
            <a:stretch/>
          </p:blipFill>
          <p:spPr>
            <a:xfrm>
              <a:off x="383583" y="2938446"/>
              <a:ext cx="1957939" cy="1131107"/>
            </a:xfrm>
            <a:prstGeom prst="rect">
              <a:avLst/>
            </a:prstGeom>
            <a:noFill/>
            <a:ln>
              <a:noFill/>
            </a:ln>
          </p:spPr>
        </p:pic>
      </p:grpSp>
      <p:grpSp>
        <p:nvGrpSpPr>
          <p:cNvPr id="183" name="Google Shape;183;p22"/>
          <p:cNvGrpSpPr/>
          <p:nvPr/>
        </p:nvGrpSpPr>
        <p:grpSpPr>
          <a:xfrm>
            <a:off x="6154221" y="163254"/>
            <a:ext cx="2079215" cy="1306288"/>
            <a:chOff x="9401470" y="2494245"/>
            <a:chExt cx="2007000" cy="1413000"/>
          </a:xfrm>
        </p:grpSpPr>
        <p:sp>
          <p:nvSpPr>
            <p:cNvPr id="184" name="Google Shape;184;p22"/>
            <p:cNvSpPr/>
            <p:nvPr/>
          </p:nvSpPr>
          <p:spPr>
            <a:xfrm>
              <a:off x="9401470" y="2494245"/>
              <a:ext cx="2007000" cy="1413000"/>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185" name="Google Shape;185;p22"/>
            <p:cNvSpPr txBox="1"/>
            <p:nvPr/>
          </p:nvSpPr>
          <p:spPr>
            <a:xfrm>
              <a:off x="9692215" y="2573842"/>
              <a:ext cx="1534500" cy="338700"/>
            </a:xfrm>
            <a:prstGeom prst="rect">
              <a:avLst/>
            </a:prstGeom>
            <a:noFill/>
            <a:ln>
              <a:noFill/>
            </a:ln>
          </p:spPr>
          <p:txBody>
            <a:bodyPr spcFirstLastPara="1" wrap="square" lIns="64357" tIns="32170" rIns="64357" bIns="32170" anchor="t" anchorCtr="0">
              <a:noAutofit/>
            </a:bodyPr>
            <a:lstStyle/>
            <a:p>
              <a:pPr algn="ctr">
                <a:spcBef>
                  <a:spcPts val="0"/>
                </a:spcBef>
                <a:spcAft>
                  <a:spcPts val="0"/>
                </a:spcAft>
                <a:buClr>
                  <a:srgbClr val="000000"/>
                </a:buClr>
                <a:buSzPts val="1050"/>
              </a:pPr>
              <a:r>
                <a:rPr lang="it-IT" sz="739">
                  <a:solidFill>
                    <a:srgbClr val="000000"/>
                  </a:solidFill>
                  <a:latin typeface="Arial"/>
                  <a:ea typeface="Arial"/>
                  <a:cs typeface="Arial"/>
                  <a:sym typeface="Arial"/>
                </a:rPr>
                <a:t>‘</a:t>
              </a:r>
              <a:r>
                <a:rPr lang="it-IT" sz="739" b="1">
                  <a:solidFill>
                    <a:srgbClr val="000000"/>
                  </a:solidFill>
                  <a:latin typeface="Arial"/>
                  <a:ea typeface="Arial"/>
                  <a:cs typeface="Arial"/>
                  <a:sym typeface="Arial"/>
                </a:rPr>
                <a:t>Horizontals</a:t>
              </a:r>
              <a:r>
                <a:rPr lang="it-IT" sz="739">
                  <a:solidFill>
                    <a:srgbClr val="000000"/>
                  </a:solidFill>
                  <a:latin typeface="Arial"/>
                  <a:ea typeface="Arial"/>
                  <a:cs typeface="Arial"/>
                  <a:sym typeface="Arial"/>
                </a:rPr>
                <a:t>’</a:t>
              </a:r>
              <a:endParaRPr sz="739">
                <a:solidFill>
                  <a:srgbClr val="000000"/>
                </a:solidFill>
                <a:latin typeface="Arial"/>
                <a:ea typeface="Arial"/>
                <a:cs typeface="Arial"/>
                <a:sym typeface="Arial"/>
              </a:endParaRPr>
            </a:p>
          </p:txBody>
        </p:sp>
        <p:pic>
          <p:nvPicPr>
            <p:cNvPr id="186" name="Google Shape;186;p22"/>
            <p:cNvPicPr preferRelativeResize="0"/>
            <p:nvPr/>
          </p:nvPicPr>
          <p:blipFill rotWithShape="1">
            <a:blip r:embed="rId4">
              <a:alphaModFix/>
            </a:blip>
            <a:srcRect r="5926" b="3910"/>
            <a:stretch/>
          </p:blipFill>
          <p:spPr>
            <a:xfrm>
              <a:off x="9552630" y="2785725"/>
              <a:ext cx="1747803" cy="1067825"/>
            </a:xfrm>
            <a:prstGeom prst="rect">
              <a:avLst/>
            </a:prstGeom>
            <a:noFill/>
            <a:ln>
              <a:noFill/>
            </a:ln>
          </p:spPr>
        </p:pic>
      </p:grpSp>
      <p:sp>
        <p:nvSpPr>
          <p:cNvPr id="187" name="Google Shape;187;p22"/>
          <p:cNvSpPr txBox="1"/>
          <p:nvPr/>
        </p:nvSpPr>
        <p:spPr>
          <a:xfrm>
            <a:off x="3252968" y="193530"/>
            <a:ext cx="2079073" cy="479169"/>
          </a:xfrm>
          <a:prstGeom prst="rect">
            <a:avLst/>
          </a:prstGeom>
          <a:noFill/>
          <a:ln w="28575" cap="flat" cmpd="sng">
            <a:solidFill>
              <a:srgbClr val="31538F"/>
            </a:solidFill>
            <a:prstDash val="solid"/>
            <a:round/>
            <a:headEnd type="none" w="sm" len="sm"/>
            <a:tailEnd type="none" w="sm" len="sm"/>
          </a:ln>
        </p:spPr>
        <p:txBody>
          <a:bodyPr spcFirstLastPara="1" wrap="square" lIns="64357" tIns="32170" rIns="64357" bIns="32170" anchor="t" anchorCtr="0">
            <a:noAutofit/>
          </a:bodyPr>
          <a:lstStyle/>
          <a:p>
            <a:pPr algn="ctr">
              <a:spcBef>
                <a:spcPts val="0"/>
              </a:spcBef>
              <a:spcAft>
                <a:spcPts val="0"/>
              </a:spcAft>
              <a:buClr>
                <a:srgbClr val="000000"/>
              </a:buClr>
              <a:buSzPts val="1800"/>
            </a:pPr>
            <a:r>
              <a:rPr lang="it-IT" sz="1267" b="1">
                <a:solidFill>
                  <a:srgbClr val="000000"/>
                </a:solidFill>
                <a:latin typeface="Calibri"/>
                <a:ea typeface="Calibri"/>
                <a:cs typeface="Calibri"/>
                <a:sym typeface="Calibri"/>
              </a:rPr>
              <a:t>EOSC </a:t>
            </a:r>
            <a:endParaRPr sz="1267" b="1">
              <a:solidFill>
                <a:srgbClr val="000000"/>
              </a:solidFill>
              <a:latin typeface="Calibri"/>
              <a:ea typeface="Calibri"/>
              <a:cs typeface="Calibri"/>
              <a:sym typeface="Calibri"/>
            </a:endParaRPr>
          </a:p>
          <a:p>
            <a:pPr algn="ctr">
              <a:spcBef>
                <a:spcPts val="0"/>
              </a:spcBef>
              <a:spcAft>
                <a:spcPts val="0"/>
              </a:spcAft>
              <a:buClr>
                <a:srgbClr val="000000"/>
              </a:buClr>
              <a:buSzPts val="1800"/>
            </a:pPr>
            <a:r>
              <a:rPr lang="it-IT" sz="1267" b="1">
                <a:solidFill>
                  <a:srgbClr val="000000"/>
                </a:solidFill>
                <a:latin typeface="Calibri"/>
                <a:ea typeface="Calibri"/>
                <a:cs typeface="Calibri"/>
                <a:sym typeface="Calibri"/>
              </a:rPr>
              <a:t>Governance Board</a:t>
            </a:r>
            <a:endParaRPr sz="1267" b="1">
              <a:solidFill>
                <a:srgbClr val="000000"/>
              </a:solidFill>
              <a:latin typeface="Calibri"/>
              <a:ea typeface="Calibri"/>
              <a:cs typeface="Calibri"/>
              <a:sym typeface="Calibri"/>
            </a:endParaRPr>
          </a:p>
        </p:txBody>
      </p:sp>
      <p:grpSp>
        <p:nvGrpSpPr>
          <p:cNvPr id="188" name="Google Shape;188;p22"/>
          <p:cNvGrpSpPr/>
          <p:nvPr/>
        </p:nvGrpSpPr>
        <p:grpSpPr>
          <a:xfrm>
            <a:off x="251345" y="3364360"/>
            <a:ext cx="2369142" cy="933826"/>
            <a:chOff x="4555466" y="4790093"/>
            <a:chExt cx="2678100" cy="905700"/>
          </a:xfrm>
        </p:grpSpPr>
        <p:sp>
          <p:nvSpPr>
            <p:cNvPr id="189" name="Google Shape;189;p22"/>
            <p:cNvSpPr/>
            <p:nvPr/>
          </p:nvSpPr>
          <p:spPr>
            <a:xfrm>
              <a:off x="4555466" y="4790093"/>
              <a:ext cx="2678100" cy="905700"/>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190" name="Google Shape;190;p22"/>
            <p:cNvSpPr txBox="1"/>
            <p:nvPr/>
          </p:nvSpPr>
          <p:spPr>
            <a:xfrm>
              <a:off x="4677227" y="4816420"/>
              <a:ext cx="1967400" cy="338700"/>
            </a:xfrm>
            <a:prstGeom prst="rect">
              <a:avLst/>
            </a:prstGeom>
            <a:noFill/>
            <a:ln>
              <a:noFill/>
            </a:ln>
          </p:spPr>
          <p:txBody>
            <a:bodyPr spcFirstLastPara="1" wrap="square" lIns="64357" tIns="32170" rIns="64357" bIns="32170" anchor="t" anchorCtr="0">
              <a:noAutofit/>
            </a:bodyPr>
            <a:lstStyle/>
            <a:p>
              <a:pPr algn="ctr">
                <a:spcBef>
                  <a:spcPts val="0"/>
                </a:spcBef>
                <a:spcAft>
                  <a:spcPts val="0"/>
                </a:spcAft>
                <a:buClr>
                  <a:srgbClr val="000000"/>
                </a:buClr>
                <a:buSzPts val="1050"/>
              </a:pPr>
              <a:r>
                <a:rPr lang="it-IT" sz="739" b="1">
                  <a:solidFill>
                    <a:srgbClr val="000000"/>
                  </a:solidFill>
                  <a:latin typeface="Arial"/>
                  <a:ea typeface="Arial"/>
                  <a:cs typeface="Arial"/>
                  <a:sym typeface="Arial"/>
                </a:rPr>
                <a:t>FAIR (5c)</a:t>
              </a:r>
              <a:endParaRPr sz="739" b="1">
                <a:solidFill>
                  <a:srgbClr val="000000"/>
                </a:solidFill>
                <a:latin typeface="Arial"/>
                <a:ea typeface="Arial"/>
                <a:cs typeface="Arial"/>
                <a:sym typeface="Arial"/>
              </a:endParaRPr>
            </a:p>
          </p:txBody>
        </p:sp>
      </p:grpSp>
      <p:grpSp>
        <p:nvGrpSpPr>
          <p:cNvPr id="191" name="Google Shape;191;p22"/>
          <p:cNvGrpSpPr/>
          <p:nvPr/>
        </p:nvGrpSpPr>
        <p:grpSpPr>
          <a:xfrm>
            <a:off x="525153" y="657394"/>
            <a:ext cx="1905635" cy="933938"/>
            <a:chOff x="8015548" y="1435300"/>
            <a:chExt cx="3062350" cy="813600"/>
          </a:xfrm>
        </p:grpSpPr>
        <p:sp>
          <p:nvSpPr>
            <p:cNvPr id="192" name="Google Shape;192;p22"/>
            <p:cNvSpPr/>
            <p:nvPr/>
          </p:nvSpPr>
          <p:spPr>
            <a:xfrm>
              <a:off x="8044598" y="1435300"/>
              <a:ext cx="3033300" cy="813600"/>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193" name="Google Shape;193;p22"/>
            <p:cNvSpPr txBox="1"/>
            <p:nvPr/>
          </p:nvSpPr>
          <p:spPr>
            <a:xfrm>
              <a:off x="8015548" y="1500555"/>
              <a:ext cx="3033300" cy="338700"/>
            </a:xfrm>
            <a:prstGeom prst="rect">
              <a:avLst/>
            </a:prstGeom>
            <a:noFill/>
            <a:ln>
              <a:noFill/>
            </a:ln>
          </p:spPr>
          <p:txBody>
            <a:bodyPr spcFirstLastPara="1" wrap="square" lIns="64357" tIns="32170" rIns="64357" bIns="32170" anchor="t" anchorCtr="0">
              <a:noAutofit/>
            </a:bodyPr>
            <a:lstStyle/>
            <a:p>
              <a:pPr algn="ctr">
                <a:spcBef>
                  <a:spcPts val="0"/>
                </a:spcBef>
                <a:spcAft>
                  <a:spcPts val="0"/>
                </a:spcAft>
                <a:buClr>
                  <a:srgbClr val="000000"/>
                </a:buClr>
                <a:buSzPts val="1050"/>
              </a:pPr>
              <a:r>
                <a:rPr lang="it-IT" sz="739" b="1">
                  <a:solidFill>
                    <a:srgbClr val="000000"/>
                  </a:solidFill>
                  <a:latin typeface="Arial"/>
                  <a:ea typeface="Arial"/>
                  <a:cs typeface="Arial"/>
                  <a:sym typeface="Arial"/>
                </a:rPr>
                <a:t>(5a)</a:t>
              </a:r>
              <a:endParaRPr sz="739" b="1">
                <a:solidFill>
                  <a:srgbClr val="000000"/>
                </a:solidFill>
                <a:latin typeface="Arial"/>
                <a:ea typeface="Arial"/>
                <a:cs typeface="Arial"/>
                <a:sym typeface="Arial"/>
              </a:endParaRPr>
            </a:p>
          </p:txBody>
        </p:sp>
      </p:grpSp>
      <p:sp>
        <p:nvSpPr>
          <p:cNvPr id="194" name="Google Shape;194;p22"/>
          <p:cNvSpPr/>
          <p:nvPr/>
        </p:nvSpPr>
        <p:spPr>
          <a:xfrm>
            <a:off x="3201899" y="3626366"/>
            <a:ext cx="2424353" cy="312336"/>
          </a:xfrm>
          <a:prstGeom prst="rect">
            <a:avLst/>
          </a:prstGeom>
          <a:solidFill>
            <a:srgbClr val="E7E6E6"/>
          </a:solidFill>
          <a:ln w="12700" cap="flat" cmpd="sng">
            <a:solidFill>
              <a:srgbClr val="000000"/>
            </a:solidFill>
            <a:prstDash val="solid"/>
            <a:round/>
            <a:headEnd type="none" w="sm" len="sm"/>
            <a:tailEnd type="none" w="sm" len="sm"/>
          </a:ln>
        </p:spPr>
        <p:txBody>
          <a:bodyPr spcFirstLastPara="1" wrap="square" lIns="64357" tIns="32170" rIns="64357" bIns="32170" anchor="t" anchorCtr="0">
            <a:noAutofit/>
          </a:bodyPr>
          <a:lstStyle/>
          <a:p>
            <a:pPr algn="ctr">
              <a:spcBef>
                <a:spcPts val="0"/>
              </a:spcBef>
              <a:spcAft>
                <a:spcPts val="0"/>
              </a:spcAft>
              <a:buClr>
                <a:srgbClr val="000000"/>
              </a:buClr>
              <a:buSzPts val="1200"/>
            </a:pPr>
            <a:r>
              <a:rPr lang="it-IT" sz="845" b="1">
                <a:solidFill>
                  <a:srgbClr val="000000"/>
                </a:solidFill>
                <a:latin typeface="Arial"/>
                <a:ea typeface="Arial"/>
                <a:cs typeface="Arial"/>
                <a:sym typeface="Arial"/>
              </a:rPr>
              <a:t>INFRAEOSC-5 Cross Project Collaboration Board</a:t>
            </a:r>
            <a:endParaRPr sz="845" b="1">
              <a:solidFill>
                <a:srgbClr val="000000"/>
              </a:solidFill>
              <a:latin typeface="Arial"/>
              <a:ea typeface="Arial"/>
              <a:cs typeface="Arial"/>
              <a:sym typeface="Arial"/>
            </a:endParaRPr>
          </a:p>
        </p:txBody>
      </p:sp>
      <p:pic>
        <p:nvPicPr>
          <p:cNvPr id="195" name="Google Shape;195;p22"/>
          <p:cNvPicPr preferRelativeResize="0"/>
          <p:nvPr/>
        </p:nvPicPr>
        <p:blipFill rotWithShape="1">
          <a:blip r:embed="rId5">
            <a:alphaModFix/>
          </a:blip>
          <a:srcRect/>
          <a:stretch/>
        </p:blipFill>
        <p:spPr>
          <a:xfrm>
            <a:off x="6376697" y="3307114"/>
            <a:ext cx="1270834" cy="268534"/>
          </a:xfrm>
          <a:prstGeom prst="rect">
            <a:avLst/>
          </a:prstGeom>
          <a:noFill/>
          <a:ln>
            <a:noFill/>
          </a:ln>
        </p:spPr>
      </p:pic>
      <p:pic>
        <p:nvPicPr>
          <p:cNvPr id="196" name="Google Shape;196;p22"/>
          <p:cNvPicPr preferRelativeResize="0"/>
          <p:nvPr/>
        </p:nvPicPr>
        <p:blipFill rotWithShape="1">
          <a:blip r:embed="rId6">
            <a:alphaModFix/>
          </a:blip>
          <a:srcRect/>
          <a:stretch/>
        </p:blipFill>
        <p:spPr>
          <a:xfrm>
            <a:off x="7038626" y="4122129"/>
            <a:ext cx="1217808" cy="312266"/>
          </a:xfrm>
          <a:prstGeom prst="rect">
            <a:avLst/>
          </a:prstGeom>
          <a:noFill/>
          <a:ln>
            <a:noFill/>
          </a:ln>
        </p:spPr>
      </p:pic>
      <p:pic>
        <p:nvPicPr>
          <p:cNvPr id="197" name="Google Shape;197;p22"/>
          <p:cNvPicPr preferRelativeResize="0"/>
          <p:nvPr/>
        </p:nvPicPr>
        <p:blipFill rotWithShape="1">
          <a:blip r:embed="rId7">
            <a:alphaModFix/>
          </a:blip>
          <a:srcRect l="13344" t="85247" r="13094" b="-2136"/>
          <a:stretch/>
        </p:blipFill>
        <p:spPr>
          <a:xfrm>
            <a:off x="3339660" y="2983145"/>
            <a:ext cx="2175278" cy="250671"/>
          </a:xfrm>
          <a:prstGeom prst="rect">
            <a:avLst/>
          </a:prstGeom>
          <a:noFill/>
          <a:ln>
            <a:noFill/>
          </a:ln>
        </p:spPr>
      </p:pic>
      <p:grpSp>
        <p:nvGrpSpPr>
          <p:cNvPr id="198" name="Google Shape;198;p22"/>
          <p:cNvGrpSpPr/>
          <p:nvPr/>
        </p:nvGrpSpPr>
        <p:grpSpPr>
          <a:xfrm>
            <a:off x="526768" y="1893744"/>
            <a:ext cx="1902531" cy="1168195"/>
            <a:chOff x="1389885" y="257425"/>
            <a:chExt cx="2757021" cy="1769400"/>
          </a:xfrm>
        </p:grpSpPr>
        <p:sp>
          <p:nvSpPr>
            <p:cNvPr id="199" name="Google Shape;199;p22"/>
            <p:cNvSpPr/>
            <p:nvPr/>
          </p:nvSpPr>
          <p:spPr>
            <a:xfrm>
              <a:off x="1389885" y="257425"/>
              <a:ext cx="2757000" cy="1769400"/>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200" name="Google Shape;200;p22"/>
            <p:cNvSpPr txBox="1"/>
            <p:nvPr/>
          </p:nvSpPr>
          <p:spPr>
            <a:xfrm>
              <a:off x="1702101" y="304698"/>
              <a:ext cx="2210700" cy="379800"/>
            </a:xfrm>
            <a:prstGeom prst="rect">
              <a:avLst/>
            </a:prstGeom>
            <a:noFill/>
            <a:ln>
              <a:noFill/>
            </a:ln>
          </p:spPr>
          <p:txBody>
            <a:bodyPr spcFirstLastPara="1" wrap="square" lIns="64357" tIns="32170" rIns="64357" bIns="32170" anchor="t" anchorCtr="0">
              <a:noAutofit/>
            </a:bodyPr>
            <a:lstStyle/>
            <a:p>
              <a:pPr algn="ctr">
                <a:spcBef>
                  <a:spcPts val="0"/>
                </a:spcBef>
                <a:spcAft>
                  <a:spcPts val="0"/>
                </a:spcAft>
                <a:buClr>
                  <a:srgbClr val="000000"/>
                </a:buClr>
                <a:buSzPts val="1050"/>
              </a:pPr>
              <a:r>
                <a:rPr lang="it-IT" sz="739" b="1">
                  <a:solidFill>
                    <a:srgbClr val="000000"/>
                  </a:solidFill>
                  <a:latin typeface="Arial"/>
                  <a:ea typeface="Arial"/>
                  <a:cs typeface="Arial"/>
                  <a:sym typeface="Arial"/>
                </a:rPr>
                <a:t>Regional Nodes / Thematic Projects (5b)</a:t>
              </a:r>
              <a:endParaRPr sz="739" b="1">
                <a:solidFill>
                  <a:srgbClr val="000000"/>
                </a:solidFill>
                <a:latin typeface="Arial"/>
                <a:ea typeface="Arial"/>
                <a:cs typeface="Arial"/>
                <a:sym typeface="Arial"/>
              </a:endParaRPr>
            </a:p>
          </p:txBody>
        </p:sp>
        <p:pic>
          <p:nvPicPr>
            <p:cNvPr id="201" name="Google Shape;201;p22"/>
            <p:cNvPicPr preferRelativeResize="0"/>
            <p:nvPr/>
          </p:nvPicPr>
          <p:blipFill rotWithShape="1">
            <a:blip r:embed="rId8">
              <a:alphaModFix/>
            </a:blip>
            <a:srcRect l="3840" r="-3839" b="7484"/>
            <a:stretch/>
          </p:blipFill>
          <p:spPr>
            <a:xfrm>
              <a:off x="1449647" y="782759"/>
              <a:ext cx="2697259" cy="1199195"/>
            </a:xfrm>
            <a:prstGeom prst="rect">
              <a:avLst/>
            </a:prstGeom>
            <a:noFill/>
            <a:ln>
              <a:noFill/>
            </a:ln>
          </p:spPr>
        </p:pic>
      </p:grpSp>
      <p:pic>
        <p:nvPicPr>
          <p:cNvPr id="202" name="Google Shape;202;p22"/>
          <p:cNvPicPr preferRelativeResize="0"/>
          <p:nvPr/>
        </p:nvPicPr>
        <p:blipFill rotWithShape="1">
          <a:blip r:embed="rId7">
            <a:alphaModFix/>
          </a:blip>
          <a:srcRect l="53881" t="43648" r="13772" b="21758"/>
          <a:stretch/>
        </p:blipFill>
        <p:spPr>
          <a:xfrm>
            <a:off x="4434161" y="2331865"/>
            <a:ext cx="717327" cy="513381"/>
          </a:xfrm>
          <a:prstGeom prst="rect">
            <a:avLst/>
          </a:prstGeom>
          <a:noFill/>
          <a:ln>
            <a:noFill/>
          </a:ln>
        </p:spPr>
      </p:pic>
      <p:pic>
        <p:nvPicPr>
          <p:cNvPr id="203" name="Google Shape;203;p22"/>
          <p:cNvPicPr preferRelativeResize="0"/>
          <p:nvPr/>
        </p:nvPicPr>
        <p:blipFill rotWithShape="1">
          <a:blip r:embed="rId7">
            <a:alphaModFix/>
          </a:blip>
          <a:srcRect l="12815" t="43648" r="55942" b="21758"/>
          <a:stretch/>
        </p:blipFill>
        <p:spPr>
          <a:xfrm>
            <a:off x="3304815" y="2331865"/>
            <a:ext cx="923845" cy="513381"/>
          </a:xfrm>
          <a:prstGeom prst="rect">
            <a:avLst/>
          </a:prstGeom>
          <a:noFill/>
          <a:ln>
            <a:noFill/>
          </a:ln>
        </p:spPr>
      </p:pic>
      <p:pic>
        <p:nvPicPr>
          <p:cNvPr id="204" name="Google Shape;204;p22"/>
          <p:cNvPicPr preferRelativeResize="0"/>
          <p:nvPr/>
        </p:nvPicPr>
        <p:blipFill rotWithShape="1">
          <a:blip r:embed="rId7">
            <a:alphaModFix/>
          </a:blip>
          <a:srcRect l="12049" t="24382" r="14388" b="62483"/>
          <a:stretch/>
        </p:blipFill>
        <p:spPr>
          <a:xfrm>
            <a:off x="3276470" y="2045564"/>
            <a:ext cx="2175278" cy="194920"/>
          </a:xfrm>
          <a:prstGeom prst="rect">
            <a:avLst/>
          </a:prstGeom>
          <a:noFill/>
          <a:ln>
            <a:noFill/>
          </a:ln>
        </p:spPr>
      </p:pic>
      <p:pic>
        <p:nvPicPr>
          <p:cNvPr id="205" name="Google Shape;205;p22"/>
          <p:cNvPicPr preferRelativeResize="0"/>
          <p:nvPr/>
        </p:nvPicPr>
        <p:blipFill rotWithShape="1">
          <a:blip r:embed="rId7">
            <a:alphaModFix/>
          </a:blip>
          <a:srcRect l="13035" r="13402" b="83110"/>
          <a:stretch/>
        </p:blipFill>
        <p:spPr>
          <a:xfrm>
            <a:off x="3276470" y="1703506"/>
            <a:ext cx="2175278" cy="250671"/>
          </a:xfrm>
          <a:prstGeom prst="rect">
            <a:avLst/>
          </a:prstGeom>
          <a:noFill/>
          <a:ln>
            <a:noFill/>
          </a:ln>
        </p:spPr>
      </p:pic>
      <p:sp>
        <p:nvSpPr>
          <p:cNvPr id="206" name="Google Shape;206;p22"/>
          <p:cNvSpPr/>
          <p:nvPr/>
        </p:nvSpPr>
        <p:spPr>
          <a:xfrm>
            <a:off x="3080424" y="1644630"/>
            <a:ext cx="2574080" cy="1666426"/>
          </a:xfrm>
          <a:prstGeom prst="rect">
            <a:avLst/>
          </a:prstGeom>
          <a:noFill/>
          <a:ln w="25400" cap="flat" cmpd="sng">
            <a:solidFill>
              <a:srgbClr val="31538F"/>
            </a:solidFill>
            <a:prstDash val="solid"/>
            <a:round/>
            <a:headEnd type="none" w="sm" len="sm"/>
            <a:tailEnd type="none" w="sm" len="sm"/>
          </a:ln>
        </p:spPr>
        <p:txBody>
          <a:bodyPr spcFirstLastPara="1" wrap="square" lIns="64357" tIns="32170" rIns="64357" bIns="32170" anchor="ctr" anchorCtr="0">
            <a:noAutofit/>
          </a:bodyPr>
          <a:lstStyle/>
          <a:p>
            <a:pPr algn="ctr">
              <a:spcBef>
                <a:spcPts val="0"/>
              </a:spcBef>
              <a:spcAft>
                <a:spcPts val="0"/>
              </a:spcAft>
              <a:buClr>
                <a:srgbClr val="000000"/>
              </a:buClr>
              <a:buSzPts val="1050"/>
            </a:pPr>
            <a:endParaRPr sz="739">
              <a:solidFill>
                <a:srgbClr val="FFFFFF"/>
              </a:solidFill>
              <a:latin typeface="Arial"/>
              <a:ea typeface="Arial"/>
              <a:cs typeface="Arial"/>
              <a:sym typeface="Arial"/>
            </a:endParaRPr>
          </a:p>
        </p:txBody>
      </p:sp>
      <p:sp>
        <p:nvSpPr>
          <p:cNvPr id="207" name="Google Shape;207;p22"/>
          <p:cNvSpPr txBox="1"/>
          <p:nvPr/>
        </p:nvSpPr>
        <p:spPr>
          <a:xfrm>
            <a:off x="6162744" y="3143396"/>
            <a:ext cx="2106104" cy="388783"/>
          </a:xfrm>
          <a:prstGeom prst="rect">
            <a:avLst/>
          </a:prstGeom>
          <a:noFill/>
          <a:ln>
            <a:noFill/>
          </a:ln>
        </p:spPr>
        <p:txBody>
          <a:bodyPr spcFirstLastPara="1" wrap="square" lIns="64357" tIns="32170" rIns="64357" bIns="32170" anchor="t" anchorCtr="0">
            <a:noAutofit/>
          </a:bodyPr>
          <a:lstStyle/>
          <a:p>
            <a:pPr algn="ctr">
              <a:spcBef>
                <a:spcPts val="0"/>
              </a:spcBef>
              <a:spcAft>
                <a:spcPts val="0"/>
              </a:spcAft>
              <a:buClr>
                <a:srgbClr val="000000"/>
              </a:buClr>
              <a:buSzPts val="1050"/>
            </a:pPr>
            <a:r>
              <a:rPr lang="it-IT" sz="739" b="1">
                <a:solidFill>
                  <a:srgbClr val="000000"/>
                </a:solidFill>
                <a:latin typeface="Arial"/>
                <a:ea typeface="Arial"/>
                <a:cs typeface="Arial"/>
                <a:sym typeface="Arial"/>
              </a:rPr>
              <a:t>Other FAIR initiatives </a:t>
            </a:r>
            <a:endParaRPr sz="739" b="1">
              <a:solidFill>
                <a:srgbClr val="000000"/>
              </a:solidFill>
              <a:latin typeface="Arial"/>
              <a:ea typeface="Arial"/>
              <a:cs typeface="Arial"/>
              <a:sym typeface="Arial"/>
            </a:endParaRPr>
          </a:p>
        </p:txBody>
      </p:sp>
      <p:pic>
        <p:nvPicPr>
          <p:cNvPr id="208" name="Google Shape;208;p22"/>
          <p:cNvPicPr preferRelativeResize="0"/>
          <p:nvPr/>
        </p:nvPicPr>
        <p:blipFill rotWithShape="1">
          <a:blip r:embed="rId9">
            <a:alphaModFix/>
          </a:blip>
          <a:srcRect t="35229" b="33172"/>
          <a:stretch/>
        </p:blipFill>
        <p:spPr>
          <a:xfrm>
            <a:off x="7024199" y="3578973"/>
            <a:ext cx="1217808" cy="259207"/>
          </a:xfrm>
          <a:prstGeom prst="rect">
            <a:avLst/>
          </a:prstGeom>
          <a:noFill/>
          <a:ln>
            <a:noFill/>
          </a:ln>
        </p:spPr>
      </p:pic>
      <p:pic>
        <p:nvPicPr>
          <p:cNvPr id="209" name="Google Shape;209;p22"/>
          <p:cNvPicPr preferRelativeResize="0"/>
          <p:nvPr/>
        </p:nvPicPr>
        <p:blipFill rotWithShape="1">
          <a:blip r:embed="rId10">
            <a:alphaModFix/>
          </a:blip>
          <a:srcRect l="12807" t="16191" r="15764" b="15804"/>
          <a:stretch/>
        </p:blipFill>
        <p:spPr>
          <a:xfrm>
            <a:off x="439176" y="3575647"/>
            <a:ext cx="923845" cy="659625"/>
          </a:xfrm>
          <a:prstGeom prst="rect">
            <a:avLst/>
          </a:prstGeom>
          <a:noFill/>
          <a:ln>
            <a:noFill/>
          </a:ln>
        </p:spPr>
      </p:pic>
      <p:pic>
        <p:nvPicPr>
          <p:cNvPr id="210" name="Google Shape;210;p22"/>
          <p:cNvPicPr preferRelativeResize="0"/>
          <p:nvPr/>
        </p:nvPicPr>
        <p:blipFill rotWithShape="1">
          <a:blip r:embed="rId11">
            <a:alphaModFix/>
          </a:blip>
          <a:srcRect b="14354"/>
          <a:stretch/>
        </p:blipFill>
        <p:spPr>
          <a:xfrm>
            <a:off x="813492" y="725155"/>
            <a:ext cx="1217833" cy="782266"/>
          </a:xfrm>
          <a:prstGeom prst="rect">
            <a:avLst/>
          </a:prstGeom>
          <a:noFill/>
          <a:ln>
            <a:noFill/>
          </a:ln>
        </p:spPr>
      </p:pic>
      <p:pic>
        <p:nvPicPr>
          <p:cNvPr id="211" name="Google Shape;211;p22"/>
          <p:cNvPicPr preferRelativeResize="0"/>
          <p:nvPr/>
        </p:nvPicPr>
        <p:blipFill rotWithShape="1">
          <a:blip r:embed="rId12">
            <a:alphaModFix/>
          </a:blip>
          <a:srcRect/>
          <a:stretch/>
        </p:blipFill>
        <p:spPr>
          <a:xfrm>
            <a:off x="1422409" y="3838180"/>
            <a:ext cx="843604" cy="312336"/>
          </a:xfrm>
          <a:prstGeom prst="rect">
            <a:avLst/>
          </a:prstGeom>
          <a:noFill/>
          <a:ln>
            <a:noFill/>
          </a:ln>
        </p:spPr>
      </p:pic>
      <p:pic>
        <p:nvPicPr>
          <p:cNvPr id="212" name="Google Shape;212;p22"/>
          <p:cNvPicPr preferRelativeResize="0"/>
          <p:nvPr/>
        </p:nvPicPr>
        <p:blipFill rotWithShape="1">
          <a:blip r:embed="rId13">
            <a:alphaModFix/>
          </a:blip>
          <a:srcRect/>
          <a:stretch/>
        </p:blipFill>
        <p:spPr>
          <a:xfrm>
            <a:off x="1330965" y="3619379"/>
            <a:ext cx="913374" cy="215984"/>
          </a:xfrm>
          <a:prstGeom prst="rect">
            <a:avLst/>
          </a:prstGeom>
          <a:noFill/>
          <a:ln>
            <a:noFill/>
          </a:ln>
        </p:spPr>
      </p:pic>
      <p:sp>
        <p:nvSpPr>
          <p:cNvPr id="213" name="Google Shape;213;p22"/>
          <p:cNvSpPr txBox="1"/>
          <p:nvPr/>
        </p:nvSpPr>
        <p:spPr>
          <a:xfrm>
            <a:off x="3261302" y="901969"/>
            <a:ext cx="2079073" cy="454883"/>
          </a:xfrm>
          <a:prstGeom prst="rect">
            <a:avLst/>
          </a:prstGeom>
          <a:noFill/>
          <a:ln w="9525" cap="flat" cmpd="sng">
            <a:solidFill>
              <a:srgbClr val="1F3864"/>
            </a:solidFill>
            <a:prstDash val="solid"/>
            <a:round/>
            <a:headEnd type="none" w="sm" len="sm"/>
            <a:tailEnd type="none" w="sm" len="sm"/>
          </a:ln>
        </p:spPr>
        <p:txBody>
          <a:bodyPr spcFirstLastPara="1" wrap="square" lIns="64357" tIns="32170" rIns="64357" bIns="32170" anchor="t" anchorCtr="0">
            <a:noAutofit/>
          </a:bodyPr>
          <a:lstStyle/>
          <a:p>
            <a:pPr algn="ctr">
              <a:spcBef>
                <a:spcPts val="0"/>
              </a:spcBef>
              <a:spcAft>
                <a:spcPts val="0"/>
              </a:spcAft>
            </a:pPr>
            <a:r>
              <a:rPr lang="it-IT" sz="1267" b="1">
                <a:solidFill>
                  <a:srgbClr val="000000"/>
                </a:solidFill>
                <a:latin typeface="Calibri"/>
                <a:ea typeface="Calibri"/>
                <a:cs typeface="Calibri"/>
                <a:sym typeface="Calibri"/>
              </a:rPr>
              <a:t>EOSC</a:t>
            </a:r>
            <a:endParaRPr/>
          </a:p>
          <a:p>
            <a:pPr algn="ctr">
              <a:spcBef>
                <a:spcPts val="0"/>
              </a:spcBef>
              <a:spcAft>
                <a:spcPts val="0"/>
              </a:spcAft>
            </a:pPr>
            <a:r>
              <a:rPr lang="it-IT" sz="1267" b="1">
                <a:solidFill>
                  <a:srgbClr val="000000"/>
                </a:solidFill>
                <a:latin typeface="Calibri"/>
                <a:ea typeface="Calibri"/>
                <a:cs typeface="Calibri"/>
                <a:sym typeface="Calibri"/>
              </a:rPr>
              <a:t>Executive Board</a:t>
            </a:r>
            <a:endParaRPr/>
          </a:p>
        </p:txBody>
      </p:sp>
      <p:pic>
        <p:nvPicPr>
          <p:cNvPr id="214" name="Google Shape;214;p22"/>
          <p:cNvPicPr preferRelativeResize="0"/>
          <p:nvPr/>
        </p:nvPicPr>
        <p:blipFill rotWithShape="1">
          <a:blip r:embed="rId14">
            <a:alphaModFix/>
          </a:blip>
          <a:srcRect/>
          <a:stretch/>
        </p:blipFill>
        <p:spPr>
          <a:xfrm>
            <a:off x="6319347" y="3815265"/>
            <a:ext cx="953125" cy="312500"/>
          </a:xfrm>
          <a:prstGeom prst="rect">
            <a:avLst/>
          </a:prstGeom>
          <a:noFill/>
          <a:ln>
            <a:noFill/>
          </a:ln>
        </p:spPr>
      </p:pic>
      <p:pic>
        <p:nvPicPr>
          <p:cNvPr id="41" name="Google Shape;209;p22"/>
          <p:cNvPicPr preferRelativeResize="0"/>
          <p:nvPr/>
        </p:nvPicPr>
        <p:blipFill rotWithShape="1">
          <a:blip r:embed="rId10">
            <a:alphaModFix/>
          </a:blip>
          <a:srcRect l="12807" t="16191" r="15764" b="15804"/>
          <a:stretch/>
        </p:blipFill>
        <p:spPr>
          <a:xfrm>
            <a:off x="8346347" y="193530"/>
            <a:ext cx="541513" cy="485876"/>
          </a:xfrm>
          <a:prstGeom prst="rect">
            <a:avLst/>
          </a:prstGeom>
          <a:noFill/>
          <a:ln>
            <a:noFill/>
          </a:ln>
        </p:spPr>
      </p:pic>
    </p:spTree>
    <p:extLst>
      <p:ext uri="{BB962C8B-B14F-4D97-AF65-F5344CB8AC3E}">
        <p14:creationId xmlns:p14="http://schemas.microsoft.com/office/powerpoint/2010/main" val="1657677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6" name="Google Shape;86;g6b94eb4201_0_202"/>
          <p:cNvPicPr preferRelativeResize="0">
            <a:picLocks noGrp="1"/>
          </p:cNvPicPr>
          <p:nvPr>
            <p:ph type="body" idx="1"/>
          </p:nvPr>
        </p:nvPicPr>
        <p:blipFill rotWithShape="1">
          <a:blip r:embed="rId3">
            <a:alphaModFix/>
          </a:blip>
          <a:srcRect/>
          <a:stretch/>
        </p:blipFill>
        <p:spPr>
          <a:xfrm>
            <a:off x="2158669" y="784196"/>
            <a:ext cx="4529612" cy="3522280"/>
          </a:xfrm>
          <a:prstGeom prst="rect">
            <a:avLst/>
          </a:prstGeom>
          <a:noFill/>
          <a:ln>
            <a:noFill/>
          </a:ln>
        </p:spPr>
      </p:pic>
      <p:grpSp>
        <p:nvGrpSpPr>
          <p:cNvPr id="87" name="Google Shape;87;g6b94eb4201_0_202"/>
          <p:cNvGrpSpPr/>
          <p:nvPr/>
        </p:nvGrpSpPr>
        <p:grpSpPr>
          <a:xfrm>
            <a:off x="3386896" y="1056059"/>
            <a:ext cx="4939383" cy="1329945"/>
            <a:chOff x="3866606" y="1977203"/>
            <a:chExt cx="8309823" cy="1889300"/>
          </a:xfrm>
        </p:grpSpPr>
        <p:sp>
          <p:nvSpPr>
            <p:cNvPr id="88" name="Google Shape;88;g6b94eb4201_0_202"/>
            <p:cNvSpPr/>
            <p:nvPr/>
          </p:nvSpPr>
          <p:spPr>
            <a:xfrm>
              <a:off x="3866606" y="2390503"/>
              <a:ext cx="3487800" cy="1476000"/>
            </a:xfrm>
            <a:prstGeom prst="rect">
              <a:avLst/>
            </a:prstGeom>
            <a:noFill/>
            <a:ln w="28575" cap="flat" cmpd="sng">
              <a:solidFill>
                <a:srgbClr val="FF0000"/>
              </a:solidFill>
              <a:prstDash val="solid"/>
              <a:miter lim="800000"/>
              <a:headEnd type="none" w="sm" len="sm"/>
              <a:tailEnd type="none" w="sm" len="sm"/>
            </a:ln>
          </p:spPr>
          <p:txBody>
            <a:bodyPr spcFirstLastPara="1" wrap="square" lIns="64357" tIns="32170" rIns="64357" bIns="3217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89" name="Google Shape;89;g6b94eb4201_0_202"/>
            <p:cNvSpPr txBox="1"/>
            <p:nvPr/>
          </p:nvSpPr>
          <p:spPr>
            <a:xfrm>
              <a:off x="9064529" y="1977203"/>
              <a:ext cx="3111900" cy="413400"/>
            </a:xfrm>
            <a:prstGeom prst="rect">
              <a:avLst/>
            </a:prstGeom>
            <a:noFill/>
            <a:ln>
              <a:noFill/>
            </a:ln>
          </p:spPr>
          <p:txBody>
            <a:bodyPr spcFirstLastPara="1" wrap="square" lIns="64357" tIns="32170" rIns="64357" bIns="32170" anchor="t" anchorCtr="0">
              <a:noAutofit/>
            </a:bodyPr>
            <a:lstStyle/>
            <a:p>
              <a:pPr>
                <a:buClr>
                  <a:srgbClr val="000000"/>
                </a:buClr>
                <a:buSzPts val="2000"/>
              </a:pPr>
              <a:r>
                <a:rPr lang="en-US" sz="2112" dirty="0">
                  <a:solidFill>
                    <a:schemeClr val="dk1"/>
                  </a:solidFill>
                  <a:latin typeface="Calibri"/>
                  <a:ea typeface="Calibri"/>
                  <a:cs typeface="Calibri"/>
                  <a:sym typeface="Calibri"/>
                </a:rPr>
                <a:t>Practice and policy</a:t>
              </a:r>
              <a:endParaRPr sz="2112" dirty="0">
                <a:solidFill>
                  <a:srgbClr val="000000"/>
                </a:solidFill>
                <a:latin typeface="Arial"/>
                <a:ea typeface="Arial"/>
                <a:cs typeface="Arial"/>
                <a:sym typeface="Arial"/>
              </a:endParaRPr>
            </a:p>
          </p:txBody>
        </p:sp>
        <p:cxnSp>
          <p:nvCxnSpPr>
            <p:cNvPr id="90" name="Google Shape;90;g6b94eb4201_0_202"/>
            <p:cNvCxnSpPr>
              <a:endCxn id="89" idx="1"/>
            </p:cNvCxnSpPr>
            <p:nvPr/>
          </p:nvCxnSpPr>
          <p:spPr>
            <a:xfrm rot="10800000" flipH="1">
              <a:off x="7354229" y="2183903"/>
              <a:ext cx="1710300" cy="970800"/>
            </a:xfrm>
            <a:prstGeom prst="straightConnector1">
              <a:avLst/>
            </a:prstGeom>
            <a:noFill/>
            <a:ln w="38100" cap="flat" cmpd="sng">
              <a:solidFill>
                <a:schemeClr val="accent1"/>
              </a:solidFill>
              <a:prstDash val="solid"/>
              <a:miter lim="800000"/>
              <a:headEnd type="none" w="sm" len="sm"/>
              <a:tailEnd type="none" w="sm" len="sm"/>
            </a:ln>
          </p:spPr>
        </p:cxnSp>
      </p:grpSp>
      <p:grpSp>
        <p:nvGrpSpPr>
          <p:cNvPr id="91" name="Google Shape;91;g6b94eb4201_0_202"/>
          <p:cNvGrpSpPr/>
          <p:nvPr/>
        </p:nvGrpSpPr>
        <p:grpSpPr>
          <a:xfrm>
            <a:off x="3971458" y="2775355"/>
            <a:ext cx="4339753" cy="933207"/>
            <a:chOff x="4944068" y="4167050"/>
            <a:chExt cx="6470392" cy="1325700"/>
          </a:xfrm>
        </p:grpSpPr>
        <p:sp>
          <p:nvSpPr>
            <p:cNvPr id="92" name="Google Shape;92;g6b94eb4201_0_202"/>
            <p:cNvSpPr/>
            <p:nvPr/>
          </p:nvSpPr>
          <p:spPr>
            <a:xfrm>
              <a:off x="4944068" y="4167050"/>
              <a:ext cx="3006900" cy="1325700"/>
            </a:xfrm>
            <a:prstGeom prst="rect">
              <a:avLst/>
            </a:prstGeom>
            <a:noFill/>
            <a:ln w="28575" cap="flat" cmpd="sng">
              <a:solidFill>
                <a:srgbClr val="FF0000"/>
              </a:solidFill>
              <a:prstDash val="solid"/>
              <a:miter lim="800000"/>
              <a:headEnd type="none" w="sm" len="sm"/>
              <a:tailEnd type="none" w="sm" len="sm"/>
            </a:ln>
          </p:spPr>
          <p:txBody>
            <a:bodyPr spcFirstLastPara="1" wrap="square" lIns="64357" tIns="32170" rIns="64357" bIns="3217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93" name="Google Shape;93;g6b94eb4201_0_202"/>
            <p:cNvSpPr txBox="1"/>
            <p:nvPr/>
          </p:nvSpPr>
          <p:spPr>
            <a:xfrm>
              <a:off x="8712360" y="4629800"/>
              <a:ext cx="2702100" cy="400200"/>
            </a:xfrm>
            <a:prstGeom prst="rect">
              <a:avLst/>
            </a:prstGeom>
            <a:noFill/>
            <a:ln>
              <a:noFill/>
            </a:ln>
          </p:spPr>
          <p:txBody>
            <a:bodyPr spcFirstLastPara="1" wrap="square" lIns="64357" tIns="32170" rIns="64357" bIns="32170" anchor="t" anchorCtr="0">
              <a:noAutofit/>
            </a:bodyPr>
            <a:lstStyle/>
            <a:p>
              <a:pPr>
                <a:buClr>
                  <a:srgbClr val="000000"/>
                </a:buClr>
                <a:buSzPts val="2000"/>
              </a:pPr>
              <a:r>
                <a:rPr lang="en-US" sz="2112">
                  <a:solidFill>
                    <a:schemeClr val="dk1"/>
                  </a:solidFill>
                  <a:latin typeface="Calibri"/>
                  <a:ea typeface="Calibri"/>
                  <a:cs typeface="Calibri"/>
                  <a:sym typeface="Calibri"/>
                </a:rPr>
                <a:t>Training and education</a:t>
              </a:r>
              <a:endParaRPr sz="2112">
                <a:solidFill>
                  <a:srgbClr val="000000"/>
                </a:solidFill>
                <a:latin typeface="Arial"/>
                <a:ea typeface="Arial"/>
                <a:cs typeface="Arial"/>
                <a:sym typeface="Arial"/>
              </a:endParaRPr>
            </a:p>
          </p:txBody>
        </p:sp>
        <p:cxnSp>
          <p:nvCxnSpPr>
            <p:cNvPr id="94" name="Google Shape;94;g6b94eb4201_0_202"/>
            <p:cNvCxnSpPr>
              <a:stCxn id="92" idx="3"/>
              <a:endCxn id="93" idx="1"/>
            </p:cNvCxnSpPr>
            <p:nvPr/>
          </p:nvCxnSpPr>
          <p:spPr>
            <a:xfrm>
              <a:off x="7950968" y="4829900"/>
              <a:ext cx="761400" cy="0"/>
            </a:xfrm>
            <a:prstGeom prst="straightConnector1">
              <a:avLst/>
            </a:prstGeom>
            <a:noFill/>
            <a:ln w="38100" cap="flat" cmpd="sng">
              <a:solidFill>
                <a:schemeClr val="accent1"/>
              </a:solidFill>
              <a:prstDash val="solid"/>
              <a:miter lim="800000"/>
              <a:headEnd type="none" w="sm" len="sm"/>
              <a:tailEnd type="none" w="sm" len="sm"/>
            </a:ln>
          </p:spPr>
        </p:cxnSp>
      </p:grpSp>
      <p:grpSp>
        <p:nvGrpSpPr>
          <p:cNvPr id="95" name="Google Shape;95;g6b94eb4201_0_202"/>
          <p:cNvGrpSpPr/>
          <p:nvPr/>
        </p:nvGrpSpPr>
        <p:grpSpPr>
          <a:xfrm>
            <a:off x="1411139" y="2775354"/>
            <a:ext cx="2494554" cy="1735358"/>
            <a:chOff x="108970" y="3942626"/>
            <a:chExt cx="4724969" cy="2465224"/>
          </a:xfrm>
        </p:grpSpPr>
        <p:sp>
          <p:nvSpPr>
            <p:cNvPr id="96" name="Google Shape;96;g6b94eb4201_0_202"/>
            <p:cNvSpPr/>
            <p:nvPr/>
          </p:nvSpPr>
          <p:spPr>
            <a:xfrm>
              <a:off x="2980117" y="3942626"/>
              <a:ext cx="1853822" cy="1325702"/>
            </a:xfrm>
            <a:prstGeom prst="rect">
              <a:avLst/>
            </a:prstGeom>
            <a:noFill/>
            <a:ln w="28575" cap="flat" cmpd="sng">
              <a:solidFill>
                <a:srgbClr val="FF0000"/>
              </a:solidFill>
              <a:prstDash val="solid"/>
              <a:miter lim="800000"/>
              <a:headEnd type="none" w="sm" len="sm"/>
              <a:tailEnd type="none" w="sm" len="sm"/>
            </a:ln>
          </p:spPr>
          <p:txBody>
            <a:bodyPr spcFirstLastPara="1" wrap="square" lIns="64357" tIns="32170" rIns="64357" bIns="3217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97" name="Google Shape;97;g6b94eb4201_0_202"/>
            <p:cNvSpPr txBox="1"/>
            <p:nvPr/>
          </p:nvSpPr>
          <p:spPr>
            <a:xfrm>
              <a:off x="108970" y="6007650"/>
              <a:ext cx="3710100" cy="400200"/>
            </a:xfrm>
            <a:prstGeom prst="rect">
              <a:avLst/>
            </a:prstGeom>
            <a:noFill/>
            <a:ln>
              <a:noFill/>
            </a:ln>
          </p:spPr>
          <p:txBody>
            <a:bodyPr spcFirstLastPara="1" wrap="square" lIns="64357" tIns="32170" rIns="64357" bIns="32170" anchor="t" anchorCtr="0">
              <a:noAutofit/>
            </a:bodyPr>
            <a:lstStyle/>
            <a:p>
              <a:pPr>
                <a:buClr>
                  <a:srgbClr val="000000"/>
                </a:buClr>
                <a:buSzPts val="2000"/>
              </a:pPr>
              <a:r>
                <a:rPr lang="en-US" sz="2112" dirty="0">
                  <a:solidFill>
                    <a:schemeClr val="dk1"/>
                  </a:solidFill>
                  <a:latin typeface="Calibri"/>
                  <a:ea typeface="Calibri"/>
                  <a:cs typeface="Calibri"/>
                  <a:sym typeface="Calibri"/>
                </a:rPr>
                <a:t>Certification</a:t>
              </a:r>
              <a:endParaRPr sz="2112" dirty="0">
                <a:solidFill>
                  <a:srgbClr val="000000"/>
                </a:solidFill>
                <a:latin typeface="Arial"/>
                <a:ea typeface="Arial"/>
                <a:cs typeface="Arial"/>
                <a:sym typeface="Arial"/>
              </a:endParaRPr>
            </a:p>
          </p:txBody>
        </p:sp>
        <p:cxnSp>
          <p:nvCxnSpPr>
            <p:cNvPr id="98" name="Google Shape;98;g6b94eb4201_0_202"/>
            <p:cNvCxnSpPr>
              <a:stCxn id="97" idx="0"/>
              <a:endCxn id="96" idx="2"/>
            </p:cNvCxnSpPr>
            <p:nvPr/>
          </p:nvCxnSpPr>
          <p:spPr>
            <a:xfrm flipV="1">
              <a:off x="1964020" y="5268328"/>
              <a:ext cx="1943008" cy="739322"/>
            </a:xfrm>
            <a:prstGeom prst="straightConnector1">
              <a:avLst/>
            </a:prstGeom>
            <a:noFill/>
            <a:ln w="38100" cap="flat" cmpd="sng">
              <a:solidFill>
                <a:schemeClr val="accent1"/>
              </a:solidFill>
              <a:prstDash val="solid"/>
              <a:miter lim="800000"/>
              <a:headEnd type="none" w="sm" len="sm"/>
              <a:tailEnd type="none" w="sm" len="sm"/>
            </a:ln>
          </p:spPr>
        </p:cxnSp>
      </p:grpSp>
      <p:sp>
        <p:nvSpPr>
          <p:cNvPr id="2" name="TextBox 1"/>
          <p:cNvSpPr txBox="1"/>
          <p:nvPr/>
        </p:nvSpPr>
        <p:spPr>
          <a:xfrm>
            <a:off x="255807" y="187894"/>
            <a:ext cx="3611301" cy="461665"/>
          </a:xfrm>
          <a:prstGeom prst="rect">
            <a:avLst/>
          </a:prstGeom>
          <a:noFill/>
        </p:spPr>
        <p:txBody>
          <a:bodyPr wrap="square" rtlCol="0">
            <a:spAutoFit/>
          </a:bodyPr>
          <a:lstStyle/>
          <a:p>
            <a:r>
              <a:rPr lang="en-US" sz="2400" dirty="0" smtClean="0"/>
              <a:t>Facilitating FAIR in EOSC</a:t>
            </a:r>
            <a:endParaRPr lang="en-US" sz="2400" dirty="0"/>
          </a:p>
        </p:txBody>
      </p:sp>
      <p:sp>
        <p:nvSpPr>
          <p:cNvPr id="6" name="Rectangle 5"/>
          <p:cNvSpPr/>
          <p:nvPr/>
        </p:nvSpPr>
        <p:spPr>
          <a:xfrm>
            <a:off x="6813847" y="4228997"/>
            <a:ext cx="1984839" cy="369332"/>
          </a:xfrm>
          <a:prstGeom prst="rect">
            <a:avLst/>
          </a:prstGeom>
        </p:spPr>
        <p:txBody>
          <a:bodyPr wrap="none">
            <a:spAutoFit/>
          </a:bodyPr>
          <a:lstStyle/>
          <a:p>
            <a:r>
              <a:rPr lang="en-US" dirty="0">
                <a:hlinkClick r:id="rId4"/>
              </a:rPr>
              <a:t>https://fairsfair.eu/</a:t>
            </a:r>
            <a:endParaRPr lang="en-US" dirty="0"/>
          </a:p>
        </p:txBody>
      </p:sp>
    </p:spTree>
    <p:extLst>
      <p:ext uri="{BB962C8B-B14F-4D97-AF65-F5344CB8AC3E}">
        <p14:creationId xmlns:p14="http://schemas.microsoft.com/office/powerpoint/2010/main" val="114344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D3.3 </a:t>
            </a:r>
            <a:r>
              <a:rPr lang="en-US" b="0" dirty="0"/>
              <a:t>FAIR Policy </a:t>
            </a:r>
            <a:r>
              <a:rPr lang="en-US" b="0" dirty="0" smtClean="0"/>
              <a:t>Enhancement Recommendations</a:t>
            </a:r>
            <a:endParaRPr lang="en-US" dirty="0"/>
          </a:p>
        </p:txBody>
      </p:sp>
      <p:sp>
        <p:nvSpPr>
          <p:cNvPr id="3" name="Content Placeholder 2"/>
          <p:cNvSpPr>
            <a:spLocks noGrp="1"/>
          </p:cNvSpPr>
          <p:nvPr>
            <p:ph idx="1"/>
          </p:nvPr>
        </p:nvSpPr>
        <p:spPr>
          <a:xfrm>
            <a:off x="457199" y="813858"/>
            <a:ext cx="8593667" cy="3860258"/>
          </a:xfrm>
        </p:spPr>
        <p:txBody>
          <a:bodyPr/>
          <a:lstStyle/>
          <a:p>
            <a:pPr marL="0" indent="0">
              <a:buNone/>
            </a:pPr>
            <a:r>
              <a:rPr lang="en-US" sz="1400" i="1" dirty="0"/>
              <a:t>Based on D3.1 FAIR Policy Landscape </a:t>
            </a:r>
            <a:r>
              <a:rPr lang="en-US" sz="1400" i="1" dirty="0" smtClean="0"/>
              <a:t>Analysis </a:t>
            </a:r>
            <a:r>
              <a:rPr lang="mr-IN" sz="1400" dirty="0" smtClean="0">
                <a:hlinkClick r:id="rId2"/>
              </a:rPr>
              <a:t>https</a:t>
            </a:r>
            <a:r>
              <a:rPr lang="mr-IN" sz="1400" dirty="0">
                <a:hlinkClick r:id="rId2"/>
              </a:rPr>
              <a:t>://</a:t>
            </a:r>
            <a:r>
              <a:rPr lang="mr-IN" sz="1400" dirty="0" smtClean="0">
                <a:hlinkClick r:id="rId2"/>
              </a:rPr>
              <a:t>doi.org/10.5281/zenodo.3558173</a:t>
            </a:r>
            <a:r>
              <a:rPr lang="fi-FI" sz="1400" dirty="0" smtClean="0"/>
              <a:t>, </a:t>
            </a:r>
            <a:r>
              <a:rPr lang="fi-FI" sz="1400" i="1" dirty="0" err="1" smtClean="0"/>
              <a:t>some</a:t>
            </a:r>
            <a:r>
              <a:rPr lang="fi-FI" sz="1400" i="1" dirty="0" smtClean="0"/>
              <a:t> </a:t>
            </a:r>
            <a:r>
              <a:rPr lang="fi-FI" sz="1400" i="1" dirty="0" err="1" smtClean="0"/>
              <a:t>examples</a:t>
            </a:r>
            <a:r>
              <a:rPr lang="fi-FI" sz="1400" i="1" dirty="0" smtClean="0"/>
              <a:t>:</a:t>
            </a:r>
          </a:p>
          <a:p>
            <a:r>
              <a:rPr lang="fi-FI" sz="1600" dirty="0"/>
              <a:t>Building on </a:t>
            </a:r>
            <a:r>
              <a:rPr lang="fi-FI" sz="1600" dirty="0" err="1"/>
              <a:t>the</a:t>
            </a:r>
            <a:r>
              <a:rPr lang="fi-FI" sz="1600" dirty="0"/>
              <a:t> </a:t>
            </a:r>
            <a:r>
              <a:rPr lang="fi-FI" sz="1600" dirty="0" err="1"/>
              <a:t>work</a:t>
            </a:r>
            <a:r>
              <a:rPr lang="fi-FI" sz="1600" dirty="0"/>
              <a:t> of </a:t>
            </a:r>
            <a:r>
              <a:rPr lang="fi-FI" sz="1600" dirty="0" err="1"/>
              <a:t>other</a:t>
            </a:r>
            <a:r>
              <a:rPr lang="fi-FI" sz="1600" dirty="0"/>
              <a:t> </a:t>
            </a:r>
            <a:r>
              <a:rPr lang="fi-FI" sz="1600" dirty="0" err="1"/>
              <a:t>initiatives</a:t>
            </a:r>
            <a:r>
              <a:rPr lang="fi-FI" sz="1600" dirty="0"/>
              <a:t> (</a:t>
            </a:r>
            <a:r>
              <a:rPr lang="fi-FI" sz="1600" dirty="0" err="1"/>
              <a:t>FAIRsharing</a:t>
            </a:r>
            <a:r>
              <a:rPr lang="fi-FI" sz="1600" dirty="0"/>
              <a:t>, </a:t>
            </a:r>
            <a:r>
              <a:rPr lang="fi-FI" sz="1600" dirty="0" err="1"/>
              <a:t>EOSCpilot</a:t>
            </a:r>
            <a:r>
              <a:rPr lang="fi-FI" sz="1600" dirty="0"/>
              <a:t>, RDA), </a:t>
            </a:r>
            <a:r>
              <a:rPr lang="fi-FI" sz="1600" dirty="0" err="1"/>
              <a:t>agree</a:t>
            </a:r>
            <a:r>
              <a:rPr lang="fi-FI" sz="1600" dirty="0"/>
              <a:t> on a </a:t>
            </a:r>
            <a:r>
              <a:rPr lang="fi-FI" sz="1600" dirty="0" err="1"/>
              <a:t>common</a:t>
            </a:r>
            <a:r>
              <a:rPr lang="fi-FI" sz="1600" dirty="0"/>
              <a:t> set of FAIR </a:t>
            </a:r>
            <a:r>
              <a:rPr lang="fi-FI" sz="1600" dirty="0" err="1"/>
              <a:t>policy</a:t>
            </a:r>
            <a:r>
              <a:rPr lang="fi-FI" sz="1600" dirty="0"/>
              <a:t> </a:t>
            </a:r>
            <a:r>
              <a:rPr lang="fi-FI" sz="1600" dirty="0" err="1"/>
              <a:t>elements</a:t>
            </a:r>
            <a:r>
              <a:rPr lang="fi-FI" sz="1600" dirty="0"/>
              <a:t> and </a:t>
            </a:r>
            <a:r>
              <a:rPr lang="fi-FI" sz="1600" dirty="0" err="1"/>
              <a:t>work</a:t>
            </a:r>
            <a:r>
              <a:rPr lang="fi-FI" sz="1600" dirty="0"/>
              <a:t> </a:t>
            </a:r>
            <a:r>
              <a:rPr lang="fi-FI" sz="1600" dirty="0" err="1"/>
              <a:t>with</a:t>
            </a:r>
            <a:r>
              <a:rPr lang="fi-FI" sz="1600" dirty="0"/>
              <a:t> </a:t>
            </a:r>
            <a:r>
              <a:rPr lang="fi-FI" sz="1600" dirty="0" err="1"/>
              <a:t>stakeholders</a:t>
            </a:r>
            <a:r>
              <a:rPr lang="fi-FI" sz="1600" dirty="0"/>
              <a:t> to </a:t>
            </a:r>
            <a:r>
              <a:rPr lang="fi-FI" sz="1600" dirty="0" err="1"/>
              <a:t>employ</a:t>
            </a:r>
            <a:r>
              <a:rPr lang="fi-FI" sz="1600" dirty="0"/>
              <a:t> </a:t>
            </a:r>
            <a:r>
              <a:rPr lang="fi-FI" sz="1600" dirty="0" err="1"/>
              <a:t>them</a:t>
            </a:r>
            <a:r>
              <a:rPr lang="fi-FI" sz="1600" dirty="0"/>
              <a:t> to </a:t>
            </a:r>
            <a:r>
              <a:rPr lang="fi-FI" sz="1600" dirty="0" err="1"/>
              <a:t>describe</a:t>
            </a:r>
            <a:r>
              <a:rPr lang="fi-FI" sz="1600" dirty="0"/>
              <a:t> </a:t>
            </a:r>
            <a:r>
              <a:rPr lang="fi-FI" sz="1600" dirty="0" err="1"/>
              <a:t>their</a:t>
            </a:r>
            <a:r>
              <a:rPr lang="fi-FI" sz="1600" dirty="0"/>
              <a:t> </a:t>
            </a:r>
            <a:r>
              <a:rPr lang="fi-FI" sz="1600" dirty="0" err="1"/>
              <a:t>policies</a:t>
            </a:r>
            <a:r>
              <a:rPr lang="fi-FI" sz="1600" dirty="0"/>
              <a:t>. </a:t>
            </a:r>
            <a:r>
              <a:rPr lang="fi-FI" sz="1600" dirty="0" err="1"/>
              <a:t>The</a:t>
            </a:r>
            <a:r>
              <a:rPr lang="fi-FI" sz="1600" dirty="0"/>
              <a:t> </a:t>
            </a:r>
            <a:r>
              <a:rPr lang="fi-FI" sz="1600" dirty="0" err="1"/>
              <a:t>emphasis</a:t>
            </a:r>
            <a:r>
              <a:rPr lang="fi-FI" sz="1600" dirty="0"/>
              <a:t> </a:t>
            </a:r>
            <a:r>
              <a:rPr lang="fi-FI" sz="1600" dirty="0" err="1"/>
              <a:t>should</a:t>
            </a:r>
            <a:r>
              <a:rPr lang="fi-FI" sz="1600" dirty="0"/>
              <a:t> </a:t>
            </a:r>
            <a:r>
              <a:rPr lang="fi-FI" sz="1600" dirty="0" err="1"/>
              <a:t>be</a:t>
            </a:r>
            <a:r>
              <a:rPr lang="fi-FI" sz="1600" dirty="0"/>
              <a:t> on </a:t>
            </a:r>
            <a:r>
              <a:rPr lang="fi-FI" sz="1600" dirty="0" err="1"/>
              <a:t>describing</a:t>
            </a:r>
            <a:r>
              <a:rPr lang="fi-FI" sz="1600" dirty="0"/>
              <a:t> </a:t>
            </a:r>
            <a:r>
              <a:rPr lang="fi-FI" sz="1600" dirty="0" err="1"/>
              <a:t>those</a:t>
            </a:r>
            <a:r>
              <a:rPr lang="fi-FI" sz="1600" dirty="0"/>
              <a:t> </a:t>
            </a:r>
            <a:r>
              <a:rPr lang="fi-FI" sz="1600" dirty="0" err="1"/>
              <a:t>policy</a:t>
            </a:r>
            <a:r>
              <a:rPr lang="fi-FI" sz="1600" dirty="0"/>
              <a:t> </a:t>
            </a:r>
            <a:r>
              <a:rPr lang="fi-FI" sz="1600" dirty="0" err="1"/>
              <a:t>elements</a:t>
            </a:r>
            <a:r>
              <a:rPr lang="fi-FI" sz="1600" dirty="0"/>
              <a:t> </a:t>
            </a:r>
            <a:r>
              <a:rPr lang="fi-FI" sz="1600" dirty="0" err="1"/>
              <a:t>that</a:t>
            </a:r>
            <a:r>
              <a:rPr lang="fi-FI" sz="1600" dirty="0"/>
              <a:t> </a:t>
            </a:r>
            <a:r>
              <a:rPr lang="fi-FI" sz="1600" dirty="0" err="1"/>
              <a:t>may</a:t>
            </a:r>
            <a:r>
              <a:rPr lang="fi-FI" sz="1600" dirty="0"/>
              <a:t> </a:t>
            </a:r>
            <a:r>
              <a:rPr lang="fi-FI" sz="1600" dirty="0" err="1"/>
              <a:t>be</a:t>
            </a:r>
            <a:r>
              <a:rPr lang="fi-FI" sz="1600" dirty="0"/>
              <a:t> </a:t>
            </a:r>
            <a:r>
              <a:rPr lang="fi-FI" sz="1600" dirty="0" err="1"/>
              <a:t>considered</a:t>
            </a:r>
            <a:r>
              <a:rPr lang="fi-FI" sz="1600" dirty="0"/>
              <a:t> ‘</a:t>
            </a:r>
            <a:r>
              <a:rPr lang="fi-FI" sz="1600" dirty="0" err="1"/>
              <a:t>rules</a:t>
            </a:r>
            <a:r>
              <a:rPr lang="fi-FI" sz="1600" dirty="0"/>
              <a:t>’ </a:t>
            </a:r>
            <a:r>
              <a:rPr lang="fi-FI" sz="1600" dirty="0" err="1"/>
              <a:t>rather</a:t>
            </a:r>
            <a:r>
              <a:rPr lang="fi-FI" sz="1600" dirty="0"/>
              <a:t> </a:t>
            </a:r>
            <a:r>
              <a:rPr lang="fi-FI" sz="1600" dirty="0" err="1"/>
              <a:t>than</a:t>
            </a:r>
            <a:r>
              <a:rPr lang="fi-FI" sz="1600" dirty="0"/>
              <a:t> </a:t>
            </a:r>
            <a:r>
              <a:rPr lang="fi-FI" sz="1600" dirty="0" err="1"/>
              <a:t>simply</a:t>
            </a:r>
            <a:r>
              <a:rPr lang="fi-FI" sz="1600" dirty="0"/>
              <a:t> </a:t>
            </a:r>
            <a:r>
              <a:rPr lang="fi-FI" sz="1600" dirty="0" err="1"/>
              <a:t>suggested</a:t>
            </a:r>
            <a:r>
              <a:rPr lang="fi-FI" sz="1600" dirty="0"/>
              <a:t> </a:t>
            </a:r>
            <a:r>
              <a:rPr lang="fi-FI" sz="1600" dirty="0" err="1"/>
              <a:t>good</a:t>
            </a:r>
            <a:r>
              <a:rPr lang="fi-FI" sz="1600" dirty="0"/>
              <a:t> </a:t>
            </a:r>
            <a:r>
              <a:rPr lang="fi-FI" sz="1600" dirty="0" err="1"/>
              <a:t>practice</a:t>
            </a:r>
            <a:r>
              <a:rPr lang="fi-FI" sz="1600" dirty="0"/>
              <a:t> to </a:t>
            </a:r>
            <a:r>
              <a:rPr lang="fi-FI" sz="1600" dirty="0" err="1"/>
              <a:t>support</a:t>
            </a:r>
            <a:r>
              <a:rPr lang="fi-FI" sz="1600" dirty="0"/>
              <a:t> </a:t>
            </a:r>
            <a:r>
              <a:rPr lang="fi-FI" sz="1600" dirty="0" err="1"/>
              <a:t>machine-actionability</a:t>
            </a:r>
            <a:r>
              <a:rPr lang="fi-FI" sz="1600" dirty="0"/>
              <a:t>. </a:t>
            </a:r>
            <a:endParaRPr lang="fi-FI" sz="1600" dirty="0" smtClean="0"/>
          </a:p>
          <a:p>
            <a:r>
              <a:rPr lang="fi-FI" sz="1600" dirty="0" err="1"/>
              <a:t>Standardised</a:t>
            </a:r>
            <a:r>
              <a:rPr lang="fi-FI" sz="1600" dirty="0"/>
              <a:t> </a:t>
            </a:r>
            <a:r>
              <a:rPr lang="fi-FI" sz="1600" dirty="0" err="1"/>
              <a:t>exceptions</a:t>
            </a:r>
            <a:r>
              <a:rPr lang="fi-FI" sz="1600" dirty="0"/>
              <a:t> for </a:t>
            </a:r>
            <a:r>
              <a:rPr lang="fi-FI" sz="1600" dirty="0" err="1"/>
              <a:t>not</a:t>
            </a:r>
            <a:r>
              <a:rPr lang="fi-FI" sz="1600" dirty="0"/>
              <a:t> </a:t>
            </a:r>
            <a:r>
              <a:rPr lang="fi-FI" sz="1600" dirty="0" err="1"/>
              <a:t>sharing</a:t>
            </a:r>
            <a:r>
              <a:rPr lang="fi-FI" sz="1600" dirty="0"/>
              <a:t> data </a:t>
            </a:r>
            <a:r>
              <a:rPr lang="fi-FI" sz="1600" dirty="0" err="1"/>
              <a:t>should</a:t>
            </a:r>
            <a:r>
              <a:rPr lang="fi-FI" sz="1600" dirty="0"/>
              <a:t> </a:t>
            </a:r>
            <a:r>
              <a:rPr lang="fi-FI" sz="1600" dirty="0" err="1"/>
              <a:t>be</a:t>
            </a:r>
            <a:r>
              <a:rPr lang="fi-FI" sz="1600" dirty="0"/>
              <a:t> </a:t>
            </a:r>
            <a:r>
              <a:rPr lang="fi-FI" sz="1600" dirty="0" err="1"/>
              <a:t>developed</a:t>
            </a:r>
            <a:r>
              <a:rPr lang="fi-FI" sz="1600" dirty="0"/>
              <a:t> and </a:t>
            </a:r>
            <a:r>
              <a:rPr lang="fi-FI" sz="1600" dirty="0" err="1"/>
              <a:t>promoted</a:t>
            </a:r>
            <a:r>
              <a:rPr lang="fi-FI" sz="1600" dirty="0"/>
              <a:t> in </a:t>
            </a:r>
            <a:r>
              <a:rPr lang="fi-FI" sz="1600" dirty="0" err="1"/>
              <a:t>associated</a:t>
            </a:r>
            <a:r>
              <a:rPr lang="fi-FI" sz="1600" dirty="0"/>
              <a:t> </a:t>
            </a:r>
            <a:r>
              <a:rPr lang="fi-FI" sz="1600" dirty="0" err="1"/>
              <a:t>policy</a:t>
            </a:r>
            <a:r>
              <a:rPr lang="fi-FI" sz="1600" dirty="0"/>
              <a:t> </a:t>
            </a:r>
            <a:r>
              <a:rPr lang="fi-FI" sz="1600" dirty="0" err="1"/>
              <a:t>guidance</a:t>
            </a:r>
            <a:r>
              <a:rPr lang="fi-FI" sz="1600" dirty="0" smtClean="0"/>
              <a:t>.</a:t>
            </a:r>
          </a:p>
          <a:p>
            <a:r>
              <a:rPr lang="fi-FI" sz="1600" dirty="0" err="1"/>
              <a:t>Provide</a:t>
            </a:r>
            <a:r>
              <a:rPr lang="fi-FI" sz="1600" dirty="0"/>
              <a:t> </a:t>
            </a:r>
            <a:r>
              <a:rPr lang="fi-FI" sz="1600" dirty="0" err="1"/>
              <a:t>mechanisms</a:t>
            </a:r>
            <a:r>
              <a:rPr lang="fi-FI" sz="1600" dirty="0"/>
              <a:t> to </a:t>
            </a:r>
            <a:r>
              <a:rPr lang="fi-FI" sz="1600" dirty="0" err="1"/>
              <a:t>enable</a:t>
            </a:r>
            <a:r>
              <a:rPr lang="fi-FI" sz="1600" dirty="0"/>
              <a:t> </a:t>
            </a:r>
            <a:r>
              <a:rPr lang="fi-FI" sz="1600" dirty="0" err="1"/>
              <a:t>searching</a:t>
            </a:r>
            <a:r>
              <a:rPr lang="fi-FI" sz="1600" dirty="0"/>
              <a:t> for data </a:t>
            </a:r>
            <a:r>
              <a:rPr lang="fi-FI" sz="1600" dirty="0" err="1"/>
              <a:t>by</a:t>
            </a:r>
            <a:r>
              <a:rPr lang="fi-FI" sz="1600" dirty="0"/>
              <a:t> </a:t>
            </a:r>
            <a:r>
              <a:rPr lang="fi-FI" sz="1600" dirty="0" err="1"/>
              <a:t>license</a:t>
            </a:r>
            <a:r>
              <a:rPr lang="fi-FI" sz="1600" dirty="0"/>
              <a:t> </a:t>
            </a:r>
            <a:r>
              <a:rPr lang="fi-FI" sz="1600" dirty="0" err="1"/>
              <a:t>type</a:t>
            </a:r>
            <a:r>
              <a:rPr lang="fi-FI" sz="1600" dirty="0"/>
              <a:t> in </a:t>
            </a:r>
            <a:r>
              <a:rPr lang="fi-FI" sz="1600" dirty="0" err="1"/>
              <a:t>repositories</a:t>
            </a:r>
            <a:r>
              <a:rPr lang="fi-FI" sz="1600" dirty="0"/>
              <a:t>. </a:t>
            </a:r>
            <a:endParaRPr lang="fi-FI" sz="1600" dirty="0" smtClean="0"/>
          </a:p>
          <a:p>
            <a:r>
              <a:rPr lang="fi-FI" sz="1600" dirty="0" err="1"/>
              <a:t>Support</a:t>
            </a:r>
            <a:r>
              <a:rPr lang="fi-FI" sz="1600" dirty="0"/>
              <a:t> </a:t>
            </a:r>
            <a:r>
              <a:rPr lang="fi-FI" sz="1600" dirty="0" err="1"/>
              <a:t>researchers</a:t>
            </a:r>
            <a:r>
              <a:rPr lang="fi-FI" sz="1600" dirty="0"/>
              <a:t> to </a:t>
            </a:r>
            <a:r>
              <a:rPr lang="fi-FI" sz="1600" dirty="0" err="1"/>
              <a:t>assess</a:t>
            </a:r>
            <a:r>
              <a:rPr lang="fi-FI" sz="1600" dirty="0"/>
              <a:t> </a:t>
            </a:r>
            <a:r>
              <a:rPr lang="fi-FI" sz="1600" dirty="0" err="1"/>
              <a:t>the</a:t>
            </a:r>
            <a:r>
              <a:rPr lang="fi-FI" sz="1600" dirty="0"/>
              <a:t> </a:t>
            </a:r>
            <a:r>
              <a:rPr lang="fi-FI" sz="1600" dirty="0" err="1"/>
              <a:t>potential</a:t>
            </a:r>
            <a:r>
              <a:rPr lang="fi-FI" sz="1600" dirty="0"/>
              <a:t> </a:t>
            </a:r>
            <a:r>
              <a:rPr lang="fi-FI" sz="1600" dirty="0" err="1"/>
              <a:t>risks</a:t>
            </a:r>
            <a:r>
              <a:rPr lang="fi-FI" sz="1600" dirty="0"/>
              <a:t>, </a:t>
            </a:r>
            <a:r>
              <a:rPr lang="fi-FI" sz="1600" dirty="0" err="1"/>
              <a:t>benefits</a:t>
            </a:r>
            <a:r>
              <a:rPr lang="fi-FI" sz="1600" dirty="0"/>
              <a:t> and </a:t>
            </a:r>
            <a:r>
              <a:rPr lang="fi-FI" sz="1600" dirty="0" err="1"/>
              <a:t>associated</a:t>
            </a:r>
            <a:r>
              <a:rPr lang="fi-FI" sz="1600" dirty="0"/>
              <a:t> </a:t>
            </a:r>
            <a:r>
              <a:rPr lang="fi-FI" sz="1600" dirty="0" err="1"/>
              <a:t>costs</a:t>
            </a:r>
            <a:r>
              <a:rPr lang="fi-FI" sz="1600" dirty="0"/>
              <a:t> to </a:t>
            </a:r>
            <a:r>
              <a:rPr lang="fi-FI" sz="1600" dirty="0" err="1"/>
              <a:t>enable</a:t>
            </a:r>
            <a:r>
              <a:rPr lang="fi-FI" sz="1600" dirty="0"/>
              <a:t> </a:t>
            </a:r>
            <a:r>
              <a:rPr lang="fi-FI" sz="1600" dirty="0" err="1"/>
              <a:t>the</a:t>
            </a:r>
            <a:r>
              <a:rPr lang="fi-FI" sz="1600" dirty="0"/>
              <a:t> </a:t>
            </a:r>
            <a:r>
              <a:rPr lang="fi-FI" sz="1600" dirty="0" err="1"/>
              <a:t>sharing</a:t>
            </a:r>
            <a:r>
              <a:rPr lang="fi-FI" sz="1600" dirty="0"/>
              <a:t> of FAIR data as </a:t>
            </a:r>
            <a:r>
              <a:rPr lang="fi-FI" sz="1600" dirty="0" err="1"/>
              <a:t>they</a:t>
            </a:r>
            <a:r>
              <a:rPr lang="fi-FI" sz="1600" dirty="0"/>
              <a:t> </a:t>
            </a:r>
            <a:r>
              <a:rPr lang="fi-FI" sz="1600" dirty="0" err="1"/>
              <a:t>draft</a:t>
            </a:r>
            <a:r>
              <a:rPr lang="fi-FI" sz="1600" dirty="0"/>
              <a:t> </a:t>
            </a:r>
            <a:r>
              <a:rPr lang="fi-FI" sz="1600" dirty="0" err="1"/>
              <a:t>their</a:t>
            </a:r>
            <a:r>
              <a:rPr lang="fi-FI" sz="1600" dirty="0"/>
              <a:t> DMP. </a:t>
            </a:r>
          </a:p>
          <a:p>
            <a:r>
              <a:rPr lang="fi-FI" sz="1600" dirty="0" smtClean="0"/>
              <a:t>RDM </a:t>
            </a:r>
            <a:r>
              <a:rPr lang="fi-FI" sz="1600" dirty="0" err="1"/>
              <a:t>support</a:t>
            </a:r>
            <a:r>
              <a:rPr lang="fi-FI" sz="1600" dirty="0"/>
              <a:t> </a:t>
            </a:r>
            <a:r>
              <a:rPr lang="fi-FI" sz="1600" dirty="0" err="1"/>
              <a:t>should</a:t>
            </a:r>
            <a:r>
              <a:rPr lang="fi-FI" sz="1600" dirty="0"/>
              <a:t> </a:t>
            </a:r>
            <a:r>
              <a:rPr lang="fi-FI" sz="1600" dirty="0" err="1"/>
              <a:t>place</a:t>
            </a:r>
            <a:r>
              <a:rPr lang="fi-FI" sz="1600" dirty="0"/>
              <a:t> an </a:t>
            </a:r>
            <a:r>
              <a:rPr lang="fi-FI" sz="1600" dirty="0" err="1"/>
              <a:t>emphasis</a:t>
            </a:r>
            <a:r>
              <a:rPr lang="fi-FI" sz="1600" dirty="0"/>
              <a:t> on </a:t>
            </a:r>
            <a:r>
              <a:rPr lang="fi-FI" sz="1600" dirty="0" err="1"/>
              <a:t>selecting</a:t>
            </a:r>
            <a:r>
              <a:rPr lang="fi-FI" sz="1600" dirty="0"/>
              <a:t> </a:t>
            </a:r>
            <a:r>
              <a:rPr lang="fi-FI" sz="1600" dirty="0" err="1"/>
              <a:t>which</a:t>
            </a:r>
            <a:r>
              <a:rPr lang="fi-FI" sz="1600" dirty="0"/>
              <a:t> data to </a:t>
            </a:r>
            <a:r>
              <a:rPr lang="fi-FI" sz="1600" dirty="0" err="1"/>
              <a:t>make</a:t>
            </a:r>
            <a:r>
              <a:rPr lang="fi-FI" sz="1600" dirty="0"/>
              <a:t> and </a:t>
            </a:r>
            <a:r>
              <a:rPr lang="fi-FI" sz="1600" dirty="0" err="1"/>
              <a:t>keep</a:t>
            </a:r>
            <a:r>
              <a:rPr lang="fi-FI" sz="1600" dirty="0"/>
              <a:t> FAIR as </a:t>
            </a:r>
            <a:r>
              <a:rPr lang="fi-FI" sz="1600" dirty="0" err="1"/>
              <a:t>well</a:t>
            </a:r>
            <a:r>
              <a:rPr lang="fi-FI" sz="1600" dirty="0"/>
              <a:t> as </a:t>
            </a:r>
            <a:r>
              <a:rPr lang="fi-FI" sz="1600" dirty="0" err="1"/>
              <a:t>advising</a:t>
            </a:r>
            <a:r>
              <a:rPr lang="fi-FI" sz="1600" dirty="0"/>
              <a:t> on </a:t>
            </a:r>
            <a:r>
              <a:rPr lang="fi-FI" sz="1600" dirty="0" err="1"/>
              <a:t>where</a:t>
            </a:r>
            <a:r>
              <a:rPr lang="fi-FI" sz="1600" dirty="0"/>
              <a:t> data </a:t>
            </a:r>
            <a:r>
              <a:rPr lang="fi-FI" sz="1600" dirty="0" err="1"/>
              <a:t>should</a:t>
            </a:r>
            <a:r>
              <a:rPr lang="fi-FI" sz="1600" dirty="0"/>
              <a:t> </a:t>
            </a:r>
            <a:r>
              <a:rPr lang="fi-FI" sz="1600" dirty="0" err="1"/>
              <a:t>be</a:t>
            </a:r>
            <a:r>
              <a:rPr lang="fi-FI" sz="1600" dirty="0"/>
              <a:t> </a:t>
            </a:r>
            <a:r>
              <a:rPr lang="fi-FI" sz="1600" dirty="0" err="1" smtClean="0"/>
              <a:t>deposited</a:t>
            </a:r>
            <a:endParaRPr lang="en-US" sz="160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7</a:t>
            </a:fld>
            <a:endParaRPr lang="en-US" dirty="0"/>
          </a:p>
        </p:txBody>
      </p:sp>
      <p:sp>
        <p:nvSpPr>
          <p:cNvPr id="6" name="Rectangle 5"/>
          <p:cNvSpPr/>
          <p:nvPr/>
        </p:nvSpPr>
        <p:spPr>
          <a:xfrm>
            <a:off x="4837153" y="4342368"/>
            <a:ext cx="3589444" cy="338554"/>
          </a:xfrm>
          <a:prstGeom prst="rect">
            <a:avLst/>
          </a:prstGeom>
        </p:spPr>
        <p:txBody>
          <a:bodyPr wrap="none">
            <a:spAutoFit/>
          </a:bodyPr>
          <a:lstStyle/>
          <a:p>
            <a:r>
              <a:rPr lang="en-US" sz="1600" dirty="0"/>
              <a:t>https://</a:t>
            </a:r>
            <a:r>
              <a:rPr lang="en-US" sz="1600" dirty="0" err="1"/>
              <a:t>doi.org</a:t>
            </a:r>
            <a:r>
              <a:rPr lang="en-US" sz="1600" dirty="0"/>
              <a:t>/10.5281/zenodo.3686901</a:t>
            </a:r>
          </a:p>
        </p:txBody>
      </p:sp>
      <p:pic>
        <p:nvPicPr>
          <p:cNvPr id="7" name="Google Shape;209;p22"/>
          <p:cNvPicPr preferRelativeResize="0"/>
          <p:nvPr/>
        </p:nvPicPr>
        <p:blipFill rotWithShape="1">
          <a:blip r:embed="rId3">
            <a:alphaModFix/>
          </a:blip>
          <a:srcRect l="12807" t="16191" r="15764" b="15804"/>
          <a:stretch/>
        </p:blipFill>
        <p:spPr>
          <a:xfrm>
            <a:off x="6241002" y="162508"/>
            <a:ext cx="781746" cy="644544"/>
          </a:xfrm>
          <a:prstGeom prst="rect">
            <a:avLst/>
          </a:prstGeom>
          <a:noFill/>
          <a:ln>
            <a:noFill/>
          </a:ln>
        </p:spPr>
      </p:pic>
    </p:spTree>
    <p:extLst>
      <p:ext uri="{BB962C8B-B14F-4D97-AF65-F5344CB8AC3E}">
        <p14:creationId xmlns:p14="http://schemas.microsoft.com/office/powerpoint/2010/main" val="1246016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D3.2 FAIR Data Practice </a:t>
            </a:r>
            <a:r>
              <a:rPr lang="en-US" b="0" dirty="0" smtClean="0"/>
              <a:t>Analysis</a:t>
            </a:r>
            <a:endParaRPr lang="en-US" dirty="0"/>
          </a:p>
        </p:txBody>
      </p:sp>
      <p:sp>
        <p:nvSpPr>
          <p:cNvPr id="3" name="Content Placeholder 2"/>
          <p:cNvSpPr>
            <a:spLocks noGrp="1"/>
          </p:cNvSpPr>
          <p:nvPr>
            <p:ph idx="1"/>
          </p:nvPr>
        </p:nvSpPr>
        <p:spPr/>
        <p:txBody>
          <a:bodyPr/>
          <a:lstStyle/>
          <a:p>
            <a:r>
              <a:rPr lang="en-US" dirty="0" smtClean="0"/>
              <a:t>Landscape review </a:t>
            </a:r>
          </a:p>
          <a:p>
            <a:pPr lvl="1"/>
            <a:r>
              <a:rPr lang="en-US" dirty="0" smtClean="0"/>
              <a:t>ESFRI clusters</a:t>
            </a:r>
          </a:p>
          <a:p>
            <a:r>
              <a:rPr lang="en-US" dirty="0" smtClean="0"/>
              <a:t>Examples of good practices</a:t>
            </a:r>
          </a:p>
          <a:p>
            <a:pPr lvl="1"/>
            <a:r>
              <a:rPr lang="en-US" dirty="0" smtClean="0"/>
              <a:t>Good community metadata</a:t>
            </a:r>
          </a:p>
          <a:p>
            <a:pPr lvl="1"/>
            <a:r>
              <a:rPr lang="en-US" dirty="0" smtClean="0"/>
              <a:t>Data management planning templates </a:t>
            </a:r>
          </a:p>
          <a:p>
            <a:pPr lvl="1"/>
            <a:r>
              <a:rPr lang="en-US" dirty="0" smtClean="0"/>
              <a:t>Mandatory DMP training</a:t>
            </a:r>
          </a:p>
          <a:p>
            <a:pPr lvl="1"/>
            <a:r>
              <a:rPr lang="en-US" dirty="0" smtClean="0"/>
              <a:t>Published DMPs in catalogue</a:t>
            </a:r>
          </a:p>
          <a:p>
            <a:pPr lvl="1"/>
            <a:r>
              <a:rPr lang="en-US" dirty="0" smtClean="0"/>
              <a:t>Tools for assessing data quality and </a:t>
            </a:r>
            <a:r>
              <a:rPr lang="en-US" dirty="0" err="1" smtClean="0"/>
              <a:t>FAIRness</a:t>
            </a:r>
            <a:endParaRPr lang="en-US"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8</a:t>
            </a:fld>
            <a:endParaRPr lang="en-US" dirty="0"/>
          </a:p>
        </p:txBody>
      </p:sp>
      <p:sp>
        <p:nvSpPr>
          <p:cNvPr id="5" name="TextBox 4"/>
          <p:cNvSpPr txBox="1"/>
          <p:nvPr/>
        </p:nvSpPr>
        <p:spPr>
          <a:xfrm>
            <a:off x="4205632" y="4192601"/>
            <a:ext cx="5020574" cy="369332"/>
          </a:xfrm>
          <a:prstGeom prst="rect">
            <a:avLst/>
          </a:prstGeom>
          <a:noFill/>
        </p:spPr>
        <p:txBody>
          <a:bodyPr wrap="square" rtlCol="0">
            <a:spAutoFit/>
          </a:bodyPr>
          <a:lstStyle/>
          <a:p>
            <a:r>
              <a:rPr lang="mr-IN" dirty="0" err="1"/>
              <a:t>https</a:t>
            </a:r>
            <a:r>
              <a:rPr lang="mr-IN" dirty="0"/>
              <a:t>://</a:t>
            </a:r>
            <a:r>
              <a:rPr lang="mr-IN" dirty="0" err="1"/>
              <a:t>doi.org</a:t>
            </a:r>
            <a:r>
              <a:rPr lang="mr-IN" dirty="0"/>
              <a:t>/10.5281/zenodo.3581353</a:t>
            </a:r>
            <a:endParaRPr lang="en-US" dirty="0"/>
          </a:p>
        </p:txBody>
      </p:sp>
      <p:pic>
        <p:nvPicPr>
          <p:cNvPr id="6" name="Google Shape;209;p22"/>
          <p:cNvPicPr preferRelativeResize="0"/>
          <p:nvPr/>
        </p:nvPicPr>
        <p:blipFill rotWithShape="1">
          <a:blip r:embed="rId2">
            <a:alphaModFix/>
          </a:blip>
          <a:srcRect l="12807" t="16191" r="15764" b="15804"/>
          <a:stretch/>
        </p:blipFill>
        <p:spPr>
          <a:xfrm>
            <a:off x="3180225" y="4076057"/>
            <a:ext cx="541513" cy="485876"/>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006" y="804591"/>
            <a:ext cx="3627193" cy="2747348"/>
          </a:xfrm>
          <a:prstGeom prst="rect">
            <a:avLst/>
          </a:prstGeom>
        </p:spPr>
      </p:pic>
      <p:sp>
        <p:nvSpPr>
          <p:cNvPr id="8" name="TextBox 7"/>
          <p:cNvSpPr txBox="1"/>
          <p:nvPr/>
        </p:nvSpPr>
        <p:spPr>
          <a:xfrm>
            <a:off x="4704006" y="3542208"/>
            <a:ext cx="4233333" cy="400110"/>
          </a:xfrm>
          <a:prstGeom prst="rect">
            <a:avLst/>
          </a:prstGeom>
          <a:noFill/>
        </p:spPr>
        <p:txBody>
          <a:bodyPr wrap="square" rtlCol="0">
            <a:spAutoFit/>
          </a:bodyPr>
          <a:lstStyle/>
          <a:p>
            <a:r>
              <a:rPr lang="en-US" sz="1000" dirty="0" smtClean="0"/>
              <a:t>National Archives of Finland. Photo: Helsinki City Museum </a:t>
            </a:r>
            <a:r>
              <a:rPr lang="en-US" sz="1000" dirty="0">
                <a:hlinkClick r:id="rId4"/>
              </a:rPr>
              <a:t>https://finna.fi/Record/hkm.HKMS000005:00000zfk</a:t>
            </a:r>
            <a:endParaRPr lang="en-US" sz="1000" dirty="0"/>
          </a:p>
        </p:txBody>
      </p:sp>
    </p:spTree>
    <p:extLst>
      <p:ext uri="{BB962C8B-B14F-4D97-AF65-F5344CB8AC3E}">
        <p14:creationId xmlns:p14="http://schemas.microsoft.com/office/powerpoint/2010/main" val="1073991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68" y="3770050"/>
            <a:ext cx="4926582" cy="646234"/>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868" y="301024"/>
            <a:ext cx="5024904" cy="3531825"/>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9</a:t>
            </a:fld>
            <a:endParaRPr lang="en-US" dirty="0"/>
          </a:p>
        </p:txBody>
      </p:sp>
      <p:sp>
        <p:nvSpPr>
          <p:cNvPr id="6" name="Rectangle 5"/>
          <p:cNvSpPr/>
          <p:nvPr/>
        </p:nvSpPr>
        <p:spPr>
          <a:xfrm>
            <a:off x="4992423" y="4093167"/>
            <a:ext cx="3953326" cy="369332"/>
          </a:xfrm>
          <a:prstGeom prst="rect">
            <a:avLst/>
          </a:prstGeom>
        </p:spPr>
        <p:txBody>
          <a:bodyPr wrap="none">
            <a:spAutoFit/>
          </a:bodyPr>
          <a:lstStyle/>
          <a:p>
            <a:r>
              <a:rPr lang="mr-IN" dirty="0" err="1"/>
              <a:t>https</a:t>
            </a:r>
            <a:r>
              <a:rPr lang="mr-IN" dirty="0"/>
              <a:t>://</a:t>
            </a:r>
            <a:r>
              <a:rPr lang="mr-IN" dirty="0" err="1"/>
              <a:t>doi.org</a:t>
            </a:r>
            <a:r>
              <a:rPr lang="mr-IN" dirty="0"/>
              <a:t>/10.5281/zenodo.3581353</a:t>
            </a:r>
            <a:endParaRPr lang="en-US" dirty="0"/>
          </a:p>
        </p:txBody>
      </p:sp>
      <p:pic>
        <p:nvPicPr>
          <p:cNvPr id="7" name="Google Shape;209;p22"/>
          <p:cNvPicPr preferRelativeResize="0"/>
          <p:nvPr/>
        </p:nvPicPr>
        <p:blipFill rotWithShape="1">
          <a:blip r:embed="rId4">
            <a:alphaModFix/>
          </a:blip>
          <a:srcRect l="12807" t="16191" r="15764" b="15804"/>
          <a:stretch/>
        </p:blipFill>
        <p:spPr>
          <a:xfrm>
            <a:off x="7551173" y="2920180"/>
            <a:ext cx="1206867" cy="1081549"/>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174" y="623521"/>
            <a:ext cx="4788310" cy="2165995"/>
          </a:xfrm>
          <a:prstGeom prst="rect">
            <a:avLst/>
          </a:prstGeom>
        </p:spPr>
      </p:pic>
    </p:spTree>
    <p:extLst>
      <p:ext uri="{BB962C8B-B14F-4D97-AF65-F5344CB8AC3E}">
        <p14:creationId xmlns:p14="http://schemas.microsoft.com/office/powerpoint/2010/main" val="185771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CSC_template_2017">
  <a:themeElements>
    <a:clrScheme name="Custom 9">
      <a:dk1>
        <a:srgbClr val="006778"/>
      </a:dk1>
      <a:lt1>
        <a:srgbClr val="FFFFFF"/>
      </a:lt1>
      <a:dk2>
        <a:srgbClr val="830051"/>
      </a:dk2>
      <a:lt2>
        <a:srgbClr val="FFFFFF"/>
      </a:lt2>
      <a:accent1>
        <a:srgbClr val="006778"/>
      </a:accent1>
      <a:accent2>
        <a:srgbClr val="830051"/>
      </a:accent2>
      <a:accent3>
        <a:srgbClr val="5E6971"/>
      </a:accent3>
      <a:accent4>
        <a:srgbClr val="00C7B2"/>
      </a:accent4>
      <a:accent5>
        <a:srgbClr val="EA1D77"/>
      </a:accent5>
      <a:accent6>
        <a:srgbClr val="F05422"/>
      </a:accent6>
      <a:hlink>
        <a:srgbClr val="74003D"/>
      </a:hlink>
      <a:folHlink>
        <a:srgbClr val="075084"/>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9525">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C PowerPoint-template (2)" id="{A7756963-2672-4648-8FF5-FA4D0C5FBFA3}" vid="{6F0E7A07-F2A7-614F-97A0-831D8AE212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A498AC3904B248B34AC7704AF7A6D5" ma:contentTypeVersion="4" ma:contentTypeDescription="Create a new document." ma:contentTypeScope="" ma:versionID="5c4e0d2f5dc995849302d77d553ba11a">
  <xsd:schema xmlns:xsd="http://www.w3.org/2001/XMLSchema" xmlns:xs="http://www.w3.org/2001/XMLSchema" xmlns:p="http://schemas.microsoft.com/office/2006/metadata/properties" xmlns:ns1="http://schemas.microsoft.com/sharepoint/v3" xmlns:ns2="5b92892c-7639-4d25-8599-0c2b88216d11" targetNamespace="http://schemas.microsoft.com/office/2006/metadata/properties" ma:root="true" ma:fieldsID="e127086a23f828037198a7d57bdcf8de" ns1:_="" ns2:_="">
    <xsd:import namespace="http://schemas.microsoft.com/sharepoint/v3"/>
    <xsd:import namespace="5b92892c-7639-4d25-8599-0c2b88216d11"/>
    <xsd:element name="properties">
      <xsd:complexType>
        <xsd:sequence>
          <xsd:element name="documentManagement">
            <xsd:complexType>
              <xsd:all>
                <xsd:element ref="ns1:PublishingStartDate" minOccurs="0"/>
                <xsd:element ref="ns1:PublishingExpirationDate" minOccurs="0"/>
                <xsd:element ref="ns2:BestPractices" minOccurs="0"/>
                <xsd:element ref="ns2:CSCBrand" minOccurs="0"/>
                <xsd:element ref="ns2:Presenta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92892c-7639-4d25-8599-0c2b88216d11" elementFormDefault="qualified">
    <xsd:import namespace="http://schemas.microsoft.com/office/2006/documentManagement/types"/>
    <xsd:import namespace="http://schemas.microsoft.com/office/infopath/2007/PartnerControls"/>
    <xsd:element name="BestPractices" ma:index="10" nillable="true" ma:displayName="Best Practices" ma:default="0" ma:internalName="BestPractices">
      <xsd:simpleType>
        <xsd:restriction base="dms:Boolean"/>
      </xsd:simpleType>
    </xsd:element>
    <xsd:element name="CSCBrand" ma:index="11" nillable="true" ma:displayName="CSC Brand" ma:default="0" ma:internalName="CSCBrand">
      <xsd:simpleType>
        <xsd:restriction base="dms:Boolean"/>
      </xsd:simpleType>
    </xsd:element>
    <xsd:element name="Presentations" ma:index="12" nillable="true" ma:displayName="Presentations" ma:default="0" ma:internalName="Presentations">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esentations xmlns="5b92892c-7639-4d25-8599-0c2b88216d11">true</Presentations>
    <BestPractices xmlns="5b92892c-7639-4d25-8599-0c2b88216d11">false</BestPractices>
    <PublishingExpirationDate xmlns="http://schemas.microsoft.com/sharepoint/v3" xsi:nil="true"/>
    <PublishingStartDate xmlns="http://schemas.microsoft.com/sharepoint/v3" xsi:nil="true"/>
    <CSCBrand xmlns="5b92892c-7639-4d25-8599-0c2b88216d11">false</CSCBrand>
  </documentManagement>
</p:properties>
</file>

<file path=customXml/itemProps1.xml><?xml version="1.0" encoding="utf-8"?>
<ds:datastoreItem xmlns:ds="http://schemas.openxmlformats.org/officeDocument/2006/customXml" ds:itemID="{9A399B23-6741-47DE-898D-BBA4428F6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92892c-7639-4d25-8599-0c2b88216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8522EB-21DE-46A5-A25F-4CAAB9B5329E}">
  <ds:schemaRefs>
    <ds:schemaRef ds:uri="http://schemas.microsoft.com/sharepoint/v3/contenttype/forms"/>
  </ds:schemaRefs>
</ds:datastoreItem>
</file>

<file path=customXml/itemProps3.xml><?xml version="1.0" encoding="utf-8"?>
<ds:datastoreItem xmlns:ds="http://schemas.openxmlformats.org/officeDocument/2006/customXml" ds:itemID="{FB98A3F4-F572-40C1-A32F-15FF12C1612A}">
  <ds:schemaRefs>
    <ds:schemaRef ds:uri="http://purl.org/dc/elements/1.1/"/>
    <ds:schemaRef ds:uri="http://schemas.microsoft.com/office/2006/documentManagement/types"/>
    <ds:schemaRef ds:uri="http://schemas.microsoft.com/sharepoint/v3"/>
    <ds:schemaRef ds:uri="http://schemas.microsoft.com/office/infopath/2007/PartnerControls"/>
    <ds:schemaRef ds:uri="5b92892c-7639-4d25-8599-0c2b88216d11"/>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CSC PowerPoint-template (2)</Template>
  <TotalTime>9987</TotalTime>
  <Words>2151</Words>
  <Application>Microsoft Macintosh PowerPoint</Application>
  <PresentationFormat>Custom</PresentationFormat>
  <Paragraphs>296</Paragraphs>
  <Slides>30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Candara</vt:lpstr>
      <vt:lpstr>Corbel</vt:lpstr>
      <vt:lpstr>Courier New</vt:lpstr>
      <vt:lpstr>ＭＳ Ｐゴシック</vt:lpstr>
      <vt:lpstr>Verdana</vt:lpstr>
      <vt:lpstr>Wingdings</vt:lpstr>
      <vt:lpstr>Arial</vt:lpstr>
      <vt:lpstr>CSC_template_2017</vt:lpstr>
      <vt:lpstr>FAIRsFAIR and implementing the FAIR principles - a Finnish perspective</vt:lpstr>
      <vt:lpstr>Turning FAIR into Reality</vt:lpstr>
      <vt:lpstr>Creating a FAIR Ecosystem</vt:lpstr>
      <vt:lpstr>FAIR Ecosystem Components</vt:lpstr>
      <vt:lpstr>PowerPoint Presentation</vt:lpstr>
      <vt:lpstr>PowerPoint Presentation</vt:lpstr>
      <vt:lpstr>D3.3 FAIR Policy Enhancement Recommendations</vt:lpstr>
      <vt:lpstr>D3.2 FAIR Data Practice Analysis</vt:lpstr>
      <vt:lpstr>PowerPoint Presentation</vt:lpstr>
      <vt:lpstr>Towards enabling FAIR data</vt:lpstr>
      <vt:lpstr>FAIR compliance in services?</vt:lpstr>
      <vt:lpstr>D4.1 Recommendations on Requirements for FAIR Datasets in Certified Repositories</vt:lpstr>
      <vt:lpstr>PowerPoint Presentation</vt:lpstr>
      <vt:lpstr>D2.3 Set of FAIR data repositories features</vt:lpstr>
      <vt:lpstr>What FAIRsFAIR metrics could be like </vt:lpstr>
      <vt:lpstr>Pillars of FAIRness</vt:lpstr>
      <vt:lpstr>PowerPoint Presentation</vt:lpstr>
      <vt:lpstr>PowerPoint Presentation</vt:lpstr>
      <vt:lpstr>Persistent identifiers and research data in Finland</vt:lpstr>
      <vt:lpstr>D2.1 Report on FAIR requirements for persistence and interoperability 2019</vt:lpstr>
      <vt:lpstr>Semantic Interoperability</vt:lpstr>
      <vt:lpstr>Semantic artefacts adoption</vt:lpstr>
      <vt:lpstr>D2.2 FAIR Semantics: First recommendations</vt:lpstr>
      <vt:lpstr>Recommendations for best practice regarding FAIR semantics</vt:lpstr>
      <vt:lpstr>Semantic vocabulary services in Finland</vt:lpstr>
      <vt:lpstr>FAIR: The Landscape of Persistence and Interoperability 2019</vt:lpstr>
      <vt:lpstr>FAIR: The Landscape of Persistence and Interoperability 2019</vt:lpstr>
      <vt:lpstr>FAIR: The Landscape of Persistence and Interoperability 2019</vt:lpstr>
      <vt:lpstr>FAIR: The Landscape of Persistence and Interoperability 2019</vt:lpstr>
      <vt:lpstr>Steps towards more FAIR research data</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FAIRsFAIR and implementing the FAIR principles</dc:title>
  <dc:creator>Microsoft Office User</dc:creator>
  <cp:lastModifiedBy>Microsoft Office User</cp:lastModifiedBy>
  <cp:revision>55</cp:revision>
  <dcterms:created xsi:type="dcterms:W3CDTF">2020-04-08T05:54:55Z</dcterms:created>
  <dcterms:modified xsi:type="dcterms:W3CDTF">2020-04-15T08:59:39Z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0x0101000DA498AC3904B248B34AC7704AF7A6D5</vt:lpwstr>
  </property>
</Properties>
</file>