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4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65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4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53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" y="2284499"/>
            <a:ext cx="2874693" cy="2861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698" y="1"/>
            <a:ext cx="9317305" cy="2284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698" y="5147815"/>
            <a:ext cx="7046637" cy="1708301"/>
          </a:xfrm>
          <a:prstGeom prst="rect">
            <a:avLst/>
          </a:prstGeom>
        </p:spPr>
      </p:pic>
      <p:sp>
        <p:nvSpPr>
          <p:cNvPr id="55" name="Rectangle 54"/>
          <p:cNvSpPr/>
          <p:nvPr userDrawn="1"/>
        </p:nvSpPr>
        <p:spPr>
          <a:xfrm>
            <a:off x="-1" y="5149700"/>
            <a:ext cx="2879984" cy="1708301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79986" y="2284497"/>
            <a:ext cx="9312017" cy="2884950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454" y="2836748"/>
            <a:ext cx="7117956" cy="139700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7454" y="4298165"/>
            <a:ext cx="7117956" cy="500236"/>
          </a:xfrm>
        </p:spPr>
        <p:txBody>
          <a:bodyPr>
            <a:normAutofit/>
          </a:bodyPr>
          <a:lstStyle>
            <a:lvl1pPr marL="0" indent="0" algn="l">
              <a:buNone/>
              <a:defRPr sz="1333">
                <a:solidFill>
                  <a:srgbClr val="025C96"/>
                </a:solidFill>
                <a:latin typeface="Corbel"/>
                <a:cs typeface="Corbel"/>
              </a:defRPr>
            </a:lvl1pPr>
            <a:lvl2pPr marL="44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7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4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1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5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3" y="1"/>
            <a:ext cx="2879983" cy="2284497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4690261"/>
            <a:ext cx="451504" cy="47918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9926622" y="5169447"/>
            <a:ext cx="2273845" cy="1688556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11722088" y="4669831"/>
            <a:ext cx="475200" cy="50600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1400488" y="5169447"/>
            <a:ext cx="321600" cy="340134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2554635" y="5152171"/>
            <a:ext cx="335141" cy="953429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1" y="423113"/>
            <a:ext cx="1402080" cy="14382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9434011" y="5180149"/>
            <a:ext cx="496195" cy="50600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6572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31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68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97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63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41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34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99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83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AE233-212E-4354-BD31-E5ACF318D1A6}" type="datetimeFigureOut">
              <a:rPr lang="fi-FI" smtClean="0"/>
              <a:t>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F1B0-BCA3-462C-BC80-771207DA4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3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irdata.fi/ida/idan-kayttajaks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irdata.fi/idan-kayttajaksi/#ohjeet-ida-sailytystilan-hakemise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D5XtevzF3yGwh0M_UiZxNf0bFAXQuEN0" TargetMode="External"/><Relationship Id="rId2" Type="http://schemas.openxmlformats.org/officeDocument/2006/relationships/hyperlink" Target="https://docs.csc.fi/accou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siakaspalvelu@csc.fi" TargetMode="External"/><Relationship Id="rId4" Type="http://schemas.openxmlformats.org/officeDocument/2006/relationships/hyperlink" Target="https://www.fairdata.fi/ida/idan-kayttajaksi/#ohjeet-ida-sailytystilan-hakemise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MyCSC-asiakasportaalin</a:t>
            </a:r>
            <a:r>
              <a:rPr lang="en-US" dirty="0" smtClean="0"/>
              <a:t> </a:t>
            </a:r>
            <a:r>
              <a:rPr lang="en-US" dirty="0" err="1" smtClean="0"/>
              <a:t>toiminnot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503" dirty="0" smtClean="0"/>
              <a:t>7.4.2020</a:t>
            </a:r>
            <a:endParaRPr lang="en-US" sz="2503" dirty="0"/>
          </a:p>
        </p:txBody>
      </p:sp>
    </p:spTree>
    <p:extLst>
      <p:ext uri="{BB962C8B-B14F-4D97-AF65-F5344CB8AC3E}">
        <p14:creationId xmlns:p14="http://schemas.microsoft.com/office/powerpoint/2010/main" val="33149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MyCSC</a:t>
            </a:r>
            <a:r>
              <a:rPr lang="fi-FI" dirty="0" smtClean="0"/>
              <a:t> antaa pääsyn </a:t>
            </a:r>
            <a:r>
              <a:rPr lang="fi-FI" dirty="0" err="1" smtClean="0"/>
              <a:t>CSC:n</a:t>
            </a:r>
            <a:r>
              <a:rPr lang="fi-FI" dirty="0" smtClean="0"/>
              <a:t> palveluihin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575" y="1713444"/>
            <a:ext cx="9688948" cy="42460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 err="1"/>
              <a:t>MyCSC:n</a:t>
            </a:r>
            <a:r>
              <a:rPr lang="fi-FI" dirty="0"/>
              <a:t> kautta </a:t>
            </a:r>
            <a:r>
              <a:rPr lang="fi-FI" dirty="0"/>
              <a:t>palveluiden käyttäjät </a:t>
            </a:r>
            <a:r>
              <a:rPr lang="fi-FI" dirty="0"/>
              <a:t>voivat</a:t>
            </a:r>
          </a:p>
          <a:p>
            <a:r>
              <a:rPr lang="fi-FI" dirty="0"/>
              <a:t>Rekisteröityä </a:t>
            </a:r>
            <a:r>
              <a:rPr lang="fi-FI" dirty="0" err="1"/>
              <a:t>CSC:n</a:t>
            </a:r>
            <a:r>
              <a:rPr lang="fi-FI" dirty="0"/>
              <a:t> </a:t>
            </a:r>
            <a:r>
              <a:rPr lang="fi-FI" dirty="0"/>
              <a:t>asiakkaaksi, </a:t>
            </a:r>
            <a:r>
              <a:rPr lang="fi-FI" dirty="0"/>
              <a:t>luoda projekteja ja hallinnoida niiden jäseniä</a:t>
            </a:r>
          </a:p>
          <a:p>
            <a:r>
              <a:rPr lang="fi-FI" dirty="0"/>
              <a:t>Liittää </a:t>
            </a:r>
            <a:r>
              <a:rPr lang="fi-FI" dirty="0"/>
              <a:t>palveluita projekteille </a:t>
            </a:r>
          </a:p>
          <a:p>
            <a:pPr lvl="1"/>
            <a:r>
              <a:rPr lang="fi-FI" dirty="0"/>
              <a:t>Pääsy </a:t>
            </a:r>
            <a:r>
              <a:rPr lang="fi-FI" dirty="0" err="1"/>
              <a:t>CSC:n</a:t>
            </a:r>
            <a:r>
              <a:rPr lang="fi-FI" dirty="0"/>
              <a:t> palveluihin, kuten suurteholaskentaan, ohjelmistoihin, pilvipalveluihin, datan tallennukseen ja datahallintaa tukeviin </a:t>
            </a:r>
            <a:r>
              <a:rPr lang="fi-FI" dirty="0" err="1"/>
              <a:t>Fairdata</a:t>
            </a:r>
            <a:r>
              <a:rPr lang="fi-FI" dirty="0"/>
              <a:t>-palveluihin (IDA, </a:t>
            </a:r>
            <a:r>
              <a:rPr lang="fi-FI" dirty="0" err="1"/>
              <a:t>Qvain</a:t>
            </a:r>
            <a:r>
              <a:rPr lang="fi-FI" dirty="0"/>
              <a:t> jne.)</a:t>
            </a:r>
            <a:endParaRPr lang="fi-FI" dirty="0"/>
          </a:p>
          <a:p>
            <a:r>
              <a:rPr lang="fi-FI" dirty="0"/>
              <a:t>Hallita omia </a:t>
            </a:r>
            <a:r>
              <a:rPr lang="fi-FI" dirty="0"/>
              <a:t>käyttäjätietojaan</a:t>
            </a:r>
            <a:endParaRPr lang="fi-FI" dirty="0"/>
          </a:p>
          <a:p>
            <a:r>
              <a:rPr lang="fi-FI" dirty="0"/>
              <a:t>Seurata laskutusyksiköiden kulutusta niiden palveluiden osalta, jotka niitä käyttävät (esim. Allas, Puhti, </a:t>
            </a:r>
            <a:r>
              <a:rPr lang="fi-FI" dirty="0" err="1"/>
              <a:t>cPouta</a:t>
            </a:r>
            <a:r>
              <a:rPr lang="fi-FI" dirty="0"/>
              <a:t>) ja hakea niitä </a:t>
            </a:r>
            <a:r>
              <a:rPr lang="fi-FI" dirty="0"/>
              <a:t>lisää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Myös korkeakoulun/tutkimuslaitoksen</a:t>
            </a:r>
            <a:r>
              <a:rPr lang="fi-FI" b="1" dirty="0"/>
              <a:t> IDA-yhteyshenkilön </a:t>
            </a:r>
            <a:r>
              <a:rPr lang="fi-FI" dirty="0"/>
              <a:t>tulee luoda CSC-tunnus projektien IDA-tilahakemusten käsittelyä </a:t>
            </a:r>
            <a:r>
              <a:rPr lang="fi-FI" dirty="0"/>
              <a:t>varten</a:t>
            </a:r>
          </a:p>
          <a:p>
            <a:r>
              <a:rPr lang="fi-FI" dirty="0"/>
              <a:t>Organisaatiot </a:t>
            </a:r>
            <a:r>
              <a:rPr lang="fi-FI" dirty="0"/>
              <a:t>hallinnoivat itse </a:t>
            </a:r>
            <a:r>
              <a:rPr lang="fi-FI" dirty="0" err="1"/>
              <a:t>OKM:n</a:t>
            </a:r>
            <a:r>
              <a:rPr lang="fi-FI" dirty="0"/>
              <a:t> heille myöntämää </a:t>
            </a:r>
            <a:r>
              <a:rPr lang="fi-FI" dirty="0"/>
              <a:t>IDA-käyttöoikeutta: </a:t>
            </a:r>
            <a:r>
              <a:rPr lang="fi-FI" dirty="0">
                <a:hlinkClick r:id="rId2"/>
              </a:rPr>
              <a:t>https://www.fairdata.fi/ida/idan-kayttajaksi/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>
                <a:solidFill>
                  <a:srgbClr val="5E6971">
                    <a:lumMod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5E697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1" y="564834"/>
            <a:ext cx="10822577" cy="1325563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19425C"/>
                </a:solidFill>
              </a:rPr>
              <a:t>Esimerkkejä </a:t>
            </a:r>
            <a:r>
              <a:rPr lang="fi-FI" dirty="0">
                <a:solidFill>
                  <a:srgbClr val="19425C"/>
                </a:solidFill>
              </a:rPr>
              <a:t>näkymistä </a:t>
            </a:r>
            <a:r>
              <a:rPr lang="fi-FI" dirty="0" err="1">
                <a:solidFill>
                  <a:srgbClr val="19425C"/>
                </a:solidFill>
              </a:rPr>
              <a:t>MyCSC</a:t>
            </a:r>
            <a:r>
              <a:rPr lang="fi-FI" dirty="0">
                <a:solidFill>
                  <a:srgbClr val="19425C"/>
                </a:solidFill>
              </a:rPr>
              <a:t>-asiakasportaalissa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>
                <a:solidFill>
                  <a:srgbClr val="5E6971">
                    <a:lumMod val="75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5E6971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61" y="1994171"/>
            <a:ext cx="7906872" cy="3747528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flipH="1">
            <a:off x="276225" y="3048001"/>
            <a:ext cx="3460262" cy="1186354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 smtClean="0"/>
              <a:t>Rekisteröidy ensimmäisellä kerralla tästä!</a:t>
            </a:r>
            <a:endParaRPr lang="fi-FI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53969" y="1930408"/>
            <a:ext cx="3461913" cy="362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975" indent="-342900"/>
            <a:r>
              <a:rPr lang="fi-FI" sz="2200" dirty="0"/>
              <a:t>Rekisteröidy CSC-käyttäjäksi Haka-tunnuksillasi</a:t>
            </a:r>
          </a:p>
          <a:p>
            <a:pPr marL="434975" indent="-342900"/>
            <a:r>
              <a:rPr lang="fi-FI" sz="2200" dirty="0"/>
              <a:t>Pelkkä </a:t>
            </a:r>
            <a:r>
              <a:rPr lang="fi-FI" sz="2200" dirty="0" smtClean="0"/>
              <a:t>CSC-tunnuksen rekisteröiminen </a:t>
            </a:r>
            <a:r>
              <a:rPr lang="fi-FI" sz="2200" dirty="0"/>
              <a:t>riittää esim. </a:t>
            </a:r>
            <a:r>
              <a:rPr lang="fi-FI" sz="2200" dirty="0" err="1"/>
              <a:t>Qvaimen</a:t>
            </a:r>
            <a:r>
              <a:rPr lang="fi-FI" sz="2200" dirty="0"/>
              <a:t> </a:t>
            </a:r>
            <a:r>
              <a:rPr lang="fi-FI" sz="2200" dirty="0" smtClean="0"/>
              <a:t>käyttöön ja olemassa olevan projektin jäseneksi liittämiseen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0013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6121" y="1204051"/>
            <a:ext cx="2609851" cy="4351338"/>
          </a:xfrm>
        </p:spPr>
        <p:txBody>
          <a:bodyPr>
            <a:normAutofit/>
          </a:bodyPr>
          <a:lstStyle/>
          <a:p>
            <a:r>
              <a:rPr lang="fi-FI" sz="2200" dirty="0" smtClean="0"/>
              <a:t>Jos haluat käyttää esim. </a:t>
            </a:r>
            <a:r>
              <a:rPr lang="fi-FI" sz="2200" dirty="0" err="1" smtClean="0"/>
              <a:t>IDAa</a:t>
            </a:r>
            <a:r>
              <a:rPr lang="fi-FI" sz="2200" dirty="0" smtClean="0"/>
              <a:t>, Allasta, Puhtia tai </a:t>
            </a:r>
            <a:r>
              <a:rPr lang="fi-FI" sz="2200" dirty="0" err="1" smtClean="0"/>
              <a:t>cPoutaa</a:t>
            </a:r>
            <a:r>
              <a:rPr lang="fi-FI" sz="2200" dirty="0" smtClean="0"/>
              <a:t>, tulee sinun luoda tunnuksen lisäksi projekti</a:t>
            </a:r>
          </a:p>
          <a:p>
            <a:r>
              <a:rPr lang="fi-FI" sz="2200" dirty="0" smtClean="0"/>
              <a:t>Projektiin </a:t>
            </a:r>
            <a:r>
              <a:rPr lang="fi-FI" sz="2200" dirty="0"/>
              <a:t>voi </a:t>
            </a:r>
            <a:r>
              <a:rPr lang="fi-FI" sz="2200" dirty="0" smtClean="0"/>
              <a:t>lisätä jäseniä, joilla on CSC-tunnus</a:t>
            </a:r>
            <a:endParaRPr lang="fi-FI" sz="2200" dirty="0"/>
          </a:p>
          <a:p>
            <a:endParaRPr lang="fi-FI" sz="2400" dirty="0" smtClean="0"/>
          </a:p>
          <a:p>
            <a:endParaRPr lang="fi-FI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1" y="524782"/>
            <a:ext cx="80581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9" y="139337"/>
            <a:ext cx="6910601" cy="643751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647611" y="756480"/>
            <a:ext cx="3043106" cy="5203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 smtClean="0"/>
              <a:t>Projektin käyttöön voi ottaa useita palveluja samanaikaisesti</a:t>
            </a:r>
          </a:p>
          <a:p>
            <a:r>
              <a:rPr lang="fi-FI" sz="2200" dirty="0" smtClean="0"/>
              <a:t>Projektissa </a:t>
            </a:r>
            <a:r>
              <a:rPr lang="fi-FI" sz="2200" dirty="0" smtClean="0"/>
              <a:t>voi olla jäseniä useista eri </a:t>
            </a:r>
            <a:r>
              <a:rPr lang="fi-FI" sz="2200" dirty="0" smtClean="0"/>
              <a:t>organisaatioista</a:t>
            </a:r>
          </a:p>
          <a:p>
            <a:pPr lvl="1"/>
            <a:r>
              <a:rPr lang="fi-FI" sz="2000" dirty="0" smtClean="0"/>
              <a:t>Projektin </a:t>
            </a:r>
            <a:r>
              <a:rPr lang="fi-FI" sz="2000" dirty="0" smtClean="0"/>
              <a:t>vastuuhenkilö voi pyytää tunnuksia myös esim. </a:t>
            </a:r>
            <a:r>
              <a:rPr lang="fi-FI" sz="2000" dirty="0"/>
              <a:t>ulkomaalaisille </a:t>
            </a:r>
            <a:r>
              <a:rPr lang="fi-FI" sz="2000" dirty="0" smtClean="0"/>
              <a:t>yhteistyö-kumppaneille </a:t>
            </a:r>
            <a:endParaRPr lang="fi-FI" sz="2000" dirty="0" smtClean="0"/>
          </a:p>
        </p:txBody>
      </p:sp>
      <p:sp>
        <p:nvSpPr>
          <p:cNvPr id="8" name="Left Arrow 7"/>
          <p:cNvSpPr/>
          <p:nvPr/>
        </p:nvSpPr>
        <p:spPr>
          <a:xfrm>
            <a:off x="6749143" y="405250"/>
            <a:ext cx="1759131" cy="1827574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Voit lisätä jäseniä projektiisi</a:t>
            </a:r>
            <a:endParaRPr lang="fi-FI" dirty="0"/>
          </a:p>
        </p:txBody>
      </p:sp>
      <p:sp>
        <p:nvSpPr>
          <p:cNvPr id="10" name="Left Arrow 9"/>
          <p:cNvSpPr/>
          <p:nvPr/>
        </p:nvSpPr>
        <p:spPr>
          <a:xfrm flipH="1">
            <a:off x="2612843" y="5303520"/>
            <a:ext cx="3333838" cy="99277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Hae IDA-tilaa projektillesi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7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108" y="917072"/>
            <a:ext cx="4867275" cy="5253038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IDA-tilaa haetaan projektille kotiorganisaatiolta (tai Suomen Akatemialta rahoituspäätökseen perustuen</a:t>
            </a:r>
            <a:r>
              <a:rPr lang="fi-FI" sz="2400" dirty="0" smtClean="0"/>
              <a:t>)</a:t>
            </a:r>
            <a:endParaRPr lang="fi-FI" sz="2400" dirty="0" smtClean="0"/>
          </a:p>
          <a:p>
            <a:r>
              <a:rPr lang="fi-FI" sz="2400" dirty="0" smtClean="0"/>
              <a:t>Ohjeet </a:t>
            </a:r>
            <a:r>
              <a:rPr lang="fi-FI" sz="2400" b="1" dirty="0"/>
              <a:t>IDA-tilan </a:t>
            </a:r>
            <a:r>
              <a:rPr lang="fi-FI" sz="2400" b="1" dirty="0" smtClean="0"/>
              <a:t>hakijoille </a:t>
            </a:r>
            <a:r>
              <a:rPr lang="fi-FI" sz="2400" dirty="0" smtClean="0"/>
              <a:t>löytyvät </a:t>
            </a:r>
            <a:r>
              <a:rPr lang="fi-FI" sz="2400" dirty="0"/>
              <a:t>suomeksi ja englanniksi Fairdata.fi-sivustolta</a:t>
            </a:r>
          </a:p>
          <a:p>
            <a:pPr lvl="1"/>
            <a:r>
              <a:rPr lang="fi-FI" sz="2200" dirty="0">
                <a:hlinkClick r:id="rId2"/>
              </a:rPr>
              <a:t>https://www.fairdata.fi/idan-kayttajaksi/#ohjeet-ida-sailytystilan-hakemiseen</a:t>
            </a:r>
            <a:r>
              <a:rPr lang="fi-FI" sz="2200" dirty="0"/>
              <a:t> </a:t>
            </a:r>
            <a:endParaRPr lang="fi-FI" sz="2200" dirty="0" smtClean="0"/>
          </a:p>
          <a:p>
            <a:r>
              <a:rPr lang="fi-FI" sz="2400" dirty="0" smtClean="0"/>
              <a:t>IDA-tilan hakija voi olla tutkijan sijaan myös esimerkiksi organisaation tutkimuksen palveluiden tukihenkilö tai IDA-yhteyshenkilö itse, riippuen organisaation datanhallinnan käytännöistä.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72" b="202"/>
          <a:stretch/>
        </p:blipFill>
        <p:spPr>
          <a:xfrm>
            <a:off x="296716" y="568729"/>
            <a:ext cx="6182462" cy="60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>
                <a:solidFill>
                  <a:srgbClr val="5E6971">
                    <a:lumMod val="7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5E6971">
                  <a:lumMod val="75000"/>
                </a:srgb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5052" y="2224983"/>
            <a:ext cx="4678748" cy="3413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975" indent="-342900"/>
            <a:r>
              <a:rPr lang="fi-FI" sz="2200" b="1" dirty="0" smtClean="0"/>
              <a:t>Organisaation IDA-yhteyshenkilö</a:t>
            </a:r>
            <a:r>
              <a:rPr lang="fi-FI" sz="2200" dirty="0" smtClean="0"/>
              <a:t> saa sähköpostiin ilmoituksen saapuneesta hakemuksesta ja voi hyväksyä/hylätä hakemuksen tai muokata myönnettävän IDA-tilan määrää.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r="42398"/>
          <a:stretch/>
        </p:blipFill>
        <p:spPr>
          <a:xfrm>
            <a:off x="979970" y="778726"/>
            <a:ext cx="5069998" cy="5778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75052" y="778726"/>
            <a:ext cx="3838303" cy="1115332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IDA-yhteyshenkilöllä on oma näkymä </a:t>
            </a:r>
            <a:r>
              <a:rPr lang="fi-FI" sz="3600" dirty="0" err="1" smtClean="0"/>
              <a:t>MyCSC:ssa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001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MyCSC</a:t>
            </a:r>
            <a:r>
              <a:rPr lang="fi-FI" dirty="0" smtClean="0"/>
              <a:t> - </a:t>
            </a:r>
            <a:r>
              <a:rPr lang="fi-FI" dirty="0" smtClean="0"/>
              <a:t>ohjeita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06" y="1516592"/>
            <a:ext cx="10462594" cy="4679949"/>
          </a:xfrm>
        </p:spPr>
        <p:txBody>
          <a:bodyPr>
            <a:normAutofit/>
          </a:bodyPr>
          <a:lstStyle/>
          <a:p>
            <a:r>
              <a:rPr lang="fi-FI" sz="2400" dirty="0"/>
              <a:t>Yleisiä </a:t>
            </a:r>
            <a:r>
              <a:rPr lang="fi-FI" sz="2400" dirty="0"/>
              <a:t>käyttöohjeita: </a:t>
            </a:r>
            <a:r>
              <a:rPr lang="fi-FI" sz="2400" dirty="0">
                <a:hlinkClick r:id="rId2"/>
              </a:rPr>
              <a:t>https</a:t>
            </a:r>
            <a:r>
              <a:rPr lang="fi-FI" sz="2400" dirty="0">
                <a:hlinkClick r:id="rId2"/>
              </a:rPr>
              <a:t>://</a:t>
            </a:r>
            <a:r>
              <a:rPr lang="fi-FI" sz="2400" dirty="0">
                <a:hlinkClick r:id="rId2"/>
              </a:rPr>
              <a:t>docs.csc.fi/accounts</a:t>
            </a:r>
            <a:r>
              <a:rPr lang="fi-FI" sz="2400" dirty="0" smtClean="0">
                <a:hlinkClick r:id="rId2"/>
              </a:rPr>
              <a:t>/</a:t>
            </a:r>
            <a:endParaRPr lang="fi-FI" sz="2400" dirty="0"/>
          </a:p>
          <a:p>
            <a:r>
              <a:rPr lang="fi-FI" sz="2400" dirty="0" smtClean="0"/>
              <a:t>Ohjevideoita: </a:t>
            </a:r>
            <a:r>
              <a:rPr lang="fi-FI" sz="2400" dirty="0" smtClean="0">
                <a:hlinkClick r:id="rId3"/>
              </a:rPr>
              <a:t>https</a:t>
            </a:r>
            <a:r>
              <a:rPr lang="fi-FI" sz="2400" dirty="0">
                <a:hlinkClick r:id="rId3"/>
              </a:rPr>
              <a:t>://www.youtube.com/playlist?list=PLD5XtevzF3yGwh0M_UiZxNf0bFAXQuEN0</a:t>
            </a:r>
            <a:r>
              <a:rPr lang="fi-FI" sz="2400" dirty="0"/>
              <a:t> </a:t>
            </a:r>
            <a:endParaRPr lang="fi-FI" sz="2400" dirty="0"/>
          </a:p>
          <a:p>
            <a:r>
              <a:rPr lang="fi-FI" sz="2400" dirty="0"/>
              <a:t>IDA-tilan hakeminen </a:t>
            </a:r>
            <a:r>
              <a:rPr lang="fi-FI" sz="2400" dirty="0" err="1"/>
              <a:t>MyCSC:ssä</a:t>
            </a:r>
            <a:r>
              <a:rPr lang="fi-FI" sz="2400" dirty="0"/>
              <a:t>: </a:t>
            </a:r>
            <a:r>
              <a:rPr lang="fi-FI" sz="2400" dirty="0">
                <a:hlinkClick r:id="rId4"/>
              </a:rPr>
              <a:t>https://www.fairdata.fi/ida/idan-kayttajaksi/#ohjeet-ida-sailytystilan-hakemiseen</a:t>
            </a:r>
            <a:r>
              <a:rPr lang="fi-FI" sz="2400" dirty="0"/>
              <a:t> </a:t>
            </a:r>
            <a:endParaRPr lang="fi-FI" sz="2400" dirty="0" smtClean="0"/>
          </a:p>
          <a:p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Apua saat aina asiakaspalvelusta </a:t>
            </a:r>
            <a:r>
              <a:rPr lang="fi-FI" sz="2400" dirty="0" smtClean="0">
                <a:hlinkClick r:id="rId5"/>
              </a:rPr>
              <a:t>asiakaspalvelu@csc.fi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>
                <a:solidFill>
                  <a:srgbClr val="5E6971">
                    <a:lumMod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5E697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280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Office Theme</vt:lpstr>
      <vt:lpstr>MyCSC-asiakasportaalin toiminnot</vt:lpstr>
      <vt:lpstr>MyCSC antaa pääsyn CSC:n palveluihin</vt:lpstr>
      <vt:lpstr>Esimerkkejä näkymistä MyCSC-asiakasportaalissa</vt:lpstr>
      <vt:lpstr>PowerPoint Presentation</vt:lpstr>
      <vt:lpstr>PowerPoint Presentation</vt:lpstr>
      <vt:lpstr>PowerPoint Presentation</vt:lpstr>
      <vt:lpstr>IDA-yhteyshenkilöllä on oma näkymä MyCSC:ssa</vt:lpstr>
      <vt:lpstr>MyCSC - ohjeita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MyCSC-asiakasportaalin toiminnot</dc:title>
  <dc:creator>Suvi Pousi</dc:creator>
  <cp:lastModifiedBy>Suvi Pousi</cp:lastModifiedBy>
  <cp:revision>21</cp:revision>
  <dcterms:created xsi:type="dcterms:W3CDTF">2020-04-01T13:35:49Z</dcterms:created>
  <dcterms:modified xsi:type="dcterms:W3CDTF">2020-04-06T12:39:02Z</dcterms:modified>
</cp:coreProperties>
</file>