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9"/>
  </p:notesMasterIdLst>
  <p:handoutMasterIdLst>
    <p:handoutMasterId r:id="rId10"/>
  </p:handoutMasterIdLst>
  <p:sldIdLst>
    <p:sldId id="294" r:id="rId2"/>
    <p:sldId id="298" r:id="rId3"/>
    <p:sldId id="306" r:id="rId4"/>
    <p:sldId id="302" r:id="rId5"/>
    <p:sldId id="299" r:id="rId6"/>
    <p:sldId id="304" r:id="rId7"/>
    <p:sldId id="305" r:id="rId8"/>
  </p:sldIdLst>
  <p:sldSz cx="9144000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FAE"/>
    <a:srgbClr val="82BF37"/>
    <a:srgbClr val="912D6A"/>
    <a:srgbClr val="5E6A71"/>
    <a:srgbClr val="2D4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1"/>
    <p:restoredTop sz="94494"/>
  </p:normalViewPr>
  <p:slideViewPr>
    <p:cSldViewPr snapToGrid="0" snapToObjects="1">
      <p:cViewPr varScale="1">
        <p:scale>
          <a:sx n="104" d="100"/>
          <a:sy n="104" d="100"/>
        </p:scale>
        <p:origin x="10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ousi\AppData\Local\Temp\Reppu%20Dashboa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>
                <a:solidFill>
                  <a:schemeClr val="accent3">
                    <a:lumMod val="50000"/>
                  </a:schemeClr>
                </a:solidFill>
              </a:rPr>
              <a:t>Projektien</a:t>
            </a:r>
            <a:r>
              <a:rPr lang="fi-FI" baseline="0" dirty="0" smtClean="0">
                <a:solidFill>
                  <a:schemeClr val="accent3">
                    <a:lumMod val="50000"/>
                  </a:schemeClr>
                </a:solidFill>
              </a:rPr>
              <a:t> lukumäärä </a:t>
            </a:r>
            <a:r>
              <a:rPr lang="fi-FI" baseline="0" dirty="0" err="1">
                <a:solidFill>
                  <a:schemeClr val="accent3">
                    <a:lumMod val="50000"/>
                  </a:schemeClr>
                </a:solidFill>
              </a:rPr>
              <a:t>IDAssa</a:t>
            </a:r>
            <a:r>
              <a:rPr lang="fi-FI" baseline="0" dirty="0">
                <a:solidFill>
                  <a:schemeClr val="accent3">
                    <a:lumMod val="50000"/>
                  </a:schemeClr>
                </a:solidFill>
              </a:rPr>
              <a:t> organisaatioittain</a:t>
            </a:r>
            <a:br>
              <a:rPr lang="fi-FI" baseline="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fi-FI" baseline="0" dirty="0">
                <a:solidFill>
                  <a:schemeClr val="accent3">
                    <a:lumMod val="50000"/>
                  </a:schemeClr>
                </a:solidFill>
              </a:rPr>
              <a:t>huhtikuu 2020</a:t>
            </a:r>
            <a:endParaRPr lang="fi-FI" dirty="0">
              <a:solidFill>
                <a:schemeClr val="accent3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7468424401495267"/>
          <c:y val="3.6630036630036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'[Reppu Dashboard.xlsx]Sheet1'!$B$2</c:f>
              <c:strCache>
                <c:ptCount val="1"/>
                <c:pt idx="0">
                  <c:v>Projekteja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'[Reppu Dashboard.xlsx]Sheet1'!$A$3:$A$24</c:f>
              <c:strCache>
                <c:ptCount val="22"/>
                <c:pt idx="0">
                  <c:v>Helsingin yliopisto</c:v>
                </c:pt>
                <c:pt idx="1">
                  <c:v>Oulun yliopisto</c:v>
                </c:pt>
                <c:pt idx="2">
                  <c:v>Suomen Akatemia</c:v>
                </c:pt>
                <c:pt idx="3">
                  <c:v>Jyväskylän yliopisto</c:v>
                </c:pt>
                <c:pt idx="4">
                  <c:v>Tampereen yliopisto</c:v>
                </c:pt>
                <c:pt idx="5">
                  <c:v>Itä-Suomen yliopisto</c:v>
                </c:pt>
                <c:pt idx="6">
                  <c:v>Turun yliopisto</c:v>
                </c:pt>
                <c:pt idx="7">
                  <c:v>Aalto-yliopisto</c:v>
                </c:pt>
                <c:pt idx="8">
                  <c:v>Yrkeshögskolan Novia</c:v>
                </c:pt>
                <c:pt idx="9">
                  <c:v>Karelia-ammattikorkeakoulu</c:v>
                </c:pt>
                <c:pt idx="10">
                  <c:v>OKM:n erillismyönnöt</c:v>
                </c:pt>
                <c:pt idx="11">
                  <c:v>Lapin yliopisto</c:v>
                </c:pt>
                <c:pt idx="12">
                  <c:v>Ilmatieteen laitos</c:v>
                </c:pt>
                <c:pt idx="13">
                  <c:v>Åbo Akademi</c:v>
                </c:pt>
                <c:pt idx="14">
                  <c:v>Lappeenrannan-Lahden teknillinen yliopisto LUT</c:v>
                </c:pt>
                <c:pt idx="15">
                  <c:v>Metropolia Ammattikorkeakoulu</c:v>
                </c:pt>
                <c:pt idx="16">
                  <c:v>Seinäjoen ammattikorkeakoulu</c:v>
                </c:pt>
                <c:pt idx="17">
                  <c:v>Teknologian tutkimuskeskus VTT Oy</c:v>
                </c:pt>
                <c:pt idx="18">
                  <c:v>Terveyden ja hyvinvoinnin laitos</c:v>
                </c:pt>
                <c:pt idx="19">
                  <c:v>Hämeen ammattikorkeakoulu</c:v>
                </c:pt>
                <c:pt idx="20">
                  <c:v>Kaakkois-Suomen ammattikorkeakoulu</c:v>
                </c:pt>
                <c:pt idx="21">
                  <c:v>Ruokavirasto</c:v>
                </c:pt>
              </c:strCache>
            </c:strRef>
          </c:cat>
          <c:val>
            <c:numRef>
              <c:f>'[Reppu Dashboard.xlsx]Sheet1'!$B$3:$B$24</c:f>
              <c:numCache>
                <c:formatCode>0</c:formatCode>
                <c:ptCount val="22"/>
                <c:pt idx="0">
                  <c:v>90</c:v>
                </c:pt>
                <c:pt idx="1">
                  <c:v>31</c:v>
                </c:pt>
                <c:pt idx="2">
                  <c:v>30</c:v>
                </c:pt>
                <c:pt idx="3">
                  <c:v>11</c:v>
                </c:pt>
                <c:pt idx="4">
                  <c:v>34</c:v>
                </c:pt>
                <c:pt idx="5">
                  <c:v>15</c:v>
                </c:pt>
                <c:pt idx="6">
                  <c:v>16</c:v>
                </c:pt>
                <c:pt idx="7">
                  <c:v>15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3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A-4435-83B2-D9BA8C873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411104"/>
        <c:axId val="448419960"/>
      </c:barChart>
      <c:catAx>
        <c:axId val="44841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8419960"/>
        <c:crosses val="autoZero"/>
        <c:auto val="1"/>
        <c:lblAlgn val="ctr"/>
        <c:lblOffset val="100"/>
        <c:noMultiLvlLbl val="0"/>
      </c:catAx>
      <c:valAx>
        <c:axId val="44841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841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0B12DC-618E-4BC6-BA21-FB8B6DE1E7BD}" type="datetimeFigureOut">
              <a:rPr lang="en-US" altLang="fi-FI"/>
              <a:pPr/>
              <a:t>4/6/2020</a:t>
            </a:fld>
            <a:endParaRPr lang="en-US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01B7EF4-232D-40FE-ABCF-D2CCD6C937B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95375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A58C42-2774-4431-8020-2E3F053DB204}" type="datetimeFigureOut">
              <a:rPr lang="en-US" altLang="fi-FI"/>
              <a:pPr/>
              <a:t>4/6/2020</a:t>
            </a:fld>
            <a:endParaRPr lang="en-US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8610A1-19C3-490C-AD96-6A3B12D1D56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31886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</a:t>
            </a:r>
            <a:r>
              <a:rPr lang="fi-FI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 Suomalainen tutkimuksen, koulutuksen, kulttuurin ja julkishallinnon ICT-osaamiskeskus</a:t>
            </a:r>
            <a:endParaRPr lang="en-US" altLang="fi-FI" sz="1100" i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1" name="Picture 42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4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5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6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</a:t>
            </a:r>
            <a:r>
              <a:rPr lang="fi-FI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 Suomalainen tutkimuksen, koulutuksen, kulttuurin ja julkishallinnon ICT-osaamiskeskus</a:t>
            </a:r>
            <a:endParaRPr lang="en-US" altLang="fi-FI" sz="1100" i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37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40" name="Picture 61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FFFFFF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69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760675-246A-4B90-B170-6A669F86310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71320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C4920-0BC8-4214-B7AA-9AA6B51B82D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7673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7393-0D76-4D11-A074-16775145FBA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22481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5740401" y="610035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160B5B-FC02-4EB4-825A-99931E78B03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407213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731934" y="753952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357C84-AB80-4021-B607-12EFE415BB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714087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12041" y="305269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FF38D8-F756-4460-B745-1A0AD4CD17B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225052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918200" y="423788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368543-45DF-460B-8B25-65AF3CC4FE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426731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Kuv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82938"/>
            <a:ext cx="23114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11313"/>
            <a:ext cx="23114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5624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Placeholder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11313"/>
            <a:ext cx="227806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6" name="Picture 38" descr="Kuv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82938"/>
            <a:ext cx="23114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Kuv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11313"/>
            <a:ext cx="23114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5624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Placeholder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11313"/>
            <a:ext cx="227806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47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shutterstock_21005871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7228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590675"/>
            <a:ext cx="23256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198813"/>
            <a:ext cx="23256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3375"/>
            <a:ext cx="231933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195638"/>
            <a:ext cx="23161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shutterstock_21005871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7228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590675"/>
            <a:ext cx="23256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198813"/>
            <a:ext cx="23256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3375"/>
            <a:ext cx="231933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195638"/>
            <a:ext cx="23161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883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 descr="Kuv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7225"/>
            <a:ext cx="2311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 descr="Kuv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7225"/>
            <a:ext cx="2311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4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673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Finnish expertise in ICT for research, education, culture and public administration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1" name="Picture 42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4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5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6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Finnish expertise in ICT for research, education, culture and public administration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37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40" name="Picture 61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FFFFFF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7895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11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11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6663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4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0222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CSC_0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194050"/>
            <a:ext cx="23971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CSC_17 copy_green_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3"/>
            <a:ext cx="4565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601788"/>
            <a:ext cx="24495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 descr="Kuva_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8138"/>
            <a:ext cx="227488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6" name="Picture 38" descr="CSC_0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194050"/>
            <a:ext cx="23971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CSC_17 copy_green_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3"/>
            <a:ext cx="4565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601788"/>
            <a:ext cx="24495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5" descr="Kuva_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8138"/>
            <a:ext cx="227488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5322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sininen_ppt_pohjaan_V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89288"/>
            <a:ext cx="24479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sininen_ppt_pohjaan_V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89288"/>
            <a:ext cx="24479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6990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Kuva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175000"/>
            <a:ext cx="2330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Kuva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175000"/>
            <a:ext cx="2330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1750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5482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 smtClean="0">
              <a:solidFill>
                <a:srgbClr val="5E6A71"/>
              </a:solidFill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213350" y="2371725"/>
            <a:ext cx="288925" cy="271463"/>
            <a:chOff x="1498600" y="2192338"/>
            <a:chExt cx="223838" cy="223837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1498600" y="2192338"/>
              <a:ext cx="223838" cy="223837"/>
            </a:xfrm>
            <a:custGeom>
              <a:avLst/>
              <a:gdLst>
                <a:gd name="T0" fmla="*/ 223478 w 621"/>
                <a:gd name="T1" fmla="*/ 111378 h 621"/>
                <a:gd name="T2" fmla="*/ 111739 w 621"/>
                <a:gd name="T3" fmla="*/ 0 h 621"/>
                <a:gd name="T4" fmla="*/ 0 w 621"/>
                <a:gd name="T5" fmla="*/ 111378 h 621"/>
                <a:gd name="T6" fmla="*/ 111739 w 621"/>
                <a:gd name="T7" fmla="*/ 223477 h 621"/>
                <a:gd name="T8" fmla="*/ 223478 w 621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1" h="621">
                  <a:moveTo>
                    <a:pt x="620" y="309"/>
                  </a:moveTo>
                  <a:cubicBezTo>
                    <a:pt x="620" y="139"/>
                    <a:pt x="481" y="0"/>
                    <a:pt x="310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0" y="620"/>
                  </a:cubicBezTo>
                  <a:cubicBezTo>
                    <a:pt x="481" y="620"/>
                    <a:pt x="620" y="481"/>
                    <a:pt x="620" y="309"/>
                  </a:cubicBezTo>
                </a:path>
              </a:pathLst>
            </a:custGeom>
            <a:solidFill>
              <a:srgbClr val="385D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1582232" y="2247315"/>
              <a:ext cx="57805" cy="109955"/>
            </a:xfrm>
            <a:custGeom>
              <a:avLst/>
              <a:gdLst>
                <a:gd name="T0" fmla="*/ 37446 w 159"/>
                <a:gd name="T1" fmla="*/ 109596 h 306"/>
                <a:gd name="T2" fmla="*/ 37446 w 159"/>
                <a:gd name="T3" fmla="*/ 59289 h 306"/>
                <a:gd name="T4" fmla="*/ 54169 w 159"/>
                <a:gd name="T5" fmla="*/ 59289 h 306"/>
                <a:gd name="T6" fmla="*/ 56714 w 159"/>
                <a:gd name="T7" fmla="*/ 40245 h 306"/>
                <a:gd name="T8" fmla="*/ 37446 w 159"/>
                <a:gd name="T9" fmla="*/ 40245 h 306"/>
                <a:gd name="T10" fmla="*/ 37446 w 159"/>
                <a:gd name="T11" fmla="*/ 28028 h 306"/>
                <a:gd name="T12" fmla="*/ 47262 w 159"/>
                <a:gd name="T13" fmla="*/ 18326 h 306"/>
                <a:gd name="T14" fmla="*/ 57441 w 159"/>
                <a:gd name="T15" fmla="*/ 18326 h 306"/>
                <a:gd name="T16" fmla="*/ 57441 w 159"/>
                <a:gd name="T17" fmla="*/ 1078 h 306"/>
                <a:gd name="T18" fmla="*/ 42172 w 159"/>
                <a:gd name="T19" fmla="*/ 0 h 306"/>
                <a:gd name="T20" fmla="*/ 17087 w 159"/>
                <a:gd name="T21" fmla="*/ 25872 h 306"/>
                <a:gd name="T22" fmla="*/ 17087 w 159"/>
                <a:gd name="T23" fmla="*/ 40245 h 306"/>
                <a:gd name="T24" fmla="*/ 0 w 159"/>
                <a:gd name="T25" fmla="*/ 40245 h 306"/>
                <a:gd name="T26" fmla="*/ 0 w 159"/>
                <a:gd name="T27" fmla="*/ 59289 h 306"/>
                <a:gd name="T28" fmla="*/ 17087 w 159"/>
                <a:gd name="T29" fmla="*/ 59289 h 306"/>
                <a:gd name="T30" fmla="*/ 17087 w 159"/>
                <a:gd name="T31" fmla="*/ 109596 h 306"/>
                <a:gd name="T32" fmla="*/ 37446 w 159"/>
                <a:gd name="T33" fmla="*/ 109596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9" h="306">
                  <a:moveTo>
                    <a:pt x="103" y="305"/>
                  </a:moveTo>
                  <a:lnTo>
                    <a:pt x="103" y="165"/>
                  </a:lnTo>
                  <a:lnTo>
                    <a:pt x="149" y="165"/>
                  </a:lnTo>
                  <a:lnTo>
                    <a:pt x="156" y="112"/>
                  </a:lnTo>
                  <a:lnTo>
                    <a:pt x="103" y="112"/>
                  </a:lnTo>
                  <a:lnTo>
                    <a:pt x="103" y="78"/>
                  </a:lnTo>
                  <a:cubicBezTo>
                    <a:pt x="103" y="62"/>
                    <a:pt x="107" y="51"/>
                    <a:pt x="130" y="51"/>
                  </a:cubicBezTo>
                  <a:lnTo>
                    <a:pt x="158" y="51"/>
                  </a:lnTo>
                  <a:lnTo>
                    <a:pt x="158" y="3"/>
                  </a:lnTo>
                  <a:cubicBezTo>
                    <a:pt x="153" y="2"/>
                    <a:pt x="136" y="0"/>
                    <a:pt x="116" y="0"/>
                  </a:cubicBezTo>
                  <a:cubicBezTo>
                    <a:pt x="75" y="0"/>
                    <a:pt x="47" y="26"/>
                    <a:pt x="47" y="72"/>
                  </a:cubicBezTo>
                  <a:lnTo>
                    <a:pt x="47" y="112"/>
                  </a:lnTo>
                  <a:lnTo>
                    <a:pt x="0" y="112"/>
                  </a:lnTo>
                  <a:lnTo>
                    <a:pt x="0" y="165"/>
                  </a:lnTo>
                  <a:lnTo>
                    <a:pt x="47" y="165"/>
                  </a:lnTo>
                  <a:lnTo>
                    <a:pt x="47" y="305"/>
                  </a:lnTo>
                  <a:lnTo>
                    <a:pt x="103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213350" y="2778125"/>
            <a:ext cx="288925" cy="271463"/>
            <a:chOff x="2036763" y="2192338"/>
            <a:chExt cx="223837" cy="223837"/>
          </a:xfrm>
        </p:grpSpPr>
        <p:sp>
          <p:nvSpPr>
            <p:cNvPr id="11" name="Freeform 14"/>
            <p:cNvSpPr>
              <a:spLocks noChangeArrowheads="1"/>
            </p:cNvSpPr>
            <p:nvPr/>
          </p:nvSpPr>
          <p:spPr bwMode="auto">
            <a:xfrm>
              <a:off x="2036763" y="2192338"/>
              <a:ext cx="223837" cy="223837"/>
            </a:xfrm>
            <a:custGeom>
              <a:avLst/>
              <a:gdLst>
                <a:gd name="T0" fmla="*/ 223477 w 622"/>
                <a:gd name="T1" fmla="*/ 111378 h 621"/>
                <a:gd name="T2" fmla="*/ 111559 w 622"/>
                <a:gd name="T3" fmla="*/ 0 h 621"/>
                <a:gd name="T4" fmla="*/ 0 w 622"/>
                <a:gd name="T5" fmla="*/ 111378 h 621"/>
                <a:gd name="T6" fmla="*/ 111559 w 622"/>
                <a:gd name="T7" fmla="*/ 223477 h 621"/>
                <a:gd name="T8" fmla="*/ 223477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1" y="0"/>
                    <a:pt x="310" y="0"/>
                  </a:cubicBezTo>
                  <a:cubicBezTo>
                    <a:pt x="138" y="0"/>
                    <a:pt x="0" y="139"/>
                    <a:pt x="0" y="309"/>
                  </a:cubicBezTo>
                  <a:cubicBezTo>
                    <a:pt x="0" y="481"/>
                    <a:pt x="138" y="620"/>
                    <a:pt x="310" y="620"/>
                  </a:cubicBezTo>
                  <a:cubicBezTo>
                    <a:pt x="481" y="620"/>
                    <a:pt x="621" y="481"/>
                    <a:pt x="621" y="309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2" name="Freeform 15"/>
            <p:cNvSpPr>
              <a:spLocks noChangeArrowheads="1"/>
            </p:cNvSpPr>
            <p:nvPr/>
          </p:nvSpPr>
          <p:spPr bwMode="auto">
            <a:xfrm>
              <a:off x="2092108" y="2257787"/>
              <a:ext cx="113148" cy="91629"/>
            </a:xfrm>
            <a:custGeom>
              <a:avLst/>
              <a:gdLst>
                <a:gd name="T0" fmla="*/ 99455 w 314"/>
                <a:gd name="T1" fmla="*/ 14430 h 254"/>
                <a:gd name="T2" fmla="*/ 109545 w 314"/>
                <a:gd name="T3" fmla="*/ 1804 h 254"/>
                <a:gd name="T4" fmla="*/ 94770 w 314"/>
                <a:gd name="T5" fmla="*/ 7215 h 254"/>
                <a:gd name="T6" fmla="*/ 78195 w 314"/>
                <a:gd name="T7" fmla="*/ 0 h 254"/>
                <a:gd name="T8" fmla="*/ 54772 w 314"/>
                <a:gd name="T9" fmla="*/ 23088 h 254"/>
                <a:gd name="T10" fmla="*/ 55493 w 314"/>
                <a:gd name="T11" fmla="*/ 28499 h 254"/>
                <a:gd name="T12" fmla="*/ 7928 w 314"/>
                <a:gd name="T13" fmla="*/ 4329 h 254"/>
                <a:gd name="T14" fmla="*/ 4684 w 314"/>
                <a:gd name="T15" fmla="*/ 15873 h 254"/>
                <a:gd name="T16" fmla="*/ 15134 w 314"/>
                <a:gd name="T17" fmla="*/ 34992 h 254"/>
                <a:gd name="T18" fmla="*/ 4324 w 314"/>
                <a:gd name="T19" fmla="*/ 32106 h 254"/>
                <a:gd name="T20" fmla="*/ 4324 w 314"/>
                <a:gd name="T21" fmla="*/ 32467 h 254"/>
                <a:gd name="T22" fmla="*/ 23062 w 314"/>
                <a:gd name="T23" fmla="*/ 54833 h 254"/>
                <a:gd name="T24" fmla="*/ 16936 w 314"/>
                <a:gd name="T25" fmla="*/ 55555 h 254"/>
                <a:gd name="T26" fmla="*/ 12612 w 314"/>
                <a:gd name="T27" fmla="*/ 55194 h 254"/>
                <a:gd name="T28" fmla="*/ 34233 w 314"/>
                <a:gd name="T29" fmla="*/ 71427 h 254"/>
                <a:gd name="T30" fmla="*/ 5405 w 314"/>
                <a:gd name="T31" fmla="*/ 81167 h 254"/>
                <a:gd name="T32" fmla="*/ 0 w 314"/>
                <a:gd name="T33" fmla="*/ 80807 h 254"/>
                <a:gd name="T34" fmla="*/ 35314 w 314"/>
                <a:gd name="T35" fmla="*/ 91268 h 254"/>
                <a:gd name="T36" fmla="*/ 101257 w 314"/>
                <a:gd name="T37" fmla="*/ 25974 h 254"/>
                <a:gd name="T38" fmla="*/ 101257 w 314"/>
                <a:gd name="T39" fmla="*/ 22727 h 254"/>
                <a:gd name="T40" fmla="*/ 112788 w 314"/>
                <a:gd name="T41" fmla="*/ 10822 h 254"/>
                <a:gd name="T42" fmla="*/ 99455 w 314"/>
                <a:gd name="T43" fmla="*/ 14430 h 2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4" h="254">
                  <a:moveTo>
                    <a:pt x="276" y="40"/>
                  </a:moveTo>
                  <a:cubicBezTo>
                    <a:pt x="289" y="32"/>
                    <a:pt x="299" y="20"/>
                    <a:pt x="304" y="5"/>
                  </a:cubicBezTo>
                  <a:cubicBezTo>
                    <a:pt x="292" y="12"/>
                    <a:pt x="278" y="17"/>
                    <a:pt x="263" y="20"/>
                  </a:cubicBezTo>
                  <a:cubicBezTo>
                    <a:pt x="252" y="8"/>
                    <a:pt x="235" y="0"/>
                    <a:pt x="217" y="0"/>
                  </a:cubicBezTo>
                  <a:cubicBezTo>
                    <a:pt x="181" y="0"/>
                    <a:pt x="152" y="29"/>
                    <a:pt x="152" y="64"/>
                  </a:cubicBezTo>
                  <a:cubicBezTo>
                    <a:pt x="152" y="69"/>
                    <a:pt x="153" y="74"/>
                    <a:pt x="154" y="79"/>
                  </a:cubicBezTo>
                  <a:cubicBezTo>
                    <a:pt x="101" y="76"/>
                    <a:pt x="53" y="51"/>
                    <a:pt x="22" y="12"/>
                  </a:cubicBezTo>
                  <a:cubicBezTo>
                    <a:pt x="16" y="21"/>
                    <a:pt x="13" y="32"/>
                    <a:pt x="13" y="44"/>
                  </a:cubicBezTo>
                  <a:cubicBezTo>
                    <a:pt x="13" y="66"/>
                    <a:pt x="24" y="86"/>
                    <a:pt x="42" y="97"/>
                  </a:cubicBezTo>
                  <a:cubicBezTo>
                    <a:pt x="31" y="97"/>
                    <a:pt x="21" y="94"/>
                    <a:pt x="12" y="89"/>
                  </a:cubicBezTo>
                  <a:lnTo>
                    <a:pt x="12" y="90"/>
                  </a:lnTo>
                  <a:cubicBezTo>
                    <a:pt x="12" y="120"/>
                    <a:pt x="35" y="146"/>
                    <a:pt x="64" y="152"/>
                  </a:cubicBezTo>
                  <a:cubicBezTo>
                    <a:pt x="59" y="154"/>
                    <a:pt x="53" y="154"/>
                    <a:pt x="47" y="154"/>
                  </a:cubicBezTo>
                  <a:cubicBezTo>
                    <a:pt x="43" y="154"/>
                    <a:pt x="39" y="154"/>
                    <a:pt x="35" y="153"/>
                  </a:cubicBezTo>
                  <a:cubicBezTo>
                    <a:pt x="43" y="179"/>
                    <a:pt x="67" y="197"/>
                    <a:pt x="95" y="198"/>
                  </a:cubicBezTo>
                  <a:cubicBezTo>
                    <a:pt x="73" y="215"/>
                    <a:pt x="45" y="225"/>
                    <a:pt x="15" y="225"/>
                  </a:cubicBezTo>
                  <a:cubicBezTo>
                    <a:pt x="10" y="225"/>
                    <a:pt x="5" y="225"/>
                    <a:pt x="0" y="224"/>
                  </a:cubicBezTo>
                  <a:cubicBezTo>
                    <a:pt x="28" y="243"/>
                    <a:pt x="62" y="253"/>
                    <a:pt x="98" y="253"/>
                  </a:cubicBezTo>
                  <a:cubicBezTo>
                    <a:pt x="216" y="253"/>
                    <a:pt x="281" y="155"/>
                    <a:pt x="281" y="72"/>
                  </a:cubicBezTo>
                  <a:cubicBezTo>
                    <a:pt x="281" y="69"/>
                    <a:pt x="281" y="66"/>
                    <a:pt x="281" y="63"/>
                  </a:cubicBezTo>
                  <a:cubicBezTo>
                    <a:pt x="293" y="54"/>
                    <a:pt x="304" y="43"/>
                    <a:pt x="313" y="30"/>
                  </a:cubicBezTo>
                  <a:cubicBezTo>
                    <a:pt x="301" y="35"/>
                    <a:pt x="289" y="39"/>
                    <a:pt x="276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5213350" y="3184525"/>
            <a:ext cx="288925" cy="271463"/>
            <a:chOff x="2574925" y="2192338"/>
            <a:chExt cx="223838" cy="223837"/>
          </a:xfrm>
        </p:grpSpPr>
        <p:sp>
          <p:nvSpPr>
            <p:cNvPr id="14" name="Freeform 3"/>
            <p:cNvSpPr>
              <a:spLocks noChangeArrowheads="1"/>
            </p:cNvSpPr>
            <p:nvPr/>
          </p:nvSpPr>
          <p:spPr bwMode="auto">
            <a:xfrm>
              <a:off x="2574925" y="2192338"/>
              <a:ext cx="223838" cy="223837"/>
            </a:xfrm>
            <a:custGeom>
              <a:avLst/>
              <a:gdLst>
                <a:gd name="T0" fmla="*/ 223478 w 622"/>
                <a:gd name="T1" fmla="*/ 111378 h 621"/>
                <a:gd name="T2" fmla="*/ 111919 w 622"/>
                <a:gd name="T3" fmla="*/ 0 h 621"/>
                <a:gd name="T4" fmla="*/ 0 w 622"/>
                <a:gd name="T5" fmla="*/ 111378 h 621"/>
                <a:gd name="T6" fmla="*/ 111919 w 622"/>
                <a:gd name="T7" fmla="*/ 223477 h 621"/>
                <a:gd name="T8" fmla="*/ 223478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2" y="0"/>
                    <a:pt x="311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482" y="620"/>
                    <a:pt x="621" y="481"/>
                    <a:pt x="621" y="309"/>
                  </a:cubicBezTo>
                </a:path>
              </a:pathLst>
            </a:custGeom>
            <a:solidFill>
              <a:srgbClr val="D926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2647488" y="2290512"/>
              <a:ext cx="20908" cy="37960"/>
            </a:xfrm>
            <a:custGeom>
              <a:avLst/>
              <a:gdLst>
                <a:gd name="T0" fmla="*/ 20535 w 56"/>
                <a:gd name="T1" fmla="*/ 36886 h 106"/>
                <a:gd name="T2" fmla="*/ 13068 w 56"/>
                <a:gd name="T3" fmla="*/ 36886 h 106"/>
                <a:gd name="T4" fmla="*/ 13068 w 56"/>
                <a:gd name="T5" fmla="*/ 32946 h 106"/>
                <a:gd name="T6" fmla="*/ 5600 w 56"/>
                <a:gd name="T7" fmla="*/ 37602 h 106"/>
                <a:gd name="T8" fmla="*/ 747 w 56"/>
                <a:gd name="T9" fmla="*/ 34737 h 106"/>
                <a:gd name="T10" fmla="*/ 0 w 56"/>
                <a:gd name="T11" fmla="*/ 29007 h 106"/>
                <a:gd name="T12" fmla="*/ 0 w 56"/>
                <a:gd name="T13" fmla="*/ 0 h 106"/>
                <a:gd name="T14" fmla="*/ 7467 w 56"/>
                <a:gd name="T15" fmla="*/ 0 h 106"/>
                <a:gd name="T16" fmla="*/ 7467 w 56"/>
                <a:gd name="T17" fmla="*/ 27217 h 106"/>
                <a:gd name="T18" fmla="*/ 7467 w 56"/>
                <a:gd name="T19" fmla="*/ 29723 h 106"/>
                <a:gd name="T20" fmla="*/ 8961 w 56"/>
                <a:gd name="T21" fmla="*/ 31156 h 106"/>
                <a:gd name="T22" fmla="*/ 13068 w 56"/>
                <a:gd name="T23" fmla="*/ 27933 h 106"/>
                <a:gd name="T24" fmla="*/ 13068 w 56"/>
                <a:gd name="T25" fmla="*/ 0 h 106"/>
                <a:gd name="T26" fmla="*/ 20535 w 56"/>
                <a:gd name="T27" fmla="*/ 0 h 106"/>
                <a:gd name="T28" fmla="*/ 20535 w 56"/>
                <a:gd name="T29" fmla="*/ 36886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06">
                  <a:moveTo>
                    <a:pt x="55" y="103"/>
                  </a:moveTo>
                  <a:lnTo>
                    <a:pt x="35" y="103"/>
                  </a:lnTo>
                  <a:lnTo>
                    <a:pt x="35" y="92"/>
                  </a:lnTo>
                  <a:cubicBezTo>
                    <a:pt x="28" y="100"/>
                    <a:pt x="21" y="105"/>
                    <a:pt x="15" y="105"/>
                  </a:cubicBezTo>
                  <a:cubicBezTo>
                    <a:pt x="8" y="105"/>
                    <a:pt x="4" y="102"/>
                    <a:pt x="2" y="97"/>
                  </a:cubicBezTo>
                  <a:cubicBezTo>
                    <a:pt x="1" y="93"/>
                    <a:pt x="0" y="89"/>
                    <a:pt x="0" y="81"/>
                  </a:cubicBezTo>
                  <a:lnTo>
                    <a:pt x="0" y="0"/>
                  </a:lnTo>
                  <a:lnTo>
                    <a:pt x="20" y="0"/>
                  </a:lnTo>
                  <a:lnTo>
                    <a:pt x="20" y="76"/>
                  </a:lnTo>
                  <a:lnTo>
                    <a:pt x="20" y="83"/>
                  </a:lnTo>
                  <a:cubicBezTo>
                    <a:pt x="20" y="86"/>
                    <a:pt x="21" y="87"/>
                    <a:pt x="24" y="87"/>
                  </a:cubicBezTo>
                  <a:cubicBezTo>
                    <a:pt x="28" y="87"/>
                    <a:pt x="31" y="84"/>
                    <a:pt x="35" y="78"/>
                  </a:cubicBezTo>
                  <a:lnTo>
                    <a:pt x="35" y="0"/>
                  </a:lnTo>
                  <a:lnTo>
                    <a:pt x="55" y="0"/>
                  </a:lnTo>
                  <a:lnTo>
                    <a:pt x="55" y="10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2622891" y="2290512"/>
              <a:ext cx="20908" cy="37960"/>
            </a:xfrm>
            <a:custGeom>
              <a:avLst/>
              <a:gdLst>
                <a:gd name="T0" fmla="*/ 13205 w 57"/>
                <a:gd name="T1" fmla="*/ 25898 h 107"/>
                <a:gd name="T2" fmla="*/ 10271 w 57"/>
                <a:gd name="T3" fmla="*/ 31219 h 107"/>
                <a:gd name="T4" fmla="*/ 6969 w 57"/>
                <a:gd name="T5" fmla="*/ 25898 h 107"/>
                <a:gd name="T6" fmla="*/ 6969 w 57"/>
                <a:gd name="T7" fmla="*/ 11353 h 107"/>
                <a:gd name="T8" fmla="*/ 10271 w 57"/>
                <a:gd name="T9" fmla="*/ 5676 h 107"/>
                <a:gd name="T10" fmla="*/ 13205 w 57"/>
                <a:gd name="T11" fmla="*/ 11353 h 107"/>
                <a:gd name="T12" fmla="*/ 13205 w 57"/>
                <a:gd name="T13" fmla="*/ 25898 h 107"/>
                <a:gd name="T14" fmla="*/ 20541 w 57"/>
                <a:gd name="T15" fmla="*/ 12062 h 107"/>
                <a:gd name="T16" fmla="*/ 17974 w 57"/>
                <a:gd name="T17" fmla="*/ 3548 h 107"/>
                <a:gd name="T18" fmla="*/ 10271 w 57"/>
                <a:gd name="T19" fmla="*/ 0 h 107"/>
                <a:gd name="T20" fmla="*/ 2201 w 57"/>
                <a:gd name="T21" fmla="*/ 3548 h 107"/>
                <a:gd name="T22" fmla="*/ 0 w 57"/>
                <a:gd name="T23" fmla="*/ 12062 h 107"/>
                <a:gd name="T24" fmla="*/ 0 w 57"/>
                <a:gd name="T25" fmla="*/ 25188 h 107"/>
                <a:gd name="T26" fmla="*/ 2201 w 57"/>
                <a:gd name="T27" fmla="*/ 33703 h 107"/>
                <a:gd name="T28" fmla="*/ 10271 w 57"/>
                <a:gd name="T29" fmla="*/ 37605 h 107"/>
                <a:gd name="T30" fmla="*/ 18340 w 57"/>
                <a:gd name="T31" fmla="*/ 33703 h 107"/>
                <a:gd name="T32" fmla="*/ 20541 w 57"/>
                <a:gd name="T33" fmla="*/ 25188 h 107"/>
                <a:gd name="T34" fmla="*/ 20541 w 57"/>
                <a:gd name="T35" fmla="*/ 12062 h 1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7" h="107">
                  <a:moveTo>
                    <a:pt x="36" y="73"/>
                  </a:moveTo>
                  <a:cubicBezTo>
                    <a:pt x="37" y="83"/>
                    <a:pt x="34" y="88"/>
                    <a:pt x="28" y="88"/>
                  </a:cubicBezTo>
                  <a:cubicBezTo>
                    <a:pt x="21" y="88"/>
                    <a:pt x="18" y="83"/>
                    <a:pt x="19" y="73"/>
                  </a:cubicBezTo>
                  <a:lnTo>
                    <a:pt x="19" y="32"/>
                  </a:lnTo>
                  <a:cubicBezTo>
                    <a:pt x="18" y="21"/>
                    <a:pt x="21" y="16"/>
                    <a:pt x="28" y="16"/>
                  </a:cubicBezTo>
                  <a:cubicBezTo>
                    <a:pt x="34" y="16"/>
                    <a:pt x="37" y="21"/>
                    <a:pt x="36" y="32"/>
                  </a:cubicBezTo>
                  <a:lnTo>
                    <a:pt x="36" y="73"/>
                  </a:lnTo>
                  <a:close/>
                  <a:moveTo>
                    <a:pt x="56" y="34"/>
                  </a:moveTo>
                  <a:cubicBezTo>
                    <a:pt x="56" y="23"/>
                    <a:pt x="53" y="14"/>
                    <a:pt x="49" y="10"/>
                  </a:cubicBezTo>
                  <a:cubicBezTo>
                    <a:pt x="44" y="3"/>
                    <a:pt x="36" y="0"/>
                    <a:pt x="28" y="0"/>
                  </a:cubicBezTo>
                  <a:cubicBezTo>
                    <a:pt x="18" y="0"/>
                    <a:pt x="11" y="3"/>
                    <a:pt x="6" y="10"/>
                  </a:cubicBezTo>
                  <a:cubicBezTo>
                    <a:pt x="2" y="14"/>
                    <a:pt x="0" y="23"/>
                    <a:pt x="0" y="34"/>
                  </a:cubicBezTo>
                  <a:lnTo>
                    <a:pt x="0" y="71"/>
                  </a:lnTo>
                  <a:cubicBezTo>
                    <a:pt x="0" y="82"/>
                    <a:pt x="2" y="90"/>
                    <a:pt x="6" y="95"/>
                  </a:cubicBezTo>
                  <a:cubicBezTo>
                    <a:pt x="11" y="102"/>
                    <a:pt x="19" y="106"/>
                    <a:pt x="28" y="106"/>
                  </a:cubicBezTo>
                  <a:cubicBezTo>
                    <a:pt x="36" y="106"/>
                    <a:pt x="45" y="102"/>
                    <a:pt x="50" y="95"/>
                  </a:cubicBezTo>
                  <a:cubicBezTo>
                    <a:pt x="54" y="90"/>
                    <a:pt x="56" y="82"/>
                    <a:pt x="56" y="71"/>
                  </a:cubicBezTo>
                  <a:lnTo>
                    <a:pt x="5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2598293" y="2277422"/>
              <a:ext cx="27057" cy="51050"/>
            </a:xfrm>
            <a:custGeom>
              <a:avLst/>
              <a:gdLst>
                <a:gd name="T0" fmla="*/ 17185 w 74"/>
                <a:gd name="T1" fmla="*/ 29901 h 140"/>
                <a:gd name="T2" fmla="*/ 17185 w 74"/>
                <a:gd name="T3" fmla="*/ 50685 h 140"/>
                <a:gd name="T4" fmla="*/ 9507 w 74"/>
                <a:gd name="T5" fmla="*/ 50685 h 140"/>
                <a:gd name="T6" fmla="*/ 9507 w 74"/>
                <a:gd name="T7" fmla="*/ 29901 h 140"/>
                <a:gd name="T8" fmla="*/ 0 w 74"/>
                <a:gd name="T9" fmla="*/ 0 h 140"/>
                <a:gd name="T10" fmla="*/ 8044 w 74"/>
                <a:gd name="T11" fmla="*/ 0 h 140"/>
                <a:gd name="T12" fmla="*/ 13529 w 74"/>
                <a:gd name="T13" fmla="*/ 19691 h 140"/>
                <a:gd name="T14" fmla="*/ 18647 w 74"/>
                <a:gd name="T15" fmla="*/ 0 h 140"/>
                <a:gd name="T16" fmla="*/ 26691 w 74"/>
                <a:gd name="T17" fmla="*/ 0 h 140"/>
                <a:gd name="T18" fmla="*/ 17185 w 74"/>
                <a:gd name="T19" fmla="*/ 29901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140">
                  <a:moveTo>
                    <a:pt x="47" y="82"/>
                  </a:moveTo>
                  <a:lnTo>
                    <a:pt x="47" y="139"/>
                  </a:lnTo>
                  <a:lnTo>
                    <a:pt x="26" y="139"/>
                  </a:lnTo>
                  <a:lnTo>
                    <a:pt x="26" y="82"/>
                  </a:lnTo>
                  <a:cubicBezTo>
                    <a:pt x="26" y="82"/>
                    <a:pt x="5" y="13"/>
                    <a:pt x="0" y="0"/>
                  </a:cubicBezTo>
                  <a:lnTo>
                    <a:pt x="22" y="0"/>
                  </a:lnTo>
                  <a:lnTo>
                    <a:pt x="37" y="54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47" y="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2754487" y="2290512"/>
              <a:ext cx="20908" cy="37960"/>
            </a:xfrm>
            <a:custGeom>
              <a:avLst/>
              <a:gdLst>
                <a:gd name="T0" fmla="*/ 7210 w 58"/>
                <a:gd name="T1" fmla="*/ 10027 h 106"/>
                <a:gd name="T2" fmla="*/ 10454 w 58"/>
                <a:gd name="T3" fmla="*/ 5730 h 106"/>
                <a:gd name="T4" fmla="*/ 13338 w 58"/>
                <a:gd name="T5" fmla="*/ 10385 h 106"/>
                <a:gd name="T6" fmla="*/ 13338 w 58"/>
                <a:gd name="T7" fmla="*/ 14325 h 106"/>
                <a:gd name="T8" fmla="*/ 7210 w 58"/>
                <a:gd name="T9" fmla="*/ 14325 h 106"/>
                <a:gd name="T10" fmla="*/ 7210 w 58"/>
                <a:gd name="T11" fmla="*/ 10027 h 106"/>
                <a:gd name="T12" fmla="*/ 20548 w 58"/>
                <a:gd name="T13" fmla="*/ 19696 h 106"/>
                <a:gd name="T14" fmla="*/ 20548 w 58"/>
                <a:gd name="T15" fmla="*/ 12176 h 106"/>
                <a:gd name="T16" fmla="*/ 18385 w 58"/>
                <a:gd name="T17" fmla="*/ 3939 h 106"/>
                <a:gd name="T18" fmla="*/ 10454 w 58"/>
                <a:gd name="T19" fmla="*/ 0 h 106"/>
                <a:gd name="T20" fmla="*/ 2163 w 58"/>
                <a:gd name="T21" fmla="*/ 3939 h 106"/>
                <a:gd name="T22" fmla="*/ 0 w 58"/>
                <a:gd name="T23" fmla="*/ 12534 h 106"/>
                <a:gd name="T24" fmla="*/ 0 w 58"/>
                <a:gd name="T25" fmla="*/ 25426 h 106"/>
                <a:gd name="T26" fmla="*/ 2523 w 58"/>
                <a:gd name="T27" fmla="*/ 34021 h 106"/>
                <a:gd name="T28" fmla="*/ 10454 w 58"/>
                <a:gd name="T29" fmla="*/ 37602 h 106"/>
                <a:gd name="T30" fmla="*/ 18745 w 58"/>
                <a:gd name="T31" fmla="*/ 33663 h 106"/>
                <a:gd name="T32" fmla="*/ 20187 w 58"/>
                <a:gd name="T33" fmla="*/ 29723 h 106"/>
                <a:gd name="T34" fmla="*/ 20548 w 58"/>
                <a:gd name="T35" fmla="*/ 25426 h 106"/>
                <a:gd name="T36" fmla="*/ 20548 w 58"/>
                <a:gd name="T37" fmla="*/ 24352 h 106"/>
                <a:gd name="T38" fmla="*/ 13338 w 58"/>
                <a:gd name="T39" fmla="*/ 24352 h 106"/>
                <a:gd name="T40" fmla="*/ 13338 w 58"/>
                <a:gd name="T41" fmla="*/ 29007 h 106"/>
                <a:gd name="T42" fmla="*/ 10454 w 58"/>
                <a:gd name="T43" fmla="*/ 31514 h 106"/>
                <a:gd name="T44" fmla="*/ 7210 w 58"/>
                <a:gd name="T45" fmla="*/ 26500 h 106"/>
                <a:gd name="T46" fmla="*/ 7210 w 58"/>
                <a:gd name="T47" fmla="*/ 19696 h 106"/>
                <a:gd name="T48" fmla="*/ 20548 w 58"/>
                <a:gd name="T49" fmla="*/ 19696 h 1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106">
                  <a:moveTo>
                    <a:pt x="20" y="28"/>
                  </a:moveTo>
                  <a:cubicBezTo>
                    <a:pt x="20" y="19"/>
                    <a:pt x="22" y="16"/>
                    <a:pt x="29" y="16"/>
                  </a:cubicBezTo>
                  <a:cubicBezTo>
                    <a:pt x="35" y="16"/>
                    <a:pt x="37" y="19"/>
                    <a:pt x="37" y="29"/>
                  </a:cubicBezTo>
                  <a:lnTo>
                    <a:pt x="37" y="40"/>
                  </a:lnTo>
                  <a:lnTo>
                    <a:pt x="20" y="40"/>
                  </a:lnTo>
                  <a:lnTo>
                    <a:pt x="20" y="28"/>
                  </a:lnTo>
                  <a:close/>
                  <a:moveTo>
                    <a:pt x="57" y="55"/>
                  </a:moveTo>
                  <a:lnTo>
                    <a:pt x="57" y="34"/>
                  </a:lnTo>
                  <a:cubicBezTo>
                    <a:pt x="57" y="23"/>
                    <a:pt x="55" y="15"/>
                    <a:pt x="51" y="11"/>
                  </a:cubicBezTo>
                  <a:cubicBezTo>
                    <a:pt x="46" y="4"/>
                    <a:pt x="38" y="0"/>
                    <a:pt x="29" y="0"/>
                  </a:cubicBezTo>
                  <a:cubicBezTo>
                    <a:pt x="19" y="0"/>
                    <a:pt x="12" y="4"/>
                    <a:pt x="6" y="11"/>
                  </a:cubicBezTo>
                  <a:cubicBezTo>
                    <a:pt x="2" y="15"/>
                    <a:pt x="0" y="24"/>
                    <a:pt x="0" y="35"/>
                  </a:cubicBezTo>
                  <a:lnTo>
                    <a:pt x="0" y="71"/>
                  </a:lnTo>
                  <a:cubicBezTo>
                    <a:pt x="0" y="82"/>
                    <a:pt x="3" y="90"/>
                    <a:pt x="7" y="95"/>
                  </a:cubicBezTo>
                  <a:cubicBezTo>
                    <a:pt x="12" y="102"/>
                    <a:pt x="20" y="105"/>
                    <a:pt x="29" y="105"/>
                  </a:cubicBezTo>
                  <a:cubicBezTo>
                    <a:pt x="39" y="105"/>
                    <a:pt x="47" y="102"/>
                    <a:pt x="52" y="94"/>
                  </a:cubicBezTo>
                  <a:cubicBezTo>
                    <a:pt x="54" y="91"/>
                    <a:pt x="56" y="87"/>
                    <a:pt x="56" y="83"/>
                  </a:cubicBezTo>
                  <a:cubicBezTo>
                    <a:pt x="57" y="81"/>
                    <a:pt x="57" y="77"/>
                    <a:pt x="57" y="71"/>
                  </a:cubicBezTo>
                  <a:lnTo>
                    <a:pt x="57" y="68"/>
                  </a:lnTo>
                  <a:lnTo>
                    <a:pt x="37" y="68"/>
                  </a:lnTo>
                  <a:cubicBezTo>
                    <a:pt x="37" y="75"/>
                    <a:pt x="37" y="80"/>
                    <a:pt x="37" y="81"/>
                  </a:cubicBezTo>
                  <a:cubicBezTo>
                    <a:pt x="36" y="86"/>
                    <a:pt x="34" y="88"/>
                    <a:pt x="29" y="88"/>
                  </a:cubicBezTo>
                  <a:cubicBezTo>
                    <a:pt x="22" y="88"/>
                    <a:pt x="20" y="84"/>
                    <a:pt x="20" y="74"/>
                  </a:cubicBezTo>
                  <a:lnTo>
                    <a:pt x="20" y="55"/>
                  </a:lnTo>
                  <a:lnTo>
                    <a:pt x="5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2729890" y="2277422"/>
              <a:ext cx="20908" cy="51050"/>
            </a:xfrm>
            <a:custGeom>
              <a:avLst/>
              <a:gdLst>
                <a:gd name="T0" fmla="*/ 13205 w 57"/>
                <a:gd name="T1" fmla="*/ 39381 h 140"/>
                <a:gd name="T2" fmla="*/ 10271 w 57"/>
                <a:gd name="T3" fmla="*/ 44486 h 140"/>
                <a:gd name="T4" fmla="*/ 6603 w 57"/>
                <a:gd name="T5" fmla="*/ 43028 h 140"/>
                <a:gd name="T6" fmla="*/ 6603 w 57"/>
                <a:gd name="T7" fmla="*/ 20055 h 140"/>
                <a:gd name="T8" fmla="*/ 10271 w 57"/>
                <a:gd name="T9" fmla="*/ 18232 h 140"/>
                <a:gd name="T10" fmla="*/ 13205 w 57"/>
                <a:gd name="T11" fmla="*/ 23337 h 140"/>
                <a:gd name="T12" fmla="*/ 13205 w 57"/>
                <a:gd name="T13" fmla="*/ 39381 h 140"/>
                <a:gd name="T14" fmla="*/ 6603 w 57"/>
                <a:gd name="T15" fmla="*/ 16774 h 140"/>
                <a:gd name="T16" fmla="*/ 6603 w 57"/>
                <a:gd name="T17" fmla="*/ 0 h 140"/>
                <a:gd name="T18" fmla="*/ 0 w 57"/>
                <a:gd name="T19" fmla="*/ 0 h 140"/>
                <a:gd name="T20" fmla="*/ 0 w 57"/>
                <a:gd name="T21" fmla="*/ 50321 h 140"/>
                <a:gd name="T22" fmla="*/ 6603 w 57"/>
                <a:gd name="T23" fmla="*/ 50321 h 140"/>
                <a:gd name="T24" fmla="*/ 6603 w 57"/>
                <a:gd name="T25" fmla="*/ 46674 h 140"/>
                <a:gd name="T26" fmla="*/ 13939 w 57"/>
                <a:gd name="T27" fmla="*/ 50685 h 140"/>
                <a:gd name="T28" fmla="*/ 19808 w 57"/>
                <a:gd name="T29" fmla="*/ 46674 h 140"/>
                <a:gd name="T30" fmla="*/ 20541 w 57"/>
                <a:gd name="T31" fmla="*/ 39017 h 140"/>
                <a:gd name="T32" fmla="*/ 20541 w 57"/>
                <a:gd name="T33" fmla="*/ 24066 h 140"/>
                <a:gd name="T34" fmla="*/ 19441 w 57"/>
                <a:gd name="T35" fmla="*/ 16774 h 140"/>
                <a:gd name="T36" fmla="*/ 13939 w 57"/>
                <a:gd name="T37" fmla="*/ 12398 h 140"/>
                <a:gd name="T38" fmla="*/ 6603 w 57"/>
                <a:gd name="T39" fmla="*/ 16774 h 1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140">
                  <a:moveTo>
                    <a:pt x="36" y="108"/>
                  </a:moveTo>
                  <a:cubicBezTo>
                    <a:pt x="36" y="118"/>
                    <a:pt x="34" y="122"/>
                    <a:pt x="28" y="122"/>
                  </a:cubicBezTo>
                  <a:cubicBezTo>
                    <a:pt x="25" y="122"/>
                    <a:pt x="22" y="121"/>
                    <a:pt x="18" y="118"/>
                  </a:cubicBezTo>
                  <a:lnTo>
                    <a:pt x="18" y="55"/>
                  </a:lnTo>
                  <a:cubicBezTo>
                    <a:pt x="22" y="52"/>
                    <a:pt x="25" y="50"/>
                    <a:pt x="28" y="50"/>
                  </a:cubicBezTo>
                  <a:cubicBezTo>
                    <a:pt x="34" y="50"/>
                    <a:pt x="36" y="53"/>
                    <a:pt x="36" y="64"/>
                  </a:cubicBezTo>
                  <a:lnTo>
                    <a:pt x="36" y="108"/>
                  </a:lnTo>
                  <a:close/>
                  <a:moveTo>
                    <a:pt x="18" y="46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18" y="138"/>
                  </a:lnTo>
                  <a:lnTo>
                    <a:pt x="18" y="128"/>
                  </a:lnTo>
                  <a:cubicBezTo>
                    <a:pt x="25" y="135"/>
                    <a:pt x="32" y="139"/>
                    <a:pt x="38" y="139"/>
                  </a:cubicBezTo>
                  <a:cubicBezTo>
                    <a:pt x="46" y="139"/>
                    <a:pt x="51" y="135"/>
                    <a:pt x="54" y="128"/>
                  </a:cubicBezTo>
                  <a:cubicBezTo>
                    <a:pt x="55" y="123"/>
                    <a:pt x="56" y="117"/>
                    <a:pt x="56" y="107"/>
                  </a:cubicBezTo>
                  <a:lnTo>
                    <a:pt x="56" y="66"/>
                  </a:lnTo>
                  <a:cubicBezTo>
                    <a:pt x="56" y="56"/>
                    <a:pt x="54" y="49"/>
                    <a:pt x="53" y="46"/>
                  </a:cubicBezTo>
                  <a:cubicBezTo>
                    <a:pt x="51" y="38"/>
                    <a:pt x="46" y="34"/>
                    <a:pt x="38" y="34"/>
                  </a:cubicBezTo>
                  <a:cubicBezTo>
                    <a:pt x="31" y="34"/>
                    <a:pt x="24" y="38"/>
                    <a:pt x="18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2705292" y="2290512"/>
              <a:ext cx="20908" cy="37960"/>
            </a:xfrm>
            <a:custGeom>
              <a:avLst/>
              <a:gdLst>
                <a:gd name="T0" fmla="*/ 20535 w 56"/>
                <a:gd name="T1" fmla="*/ 36875 h 105"/>
                <a:gd name="T2" fmla="*/ 13441 w 56"/>
                <a:gd name="T3" fmla="*/ 36875 h 105"/>
                <a:gd name="T4" fmla="*/ 13441 w 56"/>
                <a:gd name="T5" fmla="*/ 32899 h 105"/>
                <a:gd name="T6" fmla="*/ 5600 w 56"/>
                <a:gd name="T7" fmla="*/ 37598 h 105"/>
                <a:gd name="T8" fmla="*/ 1120 w 56"/>
                <a:gd name="T9" fmla="*/ 34706 h 105"/>
                <a:gd name="T10" fmla="*/ 0 w 56"/>
                <a:gd name="T11" fmla="*/ 28922 h 105"/>
                <a:gd name="T12" fmla="*/ 0 w 56"/>
                <a:gd name="T13" fmla="*/ 0 h 105"/>
                <a:gd name="T14" fmla="*/ 7467 w 56"/>
                <a:gd name="T15" fmla="*/ 0 h 105"/>
                <a:gd name="T16" fmla="*/ 7467 w 56"/>
                <a:gd name="T17" fmla="*/ 27114 h 105"/>
                <a:gd name="T18" fmla="*/ 7467 w 56"/>
                <a:gd name="T19" fmla="*/ 29645 h 105"/>
                <a:gd name="T20" fmla="*/ 8961 w 56"/>
                <a:gd name="T21" fmla="*/ 31091 h 105"/>
                <a:gd name="T22" fmla="*/ 13441 w 56"/>
                <a:gd name="T23" fmla="*/ 27837 h 105"/>
                <a:gd name="T24" fmla="*/ 13441 w 56"/>
                <a:gd name="T25" fmla="*/ 0 h 105"/>
                <a:gd name="T26" fmla="*/ 20535 w 56"/>
                <a:gd name="T27" fmla="*/ 0 h 105"/>
                <a:gd name="T28" fmla="*/ 20535 w 56"/>
                <a:gd name="T29" fmla="*/ 36875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05">
                  <a:moveTo>
                    <a:pt x="55" y="102"/>
                  </a:moveTo>
                  <a:lnTo>
                    <a:pt x="36" y="102"/>
                  </a:lnTo>
                  <a:lnTo>
                    <a:pt x="36" y="91"/>
                  </a:lnTo>
                  <a:cubicBezTo>
                    <a:pt x="28" y="99"/>
                    <a:pt x="22" y="104"/>
                    <a:pt x="15" y="104"/>
                  </a:cubicBezTo>
                  <a:cubicBezTo>
                    <a:pt x="9" y="104"/>
                    <a:pt x="5" y="101"/>
                    <a:pt x="3" y="96"/>
                  </a:cubicBezTo>
                  <a:cubicBezTo>
                    <a:pt x="1" y="92"/>
                    <a:pt x="0" y="88"/>
                    <a:pt x="0" y="80"/>
                  </a:cubicBezTo>
                  <a:lnTo>
                    <a:pt x="0" y="0"/>
                  </a:lnTo>
                  <a:lnTo>
                    <a:pt x="20" y="0"/>
                  </a:lnTo>
                  <a:lnTo>
                    <a:pt x="20" y="75"/>
                  </a:lnTo>
                  <a:lnTo>
                    <a:pt x="20" y="82"/>
                  </a:lnTo>
                  <a:cubicBezTo>
                    <a:pt x="21" y="85"/>
                    <a:pt x="22" y="86"/>
                    <a:pt x="24" y="86"/>
                  </a:cubicBezTo>
                  <a:cubicBezTo>
                    <a:pt x="28" y="86"/>
                    <a:pt x="31" y="83"/>
                    <a:pt x="36" y="77"/>
                  </a:cubicBezTo>
                  <a:lnTo>
                    <a:pt x="36" y="0"/>
                  </a:lnTo>
                  <a:lnTo>
                    <a:pt x="55" y="0"/>
                  </a:lnTo>
                  <a:lnTo>
                    <a:pt x="55" y="1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2683154" y="2277422"/>
              <a:ext cx="23368" cy="51050"/>
            </a:xfrm>
            <a:custGeom>
              <a:avLst/>
              <a:gdLst>
                <a:gd name="T0" fmla="*/ 14997 w 67"/>
                <a:gd name="T1" fmla="*/ 50683 h 139"/>
                <a:gd name="T2" fmla="*/ 7673 w 67"/>
                <a:gd name="T3" fmla="*/ 50683 h 139"/>
                <a:gd name="T4" fmla="*/ 7673 w 67"/>
                <a:gd name="T5" fmla="*/ 7345 h 139"/>
                <a:gd name="T6" fmla="*/ 0 w 67"/>
                <a:gd name="T7" fmla="*/ 7345 h 139"/>
                <a:gd name="T8" fmla="*/ 0 w 67"/>
                <a:gd name="T9" fmla="*/ 0 h 139"/>
                <a:gd name="T10" fmla="*/ 23019 w 67"/>
                <a:gd name="T11" fmla="*/ 0 h 139"/>
                <a:gd name="T12" fmla="*/ 23019 w 67"/>
                <a:gd name="T13" fmla="*/ 7345 h 139"/>
                <a:gd name="T14" fmla="*/ 14997 w 67"/>
                <a:gd name="T15" fmla="*/ 7345 h 139"/>
                <a:gd name="T16" fmla="*/ 14997 w 67"/>
                <a:gd name="T17" fmla="*/ 50683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139">
                  <a:moveTo>
                    <a:pt x="43" y="138"/>
                  </a:moveTo>
                  <a:lnTo>
                    <a:pt x="22" y="138"/>
                  </a:lnTo>
                  <a:lnTo>
                    <a:pt x="22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20"/>
                  </a:lnTo>
                  <a:lnTo>
                    <a:pt x="43" y="20"/>
                  </a:lnTo>
                  <a:lnTo>
                    <a:pt x="43" y="13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5213350" y="3590925"/>
            <a:ext cx="288925" cy="271463"/>
            <a:chOff x="3090863" y="2192338"/>
            <a:chExt cx="223837" cy="223837"/>
          </a:xfrm>
        </p:grpSpPr>
        <p:sp>
          <p:nvSpPr>
            <p:cNvPr id="23" name="Freeform 11"/>
            <p:cNvSpPr>
              <a:spLocks noChangeArrowheads="1"/>
            </p:cNvSpPr>
            <p:nvPr/>
          </p:nvSpPr>
          <p:spPr bwMode="auto">
            <a:xfrm>
              <a:off x="3090863" y="2192338"/>
              <a:ext cx="223837" cy="223837"/>
            </a:xfrm>
            <a:custGeom>
              <a:avLst/>
              <a:gdLst>
                <a:gd name="T0" fmla="*/ 223477 w 622"/>
                <a:gd name="T1" fmla="*/ 111378 h 621"/>
                <a:gd name="T2" fmla="*/ 111559 w 622"/>
                <a:gd name="T3" fmla="*/ 0 h 621"/>
                <a:gd name="T4" fmla="*/ 0 w 622"/>
                <a:gd name="T5" fmla="*/ 111378 h 621"/>
                <a:gd name="T6" fmla="*/ 111559 w 622"/>
                <a:gd name="T7" fmla="*/ 223477 h 621"/>
                <a:gd name="T8" fmla="*/ 223477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2" y="0"/>
                    <a:pt x="310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0" y="620"/>
                  </a:cubicBezTo>
                  <a:cubicBezTo>
                    <a:pt x="482" y="620"/>
                    <a:pt x="621" y="481"/>
                    <a:pt x="621" y="309"/>
                  </a:cubicBezTo>
                </a:path>
              </a:pathLst>
            </a:custGeom>
            <a:solidFill>
              <a:srgbClr val="007F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Freeform 12"/>
            <p:cNvSpPr>
              <a:spLocks noChangeArrowheads="1"/>
            </p:cNvSpPr>
            <p:nvPr/>
          </p:nvSpPr>
          <p:spPr bwMode="auto">
            <a:xfrm>
              <a:off x="3154816" y="2251243"/>
              <a:ext cx="23368" cy="92938"/>
            </a:xfrm>
            <a:custGeom>
              <a:avLst/>
              <a:gdLst>
                <a:gd name="T0" fmla="*/ 11330 w 66"/>
                <a:gd name="T1" fmla="*/ 21530 h 259"/>
                <a:gd name="T2" fmla="*/ 23014 w 66"/>
                <a:gd name="T3" fmla="*/ 10765 h 259"/>
                <a:gd name="T4" fmla="*/ 11330 w 66"/>
                <a:gd name="T5" fmla="*/ 0 h 259"/>
                <a:gd name="T6" fmla="*/ 0 w 66"/>
                <a:gd name="T7" fmla="*/ 10765 h 259"/>
                <a:gd name="T8" fmla="*/ 11330 w 66"/>
                <a:gd name="T9" fmla="*/ 21530 h 259"/>
                <a:gd name="T10" fmla="*/ 21598 w 66"/>
                <a:gd name="T11" fmla="*/ 30142 h 259"/>
                <a:gd name="T12" fmla="*/ 1062 w 66"/>
                <a:gd name="T13" fmla="*/ 30142 h 259"/>
                <a:gd name="T14" fmla="*/ 1062 w 66"/>
                <a:gd name="T15" fmla="*/ 92579 h 259"/>
                <a:gd name="T16" fmla="*/ 21598 w 66"/>
                <a:gd name="T17" fmla="*/ 92579 h 259"/>
                <a:gd name="T18" fmla="*/ 21598 w 66"/>
                <a:gd name="T19" fmla="*/ 30142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259">
                  <a:moveTo>
                    <a:pt x="32" y="60"/>
                  </a:moveTo>
                  <a:cubicBezTo>
                    <a:pt x="52" y="60"/>
                    <a:pt x="65" y="47"/>
                    <a:pt x="65" y="30"/>
                  </a:cubicBezTo>
                  <a:cubicBezTo>
                    <a:pt x="65" y="13"/>
                    <a:pt x="52" y="0"/>
                    <a:pt x="32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2" y="60"/>
                    <a:pt x="32" y="60"/>
                  </a:cubicBezTo>
                  <a:close/>
                  <a:moveTo>
                    <a:pt x="61" y="84"/>
                  </a:moveTo>
                  <a:lnTo>
                    <a:pt x="3" y="84"/>
                  </a:lnTo>
                  <a:lnTo>
                    <a:pt x="3" y="258"/>
                  </a:lnTo>
                  <a:lnTo>
                    <a:pt x="61" y="258"/>
                  </a:lnTo>
                  <a:lnTo>
                    <a:pt x="61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13"/>
            <p:cNvSpPr>
              <a:spLocks noChangeArrowheads="1"/>
            </p:cNvSpPr>
            <p:nvPr/>
          </p:nvSpPr>
          <p:spPr bwMode="auto">
            <a:xfrm>
              <a:off x="3188023" y="2280040"/>
              <a:ext cx="65183" cy="64140"/>
            </a:xfrm>
            <a:custGeom>
              <a:avLst/>
              <a:gdLst>
                <a:gd name="T0" fmla="*/ 21485 w 179"/>
                <a:gd name="T1" fmla="*/ 63782 h 179"/>
                <a:gd name="T2" fmla="*/ 21485 w 179"/>
                <a:gd name="T3" fmla="*/ 29024 h 179"/>
                <a:gd name="T4" fmla="*/ 21849 w 179"/>
                <a:gd name="T5" fmla="*/ 23649 h 179"/>
                <a:gd name="T6" fmla="*/ 32774 w 179"/>
                <a:gd name="T7" fmla="*/ 16125 h 179"/>
                <a:gd name="T8" fmla="*/ 43698 w 179"/>
                <a:gd name="T9" fmla="*/ 30458 h 179"/>
                <a:gd name="T10" fmla="*/ 43698 w 179"/>
                <a:gd name="T11" fmla="*/ 63782 h 179"/>
                <a:gd name="T12" fmla="*/ 64819 w 179"/>
                <a:gd name="T13" fmla="*/ 63782 h 179"/>
                <a:gd name="T14" fmla="*/ 64819 w 179"/>
                <a:gd name="T15" fmla="*/ 27949 h 179"/>
                <a:gd name="T16" fmla="*/ 40421 w 179"/>
                <a:gd name="T17" fmla="*/ 0 h 179"/>
                <a:gd name="T18" fmla="*/ 21485 w 179"/>
                <a:gd name="T19" fmla="*/ 10391 h 179"/>
                <a:gd name="T20" fmla="*/ 21485 w 179"/>
                <a:gd name="T21" fmla="*/ 1433 h 179"/>
                <a:gd name="T22" fmla="*/ 0 w 179"/>
                <a:gd name="T23" fmla="*/ 1433 h 179"/>
                <a:gd name="T24" fmla="*/ 0 w 179"/>
                <a:gd name="T25" fmla="*/ 63782 h 179"/>
                <a:gd name="T26" fmla="*/ 21485 w 179"/>
                <a:gd name="T27" fmla="*/ 63782 h 1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9">
                  <a:moveTo>
                    <a:pt x="59" y="178"/>
                  </a:moveTo>
                  <a:lnTo>
                    <a:pt x="59" y="81"/>
                  </a:lnTo>
                  <a:cubicBezTo>
                    <a:pt x="59" y="75"/>
                    <a:pt x="59" y="70"/>
                    <a:pt x="60" y="66"/>
                  </a:cubicBezTo>
                  <a:cubicBezTo>
                    <a:pt x="65" y="56"/>
                    <a:pt x="74" y="45"/>
                    <a:pt x="90" y="45"/>
                  </a:cubicBezTo>
                  <a:cubicBezTo>
                    <a:pt x="111" y="45"/>
                    <a:pt x="120" y="61"/>
                    <a:pt x="120" y="85"/>
                  </a:cubicBezTo>
                  <a:lnTo>
                    <a:pt x="120" y="178"/>
                  </a:lnTo>
                  <a:lnTo>
                    <a:pt x="178" y="178"/>
                  </a:lnTo>
                  <a:lnTo>
                    <a:pt x="178" y="78"/>
                  </a:lnTo>
                  <a:cubicBezTo>
                    <a:pt x="178" y="25"/>
                    <a:pt x="149" y="0"/>
                    <a:pt x="111" y="0"/>
                  </a:cubicBezTo>
                  <a:cubicBezTo>
                    <a:pt x="80" y="0"/>
                    <a:pt x="66" y="17"/>
                    <a:pt x="59" y="29"/>
                  </a:cubicBezTo>
                  <a:lnTo>
                    <a:pt x="59" y="4"/>
                  </a:lnTo>
                  <a:lnTo>
                    <a:pt x="0" y="4"/>
                  </a:lnTo>
                  <a:cubicBezTo>
                    <a:pt x="1" y="21"/>
                    <a:pt x="0" y="178"/>
                    <a:pt x="0" y="178"/>
                  </a:cubicBezTo>
                  <a:lnTo>
                    <a:pt x="59" y="1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twitter.com/CSCfi</a:t>
            </a:r>
            <a:endParaRPr lang="en-US" sz="900" smtClean="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 smtClean="0">
                <a:solidFill>
                  <a:srgbClr val="5E6A71"/>
                </a:solidFill>
              </a:rPr>
              <a:t>youtube.com/CSCfi</a:t>
            </a:r>
            <a:endParaRPr lang="pl-PL" sz="900" smtClean="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20491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600">
                <a:solidFill>
                  <a:srgbClr val="FFFFFF"/>
                </a:solidFill>
              </a:rPr>
              <a:t>Kuvat CSC:n arkisto ja Thinkstock</a:t>
            </a:r>
          </a:p>
        </p:txBody>
      </p:sp>
      <p:pic>
        <p:nvPicPr>
          <p:cNvPr id="35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997325"/>
            <a:ext cx="2889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50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-1" y="3625055"/>
            <a:ext cx="2159988" cy="1202533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3424"/>
            <a:ext cx="2164256" cy="204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2" y="3629812"/>
            <a:ext cx="5293821" cy="1199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60" y="-1433"/>
            <a:ext cx="6988741" cy="16143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59988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916" tIns="31457" rIns="62916" bIns="31457" anchor="ctr"/>
          <a:lstStyle/>
          <a:p>
            <a:pPr algn="ctr" defTabSz="428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159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938">
                <a:solidFill>
                  <a:srgbClr val="025C96"/>
                </a:solidFill>
                <a:latin typeface="Corbel"/>
                <a:cs typeface="Corbel"/>
              </a:defRPr>
            </a:lvl1pPr>
            <a:lvl2pPr marL="314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16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916" tIns="31457" rIns="62916" bIns="31457" anchor="ctr"/>
          <a:lstStyle/>
          <a:p>
            <a:pPr algn="ctr" defTabSz="428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444967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8791566" y="3287259"/>
            <a:ext cx="356400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75509" y="3646489"/>
            <a:ext cx="372146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 rot="10800000">
            <a:off x="1906443" y="3628907"/>
            <a:ext cx="251356" cy="671152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297844"/>
            <a:ext cx="1051560" cy="1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559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086DF-C7C9-4DB3-8877-43D60EBA430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549742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E05B-3EAA-4BE7-8DF1-63B51F5B7C6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772223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C3FAF-A6CB-4541-B8CC-780941CC0C3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00017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5880E-2C9E-4A2A-B4E8-2F1C096FE5F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855912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F6F6F25-0349-417A-85A3-CEAEFC00624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226085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1FE780A-4ECB-48AF-84CA-3C806F5A7F3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1916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29CB13-B117-46DA-A4C8-EB5BD8EAA87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316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 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464F55"/>
                </a:solidFill>
                <a:latin typeface="Corbel" panose="020B0503020204020204" pitchFamily="34" charset="0"/>
              </a:defRPr>
            </a:lvl1pPr>
          </a:lstStyle>
          <a:p>
            <a:fld id="{65B34963-FCE8-4F2A-8CAB-7B9CBEEB9331}" type="slidenum">
              <a:rPr lang="en-US" altLang="fi-FI"/>
              <a:pPr/>
              <a:t>‹#›</a:t>
            </a:fld>
            <a:endParaRPr lang="en-US" altLang="fi-FI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0" r:id="rId3"/>
    <p:sldLayoutId id="2147483898" r:id="rId4"/>
    <p:sldLayoutId id="2147483899" r:id="rId5"/>
    <p:sldLayoutId id="2147483900" r:id="rId6"/>
    <p:sldLayoutId id="2147483901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MS PGothic" panose="020B0600070205080204" pitchFamily="34" charset="-128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defRPr sz="15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chemeClr val="tx1"/>
          </a:solidFill>
          <a:latin typeface="Verdana"/>
          <a:ea typeface="MS PGothic" panose="020B0600070205080204" pitchFamily="34" charset="-128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kayttopolitiikat-ja-ehdot/" TargetMode="External"/><Relationship Id="rId2" Type="http://schemas.openxmlformats.org/officeDocument/2006/relationships/hyperlink" Target="https://www.fairdata.fi/ida/idan-kayttajaksi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siakaspalvelu@csc.f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r5hD874tRE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da.fairdata.fi/" TargetMode="External"/><Relationship Id="rId4" Type="http://schemas.openxmlformats.org/officeDocument/2006/relationships/hyperlink" Target="https://youtu.be/ORGSg8sjy-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1200" dirty="0" smtClean="0"/>
              <a:t/>
            </a:r>
            <a:br>
              <a:rPr lang="fi-FI" sz="1200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IDA – Tutkimusdatan säilytyspalvelu</a:t>
            </a:r>
            <a:r>
              <a:rPr lang="fi-FI" sz="2252" dirty="0">
                <a:latin typeface="Lato" panose="020F0502020204030203" pitchFamily="34" charset="77"/>
              </a:rPr>
              <a:t/>
            </a:r>
            <a:br>
              <a:rPr lang="fi-FI" sz="2252" dirty="0">
                <a:latin typeface="Lato" panose="020F0502020204030203" pitchFamily="34" charset="77"/>
              </a:rPr>
            </a:br>
            <a:endParaRPr lang="fi-FI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3200" dirty="0" smtClean="0"/>
              <a:t>Suvi Pousi, CSC - IT Center for Science</a:t>
            </a:r>
          </a:p>
          <a:p>
            <a:r>
              <a:rPr lang="fi-FI" sz="1000" dirty="0"/>
              <a:t/>
            </a:r>
            <a:br>
              <a:rPr lang="fi-FI" sz="1000" dirty="0"/>
            </a:br>
            <a:r>
              <a:rPr lang="fi-FI" sz="1000" dirty="0"/>
              <a:t/>
            </a:r>
            <a:br>
              <a:rPr lang="fi-FI" sz="10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84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931" y="997120"/>
            <a:ext cx="8105147" cy="2870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317FAE"/>
                </a:solidFill>
              </a:rPr>
              <a:t>IDA - Tutkimusdatan </a:t>
            </a:r>
            <a:r>
              <a:rPr lang="fi-FI" b="1" dirty="0" smtClean="0">
                <a:solidFill>
                  <a:srgbClr val="317FAE"/>
                </a:solidFill>
              </a:rPr>
              <a:t>säilytyspalvelu</a:t>
            </a:r>
            <a:endParaRPr lang="fi-FI" spc="-1" dirty="0" smtClean="0">
              <a:solidFill>
                <a:srgbClr val="333333"/>
              </a:solidFill>
            </a:endParaRPr>
          </a:p>
          <a:p>
            <a:pPr marL="142875" lvl="1" indent="-142875" defTabSz="334963" fontAlgn="base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800" spc="-1" dirty="0" smtClean="0">
                <a:solidFill>
                  <a:srgbClr val="333333"/>
                </a:solidFill>
              </a:rPr>
              <a:t>Mahdollistaa tutkimusdatan turvallisen säilytyksen projektikohtaisella tallennusalueella</a:t>
            </a:r>
          </a:p>
          <a:p>
            <a:pPr lvl="1"/>
            <a:r>
              <a:rPr lang="fi-FI" sz="1600" spc="-1" dirty="0">
                <a:solidFill>
                  <a:srgbClr val="333333"/>
                </a:solidFill>
              </a:rPr>
              <a:t>Projektin jäsenillä mahdollisuus </a:t>
            </a:r>
            <a:r>
              <a:rPr lang="fi-FI" sz="1600" spc="-1" dirty="0" smtClean="0">
                <a:solidFill>
                  <a:srgbClr val="333333"/>
                </a:solidFill>
              </a:rPr>
              <a:t>kuvailla </a:t>
            </a:r>
            <a:r>
              <a:rPr lang="fi-FI" sz="1600" spc="-1" dirty="0" err="1" smtClean="0">
                <a:solidFill>
                  <a:srgbClr val="333333"/>
                </a:solidFill>
              </a:rPr>
              <a:t>IDAssa</a:t>
            </a:r>
            <a:r>
              <a:rPr lang="fi-FI" sz="1600" spc="-1" dirty="0" smtClean="0">
                <a:solidFill>
                  <a:srgbClr val="333333"/>
                </a:solidFill>
              </a:rPr>
              <a:t> säilytettäviä tiedostoja </a:t>
            </a:r>
            <a:r>
              <a:rPr lang="fi-FI" sz="1600" spc="-1" dirty="0">
                <a:solidFill>
                  <a:srgbClr val="333333"/>
                </a:solidFill>
              </a:rPr>
              <a:t>tutkimusaineistoiksi </a:t>
            </a:r>
            <a:r>
              <a:rPr lang="fi-FI" sz="1600" spc="-1" dirty="0" err="1">
                <a:solidFill>
                  <a:srgbClr val="333333"/>
                </a:solidFill>
              </a:rPr>
              <a:t>Qvaimella</a:t>
            </a:r>
            <a:r>
              <a:rPr lang="fi-FI" sz="1600" spc="-1" dirty="0">
                <a:solidFill>
                  <a:srgbClr val="333333"/>
                </a:solidFill>
              </a:rPr>
              <a:t> ja julkaista </a:t>
            </a:r>
            <a:r>
              <a:rPr lang="fi-FI" sz="1600" spc="-1" dirty="0" smtClean="0">
                <a:solidFill>
                  <a:srgbClr val="333333"/>
                </a:solidFill>
              </a:rPr>
              <a:t>kuvailtuja aineistoja </a:t>
            </a:r>
            <a:r>
              <a:rPr lang="fi-FI" sz="1600" spc="-1" dirty="0">
                <a:solidFill>
                  <a:srgbClr val="333333"/>
                </a:solidFill>
              </a:rPr>
              <a:t>Etsimeen </a:t>
            </a:r>
            <a:endParaRPr lang="fi-FI" sz="1600" spc="-1" dirty="0" smtClean="0">
              <a:solidFill>
                <a:srgbClr val="333333"/>
              </a:solidFill>
            </a:endParaRPr>
          </a:p>
          <a:p>
            <a:r>
              <a:rPr lang="fi-FI" dirty="0" smtClean="0">
                <a:solidFill>
                  <a:srgbClr val="333333"/>
                </a:solidFill>
              </a:rPr>
              <a:t>Aineistojen </a:t>
            </a:r>
            <a:r>
              <a:rPr lang="fi-FI" dirty="0">
                <a:solidFill>
                  <a:srgbClr val="333333"/>
                </a:solidFill>
              </a:rPr>
              <a:t>omistajat päättävät itse tiedostojensa avoimuudesta ja </a:t>
            </a:r>
            <a:r>
              <a:rPr lang="fi-FI" dirty="0" smtClean="0">
                <a:solidFill>
                  <a:srgbClr val="333333"/>
                </a:solidFill>
              </a:rPr>
              <a:t>käyttöpolitiikasta</a:t>
            </a:r>
            <a:endParaRPr lang="fi-FI" spc="-1" dirty="0" smtClean="0">
              <a:solidFill>
                <a:srgbClr val="3333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0" y="304976"/>
            <a:ext cx="2656204" cy="6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>
                <a:solidFill>
                  <a:srgbClr val="317FAE"/>
                </a:solidFill>
              </a:rPr>
              <a:t>Organisaatiot myöntävät IDA-tilaa projekteilleen</a:t>
            </a:r>
            <a:endParaRPr lang="fi-FI" sz="2400" dirty="0">
              <a:solidFill>
                <a:srgbClr val="317F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27125"/>
            <a:ext cx="3572557" cy="3184525"/>
          </a:xfrm>
        </p:spPr>
        <p:txBody>
          <a:bodyPr/>
          <a:lstStyle/>
          <a:p>
            <a:r>
              <a:rPr lang="fi-FI" sz="1600" spc="-1" dirty="0" smtClean="0">
                <a:solidFill>
                  <a:srgbClr val="333333"/>
                </a:solidFill>
              </a:rPr>
              <a:t>Kullakin </a:t>
            </a:r>
            <a:r>
              <a:rPr lang="fi-FI" sz="1600" spc="-1" dirty="0" err="1">
                <a:solidFill>
                  <a:srgbClr val="333333"/>
                </a:solidFill>
              </a:rPr>
              <a:t>IDAa</a:t>
            </a:r>
            <a:r>
              <a:rPr lang="fi-FI" sz="1600" spc="-1" dirty="0">
                <a:solidFill>
                  <a:srgbClr val="333333"/>
                </a:solidFill>
              </a:rPr>
              <a:t> hyödyntävällä organisaatiolla on </a:t>
            </a:r>
            <a:r>
              <a:rPr lang="fi-FI" sz="1600" spc="-1" dirty="0" smtClean="0">
                <a:solidFill>
                  <a:srgbClr val="333333"/>
                </a:solidFill>
              </a:rPr>
              <a:t>IDA-yhteyshenkilö, joka käsittelee sähköisiä </a:t>
            </a:r>
            <a:r>
              <a:rPr lang="fi-FI" sz="1600" spc="-1" dirty="0">
                <a:solidFill>
                  <a:srgbClr val="333333"/>
                </a:solidFill>
              </a:rPr>
              <a:t>IDA-tilahakemuksia organisaationsa </a:t>
            </a:r>
            <a:r>
              <a:rPr lang="fi-FI" sz="1600" spc="-1" dirty="0" smtClean="0">
                <a:solidFill>
                  <a:srgbClr val="333333"/>
                </a:solidFill>
              </a:rPr>
              <a:t>osalta</a:t>
            </a:r>
            <a:endParaRPr lang="fi-FI" sz="1600" spc="-1" dirty="0">
              <a:solidFill>
                <a:srgbClr val="333333"/>
              </a:solidFill>
            </a:endParaRPr>
          </a:p>
          <a:p>
            <a:pPr marL="142875" lvl="1" indent="-142875" defTabSz="334963" fontAlgn="base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600" spc="-1" dirty="0" smtClean="0">
                <a:solidFill>
                  <a:srgbClr val="333333"/>
                </a:solidFill>
              </a:rPr>
              <a:t>Tällä </a:t>
            </a:r>
            <a:r>
              <a:rPr lang="fi-FI" sz="1600" spc="-1" dirty="0">
                <a:solidFill>
                  <a:srgbClr val="333333"/>
                </a:solidFill>
              </a:rPr>
              <a:t>hetkellä </a:t>
            </a:r>
            <a:r>
              <a:rPr lang="fi-FI" sz="1600" spc="-1" dirty="0" err="1">
                <a:solidFill>
                  <a:srgbClr val="333333"/>
                </a:solidFill>
              </a:rPr>
              <a:t>IDAssa</a:t>
            </a:r>
            <a:r>
              <a:rPr lang="fi-FI" sz="1600" spc="-1" dirty="0">
                <a:solidFill>
                  <a:srgbClr val="333333"/>
                </a:solidFill>
              </a:rPr>
              <a:t> noin 700 käyttäjää 270 projektissa n. 20 kotiorganisaatiosta </a:t>
            </a:r>
          </a:p>
          <a:p>
            <a:endParaRPr lang="fi-FI" sz="1400" spc="-1" dirty="0">
              <a:solidFill>
                <a:srgbClr val="333333"/>
              </a:solidFill>
            </a:endParaRPr>
          </a:p>
          <a:p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3</a:t>
            </a:fld>
            <a:endParaRPr lang="en-US" altLang="fi-FI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986913"/>
              </p:ext>
            </p:extLst>
          </p:nvPr>
        </p:nvGraphicFramePr>
        <p:xfrm>
          <a:off x="4029758" y="654209"/>
          <a:ext cx="502920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8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317FAE"/>
                </a:solidFill>
              </a:rPr>
              <a:t>Tietoa </a:t>
            </a:r>
            <a:r>
              <a:rPr lang="fi-FI" dirty="0" err="1" smtClean="0">
                <a:solidFill>
                  <a:srgbClr val="317FAE"/>
                </a:solidFill>
              </a:rPr>
              <a:t>IDAn</a:t>
            </a:r>
            <a:r>
              <a:rPr lang="fi-FI" dirty="0" smtClean="0">
                <a:solidFill>
                  <a:srgbClr val="317FAE"/>
                </a:solidFill>
              </a:rPr>
              <a:t> käytöstä ammattikorkeakouluissa </a:t>
            </a:r>
            <a:r>
              <a:rPr lang="fi-FI" dirty="0" smtClean="0">
                <a:solidFill>
                  <a:srgbClr val="317FAE"/>
                </a:solidFill>
              </a:rPr>
              <a:t>7.4.2020</a:t>
            </a:r>
            <a:endParaRPr lang="fi-FI" dirty="0">
              <a:solidFill>
                <a:srgbClr val="317F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7877655" cy="3184525"/>
          </a:xfrm>
        </p:spPr>
        <p:txBody>
          <a:bodyPr/>
          <a:lstStyle/>
          <a:p>
            <a:r>
              <a:rPr lang="fi-FI" dirty="0"/>
              <a:t>Kaikilla ammattikorkeakouluilla yhteensä IDA-käyttöoikeutta noin 35 </a:t>
            </a:r>
            <a:r>
              <a:rPr lang="fi-FI" dirty="0" err="1"/>
              <a:t>teratavun</a:t>
            </a:r>
            <a:r>
              <a:rPr lang="fi-FI" dirty="0"/>
              <a:t> edestä</a:t>
            </a:r>
          </a:p>
          <a:p>
            <a:pPr lvl="1"/>
            <a:r>
              <a:rPr lang="fi-FI" dirty="0"/>
              <a:t>Tietoa organisaatiokohtaisista IDA-käyttöoikeuksista sekä ohjeet IDA-tilan hakemiseen: </a:t>
            </a:r>
            <a:r>
              <a:rPr lang="fi-FI" dirty="0">
                <a:hlinkClick r:id="rId2"/>
              </a:rPr>
              <a:t>https://www.fairdata.fi/ida/idan-kayttajaksi/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IDA-palveluun </a:t>
            </a:r>
            <a:r>
              <a:rPr lang="fi-FI" dirty="0"/>
              <a:t>voi anoa </a:t>
            </a:r>
            <a:r>
              <a:rPr lang="fi-FI" dirty="0"/>
              <a:t>lisää organisaatiokohtaista käyttöoikeutta </a:t>
            </a:r>
            <a:r>
              <a:rPr lang="fi-FI" dirty="0" err="1"/>
              <a:t>OKM:ltä</a:t>
            </a:r>
            <a:r>
              <a:rPr lang="fi-FI" dirty="0"/>
              <a:t> (ohjeet </a:t>
            </a:r>
            <a:r>
              <a:rPr lang="fi-FI" dirty="0">
                <a:hlinkClick r:id="rId3"/>
              </a:rPr>
              <a:t>https</a:t>
            </a:r>
            <a:r>
              <a:rPr lang="fi-FI" dirty="0">
                <a:hlinkClick r:id="rId3"/>
              </a:rPr>
              <a:t>://www.fairdata.fi/kayttopolitiikat-ja-ehdot</a:t>
            </a:r>
            <a:r>
              <a:rPr lang="fi-FI" dirty="0">
                <a:hlinkClick r:id="rId3"/>
              </a:rPr>
              <a:t>/</a:t>
            </a:r>
            <a:r>
              <a:rPr lang="fi-FI" dirty="0"/>
              <a:t>)</a:t>
            </a:r>
            <a:r>
              <a:rPr lang="fi-FI" dirty="0"/>
              <a:t> </a:t>
            </a:r>
          </a:p>
          <a:p>
            <a:r>
              <a:rPr lang="fi-FI" dirty="0"/>
              <a:t>12 </a:t>
            </a:r>
            <a:r>
              <a:rPr lang="fi-FI" dirty="0"/>
              <a:t>ammattikorkeakouluilla </a:t>
            </a:r>
            <a:r>
              <a:rPr lang="fi-FI" dirty="0"/>
              <a:t>on jo nimetty IDA-yhteyshenkilö hallinnoimassa IDA-tilojen jakamista </a:t>
            </a:r>
            <a:r>
              <a:rPr lang="fi-FI" dirty="0" smtClean="0"/>
              <a:t>projekteille ja </a:t>
            </a:r>
            <a:r>
              <a:rPr lang="fi-FI" dirty="0" err="1" smtClean="0"/>
              <a:t>tut</a:t>
            </a:r>
            <a:endParaRPr lang="fi-FI" dirty="0" smtClean="0"/>
          </a:p>
          <a:p>
            <a:pPr lvl="1"/>
            <a:r>
              <a:rPr lang="fi-FI" dirty="0" smtClean="0"/>
              <a:t>Puuttuuko </a:t>
            </a:r>
            <a:r>
              <a:rPr lang="fi-FI" dirty="0"/>
              <a:t>organisaatioltanne IDA-yhteyshenkilö? </a:t>
            </a:r>
            <a:r>
              <a:rPr lang="fi-FI" dirty="0"/>
              <a:t>Nimeä yhteyshenkilö (tai useampi) ottamalla yhteyttä </a:t>
            </a:r>
            <a:r>
              <a:rPr lang="fi-FI" dirty="0">
                <a:hlinkClick r:id="rId4"/>
              </a:rPr>
              <a:t>asiakaspalvelu@csc.fi</a:t>
            </a:r>
            <a:r>
              <a:rPr lang="fi-FI" dirty="0"/>
              <a:t> </a:t>
            </a:r>
          </a:p>
          <a:p>
            <a:endParaRPr lang="fi-FI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4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734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9839"/>
          <a:stretch/>
        </p:blipFill>
        <p:spPr>
          <a:xfrm>
            <a:off x="1152689" y="246067"/>
            <a:ext cx="6510395" cy="4131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8269" y="3520022"/>
            <a:ext cx="4184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>
                <a:hlinkClick r:id="rId3"/>
              </a:rPr>
              <a:t>https://youtu.be/Wr5hD874tRE</a:t>
            </a:r>
            <a:endParaRPr lang="fi-FI" sz="2400" dirty="0"/>
          </a:p>
          <a:p>
            <a:r>
              <a:rPr lang="fi-FI" sz="2400" dirty="0">
                <a:hlinkClick r:id="rId4"/>
              </a:rPr>
              <a:t>https://youtu.be/ORGSg8sjy-U</a:t>
            </a:r>
            <a:endParaRPr lang="fi-FI" sz="2400" dirty="0"/>
          </a:p>
        </p:txBody>
      </p:sp>
      <p:sp>
        <p:nvSpPr>
          <p:cNvPr id="3" name="Rectangle 2"/>
          <p:cNvSpPr/>
          <p:nvPr/>
        </p:nvSpPr>
        <p:spPr>
          <a:xfrm>
            <a:off x="2988270" y="3256670"/>
            <a:ext cx="2212465" cy="352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89" b="1" smtClean="0"/>
              <a:t>IDA </a:t>
            </a:r>
            <a:r>
              <a:rPr lang="fi-FI" sz="1689" b="1" dirty="0"/>
              <a:t>– esittelyvideoita: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8268" y="2689305"/>
            <a:ext cx="283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>
                <a:hlinkClick r:id="rId5"/>
              </a:rPr>
              <a:t>https://ida.fairdata.fi</a:t>
            </a:r>
            <a:endParaRPr lang="fi-FI" sz="2400" dirty="0"/>
          </a:p>
        </p:txBody>
      </p:sp>
      <p:sp>
        <p:nvSpPr>
          <p:cNvPr id="7" name="Rectangle 6"/>
          <p:cNvSpPr/>
          <p:nvPr/>
        </p:nvSpPr>
        <p:spPr>
          <a:xfrm>
            <a:off x="2988268" y="2312047"/>
            <a:ext cx="1295547" cy="352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89" b="1" dirty="0"/>
              <a:t>IDA palvelu:</a:t>
            </a:r>
          </a:p>
        </p:txBody>
      </p:sp>
    </p:spTree>
    <p:extLst>
      <p:ext uri="{BB962C8B-B14F-4D97-AF65-F5344CB8AC3E}">
        <p14:creationId xmlns:p14="http://schemas.microsoft.com/office/powerpoint/2010/main" val="33329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Datan tallentaminen 1/2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Lisääminen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90" y="1121493"/>
            <a:ext cx="2632675" cy="2537052"/>
          </a:xfrm>
        </p:spPr>
        <p:txBody>
          <a:bodyPr/>
          <a:lstStyle/>
          <a:p>
            <a:r>
              <a:rPr lang="fi-FI" dirty="0" smtClean="0"/>
              <a:t>Tutkija lisää datan projektin valmistelualueelle</a:t>
            </a:r>
          </a:p>
          <a:p>
            <a:r>
              <a:rPr lang="fi-FI" dirty="0" smtClean="0"/>
              <a:t>Data näkyy kaikille projektin jäsenille, ja se on kaikkien projektin jäsenten muokattavissa.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6</a:t>
            </a:fld>
            <a:endParaRPr lang="en-US" alt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2553"/>
          <a:stretch/>
        </p:blipFill>
        <p:spPr>
          <a:xfrm>
            <a:off x="3446132" y="813366"/>
            <a:ext cx="5549191" cy="1462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32" y="2637715"/>
            <a:ext cx="5445824" cy="2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51890"/>
            <a:ext cx="7104115" cy="218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Datan tallentaminen </a:t>
            </a:r>
            <a:r>
              <a:rPr lang="fi-FI" sz="3200" dirty="0" smtClean="0"/>
              <a:t>2/2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Jäädyttäminen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76" y="1088164"/>
            <a:ext cx="7309973" cy="1451105"/>
          </a:xfrm>
        </p:spPr>
        <p:txBody>
          <a:bodyPr/>
          <a:lstStyle/>
          <a:p>
            <a:r>
              <a:rPr lang="fi-FI" dirty="0" smtClean="0"/>
              <a:t>Tutkija jäädyttää datan: jäädyttämisen myötä data on nyt vain-luku –muodossa, ja se on nyt valmis julkaistavaksi.</a:t>
            </a:r>
          </a:p>
          <a:p>
            <a:pPr lvl="1"/>
            <a:r>
              <a:rPr lang="fi-FI" dirty="0" smtClean="0"/>
              <a:t>Jäädytetty data näkyy edelleen vain projektin jäsenille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7</a:t>
            </a:fld>
            <a:endParaRPr lang="en-US" alt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82" y="3624268"/>
            <a:ext cx="858856" cy="858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22" y="4027358"/>
            <a:ext cx="610932" cy="610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7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_template_2017">
  <a:themeElements>
    <a:clrScheme name="Custom 9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0C7B2"/>
      </a:accent4>
      <a:accent5>
        <a:srgbClr val="EA1D77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" id="{41F39999-AD8F-8B4A-AD9E-637A70924959}" vid="{BBED0C88-C42D-0B47-A39B-CCCEB0FC20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PowerPoint-template</Template>
  <TotalTime>0</TotalTime>
  <Words>209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Candara</vt:lpstr>
      <vt:lpstr>Corbel</vt:lpstr>
      <vt:lpstr>Courier New</vt:lpstr>
      <vt:lpstr>Lato</vt:lpstr>
      <vt:lpstr>Verdana</vt:lpstr>
      <vt:lpstr>Wingdings</vt:lpstr>
      <vt:lpstr>CSC_template_2017</vt:lpstr>
      <vt:lpstr>  IDA – Tutkimusdatan säilytyspalvelu </vt:lpstr>
      <vt:lpstr>PowerPoint Presentation</vt:lpstr>
      <vt:lpstr>Organisaatiot myöntävät IDA-tilaa projekteilleen</vt:lpstr>
      <vt:lpstr>Tietoa IDAn käytöstä ammattikorkeakouluissa 7.4.2020</vt:lpstr>
      <vt:lpstr>PowerPoint Presentation</vt:lpstr>
      <vt:lpstr>Datan tallentaminen 1/2 Lisääminen</vt:lpstr>
      <vt:lpstr>Datan tallentaminen 2/2 Jäädyttäminen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2019-03-15T06:31:00Z</dcterms:created>
  <dcterms:modified xsi:type="dcterms:W3CDTF">2020-04-06T12:05:16Z</dcterms:modified>
</cp:coreProperties>
</file>