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  <p:sldMasterId id="2147483917" r:id="rId2"/>
  </p:sldMasterIdLst>
  <p:notesMasterIdLst>
    <p:notesMasterId r:id="rId10"/>
  </p:notesMasterIdLst>
  <p:handoutMasterIdLst>
    <p:handoutMasterId r:id="rId11"/>
  </p:handoutMasterIdLst>
  <p:sldIdLst>
    <p:sldId id="294" r:id="rId3"/>
    <p:sldId id="297" r:id="rId4"/>
    <p:sldId id="306" r:id="rId5"/>
    <p:sldId id="307" r:id="rId6"/>
    <p:sldId id="308" r:id="rId7"/>
    <p:sldId id="309" r:id="rId8"/>
    <p:sldId id="310" r:id="rId9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F37"/>
    <a:srgbClr val="912D6A"/>
    <a:srgbClr val="5E6A71"/>
    <a:srgbClr val="2D4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1"/>
    <p:restoredTop sz="94494"/>
  </p:normalViewPr>
  <p:slideViewPr>
    <p:cSldViewPr snapToGrid="0" snapToObjects="1">
      <p:cViewPr varScale="1">
        <p:scale>
          <a:sx n="116" d="100"/>
          <a:sy n="116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0B12DC-618E-4BC6-BA21-FB8B6DE1E7BD}" type="datetimeFigureOut">
              <a:rPr lang="en-US" altLang="fi-FI"/>
              <a:pPr/>
              <a:t>4/6/2020</a:t>
            </a:fld>
            <a:endParaRPr lang="en-US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01B7EF4-232D-40FE-ABCF-D2CCD6C937B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95375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A58C42-2774-4431-8020-2E3F053DB204}" type="datetimeFigureOut">
              <a:rPr lang="en-US" altLang="fi-FI"/>
              <a:pPr/>
              <a:t>4/6/2020</a:t>
            </a:fld>
            <a:endParaRPr lang="en-US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8610A1-19C3-490C-AD96-6A3B12D1D56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31886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413" y="746125"/>
            <a:ext cx="7050088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CE71-DADD-A94D-928E-31D778B1F7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610A1-19C3-490C-AD96-6A3B12D1D56E}" type="slidenum">
              <a:rPr kumimoji="0" lang="en-US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</a:t>
            </a:r>
            <a:r>
              <a:rPr lang="fi-FI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 Suomalainen tutkimuksen, koulutuksen, kulttuurin ja julkishallinnon ICT-osaamiskeskus</a:t>
            </a:r>
            <a:endParaRPr lang="en-US" altLang="fi-FI" sz="1100" i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1" name="Picture 42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4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5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6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</a:t>
            </a:r>
            <a:r>
              <a:rPr lang="fi-FI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 Suomalainen tutkimuksen, koulutuksen, kulttuurin ja julkishallinnon ICT-osaamiskeskus</a:t>
            </a:r>
            <a:endParaRPr lang="en-US" altLang="fi-FI" sz="1100" i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37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40" name="Picture 61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FFFFFF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69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760675-246A-4B90-B170-6A669F86310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1320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C4920-0BC8-4214-B7AA-9AA6B51B82D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7673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7393-0D76-4D11-A074-16775145FBA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22481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5740401" y="610035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160B5B-FC02-4EB4-825A-99931E78B03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407213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731934" y="753952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357C84-AB80-4021-B607-12EFE415BB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714087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12041" y="305269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FF38D8-F756-4460-B745-1A0AD4CD17B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225052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918200" y="423788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368543-45DF-460B-8B25-65AF3CC4FE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426731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Kuv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82938"/>
            <a:ext cx="23114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11313"/>
            <a:ext cx="23114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5624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Placeholder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11313"/>
            <a:ext cx="22780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6" name="Picture 38" descr="Kuv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82938"/>
            <a:ext cx="23114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Kuv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11313"/>
            <a:ext cx="23114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5624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Placeholder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11313"/>
            <a:ext cx="22780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47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shutterstock_21005871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7228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90675"/>
            <a:ext cx="23256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98813"/>
            <a:ext cx="23256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3375"/>
            <a:ext cx="231933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195638"/>
            <a:ext cx="23161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shutterstock_21005871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7228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90675"/>
            <a:ext cx="23256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98813"/>
            <a:ext cx="23256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3375"/>
            <a:ext cx="231933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195638"/>
            <a:ext cx="23161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883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 descr="Kuv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7225"/>
            <a:ext cx="2311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 descr="Kuv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7225"/>
            <a:ext cx="2311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4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673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Finnish expertise in ICT for research, education, culture and public administration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1" name="Picture 42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4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5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6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Finnish expertise in ICT for research, education, culture and public administration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37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40" name="Picture 61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FFFFFF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7895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11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11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6663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4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0222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CSC_0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94050"/>
            <a:ext cx="23971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CSC_17 copy_green_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4565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601788"/>
            <a:ext cx="24495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 descr="Kuva_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8138"/>
            <a:ext cx="22748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6" name="Picture 38" descr="CSC_0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94050"/>
            <a:ext cx="23971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CSC_17 copy_green_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4565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601788"/>
            <a:ext cx="24495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5" descr="Kuva_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8138"/>
            <a:ext cx="22748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5322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sininen_ppt_pohjaan_V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89288"/>
            <a:ext cx="2447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sininen_ppt_pohjaan_V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89288"/>
            <a:ext cx="2447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6990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Kuva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175000"/>
            <a:ext cx="2330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Kuva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175000"/>
            <a:ext cx="2330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1750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5482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 smtClean="0">
              <a:solidFill>
                <a:srgbClr val="5E6A71"/>
              </a:solidFill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213350" y="2371725"/>
            <a:ext cx="288925" cy="271463"/>
            <a:chOff x="1498600" y="2192338"/>
            <a:chExt cx="223838" cy="223837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1498600" y="2192338"/>
              <a:ext cx="223838" cy="223837"/>
            </a:xfrm>
            <a:custGeom>
              <a:avLst/>
              <a:gdLst>
                <a:gd name="T0" fmla="*/ 223478 w 621"/>
                <a:gd name="T1" fmla="*/ 111378 h 621"/>
                <a:gd name="T2" fmla="*/ 111739 w 621"/>
                <a:gd name="T3" fmla="*/ 0 h 621"/>
                <a:gd name="T4" fmla="*/ 0 w 621"/>
                <a:gd name="T5" fmla="*/ 111378 h 621"/>
                <a:gd name="T6" fmla="*/ 111739 w 621"/>
                <a:gd name="T7" fmla="*/ 223477 h 621"/>
                <a:gd name="T8" fmla="*/ 223478 w 621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1" h="621">
                  <a:moveTo>
                    <a:pt x="620" y="309"/>
                  </a:moveTo>
                  <a:cubicBezTo>
                    <a:pt x="620" y="139"/>
                    <a:pt x="481" y="0"/>
                    <a:pt x="310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0" y="620"/>
                  </a:cubicBezTo>
                  <a:cubicBezTo>
                    <a:pt x="481" y="620"/>
                    <a:pt x="620" y="481"/>
                    <a:pt x="620" y="309"/>
                  </a:cubicBezTo>
                </a:path>
              </a:pathLst>
            </a:custGeom>
            <a:solidFill>
              <a:srgbClr val="385D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1582232" y="2247315"/>
              <a:ext cx="57805" cy="109955"/>
            </a:xfrm>
            <a:custGeom>
              <a:avLst/>
              <a:gdLst>
                <a:gd name="T0" fmla="*/ 37446 w 159"/>
                <a:gd name="T1" fmla="*/ 109596 h 306"/>
                <a:gd name="T2" fmla="*/ 37446 w 159"/>
                <a:gd name="T3" fmla="*/ 59289 h 306"/>
                <a:gd name="T4" fmla="*/ 54169 w 159"/>
                <a:gd name="T5" fmla="*/ 59289 h 306"/>
                <a:gd name="T6" fmla="*/ 56714 w 159"/>
                <a:gd name="T7" fmla="*/ 40245 h 306"/>
                <a:gd name="T8" fmla="*/ 37446 w 159"/>
                <a:gd name="T9" fmla="*/ 40245 h 306"/>
                <a:gd name="T10" fmla="*/ 37446 w 159"/>
                <a:gd name="T11" fmla="*/ 28028 h 306"/>
                <a:gd name="T12" fmla="*/ 47262 w 159"/>
                <a:gd name="T13" fmla="*/ 18326 h 306"/>
                <a:gd name="T14" fmla="*/ 57441 w 159"/>
                <a:gd name="T15" fmla="*/ 18326 h 306"/>
                <a:gd name="T16" fmla="*/ 57441 w 159"/>
                <a:gd name="T17" fmla="*/ 1078 h 306"/>
                <a:gd name="T18" fmla="*/ 42172 w 159"/>
                <a:gd name="T19" fmla="*/ 0 h 306"/>
                <a:gd name="T20" fmla="*/ 17087 w 159"/>
                <a:gd name="T21" fmla="*/ 25872 h 306"/>
                <a:gd name="T22" fmla="*/ 17087 w 159"/>
                <a:gd name="T23" fmla="*/ 40245 h 306"/>
                <a:gd name="T24" fmla="*/ 0 w 159"/>
                <a:gd name="T25" fmla="*/ 40245 h 306"/>
                <a:gd name="T26" fmla="*/ 0 w 159"/>
                <a:gd name="T27" fmla="*/ 59289 h 306"/>
                <a:gd name="T28" fmla="*/ 17087 w 159"/>
                <a:gd name="T29" fmla="*/ 59289 h 306"/>
                <a:gd name="T30" fmla="*/ 17087 w 159"/>
                <a:gd name="T31" fmla="*/ 109596 h 306"/>
                <a:gd name="T32" fmla="*/ 37446 w 159"/>
                <a:gd name="T33" fmla="*/ 109596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9" h="306">
                  <a:moveTo>
                    <a:pt x="103" y="305"/>
                  </a:moveTo>
                  <a:lnTo>
                    <a:pt x="103" y="165"/>
                  </a:lnTo>
                  <a:lnTo>
                    <a:pt x="149" y="165"/>
                  </a:lnTo>
                  <a:lnTo>
                    <a:pt x="156" y="112"/>
                  </a:lnTo>
                  <a:lnTo>
                    <a:pt x="103" y="112"/>
                  </a:lnTo>
                  <a:lnTo>
                    <a:pt x="103" y="78"/>
                  </a:lnTo>
                  <a:cubicBezTo>
                    <a:pt x="103" y="62"/>
                    <a:pt x="107" y="51"/>
                    <a:pt x="130" y="51"/>
                  </a:cubicBezTo>
                  <a:lnTo>
                    <a:pt x="158" y="51"/>
                  </a:lnTo>
                  <a:lnTo>
                    <a:pt x="158" y="3"/>
                  </a:lnTo>
                  <a:cubicBezTo>
                    <a:pt x="153" y="2"/>
                    <a:pt x="136" y="0"/>
                    <a:pt x="116" y="0"/>
                  </a:cubicBezTo>
                  <a:cubicBezTo>
                    <a:pt x="75" y="0"/>
                    <a:pt x="47" y="26"/>
                    <a:pt x="47" y="72"/>
                  </a:cubicBezTo>
                  <a:lnTo>
                    <a:pt x="47" y="112"/>
                  </a:lnTo>
                  <a:lnTo>
                    <a:pt x="0" y="112"/>
                  </a:lnTo>
                  <a:lnTo>
                    <a:pt x="0" y="165"/>
                  </a:lnTo>
                  <a:lnTo>
                    <a:pt x="47" y="165"/>
                  </a:lnTo>
                  <a:lnTo>
                    <a:pt x="47" y="305"/>
                  </a:lnTo>
                  <a:lnTo>
                    <a:pt x="103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213350" y="2778125"/>
            <a:ext cx="288925" cy="271463"/>
            <a:chOff x="2036763" y="2192338"/>
            <a:chExt cx="223837" cy="223837"/>
          </a:xfrm>
        </p:grpSpPr>
        <p:sp>
          <p:nvSpPr>
            <p:cNvPr id="11" name="Freeform 14"/>
            <p:cNvSpPr>
              <a:spLocks noChangeArrowheads="1"/>
            </p:cNvSpPr>
            <p:nvPr/>
          </p:nvSpPr>
          <p:spPr bwMode="auto">
            <a:xfrm>
              <a:off x="2036763" y="2192338"/>
              <a:ext cx="223837" cy="223837"/>
            </a:xfrm>
            <a:custGeom>
              <a:avLst/>
              <a:gdLst>
                <a:gd name="T0" fmla="*/ 223477 w 622"/>
                <a:gd name="T1" fmla="*/ 111378 h 621"/>
                <a:gd name="T2" fmla="*/ 111559 w 622"/>
                <a:gd name="T3" fmla="*/ 0 h 621"/>
                <a:gd name="T4" fmla="*/ 0 w 622"/>
                <a:gd name="T5" fmla="*/ 111378 h 621"/>
                <a:gd name="T6" fmla="*/ 111559 w 622"/>
                <a:gd name="T7" fmla="*/ 223477 h 621"/>
                <a:gd name="T8" fmla="*/ 223477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1" y="0"/>
                    <a:pt x="310" y="0"/>
                  </a:cubicBezTo>
                  <a:cubicBezTo>
                    <a:pt x="138" y="0"/>
                    <a:pt x="0" y="139"/>
                    <a:pt x="0" y="309"/>
                  </a:cubicBezTo>
                  <a:cubicBezTo>
                    <a:pt x="0" y="481"/>
                    <a:pt x="138" y="620"/>
                    <a:pt x="310" y="620"/>
                  </a:cubicBezTo>
                  <a:cubicBezTo>
                    <a:pt x="481" y="620"/>
                    <a:pt x="621" y="481"/>
                    <a:pt x="621" y="309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2" name="Freeform 15"/>
            <p:cNvSpPr>
              <a:spLocks noChangeArrowheads="1"/>
            </p:cNvSpPr>
            <p:nvPr/>
          </p:nvSpPr>
          <p:spPr bwMode="auto">
            <a:xfrm>
              <a:off x="2092108" y="2257787"/>
              <a:ext cx="113148" cy="91629"/>
            </a:xfrm>
            <a:custGeom>
              <a:avLst/>
              <a:gdLst>
                <a:gd name="T0" fmla="*/ 99455 w 314"/>
                <a:gd name="T1" fmla="*/ 14430 h 254"/>
                <a:gd name="T2" fmla="*/ 109545 w 314"/>
                <a:gd name="T3" fmla="*/ 1804 h 254"/>
                <a:gd name="T4" fmla="*/ 94770 w 314"/>
                <a:gd name="T5" fmla="*/ 7215 h 254"/>
                <a:gd name="T6" fmla="*/ 78195 w 314"/>
                <a:gd name="T7" fmla="*/ 0 h 254"/>
                <a:gd name="T8" fmla="*/ 54772 w 314"/>
                <a:gd name="T9" fmla="*/ 23088 h 254"/>
                <a:gd name="T10" fmla="*/ 55493 w 314"/>
                <a:gd name="T11" fmla="*/ 28499 h 254"/>
                <a:gd name="T12" fmla="*/ 7928 w 314"/>
                <a:gd name="T13" fmla="*/ 4329 h 254"/>
                <a:gd name="T14" fmla="*/ 4684 w 314"/>
                <a:gd name="T15" fmla="*/ 15873 h 254"/>
                <a:gd name="T16" fmla="*/ 15134 w 314"/>
                <a:gd name="T17" fmla="*/ 34992 h 254"/>
                <a:gd name="T18" fmla="*/ 4324 w 314"/>
                <a:gd name="T19" fmla="*/ 32106 h 254"/>
                <a:gd name="T20" fmla="*/ 4324 w 314"/>
                <a:gd name="T21" fmla="*/ 32467 h 254"/>
                <a:gd name="T22" fmla="*/ 23062 w 314"/>
                <a:gd name="T23" fmla="*/ 54833 h 254"/>
                <a:gd name="T24" fmla="*/ 16936 w 314"/>
                <a:gd name="T25" fmla="*/ 55555 h 254"/>
                <a:gd name="T26" fmla="*/ 12612 w 314"/>
                <a:gd name="T27" fmla="*/ 55194 h 254"/>
                <a:gd name="T28" fmla="*/ 34233 w 314"/>
                <a:gd name="T29" fmla="*/ 71427 h 254"/>
                <a:gd name="T30" fmla="*/ 5405 w 314"/>
                <a:gd name="T31" fmla="*/ 81167 h 254"/>
                <a:gd name="T32" fmla="*/ 0 w 314"/>
                <a:gd name="T33" fmla="*/ 80807 h 254"/>
                <a:gd name="T34" fmla="*/ 35314 w 314"/>
                <a:gd name="T35" fmla="*/ 91268 h 254"/>
                <a:gd name="T36" fmla="*/ 101257 w 314"/>
                <a:gd name="T37" fmla="*/ 25974 h 254"/>
                <a:gd name="T38" fmla="*/ 101257 w 314"/>
                <a:gd name="T39" fmla="*/ 22727 h 254"/>
                <a:gd name="T40" fmla="*/ 112788 w 314"/>
                <a:gd name="T41" fmla="*/ 10822 h 254"/>
                <a:gd name="T42" fmla="*/ 99455 w 314"/>
                <a:gd name="T43" fmla="*/ 14430 h 2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4" h="254">
                  <a:moveTo>
                    <a:pt x="276" y="40"/>
                  </a:moveTo>
                  <a:cubicBezTo>
                    <a:pt x="289" y="32"/>
                    <a:pt x="299" y="20"/>
                    <a:pt x="304" y="5"/>
                  </a:cubicBezTo>
                  <a:cubicBezTo>
                    <a:pt x="292" y="12"/>
                    <a:pt x="278" y="17"/>
                    <a:pt x="263" y="20"/>
                  </a:cubicBezTo>
                  <a:cubicBezTo>
                    <a:pt x="252" y="8"/>
                    <a:pt x="235" y="0"/>
                    <a:pt x="217" y="0"/>
                  </a:cubicBezTo>
                  <a:cubicBezTo>
                    <a:pt x="181" y="0"/>
                    <a:pt x="152" y="29"/>
                    <a:pt x="152" y="64"/>
                  </a:cubicBezTo>
                  <a:cubicBezTo>
                    <a:pt x="152" y="69"/>
                    <a:pt x="153" y="74"/>
                    <a:pt x="154" y="79"/>
                  </a:cubicBezTo>
                  <a:cubicBezTo>
                    <a:pt x="101" y="76"/>
                    <a:pt x="53" y="51"/>
                    <a:pt x="22" y="12"/>
                  </a:cubicBezTo>
                  <a:cubicBezTo>
                    <a:pt x="16" y="21"/>
                    <a:pt x="13" y="32"/>
                    <a:pt x="13" y="44"/>
                  </a:cubicBezTo>
                  <a:cubicBezTo>
                    <a:pt x="13" y="66"/>
                    <a:pt x="24" y="86"/>
                    <a:pt x="42" y="97"/>
                  </a:cubicBezTo>
                  <a:cubicBezTo>
                    <a:pt x="31" y="97"/>
                    <a:pt x="21" y="94"/>
                    <a:pt x="12" y="89"/>
                  </a:cubicBezTo>
                  <a:lnTo>
                    <a:pt x="12" y="90"/>
                  </a:lnTo>
                  <a:cubicBezTo>
                    <a:pt x="12" y="120"/>
                    <a:pt x="35" y="146"/>
                    <a:pt x="64" y="152"/>
                  </a:cubicBezTo>
                  <a:cubicBezTo>
                    <a:pt x="59" y="154"/>
                    <a:pt x="53" y="154"/>
                    <a:pt x="47" y="154"/>
                  </a:cubicBezTo>
                  <a:cubicBezTo>
                    <a:pt x="43" y="154"/>
                    <a:pt x="39" y="154"/>
                    <a:pt x="35" y="153"/>
                  </a:cubicBezTo>
                  <a:cubicBezTo>
                    <a:pt x="43" y="179"/>
                    <a:pt x="67" y="197"/>
                    <a:pt x="95" y="198"/>
                  </a:cubicBezTo>
                  <a:cubicBezTo>
                    <a:pt x="73" y="215"/>
                    <a:pt x="45" y="225"/>
                    <a:pt x="15" y="225"/>
                  </a:cubicBezTo>
                  <a:cubicBezTo>
                    <a:pt x="10" y="225"/>
                    <a:pt x="5" y="225"/>
                    <a:pt x="0" y="224"/>
                  </a:cubicBezTo>
                  <a:cubicBezTo>
                    <a:pt x="28" y="243"/>
                    <a:pt x="62" y="253"/>
                    <a:pt x="98" y="253"/>
                  </a:cubicBezTo>
                  <a:cubicBezTo>
                    <a:pt x="216" y="253"/>
                    <a:pt x="281" y="155"/>
                    <a:pt x="281" y="72"/>
                  </a:cubicBezTo>
                  <a:cubicBezTo>
                    <a:pt x="281" y="69"/>
                    <a:pt x="281" y="66"/>
                    <a:pt x="281" y="63"/>
                  </a:cubicBezTo>
                  <a:cubicBezTo>
                    <a:pt x="293" y="54"/>
                    <a:pt x="304" y="43"/>
                    <a:pt x="313" y="30"/>
                  </a:cubicBezTo>
                  <a:cubicBezTo>
                    <a:pt x="301" y="35"/>
                    <a:pt x="289" y="39"/>
                    <a:pt x="276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5213350" y="3184525"/>
            <a:ext cx="288925" cy="271463"/>
            <a:chOff x="2574925" y="2192338"/>
            <a:chExt cx="223838" cy="223837"/>
          </a:xfrm>
        </p:grpSpPr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>
              <a:off x="2574925" y="2192338"/>
              <a:ext cx="223838" cy="223837"/>
            </a:xfrm>
            <a:custGeom>
              <a:avLst/>
              <a:gdLst>
                <a:gd name="T0" fmla="*/ 223478 w 622"/>
                <a:gd name="T1" fmla="*/ 111378 h 621"/>
                <a:gd name="T2" fmla="*/ 111919 w 622"/>
                <a:gd name="T3" fmla="*/ 0 h 621"/>
                <a:gd name="T4" fmla="*/ 0 w 622"/>
                <a:gd name="T5" fmla="*/ 111378 h 621"/>
                <a:gd name="T6" fmla="*/ 111919 w 622"/>
                <a:gd name="T7" fmla="*/ 223477 h 621"/>
                <a:gd name="T8" fmla="*/ 223478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2" y="0"/>
                    <a:pt x="311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482" y="620"/>
                    <a:pt x="621" y="481"/>
                    <a:pt x="621" y="309"/>
                  </a:cubicBezTo>
                </a:path>
              </a:pathLst>
            </a:custGeom>
            <a:solidFill>
              <a:srgbClr val="D926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2647488" y="2290512"/>
              <a:ext cx="20908" cy="37960"/>
            </a:xfrm>
            <a:custGeom>
              <a:avLst/>
              <a:gdLst>
                <a:gd name="T0" fmla="*/ 20535 w 56"/>
                <a:gd name="T1" fmla="*/ 36886 h 106"/>
                <a:gd name="T2" fmla="*/ 13068 w 56"/>
                <a:gd name="T3" fmla="*/ 36886 h 106"/>
                <a:gd name="T4" fmla="*/ 13068 w 56"/>
                <a:gd name="T5" fmla="*/ 32946 h 106"/>
                <a:gd name="T6" fmla="*/ 5600 w 56"/>
                <a:gd name="T7" fmla="*/ 37602 h 106"/>
                <a:gd name="T8" fmla="*/ 747 w 56"/>
                <a:gd name="T9" fmla="*/ 34737 h 106"/>
                <a:gd name="T10" fmla="*/ 0 w 56"/>
                <a:gd name="T11" fmla="*/ 29007 h 106"/>
                <a:gd name="T12" fmla="*/ 0 w 56"/>
                <a:gd name="T13" fmla="*/ 0 h 106"/>
                <a:gd name="T14" fmla="*/ 7467 w 56"/>
                <a:gd name="T15" fmla="*/ 0 h 106"/>
                <a:gd name="T16" fmla="*/ 7467 w 56"/>
                <a:gd name="T17" fmla="*/ 27217 h 106"/>
                <a:gd name="T18" fmla="*/ 7467 w 56"/>
                <a:gd name="T19" fmla="*/ 29723 h 106"/>
                <a:gd name="T20" fmla="*/ 8961 w 56"/>
                <a:gd name="T21" fmla="*/ 31156 h 106"/>
                <a:gd name="T22" fmla="*/ 13068 w 56"/>
                <a:gd name="T23" fmla="*/ 27933 h 106"/>
                <a:gd name="T24" fmla="*/ 13068 w 56"/>
                <a:gd name="T25" fmla="*/ 0 h 106"/>
                <a:gd name="T26" fmla="*/ 20535 w 56"/>
                <a:gd name="T27" fmla="*/ 0 h 106"/>
                <a:gd name="T28" fmla="*/ 20535 w 56"/>
                <a:gd name="T29" fmla="*/ 36886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06">
                  <a:moveTo>
                    <a:pt x="55" y="103"/>
                  </a:moveTo>
                  <a:lnTo>
                    <a:pt x="35" y="103"/>
                  </a:lnTo>
                  <a:lnTo>
                    <a:pt x="35" y="92"/>
                  </a:lnTo>
                  <a:cubicBezTo>
                    <a:pt x="28" y="100"/>
                    <a:pt x="21" y="105"/>
                    <a:pt x="15" y="105"/>
                  </a:cubicBezTo>
                  <a:cubicBezTo>
                    <a:pt x="8" y="105"/>
                    <a:pt x="4" y="102"/>
                    <a:pt x="2" y="97"/>
                  </a:cubicBezTo>
                  <a:cubicBezTo>
                    <a:pt x="1" y="93"/>
                    <a:pt x="0" y="89"/>
                    <a:pt x="0" y="81"/>
                  </a:cubicBezTo>
                  <a:lnTo>
                    <a:pt x="0" y="0"/>
                  </a:lnTo>
                  <a:lnTo>
                    <a:pt x="20" y="0"/>
                  </a:lnTo>
                  <a:lnTo>
                    <a:pt x="20" y="76"/>
                  </a:lnTo>
                  <a:lnTo>
                    <a:pt x="20" y="83"/>
                  </a:lnTo>
                  <a:cubicBezTo>
                    <a:pt x="20" y="86"/>
                    <a:pt x="21" y="87"/>
                    <a:pt x="24" y="87"/>
                  </a:cubicBezTo>
                  <a:cubicBezTo>
                    <a:pt x="28" y="87"/>
                    <a:pt x="31" y="84"/>
                    <a:pt x="35" y="78"/>
                  </a:cubicBezTo>
                  <a:lnTo>
                    <a:pt x="35" y="0"/>
                  </a:lnTo>
                  <a:lnTo>
                    <a:pt x="55" y="0"/>
                  </a:lnTo>
                  <a:lnTo>
                    <a:pt x="55" y="10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2622891" y="2290512"/>
              <a:ext cx="20908" cy="37960"/>
            </a:xfrm>
            <a:custGeom>
              <a:avLst/>
              <a:gdLst>
                <a:gd name="T0" fmla="*/ 13205 w 57"/>
                <a:gd name="T1" fmla="*/ 25898 h 107"/>
                <a:gd name="T2" fmla="*/ 10271 w 57"/>
                <a:gd name="T3" fmla="*/ 31219 h 107"/>
                <a:gd name="T4" fmla="*/ 6969 w 57"/>
                <a:gd name="T5" fmla="*/ 25898 h 107"/>
                <a:gd name="T6" fmla="*/ 6969 w 57"/>
                <a:gd name="T7" fmla="*/ 11353 h 107"/>
                <a:gd name="T8" fmla="*/ 10271 w 57"/>
                <a:gd name="T9" fmla="*/ 5676 h 107"/>
                <a:gd name="T10" fmla="*/ 13205 w 57"/>
                <a:gd name="T11" fmla="*/ 11353 h 107"/>
                <a:gd name="T12" fmla="*/ 13205 w 57"/>
                <a:gd name="T13" fmla="*/ 25898 h 107"/>
                <a:gd name="T14" fmla="*/ 20541 w 57"/>
                <a:gd name="T15" fmla="*/ 12062 h 107"/>
                <a:gd name="T16" fmla="*/ 17974 w 57"/>
                <a:gd name="T17" fmla="*/ 3548 h 107"/>
                <a:gd name="T18" fmla="*/ 10271 w 57"/>
                <a:gd name="T19" fmla="*/ 0 h 107"/>
                <a:gd name="T20" fmla="*/ 2201 w 57"/>
                <a:gd name="T21" fmla="*/ 3548 h 107"/>
                <a:gd name="T22" fmla="*/ 0 w 57"/>
                <a:gd name="T23" fmla="*/ 12062 h 107"/>
                <a:gd name="T24" fmla="*/ 0 w 57"/>
                <a:gd name="T25" fmla="*/ 25188 h 107"/>
                <a:gd name="T26" fmla="*/ 2201 w 57"/>
                <a:gd name="T27" fmla="*/ 33703 h 107"/>
                <a:gd name="T28" fmla="*/ 10271 w 57"/>
                <a:gd name="T29" fmla="*/ 37605 h 107"/>
                <a:gd name="T30" fmla="*/ 18340 w 57"/>
                <a:gd name="T31" fmla="*/ 33703 h 107"/>
                <a:gd name="T32" fmla="*/ 20541 w 57"/>
                <a:gd name="T33" fmla="*/ 25188 h 107"/>
                <a:gd name="T34" fmla="*/ 20541 w 57"/>
                <a:gd name="T35" fmla="*/ 12062 h 1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7" h="107">
                  <a:moveTo>
                    <a:pt x="36" y="73"/>
                  </a:moveTo>
                  <a:cubicBezTo>
                    <a:pt x="37" y="83"/>
                    <a:pt x="34" y="88"/>
                    <a:pt x="28" y="88"/>
                  </a:cubicBezTo>
                  <a:cubicBezTo>
                    <a:pt x="21" y="88"/>
                    <a:pt x="18" y="83"/>
                    <a:pt x="19" y="73"/>
                  </a:cubicBezTo>
                  <a:lnTo>
                    <a:pt x="19" y="32"/>
                  </a:lnTo>
                  <a:cubicBezTo>
                    <a:pt x="18" y="21"/>
                    <a:pt x="21" y="16"/>
                    <a:pt x="28" y="16"/>
                  </a:cubicBezTo>
                  <a:cubicBezTo>
                    <a:pt x="34" y="16"/>
                    <a:pt x="37" y="21"/>
                    <a:pt x="36" y="32"/>
                  </a:cubicBezTo>
                  <a:lnTo>
                    <a:pt x="36" y="73"/>
                  </a:lnTo>
                  <a:close/>
                  <a:moveTo>
                    <a:pt x="56" y="34"/>
                  </a:moveTo>
                  <a:cubicBezTo>
                    <a:pt x="56" y="23"/>
                    <a:pt x="53" y="14"/>
                    <a:pt x="49" y="10"/>
                  </a:cubicBezTo>
                  <a:cubicBezTo>
                    <a:pt x="44" y="3"/>
                    <a:pt x="36" y="0"/>
                    <a:pt x="28" y="0"/>
                  </a:cubicBezTo>
                  <a:cubicBezTo>
                    <a:pt x="18" y="0"/>
                    <a:pt x="11" y="3"/>
                    <a:pt x="6" y="10"/>
                  </a:cubicBezTo>
                  <a:cubicBezTo>
                    <a:pt x="2" y="14"/>
                    <a:pt x="0" y="23"/>
                    <a:pt x="0" y="34"/>
                  </a:cubicBezTo>
                  <a:lnTo>
                    <a:pt x="0" y="71"/>
                  </a:lnTo>
                  <a:cubicBezTo>
                    <a:pt x="0" y="82"/>
                    <a:pt x="2" y="90"/>
                    <a:pt x="6" y="95"/>
                  </a:cubicBezTo>
                  <a:cubicBezTo>
                    <a:pt x="11" y="102"/>
                    <a:pt x="19" y="106"/>
                    <a:pt x="28" y="106"/>
                  </a:cubicBezTo>
                  <a:cubicBezTo>
                    <a:pt x="36" y="106"/>
                    <a:pt x="45" y="102"/>
                    <a:pt x="50" y="95"/>
                  </a:cubicBezTo>
                  <a:cubicBezTo>
                    <a:pt x="54" y="90"/>
                    <a:pt x="56" y="82"/>
                    <a:pt x="56" y="71"/>
                  </a:cubicBezTo>
                  <a:lnTo>
                    <a:pt x="5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2598293" y="2277422"/>
              <a:ext cx="27057" cy="51050"/>
            </a:xfrm>
            <a:custGeom>
              <a:avLst/>
              <a:gdLst>
                <a:gd name="T0" fmla="*/ 17185 w 74"/>
                <a:gd name="T1" fmla="*/ 29901 h 140"/>
                <a:gd name="T2" fmla="*/ 17185 w 74"/>
                <a:gd name="T3" fmla="*/ 50685 h 140"/>
                <a:gd name="T4" fmla="*/ 9507 w 74"/>
                <a:gd name="T5" fmla="*/ 50685 h 140"/>
                <a:gd name="T6" fmla="*/ 9507 w 74"/>
                <a:gd name="T7" fmla="*/ 29901 h 140"/>
                <a:gd name="T8" fmla="*/ 0 w 74"/>
                <a:gd name="T9" fmla="*/ 0 h 140"/>
                <a:gd name="T10" fmla="*/ 8044 w 74"/>
                <a:gd name="T11" fmla="*/ 0 h 140"/>
                <a:gd name="T12" fmla="*/ 13529 w 74"/>
                <a:gd name="T13" fmla="*/ 19691 h 140"/>
                <a:gd name="T14" fmla="*/ 18647 w 74"/>
                <a:gd name="T15" fmla="*/ 0 h 140"/>
                <a:gd name="T16" fmla="*/ 26691 w 74"/>
                <a:gd name="T17" fmla="*/ 0 h 140"/>
                <a:gd name="T18" fmla="*/ 17185 w 74"/>
                <a:gd name="T19" fmla="*/ 29901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140">
                  <a:moveTo>
                    <a:pt x="47" y="82"/>
                  </a:moveTo>
                  <a:lnTo>
                    <a:pt x="47" y="139"/>
                  </a:lnTo>
                  <a:lnTo>
                    <a:pt x="26" y="139"/>
                  </a:lnTo>
                  <a:lnTo>
                    <a:pt x="26" y="82"/>
                  </a:lnTo>
                  <a:cubicBezTo>
                    <a:pt x="26" y="82"/>
                    <a:pt x="5" y="13"/>
                    <a:pt x="0" y="0"/>
                  </a:cubicBezTo>
                  <a:lnTo>
                    <a:pt x="22" y="0"/>
                  </a:lnTo>
                  <a:lnTo>
                    <a:pt x="37" y="5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47" y="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2754487" y="2290512"/>
              <a:ext cx="20908" cy="37960"/>
            </a:xfrm>
            <a:custGeom>
              <a:avLst/>
              <a:gdLst>
                <a:gd name="T0" fmla="*/ 7210 w 58"/>
                <a:gd name="T1" fmla="*/ 10027 h 106"/>
                <a:gd name="T2" fmla="*/ 10454 w 58"/>
                <a:gd name="T3" fmla="*/ 5730 h 106"/>
                <a:gd name="T4" fmla="*/ 13338 w 58"/>
                <a:gd name="T5" fmla="*/ 10385 h 106"/>
                <a:gd name="T6" fmla="*/ 13338 w 58"/>
                <a:gd name="T7" fmla="*/ 14325 h 106"/>
                <a:gd name="T8" fmla="*/ 7210 w 58"/>
                <a:gd name="T9" fmla="*/ 14325 h 106"/>
                <a:gd name="T10" fmla="*/ 7210 w 58"/>
                <a:gd name="T11" fmla="*/ 10027 h 106"/>
                <a:gd name="T12" fmla="*/ 20548 w 58"/>
                <a:gd name="T13" fmla="*/ 19696 h 106"/>
                <a:gd name="T14" fmla="*/ 20548 w 58"/>
                <a:gd name="T15" fmla="*/ 12176 h 106"/>
                <a:gd name="T16" fmla="*/ 18385 w 58"/>
                <a:gd name="T17" fmla="*/ 3939 h 106"/>
                <a:gd name="T18" fmla="*/ 10454 w 58"/>
                <a:gd name="T19" fmla="*/ 0 h 106"/>
                <a:gd name="T20" fmla="*/ 2163 w 58"/>
                <a:gd name="T21" fmla="*/ 3939 h 106"/>
                <a:gd name="T22" fmla="*/ 0 w 58"/>
                <a:gd name="T23" fmla="*/ 12534 h 106"/>
                <a:gd name="T24" fmla="*/ 0 w 58"/>
                <a:gd name="T25" fmla="*/ 25426 h 106"/>
                <a:gd name="T26" fmla="*/ 2523 w 58"/>
                <a:gd name="T27" fmla="*/ 34021 h 106"/>
                <a:gd name="T28" fmla="*/ 10454 w 58"/>
                <a:gd name="T29" fmla="*/ 37602 h 106"/>
                <a:gd name="T30" fmla="*/ 18745 w 58"/>
                <a:gd name="T31" fmla="*/ 33663 h 106"/>
                <a:gd name="T32" fmla="*/ 20187 w 58"/>
                <a:gd name="T33" fmla="*/ 29723 h 106"/>
                <a:gd name="T34" fmla="*/ 20548 w 58"/>
                <a:gd name="T35" fmla="*/ 25426 h 106"/>
                <a:gd name="T36" fmla="*/ 20548 w 58"/>
                <a:gd name="T37" fmla="*/ 24352 h 106"/>
                <a:gd name="T38" fmla="*/ 13338 w 58"/>
                <a:gd name="T39" fmla="*/ 24352 h 106"/>
                <a:gd name="T40" fmla="*/ 13338 w 58"/>
                <a:gd name="T41" fmla="*/ 29007 h 106"/>
                <a:gd name="T42" fmla="*/ 10454 w 58"/>
                <a:gd name="T43" fmla="*/ 31514 h 106"/>
                <a:gd name="T44" fmla="*/ 7210 w 58"/>
                <a:gd name="T45" fmla="*/ 26500 h 106"/>
                <a:gd name="T46" fmla="*/ 7210 w 58"/>
                <a:gd name="T47" fmla="*/ 19696 h 106"/>
                <a:gd name="T48" fmla="*/ 20548 w 58"/>
                <a:gd name="T49" fmla="*/ 19696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106">
                  <a:moveTo>
                    <a:pt x="20" y="28"/>
                  </a:moveTo>
                  <a:cubicBezTo>
                    <a:pt x="20" y="19"/>
                    <a:pt x="22" y="16"/>
                    <a:pt x="29" y="16"/>
                  </a:cubicBezTo>
                  <a:cubicBezTo>
                    <a:pt x="35" y="16"/>
                    <a:pt x="37" y="19"/>
                    <a:pt x="37" y="29"/>
                  </a:cubicBezTo>
                  <a:lnTo>
                    <a:pt x="37" y="40"/>
                  </a:lnTo>
                  <a:lnTo>
                    <a:pt x="20" y="40"/>
                  </a:lnTo>
                  <a:lnTo>
                    <a:pt x="20" y="28"/>
                  </a:lnTo>
                  <a:close/>
                  <a:moveTo>
                    <a:pt x="57" y="55"/>
                  </a:moveTo>
                  <a:lnTo>
                    <a:pt x="57" y="34"/>
                  </a:lnTo>
                  <a:cubicBezTo>
                    <a:pt x="57" y="23"/>
                    <a:pt x="55" y="15"/>
                    <a:pt x="51" y="11"/>
                  </a:cubicBezTo>
                  <a:cubicBezTo>
                    <a:pt x="46" y="4"/>
                    <a:pt x="38" y="0"/>
                    <a:pt x="29" y="0"/>
                  </a:cubicBezTo>
                  <a:cubicBezTo>
                    <a:pt x="19" y="0"/>
                    <a:pt x="12" y="4"/>
                    <a:pt x="6" y="11"/>
                  </a:cubicBezTo>
                  <a:cubicBezTo>
                    <a:pt x="2" y="15"/>
                    <a:pt x="0" y="24"/>
                    <a:pt x="0" y="35"/>
                  </a:cubicBezTo>
                  <a:lnTo>
                    <a:pt x="0" y="71"/>
                  </a:lnTo>
                  <a:cubicBezTo>
                    <a:pt x="0" y="82"/>
                    <a:pt x="3" y="90"/>
                    <a:pt x="7" y="95"/>
                  </a:cubicBezTo>
                  <a:cubicBezTo>
                    <a:pt x="12" y="102"/>
                    <a:pt x="20" y="105"/>
                    <a:pt x="29" y="105"/>
                  </a:cubicBezTo>
                  <a:cubicBezTo>
                    <a:pt x="39" y="105"/>
                    <a:pt x="47" y="102"/>
                    <a:pt x="52" y="94"/>
                  </a:cubicBezTo>
                  <a:cubicBezTo>
                    <a:pt x="54" y="91"/>
                    <a:pt x="56" y="87"/>
                    <a:pt x="56" y="83"/>
                  </a:cubicBezTo>
                  <a:cubicBezTo>
                    <a:pt x="57" y="81"/>
                    <a:pt x="57" y="77"/>
                    <a:pt x="57" y="71"/>
                  </a:cubicBezTo>
                  <a:lnTo>
                    <a:pt x="57" y="68"/>
                  </a:lnTo>
                  <a:lnTo>
                    <a:pt x="37" y="68"/>
                  </a:lnTo>
                  <a:cubicBezTo>
                    <a:pt x="37" y="75"/>
                    <a:pt x="37" y="80"/>
                    <a:pt x="37" y="81"/>
                  </a:cubicBezTo>
                  <a:cubicBezTo>
                    <a:pt x="36" y="86"/>
                    <a:pt x="34" y="88"/>
                    <a:pt x="29" y="88"/>
                  </a:cubicBezTo>
                  <a:cubicBezTo>
                    <a:pt x="22" y="88"/>
                    <a:pt x="20" y="84"/>
                    <a:pt x="20" y="74"/>
                  </a:cubicBezTo>
                  <a:lnTo>
                    <a:pt x="20" y="55"/>
                  </a:lnTo>
                  <a:lnTo>
                    <a:pt x="5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2729890" y="2277422"/>
              <a:ext cx="20908" cy="51050"/>
            </a:xfrm>
            <a:custGeom>
              <a:avLst/>
              <a:gdLst>
                <a:gd name="T0" fmla="*/ 13205 w 57"/>
                <a:gd name="T1" fmla="*/ 39381 h 140"/>
                <a:gd name="T2" fmla="*/ 10271 w 57"/>
                <a:gd name="T3" fmla="*/ 44486 h 140"/>
                <a:gd name="T4" fmla="*/ 6603 w 57"/>
                <a:gd name="T5" fmla="*/ 43028 h 140"/>
                <a:gd name="T6" fmla="*/ 6603 w 57"/>
                <a:gd name="T7" fmla="*/ 20055 h 140"/>
                <a:gd name="T8" fmla="*/ 10271 w 57"/>
                <a:gd name="T9" fmla="*/ 18232 h 140"/>
                <a:gd name="T10" fmla="*/ 13205 w 57"/>
                <a:gd name="T11" fmla="*/ 23337 h 140"/>
                <a:gd name="T12" fmla="*/ 13205 w 57"/>
                <a:gd name="T13" fmla="*/ 39381 h 140"/>
                <a:gd name="T14" fmla="*/ 6603 w 57"/>
                <a:gd name="T15" fmla="*/ 16774 h 140"/>
                <a:gd name="T16" fmla="*/ 6603 w 57"/>
                <a:gd name="T17" fmla="*/ 0 h 140"/>
                <a:gd name="T18" fmla="*/ 0 w 57"/>
                <a:gd name="T19" fmla="*/ 0 h 140"/>
                <a:gd name="T20" fmla="*/ 0 w 57"/>
                <a:gd name="T21" fmla="*/ 50321 h 140"/>
                <a:gd name="T22" fmla="*/ 6603 w 57"/>
                <a:gd name="T23" fmla="*/ 50321 h 140"/>
                <a:gd name="T24" fmla="*/ 6603 w 57"/>
                <a:gd name="T25" fmla="*/ 46674 h 140"/>
                <a:gd name="T26" fmla="*/ 13939 w 57"/>
                <a:gd name="T27" fmla="*/ 50685 h 140"/>
                <a:gd name="T28" fmla="*/ 19808 w 57"/>
                <a:gd name="T29" fmla="*/ 46674 h 140"/>
                <a:gd name="T30" fmla="*/ 20541 w 57"/>
                <a:gd name="T31" fmla="*/ 39017 h 140"/>
                <a:gd name="T32" fmla="*/ 20541 w 57"/>
                <a:gd name="T33" fmla="*/ 24066 h 140"/>
                <a:gd name="T34" fmla="*/ 19441 w 57"/>
                <a:gd name="T35" fmla="*/ 16774 h 140"/>
                <a:gd name="T36" fmla="*/ 13939 w 57"/>
                <a:gd name="T37" fmla="*/ 12398 h 140"/>
                <a:gd name="T38" fmla="*/ 6603 w 57"/>
                <a:gd name="T39" fmla="*/ 16774 h 1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140">
                  <a:moveTo>
                    <a:pt x="36" y="108"/>
                  </a:moveTo>
                  <a:cubicBezTo>
                    <a:pt x="36" y="118"/>
                    <a:pt x="34" y="122"/>
                    <a:pt x="28" y="122"/>
                  </a:cubicBezTo>
                  <a:cubicBezTo>
                    <a:pt x="25" y="122"/>
                    <a:pt x="22" y="121"/>
                    <a:pt x="18" y="118"/>
                  </a:cubicBezTo>
                  <a:lnTo>
                    <a:pt x="18" y="55"/>
                  </a:lnTo>
                  <a:cubicBezTo>
                    <a:pt x="22" y="52"/>
                    <a:pt x="25" y="50"/>
                    <a:pt x="28" y="50"/>
                  </a:cubicBezTo>
                  <a:cubicBezTo>
                    <a:pt x="34" y="50"/>
                    <a:pt x="36" y="53"/>
                    <a:pt x="36" y="64"/>
                  </a:cubicBezTo>
                  <a:lnTo>
                    <a:pt x="36" y="108"/>
                  </a:lnTo>
                  <a:close/>
                  <a:moveTo>
                    <a:pt x="18" y="46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18" y="138"/>
                  </a:lnTo>
                  <a:lnTo>
                    <a:pt x="18" y="128"/>
                  </a:lnTo>
                  <a:cubicBezTo>
                    <a:pt x="25" y="135"/>
                    <a:pt x="32" y="139"/>
                    <a:pt x="38" y="139"/>
                  </a:cubicBezTo>
                  <a:cubicBezTo>
                    <a:pt x="46" y="139"/>
                    <a:pt x="51" y="135"/>
                    <a:pt x="54" y="128"/>
                  </a:cubicBezTo>
                  <a:cubicBezTo>
                    <a:pt x="55" y="123"/>
                    <a:pt x="56" y="117"/>
                    <a:pt x="56" y="107"/>
                  </a:cubicBezTo>
                  <a:lnTo>
                    <a:pt x="56" y="66"/>
                  </a:lnTo>
                  <a:cubicBezTo>
                    <a:pt x="56" y="56"/>
                    <a:pt x="54" y="49"/>
                    <a:pt x="53" y="46"/>
                  </a:cubicBezTo>
                  <a:cubicBezTo>
                    <a:pt x="51" y="38"/>
                    <a:pt x="46" y="34"/>
                    <a:pt x="38" y="34"/>
                  </a:cubicBezTo>
                  <a:cubicBezTo>
                    <a:pt x="31" y="34"/>
                    <a:pt x="24" y="38"/>
                    <a:pt x="18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2705292" y="2290512"/>
              <a:ext cx="20908" cy="37960"/>
            </a:xfrm>
            <a:custGeom>
              <a:avLst/>
              <a:gdLst>
                <a:gd name="T0" fmla="*/ 20535 w 56"/>
                <a:gd name="T1" fmla="*/ 36875 h 105"/>
                <a:gd name="T2" fmla="*/ 13441 w 56"/>
                <a:gd name="T3" fmla="*/ 36875 h 105"/>
                <a:gd name="T4" fmla="*/ 13441 w 56"/>
                <a:gd name="T5" fmla="*/ 32899 h 105"/>
                <a:gd name="T6" fmla="*/ 5600 w 56"/>
                <a:gd name="T7" fmla="*/ 37598 h 105"/>
                <a:gd name="T8" fmla="*/ 1120 w 56"/>
                <a:gd name="T9" fmla="*/ 34706 h 105"/>
                <a:gd name="T10" fmla="*/ 0 w 56"/>
                <a:gd name="T11" fmla="*/ 28922 h 105"/>
                <a:gd name="T12" fmla="*/ 0 w 56"/>
                <a:gd name="T13" fmla="*/ 0 h 105"/>
                <a:gd name="T14" fmla="*/ 7467 w 56"/>
                <a:gd name="T15" fmla="*/ 0 h 105"/>
                <a:gd name="T16" fmla="*/ 7467 w 56"/>
                <a:gd name="T17" fmla="*/ 27114 h 105"/>
                <a:gd name="T18" fmla="*/ 7467 w 56"/>
                <a:gd name="T19" fmla="*/ 29645 h 105"/>
                <a:gd name="T20" fmla="*/ 8961 w 56"/>
                <a:gd name="T21" fmla="*/ 31091 h 105"/>
                <a:gd name="T22" fmla="*/ 13441 w 56"/>
                <a:gd name="T23" fmla="*/ 27837 h 105"/>
                <a:gd name="T24" fmla="*/ 13441 w 56"/>
                <a:gd name="T25" fmla="*/ 0 h 105"/>
                <a:gd name="T26" fmla="*/ 20535 w 56"/>
                <a:gd name="T27" fmla="*/ 0 h 105"/>
                <a:gd name="T28" fmla="*/ 20535 w 56"/>
                <a:gd name="T29" fmla="*/ 36875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05">
                  <a:moveTo>
                    <a:pt x="55" y="102"/>
                  </a:moveTo>
                  <a:lnTo>
                    <a:pt x="36" y="102"/>
                  </a:lnTo>
                  <a:lnTo>
                    <a:pt x="36" y="91"/>
                  </a:lnTo>
                  <a:cubicBezTo>
                    <a:pt x="28" y="99"/>
                    <a:pt x="22" y="104"/>
                    <a:pt x="15" y="104"/>
                  </a:cubicBezTo>
                  <a:cubicBezTo>
                    <a:pt x="9" y="104"/>
                    <a:pt x="5" y="101"/>
                    <a:pt x="3" y="96"/>
                  </a:cubicBezTo>
                  <a:cubicBezTo>
                    <a:pt x="1" y="92"/>
                    <a:pt x="0" y="88"/>
                    <a:pt x="0" y="80"/>
                  </a:cubicBezTo>
                  <a:lnTo>
                    <a:pt x="0" y="0"/>
                  </a:lnTo>
                  <a:lnTo>
                    <a:pt x="20" y="0"/>
                  </a:lnTo>
                  <a:lnTo>
                    <a:pt x="20" y="75"/>
                  </a:lnTo>
                  <a:lnTo>
                    <a:pt x="20" y="82"/>
                  </a:lnTo>
                  <a:cubicBezTo>
                    <a:pt x="21" y="85"/>
                    <a:pt x="22" y="86"/>
                    <a:pt x="24" y="86"/>
                  </a:cubicBezTo>
                  <a:cubicBezTo>
                    <a:pt x="28" y="86"/>
                    <a:pt x="31" y="83"/>
                    <a:pt x="36" y="77"/>
                  </a:cubicBezTo>
                  <a:lnTo>
                    <a:pt x="36" y="0"/>
                  </a:lnTo>
                  <a:lnTo>
                    <a:pt x="55" y="0"/>
                  </a:lnTo>
                  <a:lnTo>
                    <a:pt x="55" y="1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2683154" y="2277422"/>
              <a:ext cx="23368" cy="51050"/>
            </a:xfrm>
            <a:custGeom>
              <a:avLst/>
              <a:gdLst>
                <a:gd name="T0" fmla="*/ 14997 w 67"/>
                <a:gd name="T1" fmla="*/ 50683 h 139"/>
                <a:gd name="T2" fmla="*/ 7673 w 67"/>
                <a:gd name="T3" fmla="*/ 50683 h 139"/>
                <a:gd name="T4" fmla="*/ 7673 w 67"/>
                <a:gd name="T5" fmla="*/ 7345 h 139"/>
                <a:gd name="T6" fmla="*/ 0 w 67"/>
                <a:gd name="T7" fmla="*/ 7345 h 139"/>
                <a:gd name="T8" fmla="*/ 0 w 67"/>
                <a:gd name="T9" fmla="*/ 0 h 139"/>
                <a:gd name="T10" fmla="*/ 23019 w 67"/>
                <a:gd name="T11" fmla="*/ 0 h 139"/>
                <a:gd name="T12" fmla="*/ 23019 w 67"/>
                <a:gd name="T13" fmla="*/ 7345 h 139"/>
                <a:gd name="T14" fmla="*/ 14997 w 67"/>
                <a:gd name="T15" fmla="*/ 7345 h 139"/>
                <a:gd name="T16" fmla="*/ 14997 w 67"/>
                <a:gd name="T17" fmla="*/ 50683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139">
                  <a:moveTo>
                    <a:pt x="43" y="138"/>
                  </a:moveTo>
                  <a:lnTo>
                    <a:pt x="22" y="138"/>
                  </a:lnTo>
                  <a:lnTo>
                    <a:pt x="22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20"/>
                  </a:lnTo>
                  <a:lnTo>
                    <a:pt x="43" y="20"/>
                  </a:lnTo>
                  <a:lnTo>
                    <a:pt x="43" y="13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5213350" y="3590925"/>
            <a:ext cx="288925" cy="271463"/>
            <a:chOff x="3090863" y="2192338"/>
            <a:chExt cx="223837" cy="223837"/>
          </a:xfrm>
        </p:grpSpPr>
        <p:sp>
          <p:nvSpPr>
            <p:cNvPr id="23" name="Freeform 11"/>
            <p:cNvSpPr>
              <a:spLocks noChangeArrowheads="1"/>
            </p:cNvSpPr>
            <p:nvPr/>
          </p:nvSpPr>
          <p:spPr bwMode="auto">
            <a:xfrm>
              <a:off x="3090863" y="2192338"/>
              <a:ext cx="223837" cy="223837"/>
            </a:xfrm>
            <a:custGeom>
              <a:avLst/>
              <a:gdLst>
                <a:gd name="T0" fmla="*/ 223477 w 622"/>
                <a:gd name="T1" fmla="*/ 111378 h 621"/>
                <a:gd name="T2" fmla="*/ 111559 w 622"/>
                <a:gd name="T3" fmla="*/ 0 h 621"/>
                <a:gd name="T4" fmla="*/ 0 w 622"/>
                <a:gd name="T5" fmla="*/ 111378 h 621"/>
                <a:gd name="T6" fmla="*/ 111559 w 622"/>
                <a:gd name="T7" fmla="*/ 223477 h 621"/>
                <a:gd name="T8" fmla="*/ 223477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2" y="0"/>
                    <a:pt x="310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0" y="620"/>
                  </a:cubicBezTo>
                  <a:cubicBezTo>
                    <a:pt x="482" y="620"/>
                    <a:pt x="621" y="481"/>
                    <a:pt x="621" y="309"/>
                  </a:cubicBezTo>
                </a:path>
              </a:pathLst>
            </a:custGeom>
            <a:solidFill>
              <a:srgbClr val="007F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3154816" y="2251243"/>
              <a:ext cx="23368" cy="92938"/>
            </a:xfrm>
            <a:custGeom>
              <a:avLst/>
              <a:gdLst>
                <a:gd name="T0" fmla="*/ 11330 w 66"/>
                <a:gd name="T1" fmla="*/ 21530 h 259"/>
                <a:gd name="T2" fmla="*/ 23014 w 66"/>
                <a:gd name="T3" fmla="*/ 10765 h 259"/>
                <a:gd name="T4" fmla="*/ 11330 w 66"/>
                <a:gd name="T5" fmla="*/ 0 h 259"/>
                <a:gd name="T6" fmla="*/ 0 w 66"/>
                <a:gd name="T7" fmla="*/ 10765 h 259"/>
                <a:gd name="T8" fmla="*/ 11330 w 66"/>
                <a:gd name="T9" fmla="*/ 21530 h 259"/>
                <a:gd name="T10" fmla="*/ 21598 w 66"/>
                <a:gd name="T11" fmla="*/ 30142 h 259"/>
                <a:gd name="T12" fmla="*/ 1062 w 66"/>
                <a:gd name="T13" fmla="*/ 30142 h 259"/>
                <a:gd name="T14" fmla="*/ 1062 w 66"/>
                <a:gd name="T15" fmla="*/ 92579 h 259"/>
                <a:gd name="T16" fmla="*/ 21598 w 66"/>
                <a:gd name="T17" fmla="*/ 92579 h 259"/>
                <a:gd name="T18" fmla="*/ 21598 w 66"/>
                <a:gd name="T19" fmla="*/ 30142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259">
                  <a:moveTo>
                    <a:pt x="32" y="60"/>
                  </a:moveTo>
                  <a:cubicBezTo>
                    <a:pt x="52" y="60"/>
                    <a:pt x="65" y="47"/>
                    <a:pt x="65" y="30"/>
                  </a:cubicBezTo>
                  <a:cubicBezTo>
                    <a:pt x="65" y="13"/>
                    <a:pt x="52" y="0"/>
                    <a:pt x="32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2" y="60"/>
                    <a:pt x="32" y="60"/>
                  </a:cubicBezTo>
                  <a:close/>
                  <a:moveTo>
                    <a:pt x="61" y="84"/>
                  </a:moveTo>
                  <a:lnTo>
                    <a:pt x="3" y="84"/>
                  </a:lnTo>
                  <a:lnTo>
                    <a:pt x="3" y="258"/>
                  </a:lnTo>
                  <a:lnTo>
                    <a:pt x="61" y="258"/>
                  </a:lnTo>
                  <a:lnTo>
                    <a:pt x="61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13"/>
            <p:cNvSpPr>
              <a:spLocks noChangeArrowheads="1"/>
            </p:cNvSpPr>
            <p:nvPr/>
          </p:nvSpPr>
          <p:spPr bwMode="auto">
            <a:xfrm>
              <a:off x="3188023" y="2280040"/>
              <a:ext cx="65183" cy="64140"/>
            </a:xfrm>
            <a:custGeom>
              <a:avLst/>
              <a:gdLst>
                <a:gd name="T0" fmla="*/ 21485 w 179"/>
                <a:gd name="T1" fmla="*/ 63782 h 179"/>
                <a:gd name="T2" fmla="*/ 21485 w 179"/>
                <a:gd name="T3" fmla="*/ 29024 h 179"/>
                <a:gd name="T4" fmla="*/ 21849 w 179"/>
                <a:gd name="T5" fmla="*/ 23649 h 179"/>
                <a:gd name="T6" fmla="*/ 32774 w 179"/>
                <a:gd name="T7" fmla="*/ 16125 h 179"/>
                <a:gd name="T8" fmla="*/ 43698 w 179"/>
                <a:gd name="T9" fmla="*/ 30458 h 179"/>
                <a:gd name="T10" fmla="*/ 43698 w 179"/>
                <a:gd name="T11" fmla="*/ 63782 h 179"/>
                <a:gd name="T12" fmla="*/ 64819 w 179"/>
                <a:gd name="T13" fmla="*/ 63782 h 179"/>
                <a:gd name="T14" fmla="*/ 64819 w 179"/>
                <a:gd name="T15" fmla="*/ 27949 h 179"/>
                <a:gd name="T16" fmla="*/ 40421 w 179"/>
                <a:gd name="T17" fmla="*/ 0 h 179"/>
                <a:gd name="T18" fmla="*/ 21485 w 179"/>
                <a:gd name="T19" fmla="*/ 10391 h 179"/>
                <a:gd name="T20" fmla="*/ 21485 w 179"/>
                <a:gd name="T21" fmla="*/ 1433 h 179"/>
                <a:gd name="T22" fmla="*/ 0 w 179"/>
                <a:gd name="T23" fmla="*/ 1433 h 179"/>
                <a:gd name="T24" fmla="*/ 0 w 179"/>
                <a:gd name="T25" fmla="*/ 63782 h 179"/>
                <a:gd name="T26" fmla="*/ 21485 w 179"/>
                <a:gd name="T27" fmla="*/ 63782 h 1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9">
                  <a:moveTo>
                    <a:pt x="59" y="178"/>
                  </a:moveTo>
                  <a:lnTo>
                    <a:pt x="59" y="81"/>
                  </a:lnTo>
                  <a:cubicBezTo>
                    <a:pt x="59" y="75"/>
                    <a:pt x="59" y="70"/>
                    <a:pt x="60" y="66"/>
                  </a:cubicBezTo>
                  <a:cubicBezTo>
                    <a:pt x="65" y="56"/>
                    <a:pt x="74" y="45"/>
                    <a:pt x="90" y="45"/>
                  </a:cubicBezTo>
                  <a:cubicBezTo>
                    <a:pt x="111" y="45"/>
                    <a:pt x="120" y="61"/>
                    <a:pt x="120" y="85"/>
                  </a:cubicBezTo>
                  <a:lnTo>
                    <a:pt x="120" y="178"/>
                  </a:lnTo>
                  <a:lnTo>
                    <a:pt x="178" y="178"/>
                  </a:lnTo>
                  <a:lnTo>
                    <a:pt x="178" y="78"/>
                  </a:lnTo>
                  <a:cubicBezTo>
                    <a:pt x="178" y="25"/>
                    <a:pt x="149" y="0"/>
                    <a:pt x="111" y="0"/>
                  </a:cubicBezTo>
                  <a:cubicBezTo>
                    <a:pt x="80" y="0"/>
                    <a:pt x="66" y="17"/>
                    <a:pt x="59" y="29"/>
                  </a:cubicBezTo>
                  <a:lnTo>
                    <a:pt x="59" y="4"/>
                  </a:lnTo>
                  <a:lnTo>
                    <a:pt x="0" y="4"/>
                  </a:lnTo>
                  <a:cubicBezTo>
                    <a:pt x="1" y="21"/>
                    <a:pt x="0" y="178"/>
                    <a:pt x="0" y="178"/>
                  </a:cubicBezTo>
                  <a:lnTo>
                    <a:pt x="59" y="1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twitter.com/CSCfi</a:t>
            </a:r>
            <a:endParaRPr lang="en-US" sz="900" smtClean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 smtClean="0">
                <a:solidFill>
                  <a:srgbClr val="5E6A71"/>
                </a:solidFill>
              </a:rPr>
              <a:t>youtube.com/CSCfi</a:t>
            </a:r>
            <a:endParaRPr lang="pl-PL" sz="900" smtClean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20491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600">
                <a:solidFill>
                  <a:srgbClr val="FFFFFF"/>
                </a:solidFill>
              </a:rPr>
              <a:t>Kuvat CSC:n arkisto ja Thinkstock</a:t>
            </a:r>
          </a:p>
        </p:txBody>
      </p:sp>
      <p:pic>
        <p:nvPicPr>
          <p:cNvPr id="35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997325"/>
            <a:ext cx="2889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50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-1" y="3625055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3424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2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60" y="-1433"/>
            <a:ext cx="6988741" cy="16143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59988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916" tIns="31457" rIns="62916" bIns="31457" anchor="ctr"/>
          <a:lstStyle/>
          <a:p>
            <a:pPr algn="ctr" defTabSz="428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159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938">
                <a:solidFill>
                  <a:srgbClr val="025C96"/>
                </a:solidFill>
                <a:latin typeface="Corbel"/>
                <a:cs typeface="Corbel"/>
              </a:defRPr>
            </a:lvl1pPr>
            <a:lvl2pPr marL="314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16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916" tIns="31457" rIns="62916" bIns="31457" anchor="ctr"/>
          <a:lstStyle/>
          <a:p>
            <a:pPr algn="ctr" defTabSz="428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444967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8791566" y="3287259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75509" y="3646489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4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59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2941721" y="4470392"/>
            <a:ext cx="5692035" cy="25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6" i="1" spc="14" dirty="0">
                <a:solidFill>
                  <a:schemeClr val="bg1"/>
                </a:solidFill>
                <a:latin typeface="Corbel"/>
              </a:rPr>
              <a:t>CSC – </a:t>
            </a:r>
            <a:r>
              <a:rPr lang="fi-FI" sz="1056" i="1" spc="14" dirty="0">
                <a:solidFill>
                  <a:schemeClr val="bg1"/>
                </a:solidFill>
                <a:latin typeface="Corbel"/>
              </a:rPr>
              <a:t> Suomalainen tutkimuksen, koulutuksen, kulttuurin ja julkishallinnon ICT-osaamiskeskus</a:t>
            </a:r>
            <a:endParaRPr lang="en-US" sz="1056" i="1" spc="14" dirty="0">
              <a:solidFill>
                <a:schemeClr val="bg1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252" baseline="0">
                <a:solidFill>
                  <a:schemeClr val="accent4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1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985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defRPr>
            </a:lvl1pPr>
            <a:lvl2pPr marL="32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3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0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5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2941721" y="4470392"/>
            <a:ext cx="5692035" cy="25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6" i="1" spc="14" dirty="0">
                <a:solidFill>
                  <a:schemeClr val="bg1"/>
                </a:solidFill>
                <a:latin typeface="Corbel"/>
              </a:rPr>
              <a:t>CSC – Finnish research, education, culture and public administration ICT knowledge center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D5D2286-557F-7F42-B411-BEADBE71FA1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052388" y="2104165"/>
            <a:ext cx="5338467" cy="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4368" tIns="32184" rIns="64368" bIns="32184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accent4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9pPr>
          </a:lstStyle>
          <a:p>
            <a:r>
              <a:rPr lang="en-US" sz="2252"/>
              <a:t>Click to edit Master title style</a:t>
            </a:r>
            <a:endParaRPr lang="en-US" sz="2252" dirty="0"/>
          </a:p>
        </p:txBody>
      </p:sp>
    </p:spTree>
    <p:extLst>
      <p:ext uri="{BB962C8B-B14F-4D97-AF65-F5344CB8AC3E}">
        <p14:creationId xmlns:p14="http://schemas.microsoft.com/office/powerpoint/2010/main" val="18703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086DF-C7C9-4DB3-8877-43D60EBA430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5497421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37FA-E41A-9F4F-917A-8F177691A111}" type="datetime1">
              <a:rPr lang="fi-FI" smtClean="0"/>
              <a:t>6.4.2020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6539-7FEE-8846-9EF1-6D13C0293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05A6-8DDF-1C4F-ABC5-BFD00CBFE5CA}" type="datetime1">
              <a:rPr lang="fi-FI" smtClean="0"/>
              <a:t>6.4.2020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5DE2-1972-E240-9BF7-5A80054B6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6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126441"/>
            <a:ext cx="3818467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1" y="1126441"/>
            <a:ext cx="3611841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9AA3-72D7-454A-A8FC-8A63A121CD42}" type="datetime1">
              <a:rPr lang="fi-FI" smtClean="0"/>
              <a:t>6.4.2020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0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1"/>
            <a:ext cx="3829050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3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3116" y="1127128"/>
            <a:ext cx="3620147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3058-08DE-5548-AE18-25A82C21D8DB}" type="datetime1">
              <a:rPr lang="fi-FI" smtClean="0"/>
              <a:t>6.4.2020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F31D-86B6-E043-A324-1F063F1F0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2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4" y="2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126441"/>
            <a:ext cx="5183717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8AED-7DB3-5946-952B-E3CE25BCD9E5}" type="datetime1">
              <a:rPr lang="fi-FI" smtClean="0"/>
              <a:t>6.4.2020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7" y="4490105"/>
            <a:ext cx="3736949" cy="2219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F31D-86B6-E043-A324-1F063F1F0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2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1"/>
            <a:ext cx="2357967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3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5" y="1127127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2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5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2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6033-9488-164F-B24E-43104BB406D9}" type="datetime1">
              <a:rPr lang="fi-FI" smtClean="0"/>
              <a:t>6.4.2020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CDDB-25ED-6C4C-973B-8EDD9A222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4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54329" y="1124980"/>
            <a:ext cx="3448933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3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1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C668-811C-D749-84AA-70952A2FDF09}" type="datetime1">
              <a:rPr lang="fi-FI" smtClean="0"/>
              <a:t>6.4.2020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14A9-2E80-A54A-99CE-FD90769D3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51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93327"/>
            <a:ext cx="7727244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2"/>
            <a:ext cx="3694554" cy="283041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89890" y="1126441"/>
            <a:ext cx="3694554" cy="28304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969524"/>
            <a:ext cx="3694554" cy="327800"/>
          </a:xfrm>
        </p:spPr>
        <p:txBody>
          <a:bodyPr>
            <a:normAutofit/>
          </a:bodyPr>
          <a:lstStyle>
            <a:lvl1pPr marL="0" indent="0" algn="ctr">
              <a:buNone/>
              <a:defRPr sz="739" i="1"/>
            </a:lvl1pPr>
            <a:lvl2pPr marL="321823" indent="0">
              <a:buNone/>
              <a:defRPr sz="845"/>
            </a:lvl2pPr>
            <a:lvl3pPr marL="643646" indent="0">
              <a:buNone/>
              <a:defRPr sz="704"/>
            </a:lvl3pPr>
            <a:lvl4pPr marL="965469" indent="0">
              <a:buNone/>
              <a:defRPr sz="634"/>
            </a:lvl4pPr>
            <a:lvl5pPr marL="1287292" indent="0">
              <a:buNone/>
              <a:defRPr sz="634"/>
            </a:lvl5pPr>
            <a:lvl6pPr marL="1609115" indent="0">
              <a:buNone/>
              <a:defRPr sz="634"/>
            </a:lvl6pPr>
            <a:lvl7pPr marL="1930938" indent="0">
              <a:buNone/>
              <a:defRPr sz="634"/>
            </a:lvl7pPr>
            <a:lvl8pPr marL="2252762" indent="0">
              <a:buNone/>
              <a:defRPr sz="634"/>
            </a:lvl8pPr>
            <a:lvl9pPr marL="2574585" indent="0">
              <a:buNone/>
              <a:defRPr sz="6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89890" y="3969524"/>
            <a:ext cx="3694554" cy="327800"/>
          </a:xfrm>
        </p:spPr>
        <p:txBody>
          <a:bodyPr>
            <a:normAutofit/>
          </a:bodyPr>
          <a:lstStyle>
            <a:lvl1pPr marL="0" indent="0" algn="ctr">
              <a:buNone/>
              <a:defRPr sz="739" i="1"/>
            </a:lvl1pPr>
            <a:lvl2pPr marL="321823" indent="0">
              <a:buNone/>
              <a:defRPr sz="845"/>
            </a:lvl2pPr>
            <a:lvl3pPr marL="643646" indent="0">
              <a:buNone/>
              <a:defRPr sz="704"/>
            </a:lvl3pPr>
            <a:lvl4pPr marL="965469" indent="0">
              <a:buNone/>
              <a:defRPr sz="634"/>
            </a:lvl4pPr>
            <a:lvl5pPr marL="1287292" indent="0">
              <a:buNone/>
              <a:defRPr sz="634"/>
            </a:lvl5pPr>
            <a:lvl6pPr marL="1609115" indent="0">
              <a:buNone/>
              <a:defRPr sz="634"/>
            </a:lvl6pPr>
            <a:lvl7pPr marL="1930938" indent="0">
              <a:buNone/>
              <a:defRPr sz="634"/>
            </a:lvl7pPr>
            <a:lvl8pPr marL="2252762" indent="0">
              <a:buNone/>
              <a:defRPr sz="634"/>
            </a:lvl8pPr>
            <a:lvl9pPr marL="2574585" indent="0">
              <a:buNone/>
              <a:defRPr sz="6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55E7-9FC6-1A4B-85BE-5138AF72C663}" type="datetime1">
              <a:rPr lang="fi-FI" smtClean="0"/>
              <a:t>6.4.2020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D54A-0DF6-8C4C-B4B0-A59271428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27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40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252"/>
            </a:lvl1pPr>
            <a:lvl2pPr marL="321823" indent="0">
              <a:buNone/>
              <a:defRPr sz="1971"/>
            </a:lvl2pPr>
            <a:lvl3pPr marL="643646" indent="0">
              <a:buNone/>
              <a:defRPr sz="1689"/>
            </a:lvl3pPr>
            <a:lvl4pPr marL="965469" indent="0">
              <a:buNone/>
              <a:defRPr sz="1408"/>
            </a:lvl4pPr>
            <a:lvl5pPr marL="1287292" indent="0">
              <a:buNone/>
              <a:defRPr sz="1408"/>
            </a:lvl5pPr>
            <a:lvl6pPr marL="1609115" indent="0">
              <a:buNone/>
              <a:defRPr sz="1408"/>
            </a:lvl6pPr>
            <a:lvl7pPr marL="1930938" indent="0">
              <a:buNone/>
              <a:defRPr sz="1408"/>
            </a:lvl7pPr>
            <a:lvl8pPr marL="2252762" indent="0">
              <a:buNone/>
              <a:defRPr sz="1408"/>
            </a:lvl8pPr>
            <a:lvl9pPr marL="2574585" indent="0">
              <a:buNone/>
              <a:defRPr sz="1408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845"/>
            </a:lvl1pPr>
            <a:lvl2pPr marL="321823" indent="0">
              <a:buNone/>
              <a:defRPr sz="845"/>
            </a:lvl2pPr>
            <a:lvl3pPr marL="643646" indent="0">
              <a:buNone/>
              <a:defRPr sz="704"/>
            </a:lvl3pPr>
            <a:lvl4pPr marL="965469" indent="0">
              <a:buNone/>
              <a:defRPr sz="634"/>
            </a:lvl4pPr>
            <a:lvl5pPr marL="1287292" indent="0">
              <a:buNone/>
              <a:defRPr sz="634"/>
            </a:lvl5pPr>
            <a:lvl6pPr marL="1609115" indent="0">
              <a:buNone/>
              <a:defRPr sz="634"/>
            </a:lvl6pPr>
            <a:lvl7pPr marL="1930938" indent="0">
              <a:buNone/>
              <a:defRPr sz="634"/>
            </a:lvl7pPr>
            <a:lvl8pPr marL="2252762" indent="0">
              <a:buNone/>
              <a:defRPr sz="634"/>
            </a:lvl8pPr>
            <a:lvl9pPr marL="2574585" indent="0">
              <a:buNone/>
              <a:defRPr sz="6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7E68-AB74-CD4A-90F5-9B9426EEF2E6}" type="datetime1">
              <a:rPr lang="fi-FI" smtClean="0"/>
              <a:t>6.4.2020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ECE2-4FEC-F84E-9F5B-0B12D5BA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14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7E0C-04BA-5A4B-B284-D9F9E3798123}" type="datetime1">
              <a:rPr lang="fi-FI" smtClean="0"/>
              <a:t>6.4.2020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5DE2-1972-E240-9BF7-5A80054B6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E05B-3EAA-4BE7-8DF1-63B51F5B7C6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7722230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252"/>
            </a:lvl1pPr>
            <a:lvl2pPr marL="321823" indent="0">
              <a:buNone/>
              <a:defRPr sz="1971"/>
            </a:lvl2pPr>
            <a:lvl3pPr marL="643646" indent="0">
              <a:buNone/>
              <a:defRPr sz="1689"/>
            </a:lvl3pPr>
            <a:lvl4pPr marL="965469" indent="0">
              <a:buNone/>
              <a:defRPr sz="1408"/>
            </a:lvl4pPr>
            <a:lvl5pPr marL="1287292" indent="0">
              <a:buNone/>
              <a:defRPr sz="1408"/>
            </a:lvl5pPr>
            <a:lvl6pPr marL="1609115" indent="0">
              <a:buNone/>
              <a:defRPr sz="1408"/>
            </a:lvl6pPr>
            <a:lvl7pPr marL="1930938" indent="0">
              <a:buNone/>
              <a:defRPr sz="1408"/>
            </a:lvl7pPr>
            <a:lvl8pPr marL="2252762" indent="0">
              <a:buNone/>
              <a:defRPr sz="1408"/>
            </a:lvl8pPr>
            <a:lvl9pPr marL="2574585" indent="0">
              <a:buNone/>
              <a:defRPr sz="1408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CB59-8058-D943-8C30-67AF8AC3B38A}" type="datetime1">
              <a:rPr lang="fi-FI" smtClean="0"/>
              <a:t>6.4.2020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6BC4-7622-6C47-9BD2-A0A701A3F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21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252"/>
            </a:lvl1pPr>
            <a:lvl2pPr marL="321823" indent="0">
              <a:buNone/>
              <a:defRPr sz="1971"/>
            </a:lvl2pPr>
            <a:lvl3pPr marL="643646" indent="0">
              <a:buNone/>
              <a:defRPr sz="1689"/>
            </a:lvl3pPr>
            <a:lvl4pPr marL="965469" indent="0">
              <a:buNone/>
              <a:defRPr sz="1408"/>
            </a:lvl4pPr>
            <a:lvl5pPr marL="1287292" indent="0">
              <a:buNone/>
              <a:defRPr sz="1408"/>
            </a:lvl5pPr>
            <a:lvl6pPr marL="1609115" indent="0">
              <a:buNone/>
              <a:defRPr sz="1408"/>
            </a:lvl6pPr>
            <a:lvl7pPr marL="1930938" indent="0">
              <a:buNone/>
              <a:defRPr sz="1408"/>
            </a:lvl7pPr>
            <a:lvl8pPr marL="2252762" indent="0">
              <a:buNone/>
              <a:defRPr sz="1408"/>
            </a:lvl8pPr>
            <a:lvl9pPr marL="2574585" indent="0">
              <a:buNone/>
              <a:defRPr sz="1408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446605" y="1126441"/>
            <a:ext cx="2719026" cy="3185985"/>
          </a:xfrm>
          <a:solidFill>
            <a:schemeClr val="tx1"/>
          </a:solidFill>
          <a:ln>
            <a:noFill/>
          </a:ln>
        </p:spPr>
        <p:txBody>
          <a:bodyPr lIns="180000" tIns="140400" rIns="108000" bIns="93600">
            <a:normAutofit/>
          </a:bodyPr>
          <a:lstStyle>
            <a:lvl1pPr>
              <a:defRPr sz="1267">
                <a:solidFill>
                  <a:schemeClr val="bg1"/>
                </a:solidFill>
              </a:defRPr>
            </a:lvl1pPr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126">
                <a:solidFill>
                  <a:schemeClr val="bg1"/>
                </a:solidFill>
              </a:defRPr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85">
                <a:solidFill>
                  <a:schemeClr val="bg1"/>
                </a:solidFill>
              </a:defRPr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845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C55A-EA43-094B-97BC-48CFBC46ECB1}" type="datetime1">
              <a:rPr lang="fi-FI" smtClean="0"/>
              <a:t>6.4.2020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957E-C93C-5142-BC70-14BDAADE9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0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611433"/>
            <a:ext cx="4557713" cy="31010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6"/>
            <a:ext cx="2274952" cy="310657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4" y="1611006"/>
            <a:ext cx="2311337" cy="15560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4" y="3199236"/>
            <a:ext cx="2311337" cy="1512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"/>
            <a:ext cx="9144000" cy="161297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3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252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832664" y="3167053"/>
            <a:ext cx="2311337" cy="32183"/>
            <a:chOff x="8907235" y="2232185"/>
            <a:chExt cx="3284765" cy="56821"/>
          </a:xfrm>
        </p:grpSpPr>
        <p:sp>
          <p:nvSpPr>
            <p:cNvPr id="24" name="Rectangle 23"/>
            <p:cNvSpPr/>
            <p:nvPr userDrawn="1"/>
          </p:nvSpPr>
          <p:spPr>
            <a:xfrm>
              <a:off x="9725860" y="2232185"/>
              <a:ext cx="823758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07235" y="2232185"/>
              <a:ext cx="81948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1368242" y="2232185"/>
              <a:ext cx="823758" cy="5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0549618" y="2232185"/>
              <a:ext cx="81948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593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1483" y="0"/>
            <a:ext cx="1102519" cy="755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584420" y="4053831"/>
            <a:ext cx="3456584" cy="23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21823" rtl="0" eaLnBrk="1" fontAlgn="base" latinLnBrk="0" hangingPunct="1">
              <a:lnSpc>
                <a:spcPct val="110000"/>
              </a:lnSpc>
              <a:spcBef>
                <a:spcPts val="84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845" b="0" i="0" u="none" strike="noStrike" kern="1200" baseline="0" dirty="0">
                <a:solidFill>
                  <a:srgbClr val="5E6A71"/>
                </a:solidFill>
                <a:latin typeface="Calibri" charset="0"/>
                <a:ea typeface="ＭＳ Ｐゴシック" charset="0"/>
                <a:cs typeface="ＭＳ Ｐゴシック" charset="0"/>
              </a:rPr>
              <a:t>https://www.linkedin.com/company/csc---it-center-for-science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 hasCustomPrompt="1"/>
          </p:nvPr>
        </p:nvSpPr>
        <p:spPr>
          <a:xfrm>
            <a:off x="2304679" y="2720425"/>
            <a:ext cx="1963641" cy="271059"/>
          </a:xfrm>
        </p:spPr>
        <p:txBody>
          <a:bodyPr lIns="0" anchor="t"/>
          <a:lstStyle>
            <a:lvl1pPr marL="0" indent="0">
              <a:buNone/>
              <a:defRPr sz="985" b="1">
                <a:solidFill>
                  <a:schemeClr val="tx1"/>
                </a:solidFill>
              </a:defRPr>
            </a:lvl1pPr>
            <a:lvl2pPr marL="244720" indent="0">
              <a:buFont typeface="Arial"/>
              <a:buNone/>
              <a:defRPr sz="845"/>
            </a:lvl2pPr>
            <a:lvl3pPr marL="804558" indent="0">
              <a:buFont typeface="Arial"/>
              <a:buNone/>
              <a:defRPr sz="845"/>
            </a:lvl3pPr>
            <a:lvl4pPr marL="1040337" indent="0">
              <a:buNone/>
              <a:defRPr sz="845"/>
            </a:lvl4pPr>
            <a:lvl5pPr marL="1362161" indent="0">
              <a:buNone/>
              <a:defRPr sz="845"/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6" y="2772792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98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 hasCustomPrompt="1"/>
          </p:nvPr>
        </p:nvSpPr>
        <p:spPr>
          <a:xfrm>
            <a:off x="2304678" y="3037851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45"/>
            </a:lvl1pPr>
            <a:lvl2pPr marL="486087" indent="-241367">
              <a:buFont typeface="Arial"/>
              <a:buChar char="•"/>
              <a:defRPr sz="985"/>
            </a:lvl2pPr>
            <a:lvl3pPr marL="1005697" indent="-201139">
              <a:buFont typeface="Arial"/>
              <a:buChar char="•"/>
              <a:defRPr sz="845"/>
            </a:lvl3pPr>
            <a:lvl4pPr>
              <a:defRPr sz="774"/>
            </a:lvl4pPr>
            <a:lvl5pPr>
              <a:defRPr sz="634"/>
            </a:lvl5pPr>
          </a:lstStyle>
          <a:p>
            <a:pPr lvl="0"/>
            <a:r>
              <a:rPr lang="fi-FI" dirty="0"/>
              <a:t>Tittelit ja yhteystiedot</a:t>
            </a:r>
            <a:endParaRPr lang="en-US" dirty="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4572000" y="2718839"/>
            <a:ext cx="0" cy="1550229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-5376" y="4688215"/>
            <a:ext cx="1188146" cy="178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218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ＭＳ Ｐゴシック" charset="0"/>
                <a:cs typeface="ＭＳ Ｐゴシック" charset="0"/>
              </a:rPr>
              <a:t>Kuvat </a:t>
            </a:r>
            <a:r>
              <a:rPr kumimoji="0" lang="fi-FI" sz="56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ＭＳ Ｐゴシック" charset="0"/>
                <a:cs typeface="ＭＳ Ｐゴシック" charset="0"/>
              </a:rPr>
              <a:t>CSC:n</a:t>
            </a:r>
            <a:r>
              <a:rPr kumimoji="0" lang="fi-FI" sz="5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ＭＳ Ｐゴシック" charset="0"/>
                <a:cs typeface="ＭＳ Ｐゴシック" charset="0"/>
              </a:rPr>
              <a:t> arkisto ja </a:t>
            </a:r>
            <a:r>
              <a:rPr kumimoji="0" lang="fi-FI" sz="56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ＭＳ Ｐゴシック" charset="0"/>
                <a:cs typeface="ＭＳ Ｐゴシック" charset="0"/>
              </a:rPr>
              <a:t>Thinkstock</a:t>
            </a:r>
            <a:endParaRPr kumimoji="0" lang="fi-FI" sz="5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22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44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53104" y="192165"/>
            <a:ext cx="8032832" cy="80605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i-FI" sz="2809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53103" y="1379178"/>
            <a:ext cx="7837229" cy="2799729"/>
          </a:xfrm>
          <a:prstGeom prst="rect">
            <a:avLst/>
          </a:prstGeom>
        </p:spPr>
        <p:txBody>
          <a:bodyPr lIns="0" tIns="0" rIns="0" bIns="0"/>
          <a:lstStyle/>
          <a:p>
            <a:endParaRPr lang="fi-FI" sz="1788" b="0" strike="noStrike" spc="-1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55110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9" y="487613"/>
            <a:ext cx="6624736" cy="8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2816" baseline="0">
                <a:latin typeface="+mj-lt"/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1552082"/>
            <a:ext cx="8384344" cy="273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241367" indent="-176556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510671" indent="-241367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10.4.2018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Fairdata-PAS / Esa-Pekka Keskitalo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6775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03973"/>
            <a:ext cx="8229600" cy="804598"/>
          </a:xfrm>
        </p:spPr>
        <p:txBody>
          <a:bodyPr>
            <a:normAutofit/>
          </a:bodyPr>
          <a:lstStyle>
            <a:lvl1pPr>
              <a:defRPr sz="2252" b="1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781943"/>
            <a:ext cx="8229600" cy="2530482"/>
          </a:xfrm>
        </p:spPr>
        <p:txBody>
          <a:bodyPr/>
          <a:lstStyle>
            <a:lvl1pPr>
              <a:buClr>
                <a:schemeClr val="accent2"/>
              </a:buClr>
              <a:buSzPct val="120000"/>
              <a:buFont typeface="Wingdings" charset="2"/>
              <a:buChar char="§"/>
              <a:defRPr spc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3"/>
              </a:buClr>
              <a:buSzPct val="120000"/>
              <a:buFont typeface="Wingdings" charset="2"/>
              <a:buChar char="§"/>
              <a:defRPr/>
            </a:lvl2pPr>
            <a:lvl3pPr>
              <a:buClr>
                <a:schemeClr val="accent4"/>
              </a:buClr>
              <a:buSzPct val="120000"/>
              <a:buFont typeface="Wingdings" charset="2"/>
              <a:buChar char="§"/>
              <a:defRPr/>
            </a:lvl3pPr>
            <a:lvl4pPr>
              <a:buClr>
                <a:schemeClr val="bg2"/>
              </a:buClr>
              <a:buSzPct val="120000"/>
              <a:buFont typeface="Wingdings" charset="2"/>
              <a:buChar char="§"/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4C6F0-0A21-3E46-A35B-84F8DBC0393C}" type="datetimeFigureOut">
              <a:rPr lang="fi-FI"/>
              <a:pPr/>
              <a:t>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CF564-6315-C041-897C-86DAE68F857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503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LIXI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188380"/>
            <a:ext cx="990600" cy="5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ELIXI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188380"/>
            <a:ext cx="990600" cy="5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168"/>
            <a:ext cx="8153400" cy="405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5" name="Picture 4" descr="ELIXIR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4003366"/>
            <a:ext cx="990600" cy="71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4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C3FAF-A6CB-4541-B8CC-780941CC0C3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00017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5880E-2C9E-4A2A-B4E8-2F1C096FE5F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55912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F6F6F25-0349-417A-85A3-CEAEFC00624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226085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1FE780A-4ECB-48AF-84CA-3C806F5A7F3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1916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29CB13-B117-46DA-A4C8-EB5BD8EAA87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316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50.PN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 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464F55"/>
                </a:solidFill>
                <a:latin typeface="Corbel" panose="020B0503020204020204" pitchFamily="34" charset="0"/>
              </a:defRPr>
            </a:lvl1pPr>
          </a:lstStyle>
          <a:p>
            <a:fld id="{65B34963-FCE8-4F2A-8CAB-7B9CBEEB9331}" type="slidenum">
              <a:rPr lang="en-US" altLang="fi-FI"/>
              <a:pPr/>
              <a:t>‹#›</a:t>
            </a:fld>
            <a:endParaRPr lang="en-US" altLang="fi-FI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0" r:id="rId3"/>
    <p:sldLayoutId id="2147483898" r:id="rId4"/>
    <p:sldLayoutId id="2147483899" r:id="rId5"/>
    <p:sldLayoutId id="2147483900" r:id="rId6"/>
    <p:sldLayoutId id="2147483901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MS PGothic" panose="020B0600070205080204" pitchFamily="34" charset="-128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defRPr sz="15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chemeClr val="tx1"/>
          </a:solidFill>
          <a:latin typeface="Verdana"/>
          <a:ea typeface="MS PGothic" panose="020B0600070205080204" pitchFamily="34" charset="-128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175447"/>
            <a:ext cx="7742635" cy="8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2" y="1126439"/>
            <a:ext cx="6169095" cy="318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010" y="4490105"/>
            <a:ext cx="975122" cy="221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4" smtClean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9ABD1701-F4AF-1F41-8950-0E1F5E113071}" type="datetime1">
              <a:rPr lang="fi-FI" smtClean="0"/>
              <a:t>6.4.2020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6" y="4490105"/>
            <a:ext cx="4311721" cy="221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4" dirty="0" smtClean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90105"/>
            <a:ext cx="646510" cy="221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4" b="0" smtClean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62274664-D7F7-DF47-875D-06D374E61B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68" y="4712060"/>
            <a:ext cx="9144000" cy="11552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44C16C-8500-C140-BB1E-81A5027F3C4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92" y="4223895"/>
            <a:ext cx="1663209" cy="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2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</p:sldLayoutIdLst>
  <p:hf hdr="0" ftr="0"/>
  <p:txStyles>
    <p:titleStyle>
      <a:lvl1pPr algn="l" defTabSz="321823" rtl="0" eaLnBrk="1" fontAlgn="base" hangingPunct="1">
        <a:spcBef>
          <a:spcPct val="0"/>
        </a:spcBef>
        <a:spcAft>
          <a:spcPct val="0"/>
        </a:spcAft>
        <a:defRPr sz="1971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2pPr>
      <a:lvl3pPr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3pPr>
      <a:lvl4pPr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4pPr>
      <a:lvl5pPr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5pPr>
      <a:lvl6pPr marL="321823"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6pPr>
      <a:lvl7pPr marL="643646"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7pPr>
      <a:lvl8pPr marL="965469"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8pPr>
      <a:lvl9pPr marL="1287292"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38563" indent="-138563" algn="l" defTabSz="321823" rtl="0" eaLnBrk="1" fontAlgn="base" hangingPunct="1">
        <a:lnSpc>
          <a:spcPct val="110000"/>
        </a:lnSpc>
        <a:spcBef>
          <a:spcPts val="845"/>
        </a:spcBef>
        <a:spcAft>
          <a:spcPct val="0"/>
        </a:spcAft>
        <a:buFont typeface="Arial" charset="0"/>
        <a:buChar char="•"/>
        <a:defRPr sz="1689" kern="1200">
          <a:solidFill>
            <a:srgbClr val="19425C"/>
          </a:solidFill>
          <a:latin typeface="Corbel"/>
          <a:ea typeface="ＭＳ Ｐゴシック" charset="0"/>
          <a:cs typeface="Corbel"/>
        </a:defRPr>
      </a:lvl1pPr>
      <a:lvl2pPr marL="244720" algn="l" defTabSz="321823" rtl="0" eaLnBrk="1" fontAlgn="base" hangingPunct="1">
        <a:spcBef>
          <a:spcPct val="20000"/>
        </a:spcBef>
        <a:spcAft>
          <a:spcPct val="0"/>
        </a:spcAft>
        <a:buFont typeface="Courier New" charset="0"/>
        <a:defRPr sz="1408" kern="1200">
          <a:solidFill>
            <a:srgbClr val="19425C"/>
          </a:solidFill>
          <a:latin typeface="Corbel"/>
          <a:ea typeface="ＭＳ Ｐゴシック" charset="0"/>
          <a:cs typeface="Corbel"/>
        </a:defRPr>
      </a:lvl2pPr>
      <a:lvl3pPr marL="804558" algn="l" defTabSz="321823" rtl="0" eaLnBrk="1" fontAlgn="base" hangingPunct="1">
        <a:spcBef>
          <a:spcPts val="141"/>
        </a:spcBef>
        <a:spcAft>
          <a:spcPct val="0"/>
        </a:spcAft>
        <a:defRPr sz="1267" kern="1200">
          <a:solidFill>
            <a:srgbClr val="19425C"/>
          </a:solidFill>
          <a:latin typeface="Corbel"/>
          <a:ea typeface="ＭＳ Ｐゴシック" charset="0"/>
          <a:cs typeface="Corbel"/>
        </a:defRPr>
      </a:lvl3pPr>
      <a:lvl4pPr marL="1126381" indent="-86043" algn="l" defTabSz="32182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126" kern="1200">
          <a:solidFill>
            <a:srgbClr val="19425C"/>
          </a:solidFill>
          <a:latin typeface="Corbel"/>
          <a:ea typeface="ＭＳ Ｐゴシック" charset="0"/>
          <a:cs typeface="Corbel"/>
        </a:defRPr>
      </a:lvl4pPr>
      <a:lvl5pPr marL="1448204" indent="-86043" algn="l" defTabSz="32182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74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770027" indent="-160912" algn="l" defTabSz="321823" rtl="0" eaLnBrk="1" latinLnBrk="0" hangingPunct="1">
        <a:spcBef>
          <a:spcPct val="20000"/>
        </a:spcBef>
        <a:buFont typeface="Arial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6pPr>
      <a:lvl7pPr marL="2091850" indent="-160912" algn="l" defTabSz="321823" rtl="0" eaLnBrk="1" latinLnBrk="0" hangingPunct="1">
        <a:spcBef>
          <a:spcPct val="20000"/>
        </a:spcBef>
        <a:buFont typeface="Arial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7pPr>
      <a:lvl8pPr marL="2413673" indent="-160912" algn="l" defTabSz="321823" rtl="0" eaLnBrk="1" latinLnBrk="0" hangingPunct="1">
        <a:spcBef>
          <a:spcPct val="20000"/>
        </a:spcBef>
        <a:buFont typeface="Arial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8pPr>
      <a:lvl9pPr marL="2735496" indent="-160912" algn="l" defTabSz="321823" rtl="0" eaLnBrk="1" latinLnBrk="0" hangingPunct="1">
        <a:spcBef>
          <a:spcPct val="20000"/>
        </a:spcBef>
        <a:buFont typeface="Arial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1pPr>
      <a:lvl2pPr marL="321823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643646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3pPr>
      <a:lvl4pPr marL="965469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4pPr>
      <a:lvl5pPr marL="1287292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5pPr>
      <a:lvl6pPr marL="1609115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1930938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252762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574585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qvain/qvain-light-kayttoopas/" TargetMode="External"/><Relationship Id="rId2" Type="http://schemas.openxmlformats.org/officeDocument/2006/relationships/hyperlink" Target="https://etsin.fairdata.fi/qvain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1200" dirty="0" smtClean="0"/>
              <a:t/>
            </a:r>
            <a:br>
              <a:rPr lang="fi-FI" sz="1200" dirty="0" smtClean="0"/>
            </a:br>
            <a:r>
              <a:rPr lang="fi-FI" dirty="0" smtClean="0"/>
              <a:t>Qvain – Työkalu tutkimusdatan kuvailuun</a:t>
            </a:r>
            <a:endParaRPr lang="fi-FI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000" dirty="0"/>
              <a:t>Erja </a:t>
            </a:r>
            <a:r>
              <a:rPr lang="fi-FI" sz="1000" dirty="0" smtClean="0"/>
              <a:t>Kortelainen - CSC </a:t>
            </a:r>
            <a:r>
              <a:rPr lang="fi-FI" sz="1000" dirty="0"/>
              <a:t>- IT Center for Science</a:t>
            </a:r>
          </a:p>
        </p:txBody>
      </p:sp>
    </p:spTree>
    <p:extLst>
      <p:ext uri="{BB962C8B-B14F-4D97-AF65-F5344CB8AC3E}">
        <p14:creationId xmlns:p14="http://schemas.microsoft.com/office/powerpoint/2010/main" val="16284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59E4397-F9E4-BE46-A3D1-C4BA0F6E9722}"/>
              </a:ext>
            </a:extLst>
          </p:cNvPr>
          <p:cNvGrpSpPr/>
          <p:nvPr/>
        </p:nvGrpSpPr>
        <p:grpSpPr>
          <a:xfrm>
            <a:off x="627251" y="975845"/>
            <a:ext cx="7925435" cy="3298604"/>
            <a:chOff x="481998" y="1516681"/>
            <a:chExt cx="11258757" cy="3880081"/>
          </a:xfrm>
        </p:grpSpPr>
        <p:sp>
          <p:nvSpPr>
            <p:cNvPr id="4" name="CustomShape 2">
              <a:extLst>
                <a:ext uri="{FF2B5EF4-FFF2-40B4-BE49-F238E27FC236}">
                  <a16:creationId xmlns:a16="http://schemas.microsoft.com/office/drawing/2014/main" id="{41845A45-4C8E-8146-ADA5-0074D2BE4228}"/>
                </a:ext>
              </a:extLst>
            </p:cNvPr>
            <p:cNvSpPr/>
            <p:nvPr/>
          </p:nvSpPr>
          <p:spPr>
            <a:xfrm>
              <a:off x="2464616" y="1516681"/>
              <a:ext cx="3084075" cy="39636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>
                  <a:latin typeface="Arial"/>
                </a:rPr>
                <a:t>IDA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C28175-28DF-684C-A537-D5495E68EC0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81998" y="2185562"/>
              <a:ext cx="986463" cy="8222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F0DBC1-59FE-D04B-8376-14041DC8C5D8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768831" y="2143802"/>
              <a:ext cx="971924" cy="864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CustomShape 5">
              <a:extLst>
                <a:ext uri="{FF2B5EF4-FFF2-40B4-BE49-F238E27FC236}">
                  <a16:creationId xmlns:a16="http://schemas.microsoft.com/office/drawing/2014/main" id="{3C619E20-C225-FE4A-B11E-C04C637448EA}"/>
                </a:ext>
              </a:extLst>
            </p:cNvPr>
            <p:cNvSpPr/>
            <p:nvPr/>
          </p:nvSpPr>
          <p:spPr>
            <a:xfrm rot="30600">
              <a:off x="8454330" y="1518121"/>
              <a:ext cx="1057397" cy="39060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>
                  <a:latin typeface="Arial"/>
                </a:rPr>
                <a:t>Etsin</a:t>
              </a:r>
            </a:p>
          </p:txBody>
        </p:sp>
        <p:sp>
          <p:nvSpPr>
            <p:cNvPr id="9" name="CustomShape 6">
              <a:extLst>
                <a:ext uri="{FF2B5EF4-FFF2-40B4-BE49-F238E27FC236}">
                  <a16:creationId xmlns:a16="http://schemas.microsoft.com/office/drawing/2014/main" id="{A69AC7D2-988E-0942-ABDF-344ADF7E292E}"/>
                </a:ext>
              </a:extLst>
            </p:cNvPr>
            <p:cNvSpPr/>
            <p:nvPr/>
          </p:nvSpPr>
          <p:spPr>
            <a:xfrm>
              <a:off x="1583452" y="2452682"/>
              <a:ext cx="396524" cy="324000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7">
              <a:extLst>
                <a:ext uri="{FF2B5EF4-FFF2-40B4-BE49-F238E27FC236}">
                  <a16:creationId xmlns:a16="http://schemas.microsoft.com/office/drawing/2014/main" id="{D796F1F1-362B-FB46-AFFC-7F46D68C7AE2}"/>
                </a:ext>
              </a:extLst>
            </p:cNvPr>
            <p:cNvSpPr/>
            <p:nvPr/>
          </p:nvSpPr>
          <p:spPr>
            <a:xfrm>
              <a:off x="2552733" y="2200682"/>
              <a:ext cx="1409863" cy="1044002"/>
            </a:xfrm>
            <a:custGeom>
              <a:avLst/>
              <a:gdLst/>
              <a:ahLst/>
              <a:cxnLst/>
              <a:rect l="0" t="0" r="r" b="b"/>
              <a:pathLst>
                <a:path w="3202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2717" y="2901"/>
                  </a:lnTo>
                  <a:cubicBezTo>
                    <a:pt x="2959" y="2901"/>
                    <a:pt x="3201" y="2659"/>
                    <a:pt x="3201" y="2417"/>
                  </a:cubicBezTo>
                  <a:lnTo>
                    <a:pt x="3201" y="483"/>
                  </a:lnTo>
                  <a:cubicBezTo>
                    <a:pt x="3201" y="241"/>
                    <a:pt x="2959" y="0"/>
                    <a:pt x="2717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TextShape 8">
              <a:extLst>
                <a:ext uri="{FF2B5EF4-FFF2-40B4-BE49-F238E27FC236}">
                  <a16:creationId xmlns:a16="http://schemas.microsoft.com/office/drawing/2014/main" id="{2CBB96EB-6C6E-F745-8AF3-969E9BC329BA}"/>
                </a:ext>
              </a:extLst>
            </p:cNvPr>
            <p:cNvSpPr txBox="1"/>
            <p:nvPr/>
          </p:nvSpPr>
          <p:spPr>
            <a:xfrm>
              <a:off x="2576084" y="2295723"/>
              <a:ext cx="1386512" cy="90900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Tiedostojen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tallennus ja järjestely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3DD8BDF-4A13-164D-BDB8-7ED2A88AF8D8}"/>
                </a:ext>
              </a:extLst>
            </p:cNvPr>
            <p:cNvSpPr/>
            <p:nvPr/>
          </p:nvSpPr>
          <p:spPr>
            <a:xfrm>
              <a:off x="1979976" y="2596683"/>
              <a:ext cx="57275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0">
              <a:extLst>
                <a:ext uri="{FF2B5EF4-FFF2-40B4-BE49-F238E27FC236}">
                  <a16:creationId xmlns:a16="http://schemas.microsoft.com/office/drawing/2014/main" id="{712DB9FB-B5B0-4646-B45F-968B3D0E2858}"/>
                </a:ext>
              </a:extLst>
            </p:cNvPr>
            <p:cNvSpPr/>
            <p:nvPr/>
          </p:nvSpPr>
          <p:spPr>
            <a:xfrm>
              <a:off x="6454088" y="2236682"/>
              <a:ext cx="1419996" cy="990001"/>
            </a:xfrm>
            <a:custGeom>
              <a:avLst/>
              <a:gdLst/>
              <a:ahLst/>
              <a:cxnLst/>
              <a:rect l="0" t="0" r="r" b="b"/>
              <a:pathLst>
                <a:path w="3225" h="2752">
                  <a:moveTo>
                    <a:pt x="458" y="0"/>
                  </a:moveTo>
                  <a:cubicBezTo>
                    <a:pt x="229" y="0"/>
                    <a:pt x="0" y="229"/>
                    <a:pt x="0" y="458"/>
                  </a:cubicBezTo>
                  <a:lnTo>
                    <a:pt x="0" y="2292"/>
                  </a:lnTo>
                  <a:cubicBezTo>
                    <a:pt x="0" y="2521"/>
                    <a:pt x="229" y="2751"/>
                    <a:pt x="458" y="2751"/>
                  </a:cubicBezTo>
                  <a:lnTo>
                    <a:pt x="2765" y="2751"/>
                  </a:lnTo>
                  <a:cubicBezTo>
                    <a:pt x="2994" y="2751"/>
                    <a:pt x="3224" y="2521"/>
                    <a:pt x="3224" y="2292"/>
                  </a:cubicBezTo>
                  <a:lnTo>
                    <a:pt x="3224" y="458"/>
                  </a:lnTo>
                  <a:cubicBezTo>
                    <a:pt x="3224" y="229"/>
                    <a:pt x="2994" y="0"/>
                    <a:pt x="2765" y="0"/>
                  </a:cubicBezTo>
                  <a:lnTo>
                    <a:pt x="458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TextShape 11">
              <a:extLst>
                <a:ext uri="{FF2B5EF4-FFF2-40B4-BE49-F238E27FC236}">
                  <a16:creationId xmlns:a16="http://schemas.microsoft.com/office/drawing/2014/main" id="{178349BB-21F6-2746-B533-12F1FF093B83}"/>
                </a:ext>
              </a:extLst>
            </p:cNvPr>
            <p:cNvSpPr txBox="1"/>
            <p:nvPr/>
          </p:nvSpPr>
          <p:spPr>
            <a:xfrm>
              <a:off x="6429856" y="2285282"/>
              <a:ext cx="1542037" cy="1089362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Tiedostojen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kuvailu aineistoksi ja 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julkaisu</a:t>
              </a:r>
            </a:p>
          </p:txBody>
        </p:sp>
        <p:sp>
          <p:nvSpPr>
            <p:cNvPr id="15" name="CustomShape 12">
              <a:extLst>
                <a:ext uri="{FF2B5EF4-FFF2-40B4-BE49-F238E27FC236}">
                  <a16:creationId xmlns:a16="http://schemas.microsoft.com/office/drawing/2014/main" id="{F778215C-EA4D-F649-BE60-2F7A5F6515D1}"/>
                </a:ext>
              </a:extLst>
            </p:cNvPr>
            <p:cNvSpPr/>
            <p:nvPr/>
          </p:nvSpPr>
          <p:spPr>
            <a:xfrm>
              <a:off x="8324359" y="2236682"/>
              <a:ext cx="1321746" cy="942481"/>
            </a:xfrm>
            <a:custGeom>
              <a:avLst/>
              <a:gdLst/>
              <a:ahLst/>
              <a:cxnLst/>
              <a:rect l="0" t="0" r="r" b="b"/>
              <a:pathLst>
                <a:path w="3002" h="2620">
                  <a:moveTo>
                    <a:pt x="436" y="0"/>
                  </a:moveTo>
                  <a:cubicBezTo>
                    <a:pt x="218" y="0"/>
                    <a:pt x="0" y="218"/>
                    <a:pt x="0" y="436"/>
                  </a:cubicBezTo>
                  <a:lnTo>
                    <a:pt x="0" y="2182"/>
                  </a:lnTo>
                  <a:cubicBezTo>
                    <a:pt x="0" y="2400"/>
                    <a:pt x="218" y="2619"/>
                    <a:pt x="436" y="2619"/>
                  </a:cubicBezTo>
                  <a:lnTo>
                    <a:pt x="2564" y="2619"/>
                  </a:lnTo>
                  <a:cubicBezTo>
                    <a:pt x="2782" y="2619"/>
                    <a:pt x="3001" y="2400"/>
                    <a:pt x="3001" y="2182"/>
                  </a:cubicBezTo>
                  <a:lnTo>
                    <a:pt x="3001" y="436"/>
                  </a:lnTo>
                  <a:cubicBezTo>
                    <a:pt x="3001" y="218"/>
                    <a:pt x="2782" y="0"/>
                    <a:pt x="2564" y="0"/>
                  </a:cubicBezTo>
                  <a:lnTo>
                    <a:pt x="436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TextShape 13">
              <a:extLst>
                <a:ext uri="{FF2B5EF4-FFF2-40B4-BE49-F238E27FC236}">
                  <a16:creationId xmlns:a16="http://schemas.microsoft.com/office/drawing/2014/main" id="{34EF0CCF-D2BE-354F-8886-FCDB8371A902}"/>
                </a:ext>
              </a:extLst>
            </p:cNvPr>
            <p:cNvSpPr txBox="1"/>
            <p:nvPr/>
          </p:nvSpPr>
          <p:spPr>
            <a:xfrm>
              <a:off x="8282530" y="2411283"/>
              <a:ext cx="1390037" cy="83340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Aineistojen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käyttö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596E741D-7624-5347-B8AB-24562D9694E3}"/>
                </a:ext>
              </a:extLst>
            </p:cNvPr>
            <p:cNvSpPr/>
            <p:nvPr/>
          </p:nvSpPr>
          <p:spPr>
            <a:xfrm>
              <a:off x="7883777" y="2596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F4CBAF85-153B-264D-BDB2-21C782FF3F29}"/>
                </a:ext>
              </a:extLst>
            </p:cNvPr>
            <p:cNvSpPr/>
            <p:nvPr/>
          </p:nvSpPr>
          <p:spPr>
            <a:xfrm>
              <a:off x="9630244" y="2596683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6">
              <a:extLst>
                <a:ext uri="{FF2B5EF4-FFF2-40B4-BE49-F238E27FC236}">
                  <a16:creationId xmlns:a16="http://schemas.microsoft.com/office/drawing/2014/main" id="{3E022DE7-A718-6347-AC0B-14A372DE18B8}"/>
                </a:ext>
              </a:extLst>
            </p:cNvPr>
            <p:cNvSpPr/>
            <p:nvPr/>
          </p:nvSpPr>
          <p:spPr>
            <a:xfrm>
              <a:off x="10130746" y="2452682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94A77C9E-497F-BA48-8C61-9A5FE35AE621}"/>
                </a:ext>
              </a:extLst>
            </p:cNvPr>
            <p:cNvSpPr/>
            <p:nvPr/>
          </p:nvSpPr>
          <p:spPr>
            <a:xfrm flipV="1">
              <a:off x="4843760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6078D505-03BF-8840-881E-B069DB7807EA}"/>
                </a:ext>
              </a:extLst>
            </p:cNvPr>
            <p:cNvSpPr/>
            <p:nvPr/>
          </p:nvSpPr>
          <p:spPr>
            <a:xfrm flipV="1">
              <a:off x="3257664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2B52EF94-5ECF-9945-BC92-068DC89E13EE}"/>
                </a:ext>
              </a:extLst>
            </p:cNvPr>
            <p:cNvSpPr/>
            <p:nvPr/>
          </p:nvSpPr>
          <p:spPr>
            <a:xfrm flipV="1">
              <a:off x="7222903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9B8E685-FFC8-9246-A132-758EEF774491}"/>
                </a:ext>
              </a:extLst>
            </p:cNvPr>
            <p:cNvSpPr/>
            <p:nvPr/>
          </p:nvSpPr>
          <p:spPr>
            <a:xfrm flipV="1">
              <a:off x="8985232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1">
              <a:extLst>
                <a:ext uri="{FF2B5EF4-FFF2-40B4-BE49-F238E27FC236}">
                  <a16:creationId xmlns:a16="http://schemas.microsoft.com/office/drawing/2014/main" id="{B4E8A357-1D43-874D-A460-45329AE85079}"/>
                </a:ext>
              </a:extLst>
            </p:cNvPr>
            <p:cNvSpPr/>
            <p:nvPr/>
          </p:nvSpPr>
          <p:spPr>
            <a:xfrm rot="30600">
              <a:off x="6250620" y="1520008"/>
              <a:ext cx="1807181" cy="386280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 smtClean="0">
                  <a:latin typeface="Arial"/>
                </a:rPr>
                <a:t>Qvain</a:t>
              </a:r>
              <a:endParaRPr lang="fi-FI" sz="1267" spc="-1" dirty="0">
                <a:latin typeface="Arial"/>
              </a:endParaRPr>
            </a:p>
          </p:txBody>
        </p:sp>
        <p:sp>
          <p:nvSpPr>
            <p:cNvPr id="25" name="CustomShape 22">
              <a:extLst>
                <a:ext uri="{FF2B5EF4-FFF2-40B4-BE49-F238E27FC236}">
                  <a16:creationId xmlns:a16="http://schemas.microsoft.com/office/drawing/2014/main" id="{5B4A33AB-5BBE-1A4C-8C14-952AD29396DB}"/>
                </a:ext>
              </a:extLst>
            </p:cNvPr>
            <p:cNvSpPr/>
            <p:nvPr/>
          </p:nvSpPr>
          <p:spPr>
            <a:xfrm>
              <a:off x="4439305" y="2200681"/>
              <a:ext cx="1549968" cy="1044002"/>
            </a:xfrm>
            <a:custGeom>
              <a:avLst/>
              <a:gdLst/>
              <a:ahLst/>
              <a:cxnLst/>
              <a:rect l="0" t="0" r="r" b="b"/>
              <a:pathLst>
                <a:path w="3519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3035" y="2901"/>
                  </a:lnTo>
                  <a:cubicBezTo>
                    <a:pt x="3276" y="2901"/>
                    <a:pt x="3518" y="2659"/>
                    <a:pt x="3518" y="2417"/>
                  </a:cubicBezTo>
                  <a:lnTo>
                    <a:pt x="3518" y="483"/>
                  </a:lnTo>
                  <a:cubicBezTo>
                    <a:pt x="3518" y="241"/>
                    <a:pt x="3276" y="0"/>
                    <a:pt x="3035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TextShape 23">
              <a:extLst>
                <a:ext uri="{FF2B5EF4-FFF2-40B4-BE49-F238E27FC236}">
                  <a16:creationId xmlns:a16="http://schemas.microsoft.com/office/drawing/2014/main" id="{F6C41AD5-DE80-D54A-8D18-8810A97DF7B0}"/>
                </a:ext>
              </a:extLst>
            </p:cNvPr>
            <p:cNvSpPr txBox="1"/>
            <p:nvPr/>
          </p:nvSpPr>
          <p:spPr>
            <a:xfrm>
              <a:off x="4403178" y="2297162"/>
              <a:ext cx="1586096" cy="108936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 dirty="0">
                  <a:latin typeface="Arial"/>
                </a:rPr>
                <a:t>Tiedostojen </a:t>
              </a:r>
              <a:r>
                <a:rPr sz="1408" dirty="0"/>
                <a:t/>
              </a:r>
              <a:br>
                <a:rPr sz="1408" dirty="0"/>
              </a:br>
              <a:r>
                <a:rPr lang="fi-FI" sz="1126" spc="-1" dirty="0">
                  <a:latin typeface="Arial"/>
                </a:rPr>
                <a:t>merkintä säilytettäväksi (jäädytys) </a:t>
              </a: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57F4F69F-47E8-B54F-9ACE-0C3BDFCAD155}"/>
                </a:ext>
              </a:extLst>
            </p:cNvPr>
            <p:cNvSpPr/>
            <p:nvPr/>
          </p:nvSpPr>
          <p:spPr>
            <a:xfrm>
              <a:off x="5989273" y="2596682"/>
              <a:ext cx="484640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115803EB-7954-C24C-A957-FEAE8DE4D2F0}"/>
                </a:ext>
              </a:extLst>
            </p:cNvPr>
            <p:cNvSpPr/>
            <p:nvPr/>
          </p:nvSpPr>
          <p:spPr>
            <a:xfrm>
              <a:off x="4006654" y="2632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6">
              <a:extLst>
                <a:ext uri="{FF2B5EF4-FFF2-40B4-BE49-F238E27FC236}">
                  <a16:creationId xmlns:a16="http://schemas.microsoft.com/office/drawing/2014/main" id="{26CFDFA8-D2EB-254C-AC83-2F30EAF52160}"/>
                </a:ext>
              </a:extLst>
            </p:cNvPr>
            <p:cNvSpPr/>
            <p:nvPr/>
          </p:nvSpPr>
          <p:spPr>
            <a:xfrm>
              <a:off x="6429856" y="3820684"/>
              <a:ext cx="3133420" cy="1040041"/>
            </a:xfrm>
            <a:custGeom>
              <a:avLst/>
              <a:gdLst/>
              <a:ahLst/>
              <a:cxnLst/>
              <a:rect l="0" t="0" r="r" b="b"/>
              <a:pathLst>
                <a:path w="7114" h="2891">
                  <a:moveTo>
                    <a:pt x="481" y="0"/>
                  </a:moveTo>
                  <a:cubicBezTo>
                    <a:pt x="240" y="0"/>
                    <a:pt x="0" y="240"/>
                    <a:pt x="0" y="481"/>
                  </a:cubicBezTo>
                  <a:lnTo>
                    <a:pt x="0" y="2408"/>
                  </a:lnTo>
                  <a:cubicBezTo>
                    <a:pt x="0" y="2649"/>
                    <a:pt x="240" y="2890"/>
                    <a:pt x="481" y="2890"/>
                  </a:cubicBezTo>
                  <a:lnTo>
                    <a:pt x="6631" y="2890"/>
                  </a:lnTo>
                  <a:cubicBezTo>
                    <a:pt x="6872" y="2890"/>
                    <a:pt x="7113" y="2649"/>
                    <a:pt x="7113" y="2408"/>
                  </a:cubicBezTo>
                  <a:lnTo>
                    <a:pt x="7113" y="481"/>
                  </a:lnTo>
                  <a:cubicBezTo>
                    <a:pt x="7113" y="240"/>
                    <a:pt x="6872" y="0"/>
                    <a:pt x="6631" y="0"/>
                  </a:cubicBezTo>
                  <a:lnTo>
                    <a:pt x="481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custDash>
                <a:ds d="3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TextShape 27">
              <a:extLst>
                <a:ext uri="{FF2B5EF4-FFF2-40B4-BE49-F238E27FC236}">
                  <a16:creationId xmlns:a16="http://schemas.microsoft.com/office/drawing/2014/main" id="{3D54FC5D-4F52-D442-B925-6D448629102A}"/>
                </a:ext>
              </a:extLst>
            </p:cNvPr>
            <p:cNvSpPr txBox="1"/>
            <p:nvPr/>
          </p:nvSpPr>
          <p:spPr>
            <a:xfrm>
              <a:off x="6250156" y="3919324"/>
              <a:ext cx="3392482" cy="1089362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Aineistojen paketointi ja</a:t>
              </a:r>
            </a:p>
            <a:p>
              <a:pPr algn="ctr"/>
              <a:r>
                <a:rPr lang="fi-FI" sz="1126" spc="-1">
                  <a:latin typeface="Arial"/>
                </a:rPr>
                <a:t>siirto pitkäaikaissäilytykseen</a:t>
              </a:r>
            </a:p>
            <a:p>
              <a:pPr algn="ctr"/>
              <a:r>
                <a:rPr lang="fi-FI" sz="1126" spc="-1">
                  <a:latin typeface="Arial"/>
                </a:rPr>
                <a:t>(vain pitkäaikaissäilytettäväksi valitut aineistot)</a:t>
              </a: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34D2D846-6DFD-5F48-9553-361F2AB285B1}"/>
                </a:ext>
              </a:extLst>
            </p:cNvPr>
            <p:cNvSpPr/>
            <p:nvPr/>
          </p:nvSpPr>
          <p:spPr>
            <a:xfrm>
              <a:off x="9586186" y="4252684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29">
              <a:extLst>
                <a:ext uri="{FF2B5EF4-FFF2-40B4-BE49-F238E27FC236}">
                  <a16:creationId xmlns:a16="http://schemas.microsoft.com/office/drawing/2014/main" id="{65625EB1-F9D5-124D-A454-404136C649BA}"/>
                </a:ext>
              </a:extLst>
            </p:cNvPr>
            <p:cNvSpPr/>
            <p:nvPr/>
          </p:nvSpPr>
          <p:spPr>
            <a:xfrm>
              <a:off x="10086687" y="4108684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8D560634-8090-7047-A1DB-7B7BEBF35F84}"/>
                </a:ext>
              </a:extLst>
            </p:cNvPr>
            <p:cNvSpPr/>
            <p:nvPr/>
          </p:nvSpPr>
          <p:spPr>
            <a:xfrm>
              <a:off x="7217616" y="3244684"/>
              <a:ext cx="5287" cy="54000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1">
              <a:extLst>
                <a:ext uri="{FF2B5EF4-FFF2-40B4-BE49-F238E27FC236}">
                  <a16:creationId xmlns:a16="http://schemas.microsoft.com/office/drawing/2014/main" id="{5BB4590A-0AB1-AD42-A2DB-485DD1603398}"/>
                </a:ext>
              </a:extLst>
            </p:cNvPr>
            <p:cNvSpPr/>
            <p:nvPr/>
          </p:nvSpPr>
          <p:spPr>
            <a:xfrm rot="30600">
              <a:off x="3343578" y="5036762"/>
              <a:ext cx="6300765" cy="360000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>
                  <a:latin typeface="Arial"/>
                </a:rPr>
                <a:t>Hallintaliittymä, paketointipalvelu ja PAS-ratkaisu</a:t>
              </a: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D40AD7D0-7333-5947-A7A8-6911836B0166}"/>
                </a:ext>
              </a:extLst>
            </p:cNvPr>
            <p:cNvSpPr/>
            <p:nvPr/>
          </p:nvSpPr>
          <p:spPr>
            <a:xfrm>
              <a:off x="6621840" y="4864680"/>
              <a:ext cx="0" cy="180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D6F39554-C57F-5A43-B126-416379B8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534" dirty="0">
                <a:latin typeface="Lato" panose="020F0502020204030203" pitchFamily="34" charset="77"/>
              </a:rPr>
              <a:t>Toimintamalli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6908" y="802941"/>
            <a:ext cx="2555168" cy="189642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Aineiston kuvailu 1/4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Kuvailu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90" y="1116462"/>
            <a:ext cx="5280451" cy="1010861"/>
          </a:xfrm>
        </p:spPr>
        <p:txBody>
          <a:bodyPr/>
          <a:lstStyle/>
          <a:p>
            <a:r>
              <a:rPr lang="fi-FI" dirty="0" smtClean="0"/>
              <a:t>Yksi tutkijoista kirjautuu Qvain </a:t>
            </a:r>
            <a:r>
              <a:rPr lang="fi-FI" dirty="0" err="1" smtClean="0"/>
              <a:t>Lightiin</a:t>
            </a:r>
            <a:r>
              <a:rPr lang="fi-FI" dirty="0" smtClean="0"/>
              <a:t>, joka on työkalu aineiston kuvailua ja julkaisua varten.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086DF-C7C9-4DB3-8877-43D60EBA4301}" type="slidenum">
              <a:rPr kumimoji="0" lang="en-US" alt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fi-FI" sz="700" b="0" i="0" u="none" strike="noStrike" kern="1200" cap="none" spc="0" normalizeH="0" baseline="0" noProof="0">
              <a:ln>
                <a:noFill/>
              </a:ln>
              <a:solidFill>
                <a:srgbClr val="464F55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080" t="51147" r="8520" b="11791"/>
          <a:stretch/>
        </p:blipFill>
        <p:spPr>
          <a:xfrm>
            <a:off x="6051844" y="1112074"/>
            <a:ext cx="2690377" cy="110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845" y="2264294"/>
            <a:ext cx="5670595" cy="21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Aineiston kuvailu </a:t>
            </a:r>
            <a:r>
              <a:rPr lang="fi-FI" sz="3200" dirty="0" smtClean="0"/>
              <a:t>2/4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Metadatan lisääminen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90" y="1827565"/>
            <a:ext cx="2674127" cy="2466034"/>
          </a:xfrm>
        </p:spPr>
        <p:txBody>
          <a:bodyPr/>
          <a:lstStyle/>
          <a:p>
            <a:pPr lvl="1"/>
            <a:r>
              <a:rPr lang="fi-FI" sz="1600" b="1" dirty="0" err="1"/>
              <a:t>Title</a:t>
            </a:r>
            <a:r>
              <a:rPr lang="fi-FI" sz="1600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i-FI" sz="1600" b="1" dirty="0" err="1"/>
              <a:t>Description</a:t>
            </a:r>
            <a:r>
              <a:rPr lang="fi-FI" sz="1600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dirty="0" err="1"/>
              <a:t>Other</a:t>
            </a:r>
            <a:r>
              <a:rPr lang="fi-FI" sz="1600" dirty="0"/>
              <a:t> </a:t>
            </a:r>
            <a:r>
              <a:rPr lang="fi-FI" sz="1600" dirty="0" err="1"/>
              <a:t>identifiers</a:t>
            </a:r>
            <a:endParaRPr lang="fi-FI" sz="1600" dirty="0"/>
          </a:p>
          <a:p>
            <a:pPr lvl="1"/>
            <a:r>
              <a:rPr lang="fi-FI" sz="1600" b="1" dirty="0" err="1"/>
              <a:t>Field</a:t>
            </a:r>
            <a:r>
              <a:rPr lang="fi-FI" sz="1600" b="1" dirty="0"/>
              <a:t> of Science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 err="1"/>
              <a:t>Keywords</a:t>
            </a:r>
            <a:r>
              <a:rPr lang="fi-FI" sz="1600" b="1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 err="1"/>
              <a:t>Actors</a:t>
            </a:r>
            <a:r>
              <a:rPr lang="fi-FI" sz="1600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/>
              <a:t>License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/>
              <a:t>Access </a:t>
            </a:r>
            <a:r>
              <a:rPr lang="fi-FI" sz="1600" b="1" dirty="0" err="1"/>
              <a:t>Type</a:t>
            </a:r>
            <a:r>
              <a:rPr lang="fi-FI" sz="1600" b="1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marL="255999" lvl="1" indent="0">
              <a:buNone/>
            </a:pPr>
            <a:endParaRPr lang="fi-FI" sz="1600" dirty="0"/>
          </a:p>
          <a:p>
            <a:pPr lvl="1"/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086DF-C7C9-4DB3-8877-43D60EBA4301}" type="slidenum">
              <a:rPr kumimoji="0" lang="en-US" alt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fi-FI" sz="700" b="0" i="0" u="none" strike="noStrike" kern="1200" cap="none" spc="0" normalizeH="0" baseline="0" noProof="0">
              <a:ln>
                <a:noFill/>
              </a:ln>
              <a:solidFill>
                <a:srgbClr val="464F55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01" y="1529888"/>
            <a:ext cx="2640588" cy="307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76" y="1520591"/>
            <a:ext cx="2328423" cy="3079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090" y="1142208"/>
            <a:ext cx="4084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charset="0"/>
                <a:ea typeface="Corbel" charset="0"/>
                <a:cs typeface="Corbel" charset="0"/>
              </a:rPr>
              <a:t>Tutkija täyttää aineiston kuvailutiedot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5E6971">
                  <a:lumMod val="50000"/>
                </a:srgbClr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  <a:p>
            <a:pPr marL="285750" marR="0" lvl="0" indent="-28575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77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Aineiston kuvailu </a:t>
            </a:r>
            <a:r>
              <a:rPr lang="fi-FI" sz="3200" dirty="0" smtClean="0"/>
              <a:t>3/4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IDAssa olevan </a:t>
            </a:r>
            <a:r>
              <a:rPr lang="fi-FI" sz="2000" dirty="0"/>
              <a:t>d</a:t>
            </a:r>
            <a:r>
              <a:rPr lang="fi-FI" sz="2000" dirty="0" smtClean="0"/>
              <a:t>atan linkitys aineistoon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89" y="1147128"/>
            <a:ext cx="4305358" cy="3184525"/>
          </a:xfrm>
        </p:spPr>
        <p:txBody>
          <a:bodyPr/>
          <a:lstStyle/>
          <a:p>
            <a:r>
              <a:rPr lang="fi-FI" dirty="0" smtClean="0"/>
              <a:t>Tutkija näkee omat projektinsa</a:t>
            </a:r>
          </a:p>
          <a:p>
            <a:r>
              <a:rPr lang="fi-FI" dirty="0" smtClean="0"/>
              <a:t>Jäädytetyt datat näkyvät kunkin projektin alla</a:t>
            </a:r>
            <a:endParaRPr lang="fi-FI" dirty="0"/>
          </a:p>
          <a:p>
            <a:r>
              <a:rPr lang="fi-FI" dirty="0" smtClean="0"/>
              <a:t>Datan valitsemisen jälkeen tutkija julkaisee aineiston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086DF-C7C9-4DB3-8877-43D60EBA4301}" type="slidenum">
              <a:rPr kumimoji="0" lang="en-US" alt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fi-FI" sz="700" b="0" i="0" u="none" strike="noStrike" kern="1200" cap="none" spc="0" normalizeH="0" baseline="0" noProof="0">
              <a:ln>
                <a:noFill/>
              </a:ln>
              <a:solidFill>
                <a:srgbClr val="464F55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32" y="984409"/>
            <a:ext cx="2542471" cy="3509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9" y="3217521"/>
            <a:ext cx="4235078" cy="986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82" y="3799619"/>
            <a:ext cx="610932" cy="6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Aineiston kuvailu </a:t>
            </a:r>
            <a:r>
              <a:rPr lang="fi-FI" sz="3200" dirty="0" smtClean="0"/>
              <a:t>4/4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Aineiston julkaisu Etsimessä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89" y="1142208"/>
            <a:ext cx="7587848" cy="3184525"/>
          </a:xfrm>
        </p:spPr>
        <p:txBody>
          <a:bodyPr/>
          <a:lstStyle/>
          <a:p>
            <a:r>
              <a:rPr lang="fi-FI" dirty="0" smtClean="0"/>
              <a:t>Julkaisun jälkeen aineisto näkyy Etsimessä ja sillä on pysyvä tunniste laskeutumissivuineen</a:t>
            </a:r>
          </a:p>
          <a:p>
            <a:r>
              <a:rPr lang="fi-FI" dirty="0" smtClean="0"/>
              <a:t>Data on ladattavissa Etsimen kautta (avoin data)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086DF-C7C9-4DB3-8877-43D60EBA4301}" type="slidenum">
              <a:rPr kumimoji="0" lang="en-US" alt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fi-FI" sz="700" b="0" i="0" u="none" strike="noStrike" kern="1200" cap="none" spc="0" normalizeH="0" baseline="0" noProof="0">
              <a:ln>
                <a:noFill/>
              </a:ln>
              <a:solidFill>
                <a:srgbClr val="464F55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63" y="2236342"/>
            <a:ext cx="3069774" cy="2085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0" y="2236342"/>
            <a:ext cx="4328883" cy="21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Ohjeita / linkkejä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Qvain Light –palvelun osoite: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etsin.fairdata.fi/qvain</a:t>
            </a:r>
            <a:endParaRPr lang="fi-FI" dirty="0" smtClean="0"/>
          </a:p>
          <a:p>
            <a:r>
              <a:rPr lang="fi-FI" dirty="0" smtClean="0"/>
              <a:t>Käyttöohje: </a:t>
            </a:r>
            <a:r>
              <a:rPr lang="fi-FI" dirty="0">
                <a:hlinkClick r:id="rId3"/>
              </a:rPr>
              <a:t>https://www.fairdata.fi/qvain/qvain-light-kayttoopas/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7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77736170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9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0C7B2"/>
      </a:accent4>
      <a:accent5>
        <a:srgbClr val="EA1D77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" id="{41F39999-AD8F-8B4A-AD9E-637A70924959}" vid="{BBED0C88-C42D-0B47-A39B-CCCEB0FC20D5}"/>
    </a:ext>
  </a:extLst>
</a:theme>
</file>

<file path=ppt/theme/theme2.xml><?xml version="1.0" encoding="utf-8"?>
<a:theme xmlns:a="http://schemas.openxmlformats.org/drawingml/2006/main" name="CSC_ppt_pohja_12.5.2016_candara">
  <a:themeElements>
    <a:clrScheme name="Custom 2">
      <a:dk1>
        <a:srgbClr val="007FAD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irdatapohja-TEMP" id="{BB096B77-1AF0-FD41-918F-3918118C81EA}" vid="{3545AE66-A1B1-8949-B993-7CBEFF3267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PowerPoint-template</Template>
  <TotalTime>0</TotalTime>
  <Words>183</Words>
  <Application>Microsoft Office PowerPoint</Application>
  <PresentationFormat>Custom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Candara</vt:lpstr>
      <vt:lpstr>Corbel</vt:lpstr>
      <vt:lpstr>Courier New</vt:lpstr>
      <vt:lpstr>Gotham Narrow Book</vt:lpstr>
      <vt:lpstr>Lato</vt:lpstr>
      <vt:lpstr>Open Sans</vt:lpstr>
      <vt:lpstr>Verdana</vt:lpstr>
      <vt:lpstr>Wingdings</vt:lpstr>
      <vt:lpstr>CSC_template_2017</vt:lpstr>
      <vt:lpstr>CSC_ppt_pohja_12.5.2016_candara</vt:lpstr>
      <vt:lpstr> Qvain – Työkalu tutkimusdatan kuvailuun</vt:lpstr>
      <vt:lpstr>Toimintamalli</vt:lpstr>
      <vt:lpstr>Aineiston kuvailu 1/4 Kuvailu</vt:lpstr>
      <vt:lpstr>Aineiston kuvailu 2/4 Metadatan lisääminen</vt:lpstr>
      <vt:lpstr>Aineiston kuvailu 3/4 IDAssa olevan datan linkitys aineistoon</vt:lpstr>
      <vt:lpstr>Aineiston kuvailu 4/4 Aineiston julkaisu Etsimessä</vt:lpstr>
      <vt:lpstr>Ohjeita / linkkejä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2019-03-15T06:31:00Z</dcterms:created>
  <dcterms:modified xsi:type="dcterms:W3CDTF">2020-04-07T11:10:55Z</dcterms:modified>
</cp:coreProperties>
</file>