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0" r:id="rId4"/>
    <p:sldId id="276" r:id="rId5"/>
    <p:sldId id="262" r:id="rId6"/>
    <p:sldId id="273" r:id="rId7"/>
    <p:sldId id="263" r:id="rId8"/>
    <p:sldId id="264" r:id="rId9"/>
    <p:sldId id="272" r:id="rId10"/>
    <p:sldId id="265" r:id="rId11"/>
    <p:sldId id="266" r:id="rId12"/>
    <p:sldId id="267" r:id="rId13"/>
    <p:sldId id="268" r:id="rId14"/>
    <p:sldId id="274" r:id="rId15"/>
    <p:sldId id="275" r:id="rId16"/>
    <p:sldId id="271" r:id="rId17"/>
  </p:sldIdLst>
  <p:sldSz cx="8582025" cy="4827588"/>
  <p:notesSz cx="6858000" cy="9144000"/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102"/>
    <a:srgbClr val="007FAD"/>
    <a:srgbClr val="5E6A71"/>
    <a:srgbClr val="82BF37"/>
    <a:srgbClr val="912D6A"/>
    <a:srgbClr val="2D4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/>
    <p:restoredTop sz="94517"/>
  </p:normalViewPr>
  <p:slideViewPr>
    <p:cSldViewPr snapToGrid="0" snapToObjects="1">
      <p:cViewPr varScale="1">
        <p:scale>
          <a:sx n="155" d="100"/>
          <a:sy n="155" d="100"/>
        </p:scale>
        <p:origin x="68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C0B12DC-618E-4BC6-BA21-FB8B6DE1E7BD}" type="datetimeFigureOut">
              <a:rPr lang="en-US" altLang="fi-FI"/>
              <a:pPr/>
              <a:t>5/5/2020</a:t>
            </a:fld>
            <a:endParaRPr lang="en-US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01B7EF4-232D-40FE-ABCF-D2CCD6C937B6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195375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9A58C42-2774-4431-8020-2E3F053DB204}" type="datetimeFigureOut">
              <a:rPr lang="en-US" altLang="fi-FI"/>
              <a:pPr/>
              <a:t>5/5/2020</a:t>
            </a:fld>
            <a:endParaRPr lang="en-US" alt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F8610A1-19C3-490C-AD96-6A3B12D1D56E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9318860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5057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70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81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93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EE56C2-9F01-D046-B9C3-ECC31849EFE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7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8287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ECE71-DADD-A94D-928E-31D778B1F7A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94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610A1-19C3-490C-AD96-6A3B12D1D56E}" type="slidenum">
              <a:rPr lang="en-US" altLang="fi-FI" smtClean="0"/>
              <a:pPr/>
              <a:t>11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81284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facebook.com/CSCfi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shutterstock_186705404_mu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252" y="3611564"/>
            <a:ext cx="6546774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shutterstock_203085106_muo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11564"/>
            <a:ext cx="2035251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7" descr="background_image_dna_jyrki_mu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853" y="0"/>
            <a:ext cx="3379172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8" descr="shutterstock_210058714_muo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58741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77604" y="4711700"/>
            <a:ext cx="4304421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11700"/>
            <a:ext cx="4282073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6578" y="3611564"/>
            <a:ext cx="511048" cy="34925"/>
          </a:xfrm>
          <a:prstGeom prst="rect">
            <a:avLst/>
          </a:prstGeom>
          <a:solidFill>
            <a:srgbClr val="E217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611564"/>
            <a:ext cx="508068" cy="34925"/>
          </a:xfrm>
          <a:prstGeom prst="rect">
            <a:avLst/>
          </a:prstGeom>
          <a:solidFill>
            <a:srgbClr val="00C7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204" y="3611564"/>
            <a:ext cx="511047" cy="349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17626" y="3611564"/>
            <a:ext cx="506578" cy="349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60850" y="4470400"/>
            <a:ext cx="5342907" cy="406241"/>
          </a:xfrm>
          <a:prstGeom prst="rect">
            <a:avLst/>
          </a:prstGeom>
        </p:spPr>
        <p:txBody>
          <a:bodyPr lIns="67033" tIns="33516" rIns="67033" bIns="335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fi-FI" sz="1100" i="1">
                <a:solidFill>
                  <a:schemeClr val="bg1"/>
                </a:solidFill>
                <a:latin typeface="Corbel" panose="020B0503020204020204" pitchFamily="34" charset="0"/>
              </a:rPr>
              <a:t>CSC – </a:t>
            </a:r>
            <a:r>
              <a:rPr lang="fi-FI" altLang="fi-FI" sz="1100" i="1">
                <a:solidFill>
                  <a:schemeClr val="bg1"/>
                </a:solidFill>
                <a:latin typeface="Corbel" panose="020B0503020204020204" pitchFamily="34" charset="0"/>
              </a:rPr>
              <a:t> Suomalainen tutkimuksen, koulutuksen, kulttuurin ja julkishallinnon ICT-osaamiskeskus</a:t>
            </a:r>
            <a:endParaRPr lang="en-US" altLang="fi-FI" sz="1100" i="1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35252" y="1608138"/>
            <a:ext cx="6546774" cy="20383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79473" y="3646489"/>
            <a:ext cx="1102552" cy="1158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7" name="Group 38"/>
          <p:cNvGrpSpPr>
            <a:grpSpLocks/>
          </p:cNvGrpSpPr>
          <p:nvPr/>
        </p:nvGrpSpPr>
        <p:grpSpPr bwMode="auto">
          <a:xfrm>
            <a:off x="379934" y="2227263"/>
            <a:ext cx="1290284" cy="819150"/>
            <a:chOff x="3018474" y="609992"/>
            <a:chExt cx="2171462" cy="1379264"/>
          </a:xfrm>
        </p:grpSpPr>
        <p:sp>
          <p:nvSpPr>
            <p:cNvPr id="18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9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" name="Freeform 3"/>
            <p:cNvSpPr>
              <a:spLocks noChangeArrowheads="1"/>
            </p:cNvSpPr>
            <p:nvPr/>
          </p:nvSpPr>
          <p:spPr bwMode="auto">
            <a:xfrm>
              <a:off x="3768204" y="1799473"/>
              <a:ext cx="651940" cy="189783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pic>
        <p:nvPicPr>
          <p:cNvPr id="21" name="Picture 42" descr="shutterstock_428562550_muo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251" y="0"/>
            <a:ext cx="3167602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412680" y="4711700"/>
            <a:ext cx="2169345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23" name="Picture 44" descr="shutterstock_186705404_mu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252" y="3611564"/>
            <a:ext cx="6546774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5" descr="shutterstock_203085106_muo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11564"/>
            <a:ext cx="2035251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6" descr="background_image_dna_jyrki_mu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853" y="0"/>
            <a:ext cx="3379172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7" descr="shutterstock_210058714_muo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58741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277604" y="4711700"/>
            <a:ext cx="4304421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4711700"/>
            <a:ext cx="4282073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6578" y="3611564"/>
            <a:ext cx="511048" cy="34925"/>
          </a:xfrm>
          <a:prstGeom prst="rect">
            <a:avLst/>
          </a:prstGeom>
          <a:solidFill>
            <a:srgbClr val="E217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611564"/>
            <a:ext cx="508068" cy="34925"/>
          </a:xfrm>
          <a:prstGeom prst="rect">
            <a:avLst/>
          </a:prstGeom>
          <a:solidFill>
            <a:srgbClr val="00C7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24204" y="3611564"/>
            <a:ext cx="511047" cy="34925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17626" y="3611564"/>
            <a:ext cx="506578" cy="349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60850" y="4470400"/>
            <a:ext cx="5342907" cy="406241"/>
          </a:xfrm>
          <a:prstGeom prst="rect">
            <a:avLst/>
          </a:prstGeom>
        </p:spPr>
        <p:txBody>
          <a:bodyPr lIns="67033" tIns="33516" rIns="67033" bIns="335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fi-FI" sz="1100" i="1">
                <a:solidFill>
                  <a:schemeClr val="bg1"/>
                </a:solidFill>
                <a:latin typeface="Corbel" panose="020B0503020204020204" pitchFamily="34" charset="0"/>
              </a:rPr>
              <a:t>CSC – </a:t>
            </a:r>
            <a:r>
              <a:rPr lang="fi-FI" altLang="fi-FI" sz="1100" i="1">
                <a:solidFill>
                  <a:schemeClr val="bg1"/>
                </a:solidFill>
                <a:latin typeface="Corbel" panose="020B0503020204020204" pitchFamily="34" charset="0"/>
              </a:rPr>
              <a:t> Suomalainen tutkimuksen, koulutuksen, kulttuurin ja julkishallinnon ICT-osaamiskeskus</a:t>
            </a:r>
            <a:endParaRPr lang="en-US" altLang="fi-FI" sz="1100" i="1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35252" y="1608138"/>
            <a:ext cx="6546774" cy="20383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79473" y="3646489"/>
            <a:ext cx="1102552" cy="1158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36" name="Group 57"/>
          <p:cNvGrpSpPr>
            <a:grpSpLocks/>
          </p:cNvGrpSpPr>
          <p:nvPr/>
        </p:nvGrpSpPr>
        <p:grpSpPr bwMode="auto">
          <a:xfrm>
            <a:off x="379934" y="2227263"/>
            <a:ext cx="1290284" cy="819150"/>
            <a:chOff x="3018474" y="609992"/>
            <a:chExt cx="2171462" cy="1379264"/>
          </a:xfrm>
        </p:grpSpPr>
        <p:sp>
          <p:nvSpPr>
            <p:cNvPr id="37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8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9" name="Freeform 3"/>
            <p:cNvSpPr>
              <a:spLocks noChangeArrowheads="1"/>
            </p:cNvSpPr>
            <p:nvPr/>
          </p:nvSpPr>
          <p:spPr bwMode="auto">
            <a:xfrm>
              <a:off x="3768204" y="1799473"/>
              <a:ext cx="651940" cy="189783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pic>
        <p:nvPicPr>
          <p:cNvPr id="40" name="Picture 61" descr="shutterstock_428562550_muo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251" y="0"/>
            <a:ext cx="3167602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412680" y="4711700"/>
            <a:ext cx="2169345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7518" y="1996886"/>
            <a:ext cx="5010374" cy="983400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7518" y="3025630"/>
            <a:ext cx="5010374" cy="352134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rgbClr val="FFFFFF"/>
                </a:solidFill>
                <a:latin typeface="Corbel"/>
                <a:cs typeface="Corbel"/>
              </a:defRPr>
            </a:lvl1pPr>
            <a:lvl2pPr marL="33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0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5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1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46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9693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9107" y="1126446"/>
            <a:ext cx="3583790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73924" y="1126446"/>
            <a:ext cx="3389863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9760675-246A-4B90-B170-6A669F86310D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71320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82137" y="3379313"/>
            <a:ext cx="5149215" cy="398947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682137" y="431356"/>
            <a:ext cx="5149215" cy="2896553"/>
          </a:xfrm>
        </p:spPr>
        <p:txBody>
          <a:bodyPr rtlCol="0">
            <a:normAutofit/>
          </a:bodyPr>
          <a:lstStyle>
            <a:lvl1pPr marL="0" indent="0">
              <a:buNone/>
              <a:defRPr sz="2300"/>
            </a:lvl1pPr>
            <a:lvl2pPr marL="335173" indent="0">
              <a:buNone/>
              <a:defRPr sz="2100"/>
            </a:lvl2pPr>
            <a:lvl3pPr marL="670346" indent="0">
              <a:buNone/>
              <a:defRPr sz="1800"/>
            </a:lvl3pPr>
            <a:lvl4pPr marL="1005516" indent="0">
              <a:buNone/>
              <a:defRPr sz="1500"/>
            </a:lvl4pPr>
            <a:lvl5pPr marL="1340690" indent="0">
              <a:buNone/>
              <a:defRPr sz="1500"/>
            </a:lvl5pPr>
            <a:lvl6pPr marL="1675862" indent="0">
              <a:buNone/>
              <a:defRPr sz="1500"/>
            </a:lvl6pPr>
            <a:lvl7pPr marL="2011033" indent="0">
              <a:buNone/>
              <a:defRPr sz="1500"/>
            </a:lvl7pPr>
            <a:lvl8pPr marL="2346207" indent="0">
              <a:buNone/>
              <a:defRPr sz="1500"/>
            </a:lvl8pPr>
            <a:lvl9pPr marL="2681379" indent="0">
              <a:buNone/>
              <a:defRPr sz="15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2137" y="3778259"/>
            <a:ext cx="5149215" cy="56657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35173" indent="0">
              <a:buNone/>
              <a:defRPr sz="900"/>
            </a:lvl2pPr>
            <a:lvl3pPr marL="670346" indent="0">
              <a:buNone/>
              <a:defRPr sz="700"/>
            </a:lvl3pPr>
            <a:lvl4pPr marL="1005516" indent="0">
              <a:buNone/>
              <a:defRPr sz="700"/>
            </a:lvl4pPr>
            <a:lvl5pPr marL="1340690" indent="0">
              <a:buNone/>
              <a:defRPr sz="700"/>
            </a:lvl5pPr>
            <a:lvl6pPr marL="1675862" indent="0">
              <a:buNone/>
              <a:defRPr sz="700"/>
            </a:lvl6pPr>
            <a:lvl7pPr marL="2011033" indent="0">
              <a:buNone/>
              <a:defRPr sz="700"/>
            </a:lvl7pPr>
            <a:lvl8pPr marL="2346207" indent="0">
              <a:buNone/>
              <a:defRPr sz="700"/>
            </a:lvl8pPr>
            <a:lvl9pPr marL="2681379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C4920-0BC8-4214-B7AA-9AA6B51B82D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876737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2"/>
            <a:ext cx="8582025" cy="4711315"/>
          </a:xfrm>
        </p:spPr>
        <p:txBody>
          <a:bodyPr rtlCol="0">
            <a:normAutofit/>
          </a:bodyPr>
          <a:lstStyle>
            <a:lvl1pPr marL="0" indent="0">
              <a:buNone/>
              <a:defRPr sz="2300"/>
            </a:lvl1pPr>
            <a:lvl2pPr marL="335173" indent="0">
              <a:buNone/>
              <a:defRPr sz="2100"/>
            </a:lvl2pPr>
            <a:lvl3pPr marL="670346" indent="0">
              <a:buNone/>
              <a:defRPr sz="1800"/>
            </a:lvl3pPr>
            <a:lvl4pPr marL="1005516" indent="0">
              <a:buNone/>
              <a:defRPr sz="1500"/>
            </a:lvl4pPr>
            <a:lvl5pPr marL="1340690" indent="0">
              <a:buNone/>
              <a:defRPr sz="1500"/>
            </a:lvl5pPr>
            <a:lvl6pPr marL="1675862" indent="0">
              <a:buNone/>
              <a:defRPr sz="1500"/>
            </a:lvl6pPr>
            <a:lvl7pPr marL="2011033" indent="0">
              <a:buNone/>
              <a:defRPr sz="1500"/>
            </a:lvl7pPr>
            <a:lvl8pPr marL="2346207" indent="0">
              <a:buNone/>
              <a:defRPr sz="1500"/>
            </a:lvl8pPr>
            <a:lvl9pPr marL="2681379" indent="0">
              <a:buNone/>
              <a:defRPr sz="15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7393-0D76-4D11-A074-16775145FBA4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8224817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pohja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82025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Content Placeholder 2"/>
          <p:cNvSpPr>
            <a:spLocks noGrp="1"/>
          </p:cNvSpPr>
          <p:nvPr>
            <p:ph idx="13"/>
          </p:nvPr>
        </p:nvSpPr>
        <p:spPr>
          <a:xfrm>
            <a:off x="5387606" y="610036"/>
            <a:ext cx="2758523" cy="3185985"/>
          </a:xfrm>
          <a:solidFill>
            <a:schemeClr val="tx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defRPr sz="1300">
                <a:solidFill>
                  <a:schemeClr val="bg1"/>
                </a:solidFill>
              </a:defRPr>
            </a:lvl1pPr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200">
                <a:solidFill>
                  <a:schemeClr val="bg1"/>
                </a:solidFill>
              </a:defRPr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000">
                <a:solidFill>
                  <a:schemeClr val="bg1"/>
                </a:solidFill>
              </a:defRPr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9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28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2160B5B-FC02-4EB4-825A-99931E78B03E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4072136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pohja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82025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5379659" y="753953"/>
            <a:ext cx="2758523" cy="3185985"/>
          </a:xfrm>
          <a:solidFill>
            <a:schemeClr val="tx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defRPr sz="1300">
                <a:solidFill>
                  <a:schemeClr val="bg1"/>
                </a:solidFill>
              </a:defRPr>
            </a:lvl1pPr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200">
                <a:solidFill>
                  <a:schemeClr val="bg1"/>
                </a:solidFill>
              </a:defRPr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000">
                <a:solidFill>
                  <a:schemeClr val="bg1"/>
                </a:solidFill>
              </a:defRPr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9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6357C84-AB80-4021-B607-12EFE415BB7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17140874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pohja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8582025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92864" y="305270"/>
            <a:ext cx="2758523" cy="3185985"/>
          </a:xfrm>
          <a:solidFill>
            <a:schemeClr val="tx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defRPr sz="1300">
                <a:solidFill>
                  <a:schemeClr val="bg1"/>
                </a:solidFill>
              </a:defRPr>
            </a:lvl1pPr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200">
                <a:solidFill>
                  <a:schemeClr val="bg1"/>
                </a:solidFill>
              </a:defRPr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000">
                <a:solidFill>
                  <a:schemeClr val="bg1"/>
                </a:solidFill>
              </a:defRPr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9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0FF38D8-F756-4460-B745-1A0AD4CD17B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42250523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pohja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82025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5554478" y="423789"/>
            <a:ext cx="2758523" cy="3185985"/>
          </a:xfrm>
          <a:solidFill>
            <a:schemeClr val="tx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defRPr sz="1300">
                <a:solidFill>
                  <a:schemeClr val="bg1"/>
                </a:solidFill>
              </a:defRPr>
            </a:lvl1pPr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200">
                <a:solidFill>
                  <a:schemeClr val="bg1"/>
                </a:solidFill>
              </a:defRPr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000">
                <a:solidFill>
                  <a:schemeClr val="bg1"/>
                </a:solidFill>
              </a:defRPr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9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6368543-45DF-460B-8B25-65AF3CC4FE39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84267319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Kuva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80" y="3182938"/>
            <a:ext cx="2169345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6" descr="Kuva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80" y="1611313"/>
            <a:ext cx="216934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background_image_dna_jyrki_mu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964"/>
            <a:ext cx="4282073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8582025" cy="1612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7604" y="4711700"/>
            <a:ext cx="4304421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12680" y="4711700"/>
            <a:ext cx="2169345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11700"/>
            <a:ext cx="4282073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10" name="Picture Placeholder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604" y="1611313"/>
            <a:ext cx="2138056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6412680" y="3124200"/>
            <a:ext cx="2176795" cy="74613"/>
            <a:chOff x="8913156" y="2232185"/>
            <a:chExt cx="3272924" cy="56821"/>
          </a:xfrm>
        </p:grpSpPr>
        <p:sp>
          <p:nvSpPr>
            <p:cNvPr id="12" name="Rectangle 11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pic>
        <p:nvPicPr>
          <p:cNvPr id="16" name="Picture 38" descr="Kuva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80" y="3182938"/>
            <a:ext cx="2169345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9" descr="Kuva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80" y="1611313"/>
            <a:ext cx="216934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0" descr="background_image_dna_jyrki_mu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964"/>
            <a:ext cx="4282073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0" y="0"/>
            <a:ext cx="8582025" cy="1612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77604" y="4711700"/>
            <a:ext cx="4304421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12680" y="4711700"/>
            <a:ext cx="2169345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711700"/>
            <a:ext cx="4282073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23" name="Picture Placeholder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604" y="1611313"/>
            <a:ext cx="2138056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46"/>
          <p:cNvGrpSpPr>
            <a:grpSpLocks/>
          </p:cNvGrpSpPr>
          <p:nvPr/>
        </p:nvGrpSpPr>
        <p:grpSpPr bwMode="auto">
          <a:xfrm>
            <a:off x="6412680" y="3124200"/>
            <a:ext cx="2176795" cy="74613"/>
            <a:chOff x="8913156" y="2232185"/>
            <a:chExt cx="3272924" cy="56821"/>
          </a:xfrm>
        </p:grpSpPr>
        <p:sp>
          <p:nvSpPr>
            <p:cNvPr id="25" name="Rectangle 24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057" y="259799"/>
            <a:ext cx="5939766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47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shutterstock_210058714_mu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963"/>
            <a:ext cx="4432557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6" descr="Kuva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073" y="1590675"/>
            <a:ext cx="2182755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Kuva_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073" y="3198814"/>
            <a:ext cx="218275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 descr="Kuva_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80" y="1603376"/>
            <a:ext cx="2176795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 descr="Kuva_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660" y="3195638"/>
            <a:ext cx="217381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8582025" cy="161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77604" y="4711700"/>
            <a:ext cx="4304421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12680" y="4711700"/>
            <a:ext cx="2169345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282073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412680" y="3124200"/>
            <a:ext cx="2176795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pic>
        <p:nvPicPr>
          <p:cNvPr id="17" name="Picture 39" descr="shutterstock_210058714_mu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963"/>
            <a:ext cx="4432557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0" descr="Kuva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073" y="1590675"/>
            <a:ext cx="2182755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1" descr="Kuva_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073" y="3198814"/>
            <a:ext cx="218275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2" descr="Kuva_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80" y="1603376"/>
            <a:ext cx="2176795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3" descr="Kuva_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660" y="3195638"/>
            <a:ext cx="217381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0" y="0"/>
            <a:ext cx="8582025" cy="161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77604" y="4711700"/>
            <a:ext cx="4304421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12680" y="4711700"/>
            <a:ext cx="2169345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282073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6412680" y="3124200"/>
            <a:ext cx="2176795" cy="74613"/>
            <a:chOff x="8913156" y="2232185"/>
            <a:chExt cx="3272924" cy="56821"/>
          </a:xfrm>
        </p:grpSpPr>
        <p:sp>
          <p:nvSpPr>
            <p:cNvPr id="27" name="Rectangle 26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057" y="259799"/>
            <a:ext cx="5939766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8835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8582025" cy="472757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4" name="Picture 26" descr="Kuva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0" y="3197226"/>
            <a:ext cx="216934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0" y="1612900"/>
            <a:ext cx="218126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25" y="1608139"/>
            <a:ext cx="218126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25" y="3190875"/>
            <a:ext cx="218126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77604" y="4711700"/>
            <a:ext cx="4304421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12680" y="4711700"/>
            <a:ext cx="2169345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10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9"/>
            <a:ext cx="4282073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4711700"/>
            <a:ext cx="4282073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412680" y="3124200"/>
            <a:ext cx="2176795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"/>
            <a:ext cx="8582025" cy="472757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18" name="Picture 40" descr="Kuva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0" y="3197226"/>
            <a:ext cx="216934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0" y="1612900"/>
            <a:ext cx="218126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25" y="1608139"/>
            <a:ext cx="218126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25" y="3190875"/>
            <a:ext cx="218126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277604" y="4711700"/>
            <a:ext cx="4304421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12680" y="4711700"/>
            <a:ext cx="2169345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24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9"/>
            <a:ext cx="4282073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0" y="4711700"/>
            <a:ext cx="4282073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6412680" y="3124200"/>
            <a:ext cx="2176795" cy="74613"/>
            <a:chOff x="8913156" y="2232185"/>
            <a:chExt cx="3272924" cy="56821"/>
          </a:xfrm>
        </p:grpSpPr>
        <p:sp>
          <p:nvSpPr>
            <p:cNvPr id="27" name="Rectangle 26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057" y="259799"/>
            <a:ext cx="5939766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6732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shutterstock_186705404_mu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252" y="3611564"/>
            <a:ext cx="6546774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shutterstock_203085106_muo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11564"/>
            <a:ext cx="2035251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7" descr="background_image_dna_jyrki_mu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853" y="0"/>
            <a:ext cx="3379172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8" descr="shutterstock_210058714_muo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58741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77604" y="4711700"/>
            <a:ext cx="4304421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11700"/>
            <a:ext cx="4282073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6578" y="3611564"/>
            <a:ext cx="511048" cy="34925"/>
          </a:xfrm>
          <a:prstGeom prst="rect">
            <a:avLst/>
          </a:prstGeom>
          <a:solidFill>
            <a:srgbClr val="E217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611564"/>
            <a:ext cx="508068" cy="34925"/>
          </a:xfrm>
          <a:prstGeom prst="rect">
            <a:avLst/>
          </a:prstGeom>
          <a:solidFill>
            <a:srgbClr val="00C7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204" y="3611564"/>
            <a:ext cx="511047" cy="349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17626" y="3611564"/>
            <a:ext cx="506578" cy="349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60850" y="4470400"/>
            <a:ext cx="5342907" cy="236538"/>
          </a:xfrm>
          <a:prstGeom prst="rect">
            <a:avLst/>
          </a:prstGeom>
        </p:spPr>
        <p:txBody>
          <a:bodyPr lIns="67033" tIns="33516" rIns="67033" bIns="335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fi-FI" sz="1100" i="1">
                <a:solidFill>
                  <a:schemeClr val="bg1"/>
                </a:solidFill>
                <a:latin typeface="Corbel" panose="020B0503020204020204" pitchFamily="34" charset="0"/>
              </a:rPr>
              <a:t>CSC – Finnish expertise in ICT for research, education, culture and public administration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35252" y="1608138"/>
            <a:ext cx="6546774" cy="20383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79473" y="3646489"/>
            <a:ext cx="1102552" cy="1158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7" name="Group 38"/>
          <p:cNvGrpSpPr>
            <a:grpSpLocks/>
          </p:cNvGrpSpPr>
          <p:nvPr/>
        </p:nvGrpSpPr>
        <p:grpSpPr bwMode="auto">
          <a:xfrm>
            <a:off x="379934" y="2227263"/>
            <a:ext cx="1290284" cy="819150"/>
            <a:chOff x="3018474" y="609992"/>
            <a:chExt cx="2171462" cy="1379264"/>
          </a:xfrm>
        </p:grpSpPr>
        <p:sp>
          <p:nvSpPr>
            <p:cNvPr id="18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9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" name="Freeform 3"/>
            <p:cNvSpPr>
              <a:spLocks noChangeArrowheads="1"/>
            </p:cNvSpPr>
            <p:nvPr/>
          </p:nvSpPr>
          <p:spPr bwMode="auto">
            <a:xfrm>
              <a:off x="3768204" y="1799473"/>
              <a:ext cx="651940" cy="189783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pic>
        <p:nvPicPr>
          <p:cNvPr id="21" name="Picture 42" descr="shutterstock_428562550_muo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251" y="0"/>
            <a:ext cx="3167602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412680" y="4711700"/>
            <a:ext cx="2169345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23" name="Picture 44" descr="shutterstock_186705404_mu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252" y="3611564"/>
            <a:ext cx="6546774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5" descr="shutterstock_203085106_muo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11564"/>
            <a:ext cx="2035251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6" descr="background_image_dna_jyrki_mu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853" y="0"/>
            <a:ext cx="3379172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7" descr="shutterstock_210058714_muo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58741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277604" y="4711700"/>
            <a:ext cx="4304421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4711700"/>
            <a:ext cx="4282073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6578" y="3611564"/>
            <a:ext cx="511048" cy="34925"/>
          </a:xfrm>
          <a:prstGeom prst="rect">
            <a:avLst/>
          </a:prstGeom>
          <a:solidFill>
            <a:srgbClr val="E217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611564"/>
            <a:ext cx="508068" cy="34925"/>
          </a:xfrm>
          <a:prstGeom prst="rect">
            <a:avLst/>
          </a:prstGeom>
          <a:solidFill>
            <a:srgbClr val="00C7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24204" y="3611564"/>
            <a:ext cx="511047" cy="34925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17626" y="3611564"/>
            <a:ext cx="506578" cy="349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60850" y="4470400"/>
            <a:ext cx="5342907" cy="236538"/>
          </a:xfrm>
          <a:prstGeom prst="rect">
            <a:avLst/>
          </a:prstGeom>
        </p:spPr>
        <p:txBody>
          <a:bodyPr lIns="67033" tIns="33516" rIns="67033" bIns="335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fi-FI" sz="1100" i="1">
                <a:solidFill>
                  <a:schemeClr val="bg1"/>
                </a:solidFill>
                <a:latin typeface="Corbel" panose="020B0503020204020204" pitchFamily="34" charset="0"/>
              </a:rPr>
              <a:t>CSC – Finnish expertise in ICT for research, education, culture and public administration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035252" y="1608138"/>
            <a:ext cx="6546774" cy="20383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79473" y="3646489"/>
            <a:ext cx="1102552" cy="1158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36" name="Group 57"/>
          <p:cNvGrpSpPr>
            <a:grpSpLocks/>
          </p:cNvGrpSpPr>
          <p:nvPr/>
        </p:nvGrpSpPr>
        <p:grpSpPr bwMode="auto">
          <a:xfrm>
            <a:off x="379934" y="2227263"/>
            <a:ext cx="1290284" cy="819150"/>
            <a:chOff x="3018474" y="609992"/>
            <a:chExt cx="2171462" cy="1379264"/>
          </a:xfrm>
        </p:grpSpPr>
        <p:sp>
          <p:nvSpPr>
            <p:cNvPr id="37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8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9" name="Freeform 3"/>
            <p:cNvSpPr>
              <a:spLocks noChangeArrowheads="1"/>
            </p:cNvSpPr>
            <p:nvPr/>
          </p:nvSpPr>
          <p:spPr bwMode="auto">
            <a:xfrm>
              <a:off x="3768204" y="1799473"/>
              <a:ext cx="651940" cy="189783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pic>
        <p:nvPicPr>
          <p:cNvPr id="40" name="Picture 61" descr="shutterstock_428562550_muo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251" y="0"/>
            <a:ext cx="3167602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412680" y="4711700"/>
            <a:ext cx="2169345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7518" y="1996886"/>
            <a:ext cx="5010374" cy="983400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7518" y="3025630"/>
            <a:ext cx="5010374" cy="352134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rgbClr val="FFFFFF"/>
                </a:solidFill>
                <a:latin typeface="Corbel"/>
                <a:cs typeface="Corbel"/>
              </a:defRPr>
            </a:lvl1pPr>
            <a:lvl2pPr marL="33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0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5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1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46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7895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4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8582025" cy="47117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4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0" y="3190875"/>
            <a:ext cx="2169345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25" y="1608139"/>
            <a:ext cx="218126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25" y="3190875"/>
            <a:ext cx="218126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0" y="1612900"/>
            <a:ext cx="218126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9"/>
            <a:ext cx="4282073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277604" y="4711700"/>
            <a:ext cx="4304421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12680" y="4711700"/>
            <a:ext cx="2169345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282073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412680" y="3124200"/>
            <a:ext cx="2176795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8582025" cy="47117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18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0" y="3190875"/>
            <a:ext cx="2169345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25" y="1608139"/>
            <a:ext cx="218126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25" y="3190875"/>
            <a:ext cx="218126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0" y="1612900"/>
            <a:ext cx="218126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9"/>
            <a:ext cx="4282073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277604" y="4711700"/>
            <a:ext cx="4304421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12680" y="4711700"/>
            <a:ext cx="2169345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282073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6412680" y="3124200"/>
            <a:ext cx="2176795" cy="74613"/>
            <a:chOff x="8913156" y="2232185"/>
            <a:chExt cx="3272924" cy="56821"/>
          </a:xfrm>
        </p:grpSpPr>
        <p:sp>
          <p:nvSpPr>
            <p:cNvPr id="27" name="Rectangle 26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057" y="259799"/>
            <a:ext cx="5939766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66633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6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8582025" cy="47117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4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0" y="1612900"/>
            <a:ext cx="218126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0" y="3190875"/>
            <a:ext cx="218126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25" y="1608139"/>
            <a:ext cx="218126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25" y="3190875"/>
            <a:ext cx="218126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77604" y="4711700"/>
            <a:ext cx="4304421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12680" y="4711700"/>
            <a:ext cx="2169345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10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9"/>
            <a:ext cx="4282073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4711700"/>
            <a:ext cx="4282073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412680" y="3124200"/>
            <a:ext cx="2176795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8582025" cy="47117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18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0" y="1612900"/>
            <a:ext cx="218126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0" y="3190875"/>
            <a:ext cx="218126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25" y="1608139"/>
            <a:ext cx="218126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25" y="3190875"/>
            <a:ext cx="218126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277604" y="4711700"/>
            <a:ext cx="4304421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12680" y="4711700"/>
            <a:ext cx="2169345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24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9"/>
            <a:ext cx="4282073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0" y="4711700"/>
            <a:ext cx="4282073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6412680" y="3124200"/>
            <a:ext cx="2176795" cy="74613"/>
            <a:chOff x="8913156" y="2232185"/>
            <a:chExt cx="3272924" cy="56821"/>
          </a:xfrm>
        </p:grpSpPr>
        <p:sp>
          <p:nvSpPr>
            <p:cNvPr id="27" name="Rectangle 26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057" y="259799"/>
            <a:ext cx="5939766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0222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CSC_03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674" y="3194050"/>
            <a:ext cx="2249802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6" descr="CSC_17 copy_green_gro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314"/>
            <a:ext cx="428505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Kuva_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056" y="1601789"/>
            <a:ext cx="2298969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8582025" cy="1612900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7604" y="4711700"/>
            <a:ext cx="4304421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12680" y="4711700"/>
            <a:ext cx="2169345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11700"/>
            <a:ext cx="4282073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10" name="Picture 32" descr="Kuva_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604" y="1608138"/>
            <a:ext cx="2135076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6412680" y="3124200"/>
            <a:ext cx="2176795" cy="74613"/>
            <a:chOff x="8913156" y="2232185"/>
            <a:chExt cx="3272924" cy="56821"/>
          </a:xfrm>
        </p:grpSpPr>
        <p:sp>
          <p:nvSpPr>
            <p:cNvPr id="12" name="Rectangle 11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pic>
        <p:nvPicPr>
          <p:cNvPr id="16" name="Picture 38" descr="CSC_03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674" y="3194050"/>
            <a:ext cx="2249802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9" descr="CSC_17 copy_green_gro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314"/>
            <a:ext cx="428505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0" descr="Kuva_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056" y="1601789"/>
            <a:ext cx="2298969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0" y="0"/>
            <a:ext cx="8582025" cy="1612900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77604" y="4711700"/>
            <a:ext cx="4304421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12680" y="4711700"/>
            <a:ext cx="2169345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711700"/>
            <a:ext cx="4282073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23" name="Picture 45" descr="Kuva_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604" y="1608138"/>
            <a:ext cx="2135076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46"/>
          <p:cNvGrpSpPr>
            <a:grpSpLocks/>
          </p:cNvGrpSpPr>
          <p:nvPr/>
        </p:nvGrpSpPr>
        <p:grpSpPr bwMode="auto">
          <a:xfrm>
            <a:off x="6412680" y="3124200"/>
            <a:ext cx="2176795" cy="74613"/>
            <a:chOff x="8913156" y="2232185"/>
            <a:chExt cx="3272924" cy="56821"/>
          </a:xfrm>
        </p:grpSpPr>
        <p:sp>
          <p:nvSpPr>
            <p:cNvPr id="25" name="Rectangle 24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057" y="259799"/>
            <a:ext cx="5939766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753223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sininen_ppt_pohjaan_V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26" y="3189288"/>
            <a:ext cx="229748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6" descr="Kuva_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9725"/>
            <a:ext cx="4282073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Kuva_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604" y="1600201"/>
            <a:ext cx="2187224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 descr="Kuva_1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80" y="1601789"/>
            <a:ext cx="216934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 descr="Kuva_1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80" y="3175000"/>
            <a:ext cx="216934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8582025" cy="16129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77604" y="4711700"/>
            <a:ext cx="4304421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12680" y="4711700"/>
            <a:ext cx="2169345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282073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412680" y="3124200"/>
            <a:ext cx="2176795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pic>
        <p:nvPicPr>
          <p:cNvPr id="17" name="Picture 39" descr="sininen_ppt_pohjaan_V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26" y="3189288"/>
            <a:ext cx="229748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0" descr="Kuva_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9725"/>
            <a:ext cx="4282073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1" descr="Kuva_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604" y="1600201"/>
            <a:ext cx="2187224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2" descr="Kuva_1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80" y="1601789"/>
            <a:ext cx="216934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3" descr="Kuva_1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80" y="3175000"/>
            <a:ext cx="216934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0" y="0"/>
            <a:ext cx="8582025" cy="16129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77604" y="4711700"/>
            <a:ext cx="4304421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12680" y="4711700"/>
            <a:ext cx="2169345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282073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6412680" y="3124200"/>
            <a:ext cx="2176795" cy="74613"/>
            <a:chOff x="8913156" y="2232185"/>
            <a:chExt cx="3272924" cy="56821"/>
          </a:xfrm>
        </p:grpSpPr>
        <p:sp>
          <p:nvSpPr>
            <p:cNvPr id="27" name="Rectangle 26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057" y="259799"/>
            <a:ext cx="5939766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69900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Kuva_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9725"/>
            <a:ext cx="4282073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6" descr="Kuva_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604" y="3175001"/>
            <a:ext cx="2187224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Kuva_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604" y="1600201"/>
            <a:ext cx="2187224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 descr="Kuva_1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80" y="1601789"/>
            <a:ext cx="216934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 descr="Kuva_1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80" y="3175000"/>
            <a:ext cx="216934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8582025" cy="16129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77604" y="4711700"/>
            <a:ext cx="4304421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12680" y="4711700"/>
            <a:ext cx="2169345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282073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412680" y="3124200"/>
            <a:ext cx="2176795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pic>
        <p:nvPicPr>
          <p:cNvPr id="17" name="Picture 39" descr="Kuva_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9725"/>
            <a:ext cx="4282073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0" descr="Kuva_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604" y="3175001"/>
            <a:ext cx="2187224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1" descr="Kuva_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604" y="1600201"/>
            <a:ext cx="2187224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2" descr="Kuva_1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80" y="1601789"/>
            <a:ext cx="216934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3" descr="Kuva_1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80" y="3175000"/>
            <a:ext cx="216934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0" y="0"/>
            <a:ext cx="8582025" cy="16129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77604" y="4711700"/>
            <a:ext cx="4304421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12680" y="4711700"/>
            <a:ext cx="2169345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282073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6412680" y="3124200"/>
            <a:ext cx="2176795" cy="74613"/>
            <a:chOff x="8913156" y="2232185"/>
            <a:chExt cx="3272924" cy="56821"/>
          </a:xfrm>
        </p:grpSpPr>
        <p:sp>
          <p:nvSpPr>
            <p:cNvPr id="27" name="Rectangle 26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057" y="259799"/>
            <a:ext cx="5939766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1750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Välisivu_1_oma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8582025" cy="161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7604" y="4711700"/>
            <a:ext cx="4304421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12680" y="4711700"/>
            <a:ext cx="2169345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282073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6412680" y="3124200"/>
            <a:ext cx="2176795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8582025" cy="161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77604" y="4711700"/>
            <a:ext cx="4304421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2680" y="4711700"/>
            <a:ext cx="2169345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711700"/>
            <a:ext cx="4282073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3" name="Group 38"/>
          <p:cNvGrpSpPr>
            <a:grpSpLocks/>
          </p:cNvGrpSpPr>
          <p:nvPr/>
        </p:nvGrpSpPr>
        <p:grpSpPr bwMode="auto">
          <a:xfrm>
            <a:off x="6412680" y="3124200"/>
            <a:ext cx="2176795" cy="74613"/>
            <a:chOff x="8913156" y="2232185"/>
            <a:chExt cx="3272924" cy="56821"/>
          </a:xfrm>
        </p:grpSpPr>
        <p:sp>
          <p:nvSpPr>
            <p:cNvPr id="24" name="Rectangle 23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" y="1611437"/>
            <a:ext cx="4277604" cy="3101055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277602" y="1611005"/>
            <a:ext cx="2135137" cy="3106574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412744" y="1611011"/>
            <a:ext cx="2169286" cy="1556047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412744" y="3199241"/>
            <a:ext cx="2169286" cy="1512825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057" y="259799"/>
            <a:ext cx="5939766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454829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ka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48011" y="0"/>
            <a:ext cx="1034015" cy="755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44" tIns="33522" rIns="67044" bIns="33522" anchor="ctr"/>
          <a:lstStyle/>
          <a:p>
            <a:pPr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TextBox 26"/>
          <p:cNvSpPr txBox="1">
            <a:spLocks noChangeArrowheads="1"/>
          </p:cNvSpPr>
          <p:nvPr/>
        </p:nvSpPr>
        <p:spPr bwMode="auto">
          <a:xfrm>
            <a:off x="5241591" y="2401888"/>
            <a:ext cx="2059090" cy="22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 smtClean="0">
                <a:solidFill>
                  <a:srgbClr val="5E6A71"/>
                </a:solidFill>
                <a:latin typeface="Corbel" charset="0"/>
                <a:cs typeface="Corbel" charset="0"/>
              </a:rPr>
              <a:t>facebook.com/CSCfi</a:t>
            </a:r>
            <a:endParaRPr lang="en-US" sz="900" smtClean="0">
              <a:solidFill>
                <a:srgbClr val="5E6A71"/>
              </a:solidFill>
            </a:endParaRPr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892947" y="2371726"/>
            <a:ext cx="271168" cy="271463"/>
            <a:chOff x="1498600" y="2192338"/>
            <a:chExt cx="223838" cy="223837"/>
          </a:xfrm>
        </p:grpSpPr>
        <p:sp>
          <p:nvSpPr>
            <p:cNvPr id="8" name="Freeform 1"/>
            <p:cNvSpPr>
              <a:spLocks noChangeArrowheads="1"/>
            </p:cNvSpPr>
            <p:nvPr/>
          </p:nvSpPr>
          <p:spPr bwMode="auto">
            <a:xfrm>
              <a:off x="1498600" y="2192338"/>
              <a:ext cx="223838" cy="223837"/>
            </a:xfrm>
            <a:custGeom>
              <a:avLst/>
              <a:gdLst>
                <a:gd name="T0" fmla="*/ 223478 w 621"/>
                <a:gd name="T1" fmla="*/ 111378 h 621"/>
                <a:gd name="T2" fmla="*/ 111739 w 621"/>
                <a:gd name="T3" fmla="*/ 0 h 621"/>
                <a:gd name="T4" fmla="*/ 0 w 621"/>
                <a:gd name="T5" fmla="*/ 111378 h 621"/>
                <a:gd name="T6" fmla="*/ 111739 w 621"/>
                <a:gd name="T7" fmla="*/ 223477 h 621"/>
                <a:gd name="T8" fmla="*/ 223478 w 621"/>
                <a:gd name="T9" fmla="*/ 111378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1" h="621">
                  <a:moveTo>
                    <a:pt x="620" y="309"/>
                  </a:moveTo>
                  <a:cubicBezTo>
                    <a:pt x="620" y="139"/>
                    <a:pt x="481" y="0"/>
                    <a:pt x="310" y="0"/>
                  </a:cubicBezTo>
                  <a:cubicBezTo>
                    <a:pt x="139" y="0"/>
                    <a:pt x="0" y="139"/>
                    <a:pt x="0" y="309"/>
                  </a:cubicBezTo>
                  <a:cubicBezTo>
                    <a:pt x="0" y="481"/>
                    <a:pt x="139" y="620"/>
                    <a:pt x="310" y="620"/>
                  </a:cubicBezTo>
                  <a:cubicBezTo>
                    <a:pt x="481" y="620"/>
                    <a:pt x="620" y="481"/>
                    <a:pt x="620" y="309"/>
                  </a:cubicBezTo>
                </a:path>
              </a:pathLst>
            </a:custGeom>
            <a:solidFill>
              <a:srgbClr val="385D9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9" name="Freeform 2"/>
            <p:cNvSpPr>
              <a:spLocks noChangeArrowheads="1"/>
            </p:cNvSpPr>
            <p:nvPr/>
          </p:nvSpPr>
          <p:spPr bwMode="auto">
            <a:xfrm>
              <a:off x="1582232" y="2247315"/>
              <a:ext cx="57805" cy="109955"/>
            </a:xfrm>
            <a:custGeom>
              <a:avLst/>
              <a:gdLst>
                <a:gd name="T0" fmla="*/ 37446 w 159"/>
                <a:gd name="T1" fmla="*/ 109596 h 306"/>
                <a:gd name="T2" fmla="*/ 37446 w 159"/>
                <a:gd name="T3" fmla="*/ 59289 h 306"/>
                <a:gd name="T4" fmla="*/ 54169 w 159"/>
                <a:gd name="T5" fmla="*/ 59289 h 306"/>
                <a:gd name="T6" fmla="*/ 56714 w 159"/>
                <a:gd name="T7" fmla="*/ 40245 h 306"/>
                <a:gd name="T8" fmla="*/ 37446 w 159"/>
                <a:gd name="T9" fmla="*/ 40245 h 306"/>
                <a:gd name="T10" fmla="*/ 37446 w 159"/>
                <a:gd name="T11" fmla="*/ 28028 h 306"/>
                <a:gd name="T12" fmla="*/ 47262 w 159"/>
                <a:gd name="T13" fmla="*/ 18326 h 306"/>
                <a:gd name="T14" fmla="*/ 57441 w 159"/>
                <a:gd name="T15" fmla="*/ 18326 h 306"/>
                <a:gd name="T16" fmla="*/ 57441 w 159"/>
                <a:gd name="T17" fmla="*/ 1078 h 306"/>
                <a:gd name="T18" fmla="*/ 42172 w 159"/>
                <a:gd name="T19" fmla="*/ 0 h 306"/>
                <a:gd name="T20" fmla="*/ 17087 w 159"/>
                <a:gd name="T21" fmla="*/ 25872 h 306"/>
                <a:gd name="T22" fmla="*/ 17087 w 159"/>
                <a:gd name="T23" fmla="*/ 40245 h 306"/>
                <a:gd name="T24" fmla="*/ 0 w 159"/>
                <a:gd name="T25" fmla="*/ 40245 h 306"/>
                <a:gd name="T26" fmla="*/ 0 w 159"/>
                <a:gd name="T27" fmla="*/ 59289 h 306"/>
                <a:gd name="T28" fmla="*/ 17087 w 159"/>
                <a:gd name="T29" fmla="*/ 59289 h 306"/>
                <a:gd name="T30" fmla="*/ 17087 w 159"/>
                <a:gd name="T31" fmla="*/ 109596 h 306"/>
                <a:gd name="T32" fmla="*/ 37446 w 159"/>
                <a:gd name="T33" fmla="*/ 109596 h 3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9" h="306">
                  <a:moveTo>
                    <a:pt x="103" y="305"/>
                  </a:moveTo>
                  <a:lnTo>
                    <a:pt x="103" y="165"/>
                  </a:lnTo>
                  <a:lnTo>
                    <a:pt x="149" y="165"/>
                  </a:lnTo>
                  <a:lnTo>
                    <a:pt x="156" y="112"/>
                  </a:lnTo>
                  <a:lnTo>
                    <a:pt x="103" y="112"/>
                  </a:lnTo>
                  <a:lnTo>
                    <a:pt x="103" y="78"/>
                  </a:lnTo>
                  <a:cubicBezTo>
                    <a:pt x="103" y="62"/>
                    <a:pt x="107" y="51"/>
                    <a:pt x="130" y="51"/>
                  </a:cubicBezTo>
                  <a:lnTo>
                    <a:pt x="158" y="51"/>
                  </a:lnTo>
                  <a:lnTo>
                    <a:pt x="158" y="3"/>
                  </a:lnTo>
                  <a:cubicBezTo>
                    <a:pt x="153" y="2"/>
                    <a:pt x="136" y="0"/>
                    <a:pt x="116" y="0"/>
                  </a:cubicBezTo>
                  <a:cubicBezTo>
                    <a:pt x="75" y="0"/>
                    <a:pt x="47" y="26"/>
                    <a:pt x="47" y="72"/>
                  </a:cubicBezTo>
                  <a:lnTo>
                    <a:pt x="47" y="112"/>
                  </a:lnTo>
                  <a:lnTo>
                    <a:pt x="0" y="112"/>
                  </a:lnTo>
                  <a:lnTo>
                    <a:pt x="0" y="165"/>
                  </a:lnTo>
                  <a:lnTo>
                    <a:pt x="47" y="165"/>
                  </a:lnTo>
                  <a:lnTo>
                    <a:pt x="47" y="305"/>
                  </a:lnTo>
                  <a:lnTo>
                    <a:pt x="103" y="30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4892947" y="2778126"/>
            <a:ext cx="271168" cy="271463"/>
            <a:chOff x="2036763" y="2192338"/>
            <a:chExt cx="223837" cy="223837"/>
          </a:xfrm>
        </p:grpSpPr>
        <p:sp>
          <p:nvSpPr>
            <p:cNvPr id="11" name="Freeform 14"/>
            <p:cNvSpPr>
              <a:spLocks noChangeArrowheads="1"/>
            </p:cNvSpPr>
            <p:nvPr/>
          </p:nvSpPr>
          <p:spPr bwMode="auto">
            <a:xfrm>
              <a:off x="2036763" y="2192338"/>
              <a:ext cx="223837" cy="223837"/>
            </a:xfrm>
            <a:custGeom>
              <a:avLst/>
              <a:gdLst>
                <a:gd name="T0" fmla="*/ 223477 w 622"/>
                <a:gd name="T1" fmla="*/ 111378 h 621"/>
                <a:gd name="T2" fmla="*/ 111559 w 622"/>
                <a:gd name="T3" fmla="*/ 0 h 621"/>
                <a:gd name="T4" fmla="*/ 0 w 622"/>
                <a:gd name="T5" fmla="*/ 111378 h 621"/>
                <a:gd name="T6" fmla="*/ 111559 w 622"/>
                <a:gd name="T7" fmla="*/ 223477 h 621"/>
                <a:gd name="T8" fmla="*/ 223477 w 622"/>
                <a:gd name="T9" fmla="*/ 111378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2" h="621">
                  <a:moveTo>
                    <a:pt x="621" y="309"/>
                  </a:moveTo>
                  <a:cubicBezTo>
                    <a:pt x="621" y="139"/>
                    <a:pt x="481" y="0"/>
                    <a:pt x="310" y="0"/>
                  </a:cubicBezTo>
                  <a:cubicBezTo>
                    <a:pt x="138" y="0"/>
                    <a:pt x="0" y="139"/>
                    <a:pt x="0" y="309"/>
                  </a:cubicBezTo>
                  <a:cubicBezTo>
                    <a:pt x="0" y="481"/>
                    <a:pt x="138" y="620"/>
                    <a:pt x="310" y="620"/>
                  </a:cubicBezTo>
                  <a:cubicBezTo>
                    <a:pt x="481" y="620"/>
                    <a:pt x="621" y="481"/>
                    <a:pt x="621" y="309"/>
                  </a:cubicBezTo>
                </a:path>
              </a:pathLst>
            </a:custGeom>
            <a:solidFill>
              <a:srgbClr val="00AE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2" name="Freeform 15"/>
            <p:cNvSpPr>
              <a:spLocks noChangeArrowheads="1"/>
            </p:cNvSpPr>
            <p:nvPr/>
          </p:nvSpPr>
          <p:spPr bwMode="auto">
            <a:xfrm>
              <a:off x="2092108" y="2257787"/>
              <a:ext cx="113148" cy="91629"/>
            </a:xfrm>
            <a:custGeom>
              <a:avLst/>
              <a:gdLst>
                <a:gd name="T0" fmla="*/ 99455 w 314"/>
                <a:gd name="T1" fmla="*/ 14430 h 254"/>
                <a:gd name="T2" fmla="*/ 109545 w 314"/>
                <a:gd name="T3" fmla="*/ 1804 h 254"/>
                <a:gd name="T4" fmla="*/ 94770 w 314"/>
                <a:gd name="T5" fmla="*/ 7215 h 254"/>
                <a:gd name="T6" fmla="*/ 78195 w 314"/>
                <a:gd name="T7" fmla="*/ 0 h 254"/>
                <a:gd name="T8" fmla="*/ 54772 w 314"/>
                <a:gd name="T9" fmla="*/ 23088 h 254"/>
                <a:gd name="T10" fmla="*/ 55493 w 314"/>
                <a:gd name="T11" fmla="*/ 28499 h 254"/>
                <a:gd name="T12" fmla="*/ 7928 w 314"/>
                <a:gd name="T13" fmla="*/ 4329 h 254"/>
                <a:gd name="T14" fmla="*/ 4684 w 314"/>
                <a:gd name="T15" fmla="*/ 15873 h 254"/>
                <a:gd name="T16" fmla="*/ 15134 w 314"/>
                <a:gd name="T17" fmla="*/ 34992 h 254"/>
                <a:gd name="T18" fmla="*/ 4324 w 314"/>
                <a:gd name="T19" fmla="*/ 32106 h 254"/>
                <a:gd name="T20" fmla="*/ 4324 w 314"/>
                <a:gd name="T21" fmla="*/ 32467 h 254"/>
                <a:gd name="T22" fmla="*/ 23062 w 314"/>
                <a:gd name="T23" fmla="*/ 54833 h 254"/>
                <a:gd name="T24" fmla="*/ 16936 w 314"/>
                <a:gd name="T25" fmla="*/ 55555 h 254"/>
                <a:gd name="T26" fmla="*/ 12612 w 314"/>
                <a:gd name="T27" fmla="*/ 55194 h 254"/>
                <a:gd name="T28" fmla="*/ 34233 w 314"/>
                <a:gd name="T29" fmla="*/ 71427 h 254"/>
                <a:gd name="T30" fmla="*/ 5405 w 314"/>
                <a:gd name="T31" fmla="*/ 81167 h 254"/>
                <a:gd name="T32" fmla="*/ 0 w 314"/>
                <a:gd name="T33" fmla="*/ 80807 h 254"/>
                <a:gd name="T34" fmla="*/ 35314 w 314"/>
                <a:gd name="T35" fmla="*/ 91268 h 254"/>
                <a:gd name="T36" fmla="*/ 101257 w 314"/>
                <a:gd name="T37" fmla="*/ 25974 h 254"/>
                <a:gd name="T38" fmla="*/ 101257 w 314"/>
                <a:gd name="T39" fmla="*/ 22727 h 254"/>
                <a:gd name="T40" fmla="*/ 112788 w 314"/>
                <a:gd name="T41" fmla="*/ 10822 h 254"/>
                <a:gd name="T42" fmla="*/ 99455 w 314"/>
                <a:gd name="T43" fmla="*/ 14430 h 2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4" h="254">
                  <a:moveTo>
                    <a:pt x="276" y="40"/>
                  </a:moveTo>
                  <a:cubicBezTo>
                    <a:pt x="289" y="32"/>
                    <a:pt x="299" y="20"/>
                    <a:pt x="304" y="5"/>
                  </a:cubicBezTo>
                  <a:cubicBezTo>
                    <a:pt x="292" y="12"/>
                    <a:pt x="278" y="17"/>
                    <a:pt x="263" y="20"/>
                  </a:cubicBezTo>
                  <a:cubicBezTo>
                    <a:pt x="252" y="8"/>
                    <a:pt x="235" y="0"/>
                    <a:pt x="217" y="0"/>
                  </a:cubicBezTo>
                  <a:cubicBezTo>
                    <a:pt x="181" y="0"/>
                    <a:pt x="152" y="29"/>
                    <a:pt x="152" y="64"/>
                  </a:cubicBezTo>
                  <a:cubicBezTo>
                    <a:pt x="152" y="69"/>
                    <a:pt x="153" y="74"/>
                    <a:pt x="154" y="79"/>
                  </a:cubicBezTo>
                  <a:cubicBezTo>
                    <a:pt x="101" y="76"/>
                    <a:pt x="53" y="51"/>
                    <a:pt x="22" y="12"/>
                  </a:cubicBezTo>
                  <a:cubicBezTo>
                    <a:pt x="16" y="21"/>
                    <a:pt x="13" y="32"/>
                    <a:pt x="13" y="44"/>
                  </a:cubicBezTo>
                  <a:cubicBezTo>
                    <a:pt x="13" y="66"/>
                    <a:pt x="24" y="86"/>
                    <a:pt x="42" y="97"/>
                  </a:cubicBezTo>
                  <a:cubicBezTo>
                    <a:pt x="31" y="97"/>
                    <a:pt x="21" y="94"/>
                    <a:pt x="12" y="89"/>
                  </a:cubicBezTo>
                  <a:lnTo>
                    <a:pt x="12" y="90"/>
                  </a:lnTo>
                  <a:cubicBezTo>
                    <a:pt x="12" y="120"/>
                    <a:pt x="35" y="146"/>
                    <a:pt x="64" y="152"/>
                  </a:cubicBezTo>
                  <a:cubicBezTo>
                    <a:pt x="59" y="154"/>
                    <a:pt x="53" y="154"/>
                    <a:pt x="47" y="154"/>
                  </a:cubicBezTo>
                  <a:cubicBezTo>
                    <a:pt x="43" y="154"/>
                    <a:pt x="39" y="154"/>
                    <a:pt x="35" y="153"/>
                  </a:cubicBezTo>
                  <a:cubicBezTo>
                    <a:pt x="43" y="179"/>
                    <a:pt x="67" y="197"/>
                    <a:pt x="95" y="198"/>
                  </a:cubicBezTo>
                  <a:cubicBezTo>
                    <a:pt x="73" y="215"/>
                    <a:pt x="45" y="225"/>
                    <a:pt x="15" y="225"/>
                  </a:cubicBezTo>
                  <a:cubicBezTo>
                    <a:pt x="10" y="225"/>
                    <a:pt x="5" y="225"/>
                    <a:pt x="0" y="224"/>
                  </a:cubicBezTo>
                  <a:cubicBezTo>
                    <a:pt x="28" y="243"/>
                    <a:pt x="62" y="253"/>
                    <a:pt x="98" y="253"/>
                  </a:cubicBezTo>
                  <a:cubicBezTo>
                    <a:pt x="216" y="253"/>
                    <a:pt x="281" y="155"/>
                    <a:pt x="281" y="72"/>
                  </a:cubicBezTo>
                  <a:cubicBezTo>
                    <a:pt x="281" y="69"/>
                    <a:pt x="281" y="66"/>
                    <a:pt x="281" y="63"/>
                  </a:cubicBezTo>
                  <a:cubicBezTo>
                    <a:pt x="293" y="54"/>
                    <a:pt x="304" y="43"/>
                    <a:pt x="313" y="30"/>
                  </a:cubicBezTo>
                  <a:cubicBezTo>
                    <a:pt x="301" y="35"/>
                    <a:pt x="289" y="39"/>
                    <a:pt x="276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4892947" y="3184526"/>
            <a:ext cx="271168" cy="271463"/>
            <a:chOff x="2574925" y="2192338"/>
            <a:chExt cx="223838" cy="223837"/>
          </a:xfrm>
        </p:grpSpPr>
        <p:sp>
          <p:nvSpPr>
            <p:cNvPr id="14" name="Freeform 3"/>
            <p:cNvSpPr>
              <a:spLocks noChangeArrowheads="1"/>
            </p:cNvSpPr>
            <p:nvPr/>
          </p:nvSpPr>
          <p:spPr bwMode="auto">
            <a:xfrm>
              <a:off x="2574925" y="2192338"/>
              <a:ext cx="223838" cy="223837"/>
            </a:xfrm>
            <a:custGeom>
              <a:avLst/>
              <a:gdLst>
                <a:gd name="T0" fmla="*/ 223478 w 622"/>
                <a:gd name="T1" fmla="*/ 111378 h 621"/>
                <a:gd name="T2" fmla="*/ 111919 w 622"/>
                <a:gd name="T3" fmla="*/ 0 h 621"/>
                <a:gd name="T4" fmla="*/ 0 w 622"/>
                <a:gd name="T5" fmla="*/ 111378 h 621"/>
                <a:gd name="T6" fmla="*/ 111919 w 622"/>
                <a:gd name="T7" fmla="*/ 223477 h 621"/>
                <a:gd name="T8" fmla="*/ 223478 w 622"/>
                <a:gd name="T9" fmla="*/ 111378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2" h="621">
                  <a:moveTo>
                    <a:pt x="621" y="309"/>
                  </a:moveTo>
                  <a:cubicBezTo>
                    <a:pt x="621" y="139"/>
                    <a:pt x="482" y="0"/>
                    <a:pt x="311" y="0"/>
                  </a:cubicBezTo>
                  <a:cubicBezTo>
                    <a:pt x="139" y="0"/>
                    <a:pt x="0" y="139"/>
                    <a:pt x="0" y="309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482" y="620"/>
                    <a:pt x="621" y="481"/>
                    <a:pt x="621" y="309"/>
                  </a:cubicBezTo>
                </a:path>
              </a:pathLst>
            </a:custGeom>
            <a:solidFill>
              <a:srgbClr val="D9263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5" name="Freeform 4"/>
            <p:cNvSpPr>
              <a:spLocks noChangeArrowheads="1"/>
            </p:cNvSpPr>
            <p:nvPr/>
          </p:nvSpPr>
          <p:spPr bwMode="auto">
            <a:xfrm>
              <a:off x="2647488" y="2290512"/>
              <a:ext cx="20908" cy="37960"/>
            </a:xfrm>
            <a:custGeom>
              <a:avLst/>
              <a:gdLst>
                <a:gd name="T0" fmla="*/ 20535 w 56"/>
                <a:gd name="T1" fmla="*/ 36886 h 106"/>
                <a:gd name="T2" fmla="*/ 13068 w 56"/>
                <a:gd name="T3" fmla="*/ 36886 h 106"/>
                <a:gd name="T4" fmla="*/ 13068 w 56"/>
                <a:gd name="T5" fmla="*/ 32946 h 106"/>
                <a:gd name="T6" fmla="*/ 5600 w 56"/>
                <a:gd name="T7" fmla="*/ 37602 h 106"/>
                <a:gd name="T8" fmla="*/ 747 w 56"/>
                <a:gd name="T9" fmla="*/ 34737 h 106"/>
                <a:gd name="T10" fmla="*/ 0 w 56"/>
                <a:gd name="T11" fmla="*/ 29007 h 106"/>
                <a:gd name="T12" fmla="*/ 0 w 56"/>
                <a:gd name="T13" fmla="*/ 0 h 106"/>
                <a:gd name="T14" fmla="*/ 7467 w 56"/>
                <a:gd name="T15" fmla="*/ 0 h 106"/>
                <a:gd name="T16" fmla="*/ 7467 w 56"/>
                <a:gd name="T17" fmla="*/ 27217 h 106"/>
                <a:gd name="T18" fmla="*/ 7467 w 56"/>
                <a:gd name="T19" fmla="*/ 29723 h 106"/>
                <a:gd name="T20" fmla="*/ 8961 w 56"/>
                <a:gd name="T21" fmla="*/ 31156 h 106"/>
                <a:gd name="T22" fmla="*/ 13068 w 56"/>
                <a:gd name="T23" fmla="*/ 27933 h 106"/>
                <a:gd name="T24" fmla="*/ 13068 w 56"/>
                <a:gd name="T25" fmla="*/ 0 h 106"/>
                <a:gd name="T26" fmla="*/ 20535 w 56"/>
                <a:gd name="T27" fmla="*/ 0 h 106"/>
                <a:gd name="T28" fmla="*/ 20535 w 56"/>
                <a:gd name="T29" fmla="*/ 36886 h 1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6" h="106">
                  <a:moveTo>
                    <a:pt x="55" y="103"/>
                  </a:moveTo>
                  <a:lnTo>
                    <a:pt x="35" y="103"/>
                  </a:lnTo>
                  <a:lnTo>
                    <a:pt x="35" y="92"/>
                  </a:lnTo>
                  <a:cubicBezTo>
                    <a:pt x="28" y="100"/>
                    <a:pt x="21" y="105"/>
                    <a:pt x="15" y="105"/>
                  </a:cubicBezTo>
                  <a:cubicBezTo>
                    <a:pt x="8" y="105"/>
                    <a:pt x="4" y="102"/>
                    <a:pt x="2" y="97"/>
                  </a:cubicBezTo>
                  <a:cubicBezTo>
                    <a:pt x="1" y="93"/>
                    <a:pt x="0" y="89"/>
                    <a:pt x="0" y="81"/>
                  </a:cubicBezTo>
                  <a:lnTo>
                    <a:pt x="0" y="0"/>
                  </a:lnTo>
                  <a:lnTo>
                    <a:pt x="20" y="0"/>
                  </a:lnTo>
                  <a:lnTo>
                    <a:pt x="20" y="76"/>
                  </a:lnTo>
                  <a:lnTo>
                    <a:pt x="20" y="83"/>
                  </a:lnTo>
                  <a:cubicBezTo>
                    <a:pt x="20" y="86"/>
                    <a:pt x="21" y="87"/>
                    <a:pt x="24" y="87"/>
                  </a:cubicBezTo>
                  <a:cubicBezTo>
                    <a:pt x="28" y="87"/>
                    <a:pt x="31" y="84"/>
                    <a:pt x="35" y="78"/>
                  </a:cubicBezTo>
                  <a:lnTo>
                    <a:pt x="35" y="0"/>
                  </a:lnTo>
                  <a:lnTo>
                    <a:pt x="55" y="0"/>
                  </a:lnTo>
                  <a:lnTo>
                    <a:pt x="55" y="10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6" name="Freeform 5"/>
            <p:cNvSpPr>
              <a:spLocks noChangeArrowheads="1"/>
            </p:cNvSpPr>
            <p:nvPr/>
          </p:nvSpPr>
          <p:spPr bwMode="auto">
            <a:xfrm>
              <a:off x="2622891" y="2290512"/>
              <a:ext cx="20908" cy="37960"/>
            </a:xfrm>
            <a:custGeom>
              <a:avLst/>
              <a:gdLst>
                <a:gd name="T0" fmla="*/ 13205 w 57"/>
                <a:gd name="T1" fmla="*/ 25898 h 107"/>
                <a:gd name="T2" fmla="*/ 10271 w 57"/>
                <a:gd name="T3" fmla="*/ 31219 h 107"/>
                <a:gd name="T4" fmla="*/ 6969 w 57"/>
                <a:gd name="T5" fmla="*/ 25898 h 107"/>
                <a:gd name="T6" fmla="*/ 6969 w 57"/>
                <a:gd name="T7" fmla="*/ 11353 h 107"/>
                <a:gd name="T8" fmla="*/ 10271 w 57"/>
                <a:gd name="T9" fmla="*/ 5676 h 107"/>
                <a:gd name="T10" fmla="*/ 13205 w 57"/>
                <a:gd name="T11" fmla="*/ 11353 h 107"/>
                <a:gd name="T12" fmla="*/ 13205 w 57"/>
                <a:gd name="T13" fmla="*/ 25898 h 107"/>
                <a:gd name="T14" fmla="*/ 20541 w 57"/>
                <a:gd name="T15" fmla="*/ 12062 h 107"/>
                <a:gd name="T16" fmla="*/ 17974 w 57"/>
                <a:gd name="T17" fmla="*/ 3548 h 107"/>
                <a:gd name="T18" fmla="*/ 10271 w 57"/>
                <a:gd name="T19" fmla="*/ 0 h 107"/>
                <a:gd name="T20" fmla="*/ 2201 w 57"/>
                <a:gd name="T21" fmla="*/ 3548 h 107"/>
                <a:gd name="T22" fmla="*/ 0 w 57"/>
                <a:gd name="T23" fmla="*/ 12062 h 107"/>
                <a:gd name="T24" fmla="*/ 0 w 57"/>
                <a:gd name="T25" fmla="*/ 25188 h 107"/>
                <a:gd name="T26" fmla="*/ 2201 w 57"/>
                <a:gd name="T27" fmla="*/ 33703 h 107"/>
                <a:gd name="T28" fmla="*/ 10271 w 57"/>
                <a:gd name="T29" fmla="*/ 37605 h 107"/>
                <a:gd name="T30" fmla="*/ 18340 w 57"/>
                <a:gd name="T31" fmla="*/ 33703 h 107"/>
                <a:gd name="T32" fmla="*/ 20541 w 57"/>
                <a:gd name="T33" fmla="*/ 25188 h 107"/>
                <a:gd name="T34" fmla="*/ 20541 w 57"/>
                <a:gd name="T35" fmla="*/ 12062 h 1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7" h="107">
                  <a:moveTo>
                    <a:pt x="36" y="73"/>
                  </a:moveTo>
                  <a:cubicBezTo>
                    <a:pt x="37" y="83"/>
                    <a:pt x="34" y="88"/>
                    <a:pt x="28" y="88"/>
                  </a:cubicBezTo>
                  <a:cubicBezTo>
                    <a:pt x="21" y="88"/>
                    <a:pt x="18" y="83"/>
                    <a:pt x="19" y="73"/>
                  </a:cubicBezTo>
                  <a:lnTo>
                    <a:pt x="19" y="32"/>
                  </a:lnTo>
                  <a:cubicBezTo>
                    <a:pt x="18" y="21"/>
                    <a:pt x="21" y="16"/>
                    <a:pt x="28" y="16"/>
                  </a:cubicBezTo>
                  <a:cubicBezTo>
                    <a:pt x="34" y="16"/>
                    <a:pt x="37" y="21"/>
                    <a:pt x="36" y="32"/>
                  </a:cubicBezTo>
                  <a:lnTo>
                    <a:pt x="36" y="73"/>
                  </a:lnTo>
                  <a:close/>
                  <a:moveTo>
                    <a:pt x="56" y="34"/>
                  </a:moveTo>
                  <a:cubicBezTo>
                    <a:pt x="56" y="23"/>
                    <a:pt x="53" y="14"/>
                    <a:pt x="49" y="10"/>
                  </a:cubicBezTo>
                  <a:cubicBezTo>
                    <a:pt x="44" y="3"/>
                    <a:pt x="36" y="0"/>
                    <a:pt x="28" y="0"/>
                  </a:cubicBezTo>
                  <a:cubicBezTo>
                    <a:pt x="18" y="0"/>
                    <a:pt x="11" y="3"/>
                    <a:pt x="6" y="10"/>
                  </a:cubicBezTo>
                  <a:cubicBezTo>
                    <a:pt x="2" y="14"/>
                    <a:pt x="0" y="23"/>
                    <a:pt x="0" y="34"/>
                  </a:cubicBezTo>
                  <a:lnTo>
                    <a:pt x="0" y="71"/>
                  </a:lnTo>
                  <a:cubicBezTo>
                    <a:pt x="0" y="82"/>
                    <a:pt x="2" y="90"/>
                    <a:pt x="6" y="95"/>
                  </a:cubicBezTo>
                  <a:cubicBezTo>
                    <a:pt x="11" y="102"/>
                    <a:pt x="19" y="106"/>
                    <a:pt x="28" y="106"/>
                  </a:cubicBezTo>
                  <a:cubicBezTo>
                    <a:pt x="36" y="106"/>
                    <a:pt x="45" y="102"/>
                    <a:pt x="50" y="95"/>
                  </a:cubicBezTo>
                  <a:cubicBezTo>
                    <a:pt x="54" y="90"/>
                    <a:pt x="56" y="82"/>
                    <a:pt x="56" y="71"/>
                  </a:cubicBezTo>
                  <a:lnTo>
                    <a:pt x="56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7" name="Freeform 6"/>
            <p:cNvSpPr>
              <a:spLocks noChangeArrowheads="1"/>
            </p:cNvSpPr>
            <p:nvPr/>
          </p:nvSpPr>
          <p:spPr bwMode="auto">
            <a:xfrm>
              <a:off x="2598293" y="2277422"/>
              <a:ext cx="27057" cy="51050"/>
            </a:xfrm>
            <a:custGeom>
              <a:avLst/>
              <a:gdLst>
                <a:gd name="T0" fmla="*/ 17185 w 74"/>
                <a:gd name="T1" fmla="*/ 29901 h 140"/>
                <a:gd name="T2" fmla="*/ 17185 w 74"/>
                <a:gd name="T3" fmla="*/ 50685 h 140"/>
                <a:gd name="T4" fmla="*/ 9507 w 74"/>
                <a:gd name="T5" fmla="*/ 50685 h 140"/>
                <a:gd name="T6" fmla="*/ 9507 w 74"/>
                <a:gd name="T7" fmla="*/ 29901 h 140"/>
                <a:gd name="T8" fmla="*/ 0 w 74"/>
                <a:gd name="T9" fmla="*/ 0 h 140"/>
                <a:gd name="T10" fmla="*/ 8044 w 74"/>
                <a:gd name="T11" fmla="*/ 0 h 140"/>
                <a:gd name="T12" fmla="*/ 13529 w 74"/>
                <a:gd name="T13" fmla="*/ 19691 h 140"/>
                <a:gd name="T14" fmla="*/ 18647 w 74"/>
                <a:gd name="T15" fmla="*/ 0 h 140"/>
                <a:gd name="T16" fmla="*/ 26691 w 74"/>
                <a:gd name="T17" fmla="*/ 0 h 140"/>
                <a:gd name="T18" fmla="*/ 17185 w 74"/>
                <a:gd name="T19" fmla="*/ 29901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4" h="140">
                  <a:moveTo>
                    <a:pt x="47" y="82"/>
                  </a:moveTo>
                  <a:lnTo>
                    <a:pt x="47" y="139"/>
                  </a:lnTo>
                  <a:lnTo>
                    <a:pt x="26" y="139"/>
                  </a:lnTo>
                  <a:lnTo>
                    <a:pt x="26" y="82"/>
                  </a:lnTo>
                  <a:cubicBezTo>
                    <a:pt x="26" y="82"/>
                    <a:pt x="5" y="13"/>
                    <a:pt x="0" y="0"/>
                  </a:cubicBezTo>
                  <a:lnTo>
                    <a:pt x="22" y="0"/>
                  </a:lnTo>
                  <a:lnTo>
                    <a:pt x="37" y="54"/>
                  </a:lnTo>
                  <a:lnTo>
                    <a:pt x="51" y="0"/>
                  </a:lnTo>
                  <a:lnTo>
                    <a:pt x="73" y="0"/>
                  </a:lnTo>
                  <a:lnTo>
                    <a:pt x="47" y="8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ChangeArrowheads="1"/>
            </p:cNvSpPr>
            <p:nvPr/>
          </p:nvSpPr>
          <p:spPr bwMode="auto">
            <a:xfrm>
              <a:off x="2754487" y="2290512"/>
              <a:ext cx="20908" cy="37960"/>
            </a:xfrm>
            <a:custGeom>
              <a:avLst/>
              <a:gdLst>
                <a:gd name="T0" fmla="*/ 7210 w 58"/>
                <a:gd name="T1" fmla="*/ 10027 h 106"/>
                <a:gd name="T2" fmla="*/ 10454 w 58"/>
                <a:gd name="T3" fmla="*/ 5730 h 106"/>
                <a:gd name="T4" fmla="*/ 13338 w 58"/>
                <a:gd name="T5" fmla="*/ 10385 h 106"/>
                <a:gd name="T6" fmla="*/ 13338 w 58"/>
                <a:gd name="T7" fmla="*/ 14325 h 106"/>
                <a:gd name="T8" fmla="*/ 7210 w 58"/>
                <a:gd name="T9" fmla="*/ 14325 h 106"/>
                <a:gd name="T10" fmla="*/ 7210 w 58"/>
                <a:gd name="T11" fmla="*/ 10027 h 106"/>
                <a:gd name="T12" fmla="*/ 20548 w 58"/>
                <a:gd name="T13" fmla="*/ 19696 h 106"/>
                <a:gd name="T14" fmla="*/ 20548 w 58"/>
                <a:gd name="T15" fmla="*/ 12176 h 106"/>
                <a:gd name="T16" fmla="*/ 18385 w 58"/>
                <a:gd name="T17" fmla="*/ 3939 h 106"/>
                <a:gd name="T18" fmla="*/ 10454 w 58"/>
                <a:gd name="T19" fmla="*/ 0 h 106"/>
                <a:gd name="T20" fmla="*/ 2163 w 58"/>
                <a:gd name="T21" fmla="*/ 3939 h 106"/>
                <a:gd name="T22" fmla="*/ 0 w 58"/>
                <a:gd name="T23" fmla="*/ 12534 h 106"/>
                <a:gd name="T24" fmla="*/ 0 w 58"/>
                <a:gd name="T25" fmla="*/ 25426 h 106"/>
                <a:gd name="T26" fmla="*/ 2523 w 58"/>
                <a:gd name="T27" fmla="*/ 34021 h 106"/>
                <a:gd name="T28" fmla="*/ 10454 w 58"/>
                <a:gd name="T29" fmla="*/ 37602 h 106"/>
                <a:gd name="T30" fmla="*/ 18745 w 58"/>
                <a:gd name="T31" fmla="*/ 33663 h 106"/>
                <a:gd name="T32" fmla="*/ 20187 w 58"/>
                <a:gd name="T33" fmla="*/ 29723 h 106"/>
                <a:gd name="T34" fmla="*/ 20548 w 58"/>
                <a:gd name="T35" fmla="*/ 25426 h 106"/>
                <a:gd name="T36" fmla="*/ 20548 w 58"/>
                <a:gd name="T37" fmla="*/ 24352 h 106"/>
                <a:gd name="T38" fmla="*/ 13338 w 58"/>
                <a:gd name="T39" fmla="*/ 24352 h 106"/>
                <a:gd name="T40" fmla="*/ 13338 w 58"/>
                <a:gd name="T41" fmla="*/ 29007 h 106"/>
                <a:gd name="T42" fmla="*/ 10454 w 58"/>
                <a:gd name="T43" fmla="*/ 31514 h 106"/>
                <a:gd name="T44" fmla="*/ 7210 w 58"/>
                <a:gd name="T45" fmla="*/ 26500 h 106"/>
                <a:gd name="T46" fmla="*/ 7210 w 58"/>
                <a:gd name="T47" fmla="*/ 19696 h 106"/>
                <a:gd name="T48" fmla="*/ 20548 w 58"/>
                <a:gd name="T49" fmla="*/ 19696 h 1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8" h="106">
                  <a:moveTo>
                    <a:pt x="20" y="28"/>
                  </a:moveTo>
                  <a:cubicBezTo>
                    <a:pt x="20" y="19"/>
                    <a:pt x="22" y="16"/>
                    <a:pt x="29" y="16"/>
                  </a:cubicBezTo>
                  <a:cubicBezTo>
                    <a:pt x="35" y="16"/>
                    <a:pt x="37" y="19"/>
                    <a:pt x="37" y="29"/>
                  </a:cubicBezTo>
                  <a:lnTo>
                    <a:pt x="37" y="40"/>
                  </a:lnTo>
                  <a:lnTo>
                    <a:pt x="20" y="40"/>
                  </a:lnTo>
                  <a:lnTo>
                    <a:pt x="20" y="28"/>
                  </a:lnTo>
                  <a:close/>
                  <a:moveTo>
                    <a:pt x="57" y="55"/>
                  </a:moveTo>
                  <a:lnTo>
                    <a:pt x="57" y="34"/>
                  </a:lnTo>
                  <a:cubicBezTo>
                    <a:pt x="57" y="23"/>
                    <a:pt x="55" y="15"/>
                    <a:pt x="51" y="11"/>
                  </a:cubicBezTo>
                  <a:cubicBezTo>
                    <a:pt x="46" y="4"/>
                    <a:pt x="38" y="0"/>
                    <a:pt x="29" y="0"/>
                  </a:cubicBezTo>
                  <a:cubicBezTo>
                    <a:pt x="19" y="0"/>
                    <a:pt x="12" y="4"/>
                    <a:pt x="6" y="11"/>
                  </a:cubicBezTo>
                  <a:cubicBezTo>
                    <a:pt x="2" y="15"/>
                    <a:pt x="0" y="24"/>
                    <a:pt x="0" y="35"/>
                  </a:cubicBezTo>
                  <a:lnTo>
                    <a:pt x="0" y="71"/>
                  </a:lnTo>
                  <a:cubicBezTo>
                    <a:pt x="0" y="82"/>
                    <a:pt x="3" y="90"/>
                    <a:pt x="7" y="95"/>
                  </a:cubicBezTo>
                  <a:cubicBezTo>
                    <a:pt x="12" y="102"/>
                    <a:pt x="20" y="105"/>
                    <a:pt x="29" y="105"/>
                  </a:cubicBezTo>
                  <a:cubicBezTo>
                    <a:pt x="39" y="105"/>
                    <a:pt x="47" y="102"/>
                    <a:pt x="52" y="94"/>
                  </a:cubicBezTo>
                  <a:cubicBezTo>
                    <a:pt x="54" y="91"/>
                    <a:pt x="56" y="87"/>
                    <a:pt x="56" y="83"/>
                  </a:cubicBezTo>
                  <a:cubicBezTo>
                    <a:pt x="57" y="81"/>
                    <a:pt x="57" y="77"/>
                    <a:pt x="57" y="71"/>
                  </a:cubicBezTo>
                  <a:lnTo>
                    <a:pt x="57" y="68"/>
                  </a:lnTo>
                  <a:lnTo>
                    <a:pt x="37" y="68"/>
                  </a:lnTo>
                  <a:cubicBezTo>
                    <a:pt x="37" y="75"/>
                    <a:pt x="37" y="80"/>
                    <a:pt x="37" y="81"/>
                  </a:cubicBezTo>
                  <a:cubicBezTo>
                    <a:pt x="36" y="86"/>
                    <a:pt x="34" y="88"/>
                    <a:pt x="29" y="88"/>
                  </a:cubicBezTo>
                  <a:cubicBezTo>
                    <a:pt x="22" y="88"/>
                    <a:pt x="20" y="84"/>
                    <a:pt x="20" y="74"/>
                  </a:cubicBezTo>
                  <a:lnTo>
                    <a:pt x="20" y="55"/>
                  </a:lnTo>
                  <a:lnTo>
                    <a:pt x="57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ChangeArrowheads="1"/>
            </p:cNvSpPr>
            <p:nvPr/>
          </p:nvSpPr>
          <p:spPr bwMode="auto">
            <a:xfrm>
              <a:off x="2729890" y="2277422"/>
              <a:ext cx="20908" cy="51050"/>
            </a:xfrm>
            <a:custGeom>
              <a:avLst/>
              <a:gdLst>
                <a:gd name="T0" fmla="*/ 13205 w 57"/>
                <a:gd name="T1" fmla="*/ 39381 h 140"/>
                <a:gd name="T2" fmla="*/ 10271 w 57"/>
                <a:gd name="T3" fmla="*/ 44486 h 140"/>
                <a:gd name="T4" fmla="*/ 6603 w 57"/>
                <a:gd name="T5" fmla="*/ 43028 h 140"/>
                <a:gd name="T6" fmla="*/ 6603 w 57"/>
                <a:gd name="T7" fmla="*/ 20055 h 140"/>
                <a:gd name="T8" fmla="*/ 10271 w 57"/>
                <a:gd name="T9" fmla="*/ 18232 h 140"/>
                <a:gd name="T10" fmla="*/ 13205 w 57"/>
                <a:gd name="T11" fmla="*/ 23337 h 140"/>
                <a:gd name="T12" fmla="*/ 13205 w 57"/>
                <a:gd name="T13" fmla="*/ 39381 h 140"/>
                <a:gd name="T14" fmla="*/ 6603 w 57"/>
                <a:gd name="T15" fmla="*/ 16774 h 140"/>
                <a:gd name="T16" fmla="*/ 6603 w 57"/>
                <a:gd name="T17" fmla="*/ 0 h 140"/>
                <a:gd name="T18" fmla="*/ 0 w 57"/>
                <a:gd name="T19" fmla="*/ 0 h 140"/>
                <a:gd name="T20" fmla="*/ 0 w 57"/>
                <a:gd name="T21" fmla="*/ 50321 h 140"/>
                <a:gd name="T22" fmla="*/ 6603 w 57"/>
                <a:gd name="T23" fmla="*/ 50321 h 140"/>
                <a:gd name="T24" fmla="*/ 6603 w 57"/>
                <a:gd name="T25" fmla="*/ 46674 h 140"/>
                <a:gd name="T26" fmla="*/ 13939 w 57"/>
                <a:gd name="T27" fmla="*/ 50685 h 140"/>
                <a:gd name="T28" fmla="*/ 19808 w 57"/>
                <a:gd name="T29" fmla="*/ 46674 h 140"/>
                <a:gd name="T30" fmla="*/ 20541 w 57"/>
                <a:gd name="T31" fmla="*/ 39017 h 140"/>
                <a:gd name="T32" fmla="*/ 20541 w 57"/>
                <a:gd name="T33" fmla="*/ 24066 h 140"/>
                <a:gd name="T34" fmla="*/ 19441 w 57"/>
                <a:gd name="T35" fmla="*/ 16774 h 140"/>
                <a:gd name="T36" fmla="*/ 13939 w 57"/>
                <a:gd name="T37" fmla="*/ 12398 h 140"/>
                <a:gd name="T38" fmla="*/ 6603 w 57"/>
                <a:gd name="T39" fmla="*/ 16774 h 1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7" h="140">
                  <a:moveTo>
                    <a:pt x="36" y="108"/>
                  </a:moveTo>
                  <a:cubicBezTo>
                    <a:pt x="36" y="118"/>
                    <a:pt x="34" y="122"/>
                    <a:pt x="28" y="122"/>
                  </a:cubicBezTo>
                  <a:cubicBezTo>
                    <a:pt x="25" y="122"/>
                    <a:pt x="22" y="121"/>
                    <a:pt x="18" y="118"/>
                  </a:cubicBezTo>
                  <a:lnTo>
                    <a:pt x="18" y="55"/>
                  </a:lnTo>
                  <a:cubicBezTo>
                    <a:pt x="22" y="52"/>
                    <a:pt x="25" y="50"/>
                    <a:pt x="28" y="50"/>
                  </a:cubicBezTo>
                  <a:cubicBezTo>
                    <a:pt x="34" y="50"/>
                    <a:pt x="36" y="53"/>
                    <a:pt x="36" y="64"/>
                  </a:cubicBezTo>
                  <a:lnTo>
                    <a:pt x="36" y="108"/>
                  </a:lnTo>
                  <a:close/>
                  <a:moveTo>
                    <a:pt x="18" y="46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138"/>
                  </a:lnTo>
                  <a:lnTo>
                    <a:pt x="18" y="138"/>
                  </a:lnTo>
                  <a:lnTo>
                    <a:pt x="18" y="128"/>
                  </a:lnTo>
                  <a:cubicBezTo>
                    <a:pt x="25" y="135"/>
                    <a:pt x="32" y="139"/>
                    <a:pt x="38" y="139"/>
                  </a:cubicBezTo>
                  <a:cubicBezTo>
                    <a:pt x="46" y="139"/>
                    <a:pt x="51" y="135"/>
                    <a:pt x="54" y="128"/>
                  </a:cubicBezTo>
                  <a:cubicBezTo>
                    <a:pt x="55" y="123"/>
                    <a:pt x="56" y="117"/>
                    <a:pt x="56" y="107"/>
                  </a:cubicBezTo>
                  <a:lnTo>
                    <a:pt x="56" y="66"/>
                  </a:lnTo>
                  <a:cubicBezTo>
                    <a:pt x="56" y="56"/>
                    <a:pt x="54" y="49"/>
                    <a:pt x="53" y="46"/>
                  </a:cubicBezTo>
                  <a:cubicBezTo>
                    <a:pt x="51" y="38"/>
                    <a:pt x="46" y="34"/>
                    <a:pt x="38" y="34"/>
                  </a:cubicBezTo>
                  <a:cubicBezTo>
                    <a:pt x="31" y="34"/>
                    <a:pt x="24" y="38"/>
                    <a:pt x="18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" name="Freeform 9"/>
            <p:cNvSpPr>
              <a:spLocks noChangeArrowheads="1"/>
            </p:cNvSpPr>
            <p:nvPr/>
          </p:nvSpPr>
          <p:spPr bwMode="auto">
            <a:xfrm>
              <a:off x="2705292" y="2290512"/>
              <a:ext cx="20908" cy="37960"/>
            </a:xfrm>
            <a:custGeom>
              <a:avLst/>
              <a:gdLst>
                <a:gd name="T0" fmla="*/ 20535 w 56"/>
                <a:gd name="T1" fmla="*/ 36875 h 105"/>
                <a:gd name="T2" fmla="*/ 13441 w 56"/>
                <a:gd name="T3" fmla="*/ 36875 h 105"/>
                <a:gd name="T4" fmla="*/ 13441 w 56"/>
                <a:gd name="T5" fmla="*/ 32899 h 105"/>
                <a:gd name="T6" fmla="*/ 5600 w 56"/>
                <a:gd name="T7" fmla="*/ 37598 h 105"/>
                <a:gd name="T8" fmla="*/ 1120 w 56"/>
                <a:gd name="T9" fmla="*/ 34706 h 105"/>
                <a:gd name="T10" fmla="*/ 0 w 56"/>
                <a:gd name="T11" fmla="*/ 28922 h 105"/>
                <a:gd name="T12" fmla="*/ 0 w 56"/>
                <a:gd name="T13" fmla="*/ 0 h 105"/>
                <a:gd name="T14" fmla="*/ 7467 w 56"/>
                <a:gd name="T15" fmla="*/ 0 h 105"/>
                <a:gd name="T16" fmla="*/ 7467 w 56"/>
                <a:gd name="T17" fmla="*/ 27114 h 105"/>
                <a:gd name="T18" fmla="*/ 7467 w 56"/>
                <a:gd name="T19" fmla="*/ 29645 h 105"/>
                <a:gd name="T20" fmla="*/ 8961 w 56"/>
                <a:gd name="T21" fmla="*/ 31091 h 105"/>
                <a:gd name="T22" fmla="*/ 13441 w 56"/>
                <a:gd name="T23" fmla="*/ 27837 h 105"/>
                <a:gd name="T24" fmla="*/ 13441 w 56"/>
                <a:gd name="T25" fmla="*/ 0 h 105"/>
                <a:gd name="T26" fmla="*/ 20535 w 56"/>
                <a:gd name="T27" fmla="*/ 0 h 105"/>
                <a:gd name="T28" fmla="*/ 20535 w 56"/>
                <a:gd name="T29" fmla="*/ 36875 h 1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6" h="105">
                  <a:moveTo>
                    <a:pt x="55" y="102"/>
                  </a:moveTo>
                  <a:lnTo>
                    <a:pt x="36" y="102"/>
                  </a:lnTo>
                  <a:lnTo>
                    <a:pt x="36" y="91"/>
                  </a:lnTo>
                  <a:cubicBezTo>
                    <a:pt x="28" y="99"/>
                    <a:pt x="22" y="104"/>
                    <a:pt x="15" y="104"/>
                  </a:cubicBezTo>
                  <a:cubicBezTo>
                    <a:pt x="9" y="104"/>
                    <a:pt x="5" y="101"/>
                    <a:pt x="3" y="96"/>
                  </a:cubicBezTo>
                  <a:cubicBezTo>
                    <a:pt x="1" y="92"/>
                    <a:pt x="0" y="88"/>
                    <a:pt x="0" y="80"/>
                  </a:cubicBezTo>
                  <a:lnTo>
                    <a:pt x="0" y="0"/>
                  </a:lnTo>
                  <a:lnTo>
                    <a:pt x="20" y="0"/>
                  </a:lnTo>
                  <a:lnTo>
                    <a:pt x="20" y="75"/>
                  </a:lnTo>
                  <a:lnTo>
                    <a:pt x="20" y="82"/>
                  </a:lnTo>
                  <a:cubicBezTo>
                    <a:pt x="21" y="85"/>
                    <a:pt x="22" y="86"/>
                    <a:pt x="24" y="86"/>
                  </a:cubicBezTo>
                  <a:cubicBezTo>
                    <a:pt x="28" y="86"/>
                    <a:pt x="31" y="83"/>
                    <a:pt x="36" y="77"/>
                  </a:cubicBezTo>
                  <a:lnTo>
                    <a:pt x="36" y="0"/>
                  </a:lnTo>
                  <a:lnTo>
                    <a:pt x="55" y="0"/>
                  </a:lnTo>
                  <a:lnTo>
                    <a:pt x="55" y="10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1" name="Freeform 10"/>
            <p:cNvSpPr>
              <a:spLocks noChangeArrowheads="1"/>
            </p:cNvSpPr>
            <p:nvPr/>
          </p:nvSpPr>
          <p:spPr bwMode="auto">
            <a:xfrm>
              <a:off x="2683154" y="2277422"/>
              <a:ext cx="23368" cy="51050"/>
            </a:xfrm>
            <a:custGeom>
              <a:avLst/>
              <a:gdLst>
                <a:gd name="T0" fmla="*/ 14997 w 67"/>
                <a:gd name="T1" fmla="*/ 50683 h 139"/>
                <a:gd name="T2" fmla="*/ 7673 w 67"/>
                <a:gd name="T3" fmla="*/ 50683 h 139"/>
                <a:gd name="T4" fmla="*/ 7673 w 67"/>
                <a:gd name="T5" fmla="*/ 7345 h 139"/>
                <a:gd name="T6" fmla="*/ 0 w 67"/>
                <a:gd name="T7" fmla="*/ 7345 h 139"/>
                <a:gd name="T8" fmla="*/ 0 w 67"/>
                <a:gd name="T9" fmla="*/ 0 h 139"/>
                <a:gd name="T10" fmla="*/ 23019 w 67"/>
                <a:gd name="T11" fmla="*/ 0 h 139"/>
                <a:gd name="T12" fmla="*/ 23019 w 67"/>
                <a:gd name="T13" fmla="*/ 7345 h 139"/>
                <a:gd name="T14" fmla="*/ 14997 w 67"/>
                <a:gd name="T15" fmla="*/ 7345 h 139"/>
                <a:gd name="T16" fmla="*/ 14997 w 67"/>
                <a:gd name="T17" fmla="*/ 50683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7" h="139">
                  <a:moveTo>
                    <a:pt x="43" y="138"/>
                  </a:moveTo>
                  <a:lnTo>
                    <a:pt x="22" y="138"/>
                  </a:lnTo>
                  <a:lnTo>
                    <a:pt x="22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20"/>
                  </a:lnTo>
                  <a:lnTo>
                    <a:pt x="43" y="20"/>
                  </a:lnTo>
                  <a:lnTo>
                    <a:pt x="43" y="13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grpSp>
        <p:nvGrpSpPr>
          <p:cNvPr id="22" name="Group 42"/>
          <p:cNvGrpSpPr>
            <a:grpSpLocks/>
          </p:cNvGrpSpPr>
          <p:nvPr/>
        </p:nvGrpSpPr>
        <p:grpSpPr bwMode="auto">
          <a:xfrm>
            <a:off x="4892947" y="3590926"/>
            <a:ext cx="271168" cy="271463"/>
            <a:chOff x="3090863" y="2192338"/>
            <a:chExt cx="223837" cy="223837"/>
          </a:xfrm>
        </p:grpSpPr>
        <p:sp>
          <p:nvSpPr>
            <p:cNvPr id="23" name="Freeform 11"/>
            <p:cNvSpPr>
              <a:spLocks noChangeArrowheads="1"/>
            </p:cNvSpPr>
            <p:nvPr/>
          </p:nvSpPr>
          <p:spPr bwMode="auto">
            <a:xfrm>
              <a:off x="3090863" y="2192338"/>
              <a:ext cx="223837" cy="223837"/>
            </a:xfrm>
            <a:custGeom>
              <a:avLst/>
              <a:gdLst>
                <a:gd name="T0" fmla="*/ 223477 w 622"/>
                <a:gd name="T1" fmla="*/ 111378 h 621"/>
                <a:gd name="T2" fmla="*/ 111559 w 622"/>
                <a:gd name="T3" fmla="*/ 0 h 621"/>
                <a:gd name="T4" fmla="*/ 0 w 622"/>
                <a:gd name="T5" fmla="*/ 111378 h 621"/>
                <a:gd name="T6" fmla="*/ 111559 w 622"/>
                <a:gd name="T7" fmla="*/ 223477 h 621"/>
                <a:gd name="T8" fmla="*/ 223477 w 622"/>
                <a:gd name="T9" fmla="*/ 111378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2" h="621">
                  <a:moveTo>
                    <a:pt x="621" y="309"/>
                  </a:moveTo>
                  <a:cubicBezTo>
                    <a:pt x="621" y="139"/>
                    <a:pt x="482" y="0"/>
                    <a:pt x="310" y="0"/>
                  </a:cubicBezTo>
                  <a:cubicBezTo>
                    <a:pt x="139" y="0"/>
                    <a:pt x="0" y="139"/>
                    <a:pt x="0" y="309"/>
                  </a:cubicBezTo>
                  <a:cubicBezTo>
                    <a:pt x="0" y="481"/>
                    <a:pt x="139" y="620"/>
                    <a:pt x="310" y="620"/>
                  </a:cubicBezTo>
                  <a:cubicBezTo>
                    <a:pt x="482" y="620"/>
                    <a:pt x="621" y="481"/>
                    <a:pt x="621" y="309"/>
                  </a:cubicBezTo>
                </a:path>
              </a:pathLst>
            </a:custGeom>
            <a:solidFill>
              <a:srgbClr val="007F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4" name="Freeform 12"/>
            <p:cNvSpPr>
              <a:spLocks noChangeArrowheads="1"/>
            </p:cNvSpPr>
            <p:nvPr/>
          </p:nvSpPr>
          <p:spPr bwMode="auto">
            <a:xfrm>
              <a:off x="3154816" y="2251243"/>
              <a:ext cx="23368" cy="92938"/>
            </a:xfrm>
            <a:custGeom>
              <a:avLst/>
              <a:gdLst>
                <a:gd name="T0" fmla="*/ 11330 w 66"/>
                <a:gd name="T1" fmla="*/ 21530 h 259"/>
                <a:gd name="T2" fmla="*/ 23014 w 66"/>
                <a:gd name="T3" fmla="*/ 10765 h 259"/>
                <a:gd name="T4" fmla="*/ 11330 w 66"/>
                <a:gd name="T5" fmla="*/ 0 h 259"/>
                <a:gd name="T6" fmla="*/ 0 w 66"/>
                <a:gd name="T7" fmla="*/ 10765 h 259"/>
                <a:gd name="T8" fmla="*/ 11330 w 66"/>
                <a:gd name="T9" fmla="*/ 21530 h 259"/>
                <a:gd name="T10" fmla="*/ 21598 w 66"/>
                <a:gd name="T11" fmla="*/ 30142 h 259"/>
                <a:gd name="T12" fmla="*/ 1062 w 66"/>
                <a:gd name="T13" fmla="*/ 30142 h 259"/>
                <a:gd name="T14" fmla="*/ 1062 w 66"/>
                <a:gd name="T15" fmla="*/ 92579 h 259"/>
                <a:gd name="T16" fmla="*/ 21598 w 66"/>
                <a:gd name="T17" fmla="*/ 92579 h 259"/>
                <a:gd name="T18" fmla="*/ 21598 w 66"/>
                <a:gd name="T19" fmla="*/ 30142 h 2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" h="259">
                  <a:moveTo>
                    <a:pt x="32" y="60"/>
                  </a:moveTo>
                  <a:cubicBezTo>
                    <a:pt x="52" y="60"/>
                    <a:pt x="65" y="47"/>
                    <a:pt x="65" y="30"/>
                  </a:cubicBezTo>
                  <a:cubicBezTo>
                    <a:pt x="65" y="13"/>
                    <a:pt x="52" y="0"/>
                    <a:pt x="32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2" y="60"/>
                    <a:pt x="32" y="60"/>
                  </a:cubicBezTo>
                  <a:close/>
                  <a:moveTo>
                    <a:pt x="61" y="84"/>
                  </a:moveTo>
                  <a:lnTo>
                    <a:pt x="3" y="84"/>
                  </a:lnTo>
                  <a:lnTo>
                    <a:pt x="3" y="258"/>
                  </a:lnTo>
                  <a:lnTo>
                    <a:pt x="61" y="258"/>
                  </a:lnTo>
                  <a:lnTo>
                    <a:pt x="61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5" name="Freeform 13"/>
            <p:cNvSpPr>
              <a:spLocks noChangeArrowheads="1"/>
            </p:cNvSpPr>
            <p:nvPr/>
          </p:nvSpPr>
          <p:spPr bwMode="auto">
            <a:xfrm>
              <a:off x="3188023" y="2280040"/>
              <a:ext cx="65183" cy="64140"/>
            </a:xfrm>
            <a:custGeom>
              <a:avLst/>
              <a:gdLst>
                <a:gd name="T0" fmla="*/ 21485 w 179"/>
                <a:gd name="T1" fmla="*/ 63782 h 179"/>
                <a:gd name="T2" fmla="*/ 21485 w 179"/>
                <a:gd name="T3" fmla="*/ 29024 h 179"/>
                <a:gd name="T4" fmla="*/ 21849 w 179"/>
                <a:gd name="T5" fmla="*/ 23649 h 179"/>
                <a:gd name="T6" fmla="*/ 32774 w 179"/>
                <a:gd name="T7" fmla="*/ 16125 h 179"/>
                <a:gd name="T8" fmla="*/ 43698 w 179"/>
                <a:gd name="T9" fmla="*/ 30458 h 179"/>
                <a:gd name="T10" fmla="*/ 43698 w 179"/>
                <a:gd name="T11" fmla="*/ 63782 h 179"/>
                <a:gd name="T12" fmla="*/ 64819 w 179"/>
                <a:gd name="T13" fmla="*/ 63782 h 179"/>
                <a:gd name="T14" fmla="*/ 64819 w 179"/>
                <a:gd name="T15" fmla="*/ 27949 h 179"/>
                <a:gd name="T16" fmla="*/ 40421 w 179"/>
                <a:gd name="T17" fmla="*/ 0 h 179"/>
                <a:gd name="T18" fmla="*/ 21485 w 179"/>
                <a:gd name="T19" fmla="*/ 10391 h 179"/>
                <a:gd name="T20" fmla="*/ 21485 w 179"/>
                <a:gd name="T21" fmla="*/ 1433 h 179"/>
                <a:gd name="T22" fmla="*/ 0 w 179"/>
                <a:gd name="T23" fmla="*/ 1433 h 179"/>
                <a:gd name="T24" fmla="*/ 0 w 179"/>
                <a:gd name="T25" fmla="*/ 63782 h 179"/>
                <a:gd name="T26" fmla="*/ 21485 w 179"/>
                <a:gd name="T27" fmla="*/ 63782 h 1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9" h="179">
                  <a:moveTo>
                    <a:pt x="59" y="178"/>
                  </a:moveTo>
                  <a:lnTo>
                    <a:pt x="59" y="81"/>
                  </a:lnTo>
                  <a:cubicBezTo>
                    <a:pt x="59" y="75"/>
                    <a:pt x="59" y="70"/>
                    <a:pt x="60" y="66"/>
                  </a:cubicBezTo>
                  <a:cubicBezTo>
                    <a:pt x="65" y="56"/>
                    <a:pt x="74" y="45"/>
                    <a:pt x="90" y="45"/>
                  </a:cubicBezTo>
                  <a:cubicBezTo>
                    <a:pt x="111" y="45"/>
                    <a:pt x="120" y="61"/>
                    <a:pt x="120" y="85"/>
                  </a:cubicBezTo>
                  <a:lnTo>
                    <a:pt x="120" y="178"/>
                  </a:lnTo>
                  <a:lnTo>
                    <a:pt x="178" y="178"/>
                  </a:lnTo>
                  <a:lnTo>
                    <a:pt x="178" y="78"/>
                  </a:lnTo>
                  <a:cubicBezTo>
                    <a:pt x="178" y="25"/>
                    <a:pt x="149" y="0"/>
                    <a:pt x="111" y="0"/>
                  </a:cubicBezTo>
                  <a:cubicBezTo>
                    <a:pt x="80" y="0"/>
                    <a:pt x="66" y="17"/>
                    <a:pt x="59" y="29"/>
                  </a:cubicBezTo>
                  <a:lnTo>
                    <a:pt x="59" y="4"/>
                  </a:lnTo>
                  <a:lnTo>
                    <a:pt x="0" y="4"/>
                  </a:lnTo>
                  <a:cubicBezTo>
                    <a:pt x="1" y="21"/>
                    <a:pt x="0" y="178"/>
                    <a:pt x="0" y="178"/>
                  </a:cubicBezTo>
                  <a:lnTo>
                    <a:pt x="59" y="1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26" name="TextBox 46"/>
          <p:cNvSpPr txBox="1">
            <a:spLocks noChangeArrowheads="1"/>
          </p:cNvSpPr>
          <p:nvPr/>
        </p:nvSpPr>
        <p:spPr bwMode="auto">
          <a:xfrm>
            <a:off x="5241591" y="2809875"/>
            <a:ext cx="1501854" cy="22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 smtClean="0">
                <a:solidFill>
                  <a:srgbClr val="5E6A71"/>
                </a:solidFill>
              </a:rPr>
              <a:t>twitter.com/CSCfi</a:t>
            </a:r>
            <a:endParaRPr lang="en-US" sz="900" smtClean="0">
              <a:solidFill>
                <a:srgbClr val="5E6A71"/>
              </a:solidFill>
              <a:hlinkClick r:id="rId2"/>
            </a:endParaRPr>
          </a:p>
        </p:txBody>
      </p:sp>
      <p:sp>
        <p:nvSpPr>
          <p:cNvPr id="27" name="TextBox 47"/>
          <p:cNvSpPr txBox="1">
            <a:spLocks noChangeArrowheads="1"/>
          </p:cNvSpPr>
          <p:nvPr/>
        </p:nvSpPr>
        <p:spPr bwMode="auto">
          <a:xfrm>
            <a:off x="5241591" y="3216275"/>
            <a:ext cx="2562688" cy="22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pl-PL" sz="900" smtClean="0">
                <a:solidFill>
                  <a:srgbClr val="5E6A71"/>
                </a:solidFill>
              </a:rPr>
              <a:t>youtube.com/CSCfi</a:t>
            </a:r>
            <a:endParaRPr lang="pl-PL" sz="900" smtClean="0">
              <a:solidFill>
                <a:srgbClr val="5E6A71"/>
              </a:solidFill>
              <a:hlinkClick r:id="rId2"/>
            </a:endParaRPr>
          </a:p>
        </p:txBody>
      </p:sp>
      <p:sp>
        <p:nvSpPr>
          <p:cNvPr id="28" name="TextBox 48"/>
          <p:cNvSpPr txBox="1">
            <a:spLocks noChangeArrowheads="1"/>
          </p:cNvSpPr>
          <p:nvPr/>
        </p:nvSpPr>
        <p:spPr bwMode="auto">
          <a:xfrm>
            <a:off x="5241591" y="3622675"/>
            <a:ext cx="3243589" cy="22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 smtClean="0">
                <a:solidFill>
                  <a:srgbClr val="5E6A71"/>
                </a:solidFill>
              </a:rPr>
              <a:t>linkedin.com/company/csc---it-center-for-science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291013" y="2374900"/>
            <a:ext cx="0" cy="1893888"/>
          </a:xfrm>
          <a:prstGeom prst="line">
            <a:avLst/>
          </a:prstGeom>
          <a:ln w="952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50"/>
          <p:cNvGrpSpPr>
            <a:grpSpLocks/>
          </p:cNvGrpSpPr>
          <p:nvPr/>
        </p:nvGrpSpPr>
        <p:grpSpPr bwMode="auto">
          <a:xfrm>
            <a:off x="3478999" y="715964"/>
            <a:ext cx="1624029" cy="1031875"/>
            <a:chOff x="3018474" y="609992"/>
            <a:chExt cx="2171462" cy="1379264"/>
          </a:xfrm>
        </p:grpSpPr>
        <p:sp>
          <p:nvSpPr>
            <p:cNvPr id="31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2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3" name="Freeform 3"/>
            <p:cNvSpPr>
              <a:spLocks noChangeArrowheads="1"/>
            </p:cNvSpPr>
            <p:nvPr/>
          </p:nvSpPr>
          <p:spPr bwMode="auto">
            <a:xfrm>
              <a:off x="3767529" y="1798281"/>
              <a:ext cx="651438" cy="190975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6778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4" name="Rectangle 54"/>
          <p:cNvSpPr>
            <a:spLocks noChangeArrowheads="1"/>
          </p:cNvSpPr>
          <p:nvPr/>
        </p:nvSpPr>
        <p:spPr bwMode="auto">
          <a:xfrm>
            <a:off x="-4470" y="4687889"/>
            <a:ext cx="1198189" cy="16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044" tIns="33522" rIns="67044" bIns="3352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i-FI" altLang="fi-FI" sz="600">
                <a:solidFill>
                  <a:srgbClr val="FFFFFF"/>
                </a:solidFill>
              </a:rPr>
              <a:t>Kuvat CSC:n arkisto ja Thinkstock</a:t>
            </a:r>
          </a:p>
        </p:txBody>
      </p:sp>
      <p:pic>
        <p:nvPicPr>
          <p:cNvPr id="35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947" y="3997326"/>
            <a:ext cx="27116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56"/>
          <p:cNvSpPr txBox="1">
            <a:spLocks noChangeArrowheads="1"/>
          </p:cNvSpPr>
          <p:nvPr/>
        </p:nvSpPr>
        <p:spPr bwMode="auto">
          <a:xfrm>
            <a:off x="5241591" y="4029075"/>
            <a:ext cx="3243589" cy="22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 smtClean="0">
                <a:solidFill>
                  <a:srgbClr val="5E6A71"/>
                </a:solidFill>
              </a:rPr>
              <a:t>github.com/CSCfi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0"/>
          </p:nvPr>
        </p:nvSpPr>
        <p:spPr>
          <a:xfrm>
            <a:off x="2163039" y="2374148"/>
            <a:ext cx="1842959" cy="271059"/>
          </a:xfrm>
        </p:spPr>
        <p:txBody>
          <a:bodyPr lIns="0"/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254913" indent="0">
              <a:buFont typeface="Arial"/>
              <a:buNone/>
              <a:defRPr sz="900"/>
            </a:lvl2pPr>
            <a:lvl3pPr marL="838069" indent="0">
              <a:buFont typeface="Arial"/>
              <a:buNone/>
              <a:defRPr sz="900"/>
            </a:lvl3pPr>
            <a:lvl4pPr marL="1083669" indent="0">
              <a:buNone/>
              <a:defRPr sz="900"/>
            </a:lvl4pPr>
            <a:lvl5pPr marL="1418897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1"/>
          </p:nvPr>
        </p:nvSpPr>
        <p:spPr>
          <a:xfrm>
            <a:off x="776163" y="2438247"/>
            <a:ext cx="1166802" cy="1165581"/>
          </a:xfrm>
          <a:prstGeom prst="ellipse">
            <a:avLst/>
          </a:prstGeom>
        </p:spPr>
        <p:txBody>
          <a:bodyPr/>
          <a:lstStyle>
            <a:lvl1pPr marL="0" indent="0">
              <a:buFont typeface="Arial"/>
              <a:buNone/>
              <a:defRPr sz="1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12"/>
          </p:nvPr>
        </p:nvSpPr>
        <p:spPr>
          <a:xfrm>
            <a:off x="2163036" y="2691578"/>
            <a:ext cx="1842960" cy="1208805"/>
          </a:xfrm>
        </p:spPr>
        <p:txBody>
          <a:bodyPr lIns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900"/>
            </a:lvl1pPr>
            <a:lvl2pPr marL="506333" indent="-251421">
              <a:buFont typeface="Arial"/>
              <a:buChar char="•"/>
              <a:defRPr sz="1000"/>
            </a:lvl2pPr>
            <a:lvl3pPr marL="1047586" indent="-209517">
              <a:buFont typeface="Arial"/>
              <a:buChar char="•"/>
              <a:defRPr sz="900"/>
            </a:lvl3pPr>
            <a:lvl4pPr>
              <a:defRPr sz="800"/>
            </a:lvl4pPr>
            <a:lvl5pPr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2507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2753" y="790071"/>
            <a:ext cx="6436519" cy="1680716"/>
          </a:xfrm>
        </p:spPr>
        <p:txBody>
          <a:bodyPr anchor="b"/>
          <a:lstStyle>
            <a:lvl1pPr algn="ctr">
              <a:defRPr sz="4223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2753" y="2535602"/>
            <a:ext cx="6436519" cy="1165549"/>
          </a:xfrm>
        </p:spPr>
        <p:txBody>
          <a:bodyPr/>
          <a:lstStyle>
            <a:lvl1pPr marL="0" indent="0" algn="ctr">
              <a:buNone/>
              <a:defRPr sz="1689"/>
            </a:lvl1pPr>
            <a:lvl2pPr marL="321823" indent="0" algn="ctr">
              <a:buNone/>
              <a:defRPr sz="1408"/>
            </a:lvl2pPr>
            <a:lvl3pPr marL="643646" indent="0" algn="ctr">
              <a:buNone/>
              <a:defRPr sz="1267"/>
            </a:lvl3pPr>
            <a:lvl4pPr marL="965469" indent="0" algn="ctr">
              <a:buNone/>
              <a:defRPr sz="1126"/>
            </a:lvl4pPr>
            <a:lvl5pPr marL="1287292" indent="0" algn="ctr">
              <a:buNone/>
              <a:defRPr sz="1126"/>
            </a:lvl5pPr>
            <a:lvl6pPr marL="1609115" indent="0" algn="ctr">
              <a:buNone/>
              <a:defRPr sz="1126"/>
            </a:lvl6pPr>
            <a:lvl7pPr marL="1930938" indent="0" algn="ctr">
              <a:buNone/>
              <a:defRPr sz="1126"/>
            </a:lvl7pPr>
            <a:lvl8pPr marL="2252762" indent="0" algn="ctr">
              <a:buNone/>
              <a:defRPr sz="1126"/>
            </a:lvl8pPr>
            <a:lvl9pPr marL="2574585" indent="0" algn="ctr">
              <a:buNone/>
              <a:defRPr sz="1126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36D2-CB3F-4434-9ACC-AB8AD64A57F3}" type="datetimeFigureOut">
              <a:rPr lang="fi-FI" smtClean="0"/>
              <a:t>5.5.2020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7672-4BD1-4986-85FB-01C7B52DE3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8597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solidFill>
                  <a:srgbClr val="000000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086DF-C7C9-4DB3-8877-43D60EBA430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85497421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ohj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82025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7845997" y="261938"/>
            <a:ext cx="444001" cy="280987"/>
            <a:chOff x="3018474" y="609992"/>
            <a:chExt cx="2171462" cy="1379264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7845997" y="261938"/>
            <a:ext cx="444001" cy="280987"/>
            <a:chOff x="3018474" y="609992"/>
            <a:chExt cx="2171462" cy="1379264"/>
          </a:xfrm>
        </p:grpSpPr>
        <p:sp>
          <p:nvSpPr>
            <p:cNvPr id="10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1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2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0E05B-3EAA-4BE7-8DF1-63B51F5B7C6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97722230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ohja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82025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7845997" y="261938"/>
            <a:ext cx="444001" cy="280987"/>
            <a:chOff x="3018474" y="609992"/>
            <a:chExt cx="2171462" cy="1379264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7999461" y="261938"/>
            <a:ext cx="290537" cy="280987"/>
            <a:chOff x="3768229" y="609992"/>
            <a:chExt cx="1421707" cy="1379264"/>
          </a:xfrm>
        </p:grpSpPr>
        <p:sp>
          <p:nvSpPr>
            <p:cNvPr id="10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1" name="Freeform 3"/>
            <p:cNvSpPr>
              <a:spLocks noChangeArrowheads="1"/>
            </p:cNvSpPr>
            <p:nvPr/>
          </p:nvSpPr>
          <p:spPr bwMode="auto">
            <a:xfrm>
              <a:off x="3768229" y="1794447"/>
              <a:ext cx="648880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 smtClean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C3FAF-A6CB-4541-B8CC-780941CC0C30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0000174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ohja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82025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7845997" y="261938"/>
            <a:ext cx="444001" cy="280987"/>
            <a:chOff x="3018474" y="609992"/>
            <a:chExt cx="2171462" cy="1379264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7999461" y="261938"/>
            <a:ext cx="290537" cy="280987"/>
            <a:chOff x="3768229" y="609992"/>
            <a:chExt cx="1421707" cy="1379264"/>
          </a:xfrm>
        </p:grpSpPr>
        <p:sp>
          <p:nvSpPr>
            <p:cNvPr id="10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1" name="Freeform 3"/>
            <p:cNvSpPr>
              <a:spLocks noChangeArrowheads="1"/>
            </p:cNvSpPr>
            <p:nvPr/>
          </p:nvSpPr>
          <p:spPr bwMode="auto">
            <a:xfrm>
              <a:off x="3768229" y="1794447"/>
              <a:ext cx="648880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 smtClean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5880E-2C9E-4A2A-B4E8-2F1C096FE5F3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08559122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679611" y="7"/>
            <a:ext cx="2902419" cy="4712059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9107" y="1126446"/>
            <a:ext cx="4865134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29103" y="193327"/>
            <a:ext cx="4865133" cy="8045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2172325" y="4489450"/>
            <a:ext cx="3507307" cy="222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F6F6F25-0349-417A-85A3-CEAEFC00624D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42260850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9104" y="1126446"/>
            <a:ext cx="2213050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29108" y="193327"/>
            <a:ext cx="7269999" cy="8045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927489" y="1127128"/>
            <a:ext cx="236612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453862" y="1126439"/>
            <a:ext cx="2245246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927489" y="2814684"/>
            <a:ext cx="236612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453862" y="2813996"/>
            <a:ext cx="2245246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01FE780A-4ECB-48AF-84CA-3C806F5A7F3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6519160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62140" y="1124986"/>
            <a:ext cx="3236967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29104" y="1126446"/>
            <a:ext cx="3702983" cy="318452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B29CB13-B117-46DA-A4C8-EB5BD8EAA875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63164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101" y="176214"/>
            <a:ext cx="7266413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9102" y="1127126"/>
            <a:ext cx="5789887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text styles</a:t>
            </a:r>
          </a:p>
          <a:p>
            <a:pPr lvl="1"/>
            <a:r>
              <a:rPr lang="fi-FI" altLang="fi-FI" smtClean="0"/>
              <a:t>Second level </a:t>
            </a:r>
          </a:p>
          <a:p>
            <a:pPr lvl="2"/>
            <a:r>
              <a:rPr lang="fi-FI" altLang="fi-FI" smtClean="0"/>
              <a:t>Third level</a:t>
            </a:r>
          </a:p>
          <a:p>
            <a:pPr lvl="3"/>
            <a:r>
              <a:rPr lang="fi-FI" altLang="fi-FI" smtClean="0"/>
              <a:t>Forth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781" y="4489450"/>
            <a:ext cx="916309" cy="222250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2325" y="4489450"/>
            <a:ext cx="4046663" cy="222250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9102" y="4489450"/>
            <a:ext cx="606404" cy="222250"/>
          </a:xfrm>
          <a:prstGeom prst="rect">
            <a:avLst/>
          </a:prstGeom>
        </p:spPr>
        <p:txBody>
          <a:bodyPr vert="horz" wrap="square" lIns="67033" tIns="33516" rIns="67033" bIns="33516" numCol="1" anchor="ctr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464F55"/>
                </a:solidFill>
                <a:latin typeface="Corbel" panose="020B0503020204020204" pitchFamily="34" charset="0"/>
              </a:defRPr>
            </a:lvl1pPr>
          </a:lstStyle>
          <a:p>
            <a:fld id="{65B34963-FCE8-4F2A-8CAB-7B9CBEEB9331}" type="slidenum">
              <a:rPr lang="en-US" altLang="fi-FI"/>
              <a:pPr/>
              <a:t>‹#›</a:t>
            </a:fld>
            <a:endParaRPr lang="en-US" altLang="fi-FI"/>
          </a:p>
        </p:txBody>
      </p:sp>
      <p:grpSp>
        <p:nvGrpSpPr>
          <p:cNvPr id="1031" name="Group 17"/>
          <p:cNvGrpSpPr>
            <a:grpSpLocks/>
          </p:cNvGrpSpPr>
          <p:nvPr/>
        </p:nvGrpSpPr>
        <p:grpSpPr bwMode="auto">
          <a:xfrm>
            <a:off x="7845997" y="261938"/>
            <a:ext cx="444001" cy="280987"/>
            <a:chOff x="3018474" y="609992"/>
            <a:chExt cx="2171462" cy="1379264"/>
          </a:xfrm>
        </p:grpSpPr>
        <p:sp>
          <p:nvSpPr>
            <p:cNvPr id="1041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042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1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277604" y="4711700"/>
            <a:ext cx="4304421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12680" y="4711700"/>
            <a:ext cx="2169345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711700"/>
            <a:ext cx="4282073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035" name="Group 14"/>
          <p:cNvGrpSpPr>
            <a:grpSpLocks/>
          </p:cNvGrpSpPr>
          <p:nvPr/>
        </p:nvGrpSpPr>
        <p:grpSpPr bwMode="auto">
          <a:xfrm>
            <a:off x="7999461" y="261938"/>
            <a:ext cx="290537" cy="280987"/>
            <a:chOff x="3768229" y="609992"/>
            <a:chExt cx="1421707" cy="1379264"/>
          </a:xfrm>
        </p:grpSpPr>
        <p:sp>
          <p:nvSpPr>
            <p:cNvPr id="1039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2" name="Freeform 3"/>
            <p:cNvSpPr>
              <a:spLocks noChangeArrowheads="1"/>
            </p:cNvSpPr>
            <p:nvPr/>
          </p:nvSpPr>
          <p:spPr bwMode="auto">
            <a:xfrm>
              <a:off x="3768229" y="1794447"/>
              <a:ext cx="648880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277604" y="4711700"/>
            <a:ext cx="4304421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12680" y="4711700"/>
            <a:ext cx="2169345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282073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0" r:id="rId3"/>
    <p:sldLayoutId id="2147483898" r:id="rId4"/>
    <p:sldLayoutId id="2147483899" r:id="rId5"/>
    <p:sldLayoutId id="2147483900" r:id="rId6"/>
    <p:sldLayoutId id="2147483901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902" r:id="rId13"/>
    <p:sldLayoutId id="2147483903" r:id="rId14"/>
    <p:sldLayoutId id="2147483904" r:id="rId15"/>
    <p:sldLayoutId id="2147483905" r:id="rId16"/>
    <p:sldLayoutId id="2147483906" r:id="rId17"/>
    <p:sldLayoutId id="2147483907" r:id="rId18"/>
    <p:sldLayoutId id="2147483908" r:id="rId19"/>
    <p:sldLayoutId id="2147483909" r:id="rId20"/>
    <p:sldLayoutId id="2147483910" r:id="rId21"/>
    <p:sldLayoutId id="2147483911" r:id="rId22"/>
    <p:sldLayoutId id="2147483912" r:id="rId23"/>
    <p:sldLayoutId id="2147483913" r:id="rId24"/>
    <p:sldLayoutId id="2147483914" r:id="rId25"/>
    <p:sldLayoutId id="2147483915" r:id="rId26"/>
    <p:sldLayoutId id="2147483916" r:id="rId2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334963" rtl="0" eaLnBrk="1" fontAlgn="base" hangingPunct="1">
        <a:spcBef>
          <a:spcPct val="0"/>
        </a:spcBef>
        <a:spcAft>
          <a:spcPct val="0"/>
        </a:spcAft>
        <a:defRPr sz="2100" b="1" kern="1200">
          <a:solidFill>
            <a:schemeClr val="tx1"/>
          </a:solidFill>
          <a:latin typeface="Corbel"/>
          <a:ea typeface="MS PGothic" panose="020B0600070205080204" pitchFamily="34" charset="-128"/>
          <a:cs typeface="Corbel"/>
        </a:defRPr>
      </a:lvl1pPr>
      <a:lvl2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MS PGothic" panose="020B0600070205080204" pitchFamily="34" charset="-128"/>
        </a:defRPr>
      </a:lvl2pPr>
      <a:lvl3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MS PGothic" panose="020B0600070205080204" pitchFamily="34" charset="-128"/>
        </a:defRPr>
      </a:lvl3pPr>
      <a:lvl4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MS PGothic" panose="020B0600070205080204" pitchFamily="34" charset="-128"/>
        </a:defRPr>
      </a:lvl4pPr>
      <a:lvl5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MS PGothic" panose="020B0600070205080204" pitchFamily="34" charset="-128"/>
        </a:defRPr>
      </a:lvl5pPr>
      <a:lvl6pPr marL="335173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6pPr>
      <a:lvl7pPr marL="670346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7pPr>
      <a:lvl8pPr marL="1005516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8pPr>
      <a:lvl9pPr marL="1340690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9pPr>
    </p:titleStyle>
    <p:bodyStyle>
      <a:lvl1pPr marL="142875" indent="-142875" algn="l" defTabSz="334963" rtl="0" eaLnBrk="1" fontAlgn="base" hangingPunct="1">
        <a:lnSpc>
          <a:spcPct val="110000"/>
        </a:lnSpc>
        <a:spcBef>
          <a:spcPts val="8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64F55"/>
          </a:solidFill>
          <a:latin typeface="Corbel"/>
          <a:ea typeface="MS PGothic" panose="020B0600070205080204" pitchFamily="34" charset="-128"/>
          <a:cs typeface="Corbel"/>
        </a:defRPr>
      </a:lvl1pPr>
      <a:lvl2pPr marL="254000" indent="203200" algn="l" defTabSz="334963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defRPr sz="1500" kern="1200">
          <a:solidFill>
            <a:srgbClr val="464F55"/>
          </a:solidFill>
          <a:latin typeface="Corbel"/>
          <a:ea typeface="MS PGothic" panose="020B0600070205080204" pitchFamily="34" charset="-128"/>
          <a:cs typeface="Corbel"/>
        </a:defRPr>
      </a:lvl2pPr>
      <a:lvl3pPr marL="836613" indent="77788" algn="l" defTabSz="334963" rtl="0" eaLnBrk="1" fontAlgn="base" hangingPunct="1">
        <a:spcBef>
          <a:spcPts val="150"/>
        </a:spcBef>
        <a:spcAft>
          <a:spcPct val="0"/>
        </a:spcAft>
        <a:defRPr sz="1300" kern="1200">
          <a:solidFill>
            <a:srgbClr val="464F55"/>
          </a:solidFill>
          <a:latin typeface="Corbel"/>
          <a:ea typeface="MS PGothic" panose="020B0600070205080204" pitchFamily="34" charset="-128"/>
          <a:cs typeface="Corbel"/>
        </a:defRPr>
      </a:lvl3pPr>
      <a:lvl4pPr marL="1171575" indent="-88900" algn="l" defTabSz="334963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200" kern="1200">
          <a:solidFill>
            <a:srgbClr val="464F55"/>
          </a:solidFill>
          <a:latin typeface="Corbel"/>
          <a:ea typeface="MS PGothic" panose="020B0600070205080204" pitchFamily="34" charset="-128"/>
          <a:cs typeface="Corbel"/>
        </a:defRPr>
      </a:lvl4pPr>
      <a:lvl5pPr marL="1508125" indent="-88900" algn="l" defTabSz="3349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800" kern="1200">
          <a:solidFill>
            <a:schemeClr val="tx1"/>
          </a:solidFill>
          <a:latin typeface="Verdana"/>
          <a:ea typeface="MS PGothic" panose="020B0600070205080204" pitchFamily="34" charset="-128"/>
          <a:cs typeface="Verdana"/>
        </a:defRPr>
      </a:lvl5pPr>
      <a:lvl6pPr marL="1843448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78620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13793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48964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5173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0346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516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0690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5862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033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46207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81379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metax.fairdata.fi/docs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c.fi/identifiers-and-dataset-versioning" TargetMode="External"/><Relationship Id="rId7" Type="http://schemas.openxmlformats.org/officeDocument/2006/relationships/hyperlink" Target="https://www.dmptuuli.fi/" TargetMode="External"/><Relationship Id="rId2" Type="http://schemas.openxmlformats.org/officeDocument/2006/relationships/hyperlink" Target="https://research.csc.fi/metadata-and-documentation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airdata.fi/en/why-fairdata/data-management-checklist/" TargetMode="External"/><Relationship Id="rId5" Type="http://schemas.openxmlformats.org/officeDocument/2006/relationships/hyperlink" Target="https://research.csc.fi/sensitive-data" TargetMode="External"/><Relationship Id="rId4" Type="http://schemas.openxmlformats.org/officeDocument/2006/relationships/hyperlink" Target="https://research.csc.fi/files-and-file-format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desk@csc.fi" TargetMode="External"/><Relationship Id="rId2" Type="http://schemas.openxmlformats.org/officeDocument/2006/relationships/hyperlink" Target="https://www.fairdata.fi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airdata.fi/en/materials/" TargetMode="External"/><Relationship Id="rId5" Type="http://schemas.openxmlformats.org/officeDocument/2006/relationships/hyperlink" Target="https://www.fairdata.fi/en/a-fairydata-service-user-tale/" TargetMode="External"/><Relationship Id="rId4" Type="http://schemas.openxmlformats.org/officeDocument/2006/relationships/hyperlink" Target="https://www.fairdata.fi/en/faq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irdata.fi/en/ida/apply-for-ida-storage-space/" TargetMode="External"/><Relationship Id="rId2" Type="http://schemas.openxmlformats.org/officeDocument/2006/relationships/hyperlink" Target="https://docs.csc.fi/accounts/how-to-create-new-user-account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airdata.fi/en/qvain/qvain-light-user-guide/" TargetMode="External"/><Relationship Id="rId4" Type="http://schemas.openxmlformats.org/officeDocument/2006/relationships/hyperlink" Target="https://www.fairdata.fi/en/ida/quick-start-guid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irdata.fi/en/ida/user-guide/#command-line-tools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Fairdata.fi Services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7.5.2020</a:t>
            </a:r>
          </a:p>
          <a:p>
            <a:r>
              <a:rPr lang="fi-FI" dirty="0" smtClean="0"/>
              <a:t>Suvi </a:t>
            </a:r>
            <a:r>
              <a:rPr lang="fi-FI" dirty="0" err="1" smtClean="0"/>
              <a:t>Pousi</a:t>
            </a:r>
            <a:r>
              <a:rPr lang="fi-FI" dirty="0" smtClean="0"/>
              <a:t>, Erja Kortelainen</a:t>
            </a:r>
          </a:p>
          <a:p>
            <a:endParaRPr lang="fi-FI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This slideshow is available at: </a:t>
            </a:r>
            <a:r>
              <a:rPr lang="en-US" dirty="0">
                <a:solidFill>
                  <a:schemeClr val="tx1"/>
                </a:solidFill>
              </a:rPr>
              <a:t>https://www.fairdata.fi/en/materials/</a:t>
            </a:r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869" y="190066"/>
            <a:ext cx="2054135" cy="67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3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err="1"/>
              <a:t>Describing</a:t>
            </a:r>
            <a:r>
              <a:rPr lang="fi-FI" sz="3200" dirty="0"/>
              <a:t> </a:t>
            </a:r>
            <a:r>
              <a:rPr lang="fi-FI" sz="3200" dirty="0" err="1"/>
              <a:t>the</a:t>
            </a:r>
            <a:r>
              <a:rPr lang="fi-FI" sz="3200" dirty="0"/>
              <a:t> dataset 1/4</a:t>
            </a:r>
            <a:br>
              <a:rPr lang="fi-FI" sz="3200" dirty="0"/>
            </a:br>
            <a:r>
              <a:rPr lang="fi-FI" sz="2000" dirty="0" err="1"/>
              <a:t>Login</a:t>
            </a:r>
            <a:endParaRPr lang="fi-F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61" y="1116515"/>
            <a:ext cx="5280234" cy="1010819"/>
          </a:xfrm>
        </p:spPr>
        <p:txBody>
          <a:bodyPr/>
          <a:lstStyle/>
          <a:p>
            <a:r>
              <a:rPr lang="fi-FI" dirty="0" err="1" smtClean="0"/>
              <a:t>Researcher</a:t>
            </a:r>
            <a:r>
              <a:rPr lang="fi-FI" dirty="0" smtClean="0"/>
              <a:t> </a:t>
            </a:r>
            <a:r>
              <a:rPr lang="fi-FI" dirty="0" err="1"/>
              <a:t>logs</a:t>
            </a:r>
            <a:r>
              <a:rPr lang="fi-FI" dirty="0"/>
              <a:t> into Qvain Light. Qvain Light is a </a:t>
            </a:r>
            <a:r>
              <a:rPr lang="fi-FI" dirty="0" err="1"/>
              <a:t>tool</a:t>
            </a:r>
            <a:r>
              <a:rPr lang="fi-FI" dirty="0"/>
              <a:t> for </a:t>
            </a:r>
            <a:r>
              <a:rPr lang="fi-FI" dirty="0" err="1"/>
              <a:t>describing</a:t>
            </a:r>
            <a:r>
              <a:rPr lang="fi-FI" dirty="0"/>
              <a:t> and publishing </a:t>
            </a:r>
            <a:r>
              <a:rPr lang="fi-FI" dirty="0" err="1" smtClean="0"/>
              <a:t>datasets</a:t>
            </a:r>
            <a:r>
              <a:rPr lang="fi-FI" dirty="0" smtClean="0"/>
              <a:t>.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86DF-C7C9-4DB3-8877-43D60EBA4301}" type="slidenum">
              <a:rPr lang="en-US" altLang="fi-FI" smtClean="0"/>
              <a:pPr/>
              <a:t>10</a:t>
            </a:fld>
            <a:endParaRPr lang="en-US" altLang="fi-F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080" t="51147" r="8520" b="11791"/>
          <a:stretch/>
        </p:blipFill>
        <p:spPr>
          <a:xfrm>
            <a:off x="5770795" y="1112128"/>
            <a:ext cx="2690266" cy="1101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943" y="2264300"/>
            <a:ext cx="5670362" cy="214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7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err="1"/>
              <a:t>Describing</a:t>
            </a:r>
            <a:r>
              <a:rPr lang="fi-FI" sz="3200" dirty="0"/>
              <a:t> </a:t>
            </a:r>
            <a:r>
              <a:rPr lang="fi-FI" sz="3200" dirty="0" err="1"/>
              <a:t>the</a:t>
            </a:r>
            <a:r>
              <a:rPr lang="fi-FI" sz="3200" dirty="0"/>
              <a:t> dataset 2/4</a:t>
            </a:r>
            <a:br>
              <a:rPr lang="fi-FI" sz="3200" dirty="0"/>
            </a:br>
            <a:r>
              <a:rPr lang="fi-FI" sz="2000" dirty="0" err="1"/>
              <a:t>Adding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metadata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60" y="1827589"/>
            <a:ext cx="2674017" cy="2465933"/>
          </a:xfrm>
        </p:spPr>
        <p:txBody>
          <a:bodyPr/>
          <a:lstStyle/>
          <a:p>
            <a:pPr lvl="1"/>
            <a:r>
              <a:rPr lang="fi-FI" sz="1600" b="1" dirty="0" err="1"/>
              <a:t>Title</a:t>
            </a:r>
            <a:r>
              <a:rPr lang="fi-FI" sz="1600" dirty="0"/>
              <a:t> </a:t>
            </a:r>
            <a:r>
              <a:rPr lang="fi-FI" sz="1600" dirty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fi-FI" sz="1600" b="1" dirty="0" err="1"/>
              <a:t>Description</a:t>
            </a:r>
            <a:r>
              <a:rPr lang="fi-FI" sz="1600" dirty="0"/>
              <a:t> </a:t>
            </a:r>
            <a:r>
              <a:rPr lang="fi-FI" sz="1600" dirty="0">
                <a:solidFill>
                  <a:srgbClr val="FF0000"/>
                </a:solidFill>
              </a:rPr>
              <a:t>*</a:t>
            </a:r>
            <a:endParaRPr lang="fi-FI" sz="1600" dirty="0"/>
          </a:p>
          <a:p>
            <a:pPr lvl="1"/>
            <a:r>
              <a:rPr lang="fi-FI" sz="1600" dirty="0" err="1"/>
              <a:t>Other</a:t>
            </a:r>
            <a:r>
              <a:rPr lang="fi-FI" sz="1600" dirty="0"/>
              <a:t> </a:t>
            </a:r>
            <a:r>
              <a:rPr lang="fi-FI" sz="1600" dirty="0" err="1"/>
              <a:t>identifiers</a:t>
            </a:r>
            <a:endParaRPr lang="fi-FI" sz="1600" dirty="0"/>
          </a:p>
          <a:p>
            <a:pPr lvl="1"/>
            <a:r>
              <a:rPr lang="fi-FI" sz="1600" b="1" dirty="0" err="1"/>
              <a:t>Field</a:t>
            </a:r>
            <a:r>
              <a:rPr lang="fi-FI" sz="1600" b="1" dirty="0"/>
              <a:t> of Science </a:t>
            </a:r>
            <a:r>
              <a:rPr lang="fi-FI" sz="1600" dirty="0">
                <a:solidFill>
                  <a:srgbClr val="FF0000"/>
                </a:solidFill>
              </a:rPr>
              <a:t>*</a:t>
            </a:r>
            <a:endParaRPr lang="fi-FI" sz="1600" dirty="0"/>
          </a:p>
          <a:p>
            <a:pPr lvl="1"/>
            <a:r>
              <a:rPr lang="fi-FI" sz="1600" b="1" dirty="0" err="1"/>
              <a:t>Keywords</a:t>
            </a:r>
            <a:r>
              <a:rPr lang="fi-FI" sz="1600" b="1" dirty="0"/>
              <a:t> </a:t>
            </a:r>
            <a:r>
              <a:rPr lang="fi-FI" sz="1600" dirty="0">
                <a:solidFill>
                  <a:srgbClr val="FF0000"/>
                </a:solidFill>
              </a:rPr>
              <a:t>*</a:t>
            </a:r>
            <a:endParaRPr lang="fi-FI" sz="1600" dirty="0"/>
          </a:p>
          <a:p>
            <a:pPr lvl="1"/>
            <a:r>
              <a:rPr lang="fi-FI" sz="1600" b="1" dirty="0" err="1"/>
              <a:t>Actors</a:t>
            </a:r>
            <a:r>
              <a:rPr lang="fi-FI" sz="1600" dirty="0"/>
              <a:t> </a:t>
            </a:r>
            <a:r>
              <a:rPr lang="fi-FI" sz="1600" dirty="0">
                <a:solidFill>
                  <a:srgbClr val="FF0000"/>
                </a:solidFill>
              </a:rPr>
              <a:t>*</a:t>
            </a:r>
            <a:endParaRPr lang="fi-FI" sz="1600" dirty="0"/>
          </a:p>
          <a:p>
            <a:pPr lvl="1"/>
            <a:r>
              <a:rPr lang="fi-FI" sz="1600" b="1" dirty="0"/>
              <a:t>License </a:t>
            </a:r>
            <a:r>
              <a:rPr lang="fi-FI" sz="1600" dirty="0">
                <a:solidFill>
                  <a:srgbClr val="FF0000"/>
                </a:solidFill>
              </a:rPr>
              <a:t>*</a:t>
            </a:r>
            <a:endParaRPr lang="fi-FI" sz="1600" dirty="0"/>
          </a:p>
          <a:p>
            <a:pPr lvl="1"/>
            <a:r>
              <a:rPr lang="fi-FI" sz="1600" b="1" dirty="0"/>
              <a:t>Access </a:t>
            </a:r>
            <a:r>
              <a:rPr lang="fi-FI" sz="1600" b="1" dirty="0" err="1"/>
              <a:t>Type</a:t>
            </a:r>
            <a:r>
              <a:rPr lang="fi-FI" sz="1600" b="1" dirty="0"/>
              <a:t> </a:t>
            </a:r>
            <a:r>
              <a:rPr lang="fi-FI" sz="1600" dirty="0">
                <a:solidFill>
                  <a:srgbClr val="FF0000"/>
                </a:solidFill>
              </a:rPr>
              <a:t>*</a:t>
            </a:r>
            <a:endParaRPr lang="fi-FI" sz="1600" dirty="0"/>
          </a:p>
          <a:p>
            <a:pPr marL="255989" lvl="1" indent="0">
              <a:buNone/>
            </a:pPr>
            <a:endParaRPr lang="fi-FI" sz="1600" dirty="0"/>
          </a:p>
          <a:p>
            <a:pPr lvl="1"/>
            <a:endParaRPr lang="fi-F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86DF-C7C9-4DB3-8877-43D60EBA4301}" type="slidenum">
              <a:rPr lang="en-US" altLang="fi-FI" smtClean="0"/>
              <a:pPr/>
              <a:t>11</a:t>
            </a:fld>
            <a:endParaRPr lang="en-US" altLang="fi-F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077" y="1529925"/>
            <a:ext cx="2640480" cy="3073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437" y="1520627"/>
            <a:ext cx="2328328" cy="3079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9260" y="1142260"/>
            <a:ext cx="4740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38" indent="-285738">
              <a:buFont typeface="Arial" charset="0"/>
              <a:buChar char="•"/>
            </a:pPr>
            <a:r>
              <a:rPr lang="fi-FI" dirty="0" err="1">
                <a:solidFill>
                  <a:schemeClr val="accent3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The</a:t>
            </a:r>
            <a:r>
              <a:rPr lang="fi-FI" dirty="0">
                <a:solidFill>
                  <a:schemeClr val="accent3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fi-FI" dirty="0" err="1">
                <a:solidFill>
                  <a:schemeClr val="accent3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researcher</a:t>
            </a:r>
            <a:r>
              <a:rPr lang="fi-FI" dirty="0">
                <a:solidFill>
                  <a:schemeClr val="accent3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fi-FI" dirty="0" err="1">
                <a:solidFill>
                  <a:schemeClr val="accent3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fills</a:t>
            </a:r>
            <a:r>
              <a:rPr lang="fi-FI" dirty="0">
                <a:solidFill>
                  <a:schemeClr val="accent3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 in </a:t>
            </a:r>
            <a:r>
              <a:rPr lang="fi-FI" dirty="0" err="1">
                <a:solidFill>
                  <a:schemeClr val="accent3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the</a:t>
            </a:r>
            <a:r>
              <a:rPr lang="fi-FI" dirty="0">
                <a:solidFill>
                  <a:schemeClr val="accent3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fi-FI" dirty="0" err="1">
                <a:solidFill>
                  <a:schemeClr val="accent3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required</a:t>
            </a:r>
            <a:r>
              <a:rPr lang="fi-FI" dirty="0">
                <a:solidFill>
                  <a:schemeClr val="accent3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fi-FI" dirty="0" smtClean="0">
                <a:solidFill>
                  <a:schemeClr val="accent3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metadata.</a:t>
            </a:r>
            <a:endParaRPr lang="fi-FI" dirty="0">
              <a:solidFill>
                <a:schemeClr val="accent3">
                  <a:lumMod val="50000"/>
                </a:schemeClr>
              </a:solidFill>
              <a:latin typeface="Corbel" charset="0"/>
              <a:ea typeface="Corbel" charset="0"/>
              <a:cs typeface="Corbel" charset="0"/>
            </a:endParaRPr>
          </a:p>
          <a:p>
            <a:pPr marL="285738" indent="-285738">
              <a:buFont typeface="Arial" charset="0"/>
              <a:buChar char="•"/>
            </a:pPr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err="1"/>
              <a:t>Describing</a:t>
            </a:r>
            <a:r>
              <a:rPr lang="fi-FI" sz="3200" dirty="0"/>
              <a:t> </a:t>
            </a:r>
            <a:r>
              <a:rPr lang="fi-FI" sz="3200" dirty="0" err="1"/>
              <a:t>the</a:t>
            </a:r>
            <a:r>
              <a:rPr lang="fi-FI" sz="3200" dirty="0"/>
              <a:t> dataset 3/4</a:t>
            </a:r>
            <a:br>
              <a:rPr lang="fi-FI" sz="3200" dirty="0"/>
            </a:br>
            <a:r>
              <a:rPr lang="fi-FI" sz="2000" dirty="0" err="1"/>
              <a:t>Selecting</a:t>
            </a:r>
            <a:r>
              <a:rPr lang="fi-FI" sz="2000" dirty="0"/>
              <a:t> data for </a:t>
            </a:r>
            <a:r>
              <a:rPr lang="fi-FI" sz="2000" dirty="0" err="1"/>
              <a:t>the</a:t>
            </a:r>
            <a:r>
              <a:rPr lang="fi-FI" sz="2000" dirty="0"/>
              <a:t> 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60" y="1147180"/>
            <a:ext cx="4305181" cy="3184394"/>
          </a:xfrm>
        </p:spPr>
        <p:txBody>
          <a:bodyPr/>
          <a:lstStyle/>
          <a:p>
            <a:r>
              <a:rPr lang="fi-FI" dirty="0" smtClean="0"/>
              <a:t>A </a:t>
            </a:r>
            <a:r>
              <a:rPr lang="fi-FI" dirty="0" err="1"/>
              <a:t>list</a:t>
            </a:r>
            <a:r>
              <a:rPr lang="fi-FI" dirty="0"/>
              <a:t> of </a:t>
            </a:r>
            <a:r>
              <a:rPr lang="fi-FI" dirty="0" smtClean="0"/>
              <a:t>FROZEN </a:t>
            </a:r>
            <a:r>
              <a:rPr lang="fi-FI" dirty="0" err="1"/>
              <a:t>files</a:t>
            </a:r>
            <a:r>
              <a:rPr lang="fi-FI" dirty="0"/>
              <a:t> </a:t>
            </a:r>
            <a:r>
              <a:rPr lang="fi-FI" dirty="0" smtClean="0"/>
              <a:t>is </a:t>
            </a:r>
            <a:r>
              <a:rPr lang="fi-FI" dirty="0" err="1" smtClean="0"/>
              <a:t>shown</a:t>
            </a:r>
            <a:r>
              <a:rPr lang="fi-FI" dirty="0" smtClean="0"/>
              <a:t> in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form</a:t>
            </a:r>
            <a:r>
              <a:rPr lang="fi-FI" dirty="0" smtClean="0"/>
              <a:t>.</a:t>
            </a:r>
            <a:endParaRPr lang="fi-FI" dirty="0"/>
          </a:p>
          <a:p>
            <a:r>
              <a:rPr lang="fi-FI" dirty="0" err="1"/>
              <a:t>After</a:t>
            </a:r>
            <a:r>
              <a:rPr lang="fi-FI" dirty="0"/>
              <a:t> </a:t>
            </a:r>
            <a:r>
              <a:rPr lang="fi-FI" dirty="0" err="1"/>
              <a:t>selecting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smtClean="0"/>
              <a:t>data,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researcher</a:t>
            </a:r>
            <a:r>
              <a:rPr lang="fi-FI" dirty="0" smtClean="0"/>
              <a:t> </a:t>
            </a:r>
            <a:r>
              <a:rPr lang="fi-FI" dirty="0" err="1" smtClean="0"/>
              <a:t>publishes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dataset.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86DF-C7C9-4DB3-8877-43D60EBA4301}" type="slidenum">
              <a:rPr lang="en-US" altLang="fi-FI" smtClean="0"/>
              <a:pPr/>
              <a:t>12</a:t>
            </a:fld>
            <a:endParaRPr lang="en-US" altLang="fi-F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008" y="984467"/>
            <a:ext cx="2542366" cy="3509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34" y="3217488"/>
            <a:ext cx="4234904" cy="9863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25" y="3799563"/>
            <a:ext cx="610907" cy="61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5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err="1"/>
              <a:t>Describing</a:t>
            </a:r>
            <a:r>
              <a:rPr lang="fi-FI" sz="3200" dirty="0"/>
              <a:t> </a:t>
            </a:r>
            <a:r>
              <a:rPr lang="fi-FI" sz="3200" dirty="0" err="1"/>
              <a:t>the</a:t>
            </a:r>
            <a:r>
              <a:rPr lang="fi-FI" sz="3200" dirty="0"/>
              <a:t> dataset 4/4</a:t>
            </a:r>
            <a:br>
              <a:rPr lang="fi-FI" sz="3200" dirty="0"/>
            </a:br>
            <a:r>
              <a:rPr lang="fi-FI" sz="2000" dirty="0"/>
              <a:t>Publishing </a:t>
            </a:r>
            <a:r>
              <a:rPr lang="fi-FI" sz="2000" dirty="0" err="1"/>
              <a:t>the</a:t>
            </a:r>
            <a:r>
              <a:rPr lang="fi-FI" sz="2000" dirty="0"/>
              <a:t> 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60" y="1142260"/>
            <a:ext cx="7587536" cy="1146864"/>
          </a:xfrm>
        </p:spPr>
        <p:txBody>
          <a:bodyPr/>
          <a:lstStyle/>
          <a:p>
            <a:r>
              <a:rPr lang="fi-FI" dirty="0" err="1"/>
              <a:t>After</a:t>
            </a:r>
            <a:r>
              <a:rPr lang="fi-FI" dirty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dataset is </a:t>
            </a:r>
            <a:r>
              <a:rPr lang="fi-FI" dirty="0" err="1" smtClean="0"/>
              <a:t>published</a:t>
            </a:r>
            <a:r>
              <a:rPr lang="fi-FI" dirty="0" smtClean="0"/>
              <a:t> </a:t>
            </a:r>
            <a:r>
              <a:rPr lang="fi-FI" dirty="0" err="1" smtClean="0"/>
              <a:t>it’s</a:t>
            </a:r>
            <a:r>
              <a:rPr lang="fi-FI" dirty="0" smtClean="0"/>
              <a:t> </a:t>
            </a:r>
            <a:r>
              <a:rPr lang="fi-FI" dirty="0" err="1" smtClean="0"/>
              <a:t>visible</a:t>
            </a:r>
            <a:r>
              <a:rPr lang="fi-FI" dirty="0" smtClean="0"/>
              <a:t> </a:t>
            </a:r>
            <a:r>
              <a:rPr lang="fi-FI" dirty="0"/>
              <a:t>in </a:t>
            </a:r>
            <a:r>
              <a:rPr lang="fi-FI" dirty="0" smtClean="0"/>
              <a:t>Etsin and it </a:t>
            </a:r>
            <a:r>
              <a:rPr lang="fi-FI" dirty="0" err="1" smtClean="0"/>
              <a:t>has</a:t>
            </a:r>
            <a:r>
              <a:rPr lang="fi-FI" dirty="0" smtClean="0"/>
              <a:t> a </a:t>
            </a:r>
            <a:r>
              <a:rPr lang="fi-FI" dirty="0" err="1" smtClean="0"/>
              <a:t>persistent</a:t>
            </a:r>
            <a:r>
              <a:rPr lang="fi-FI" dirty="0" smtClean="0"/>
              <a:t> </a:t>
            </a:r>
            <a:r>
              <a:rPr lang="fi-FI" dirty="0" err="1" smtClean="0"/>
              <a:t>identifier</a:t>
            </a:r>
            <a:r>
              <a:rPr lang="fi-FI" dirty="0" smtClean="0"/>
              <a:t> (DOI / URN)</a:t>
            </a:r>
            <a:endParaRPr lang="fi-FI" dirty="0"/>
          </a:p>
          <a:p>
            <a:r>
              <a:rPr lang="fi-FI" dirty="0" smtClean="0"/>
              <a:t>Data is </a:t>
            </a:r>
            <a:r>
              <a:rPr lang="fi-FI" dirty="0" err="1" smtClean="0"/>
              <a:t>now</a:t>
            </a:r>
            <a:r>
              <a:rPr lang="fi-FI" dirty="0" smtClean="0"/>
              <a:t> </a:t>
            </a:r>
            <a:r>
              <a:rPr lang="fi-FI" dirty="0" err="1" smtClean="0"/>
              <a:t>downloadable</a:t>
            </a:r>
            <a:r>
              <a:rPr lang="fi-FI" dirty="0" smtClean="0"/>
              <a:t> </a:t>
            </a:r>
            <a:r>
              <a:rPr lang="fi-FI" dirty="0" err="1" smtClean="0"/>
              <a:t>through</a:t>
            </a:r>
            <a:r>
              <a:rPr lang="fi-FI" dirty="0" smtClean="0"/>
              <a:t> Etsin (</a:t>
            </a:r>
            <a:r>
              <a:rPr lang="fi-FI" dirty="0" err="1" smtClean="0"/>
              <a:t>based</a:t>
            </a:r>
            <a:r>
              <a:rPr lang="fi-FI" dirty="0" smtClean="0"/>
              <a:t> on Access </a:t>
            </a:r>
            <a:r>
              <a:rPr lang="fi-FI" dirty="0" err="1" smtClean="0"/>
              <a:t>Type</a:t>
            </a:r>
            <a:r>
              <a:rPr lang="fi-FI" dirty="0" smtClean="0"/>
              <a:t> </a:t>
            </a:r>
            <a:r>
              <a:rPr lang="fi-FI" dirty="0" err="1" smtClean="0"/>
              <a:t>selection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86DF-C7C9-4DB3-8877-43D60EBA4301}" type="slidenum">
              <a:rPr lang="en-US" altLang="fi-FI" smtClean="0"/>
              <a:pPr/>
              <a:t>13</a:t>
            </a:fld>
            <a:endParaRPr lang="en-US" alt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148" y="2401861"/>
            <a:ext cx="3069648" cy="2085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60" y="2401863"/>
            <a:ext cx="4328705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8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Tips</a:t>
            </a:r>
            <a:r>
              <a:rPr lang="fi-FI" dirty="0" smtClean="0"/>
              <a:t> for </a:t>
            </a:r>
            <a:r>
              <a:rPr lang="fi-FI" dirty="0" err="1" smtClean="0"/>
              <a:t>Qvain</a:t>
            </a:r>
            <a:r>
              <a:rPr lang="fi-FI" dirty="0" smtClean="0"/>
              <a:t> </a:t>
            </a:r>
            <a:r>
              <a:rPr lang="fi-FI" dirty="0" err="1" smtClean="0"/>
              <a:t>Light</a:t>
            </a:r>
            <a:r>
              <a:rPr lang="fi-FI" dirty="0" smtClean="0"/>
              <a:t> </a:t>
            </a:r>
            <a:r>
              <a:rPr lang="fi-FI" dirty="0" err="1" smtClean="0"/>
              <a:t>users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86DF-C7C9-4DB3-8877-43D60EBA4301}" type="slidenum">
              <a:rPr lang="en-US" altLang="fi-FI" smtClean="0"/>
              <a:pPr/>
              <a:t>14</a:t>
            </a:fld>
            <a:endParaRPr lang="en-US" altLang="fi-FI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61871" y="1096973"/>
            <a:ext cx="7400871" cy="302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hangingPunct="0">
              <a:lnSpc>
                <a:spcPct val="100000"/>
              </a:lnSpc>
              <a:spcBef>
                <a:spcPct val="0"/>
              </a:spcBef>
            </a:pPr>
            <a:r>
              <a:rPr lang="fi-FI" altLang="fi-FI" dirty="0" smtClean="0"/>
              <a:t>Qvain </a:t>
            </a:r>
            <a:r>
              <a:rPr lang="fi-FI" altLang="fi-FI" dirty="0"/>
              <a:t>Light:</a:t>
            </a:r>
          </a:p>
          <a:p>
            <a:pPr lvl="1" defTabSz="914400" eaLnBrk="0" hangingPunct="0">
              <a:spcBef>
                <a:spcPct val="0"/>
              </a:spcBef>
            </a:pPr>
            <a:r>
              <a:rPr lang="fi-FI" altLang="fi-FI" dirty="0" err="1"/>
              <a:t>You</a:t>
            </a:r>
            <a:r>
              <a:rPr lang="fi-FI" altLang="fi-FI" dirty="0"/>
              <a:t> </a:t>
            </a:r>
            <a:r>
              <a:rPr lang="fi-FI" altLang="fi-FI" dirty="0" err="1"/>
              <a:t>can</a:t>
            </a:r>
            <a:r>
              <a:rPr lang="fi-FI" altLang="fi-FI" dirty="0"/>
              <a:t> </a:t>
            </a:r>
            <a:r>
              <a:rPr lang="fi-FI" altLang="fi-FI" dirty="0" err="1"/>
              <a:t>edit</a:t>
            </a:r>
            <a:r>
              <a:rPr lang="fi-FI" altLang="fi-FI" dirty="0"/>
              <a:t> </a:t>
            </a:r>
            <a:r>
              <a:rPr lang="fi-FI" altLang="fi-FI" dirty="0" err="1"/>
              <a:t>your</a:t>
            </a:r>
            <a:r>
              <a:rPr lang="fi-FI" altLang="fi-FI" dirty="0"/>
              <a:t> dataset </a:t>
            </a:r>
            <a:r>
              <a:rPr lang="fi-FI" altLang="fi-FI" dirty="0" err="1"/>
              <a:t>later</a:t>
            </a:r>
            <a:r>
              <a:rPr lang="fi-FI" altLang="fi-FI" dirty="0"/>
              <a:t> </a:t>
            </a:r>
            <a:r>
              <a:rPr lang="fi-FI" altLang="fi-FI" dirty="0" err="1"/>
              <a:t>if</a:t>
            </a:r>
            <a:r>
              <a:rPr lang="fi-FI" altLang="fi-FI" dirty="0"/>
              <a:t> </a:t>
            </a:r>
            <a:r>
              <a:rPr lang="fi-FI" altLang="fi-FI" dirty="0" err="1"/>
              <a:t>you</a:t>
            </a:r>
            <a:r>
              <a:rPr lang="fi-FI" altLang="fi-FI" dirty="0"/>
              <a:t> </a:t>
            </a:r>
            <a:r>
              <a:rPr lang="fi-FI" altLang="fi-FI" dirty="0" err="1"/>
              <a:t>wish</a:t>
            </a:r>
            <a:r>
              <a:rPr lang="fi-FI" altLang="fi-FI" dirty="0"/>
              <a:t> to </a:t>
            </a:r>
            <a:r>
              <a:rPr lang="fi-FI" altLang="fi-FI" dirty="0" err="1"/>
              <a:t>add</a:t>
            </a:r>
            <a:r>
              <a:rPr lang="fi-FI" altLang="fi-FI" dirty="0"/>
              <a:t> </a:t>
            </a:r>
            <a:r>
              <a:rPr lang="fi-FI" altLang="fi-FI" dirty="0" err="1"/>
              <a:t>more</a:t>
            </a:r>
            <a:r>
              <a:rPr lang="fi-FI" altLang="fi-FI" dirty="0"/>
              <a:t> metadata </a:t>
            </a:r>
            <a:r>
              <a:rPr lang="fi-FI" altLang="fi-FI" dirty="0" err="1"/>
              <a:t>or</a:t>
            </a:r>
            <a:r>
              <a:rPr lang="fi-FI" altLang="fi-FI" dirty="0"/>
              <a:t> </a:t>
            </a:r>
            <a:r>
              <a:rPr lang="fi-FI" altLang="fi-FI" dirty="0" err="1"/>
              <a:t>make</a:t>
            </a:r>
            <a:r>
              <a:rPr lang="fi-FI" altLang="fi-FI" dirty="0"/>
              <a:t> </a:t>
            </a:r>
            <a:r>
              <a:rPr lang="fi-FI" altLang="fi-FI" dirty="0" err="1"/>
              <a:t>corrections</a:t>
            </a:r>
            <a:r>
              <a:rPr lang="fi-FI" altLang="fi-FI" dirty="0"/>
              <a:t>. Editing just </a:t>
            </a:r>
            <a:r>
              <a:rPr lang="fi-FI" altLang="fi-FI" dirty="0" err="1"/>
              <a:t>the</a:t>
            </a:r>
            <a:r>
              <a:rPr lang="fi-FI" altLang="fi-FI" dirty="0"/>
              <a:t> metadata </a:t>
            </a:r>
            <a:r>
              <a:rPr lang="fi-FI" altLang="fi-FI" dirty="0" err="1"/>
              <a:t>with</a:t>
            </a:r>
            <a:r>
              <a:rPr lang="fi-FI" altLang="fi-FI" dirty="0"/>
              <a:t> Qvain Light </a:t>
            </a:r>
            <a:r>
              <a:rPr lang="fi-FI" altLang="fi-FI" dirty="0" err="1"/>
              <a:t>doesn't</a:t>
            </a:r>
            <a:r>
              <a:rPr lang="fi-FI" altLang="fi-FI" dirty="0"/>
              <a:t> </a:t>
            </a:r>
            <a:r>
              <a:rPr lang="fi-FI" altLang="fi-FI" dirty="0" err="1"/>
              <a:t>create</a:t>
            </a:r>
            <a:r>
              <a:rPr lang="fi-FI" altLang="fi-FI" dirty="0"/>
              <a:t> a </a:t>
            </a:r>
            <a:r>
              <a:rPr lang="fi-FI" altLang="fi-FI" dirty="0" err="1"/>
              <a:t>new</a:t>
            </a:r>
            <a:r>
              <a:rPr lang="fi-FI" altLang="fi-FI" dirty="0"/>
              <a:t> version, </a:t>
            </a:r>
            <a:r>
              <a:rPr lang="fi-FI" altLang="fi-FI" dirty="0" err="1"/>
              <a:t>but</a:t>
            </a:r>
            <a:r>
              <a:rPr lang="fi-FI" altLang="fi-FI" dirty="0"/>
              <a:t> </a:t>
            </a:r>
            <a:r>
              <a:rPr lang="fi-FI" altLang="fi-FI" dirty="0" err="1"/>
              <a:t>if</a:t>
            </a:r>
            <a:r>
              <a:rPr lang="fi-FI" altLang="fi-FI" dirty="0"/>
              <a:t> </a:t>
            </a:r>
            <a:r>
              <a:rPr lang="fi-FI" altLang="fi-FI" dirty="0" err="1"/>
              <a:t>you</a:t>
            </a:r>
            <a:r>
              <a:rPr lang="fi-FI" altLang="fi-FI" dirty="0"/>
              <a:t> </a:t>
            </a:r>
            <a:r>
              <a:rPr lang="fi-FI" altLang="fi-FI" dirty="0" err="1"/>
              <a:t>change</a:t>
            </a:r>
            <a:r>
              <a:rPr lang="fi-FI" altLang="fi-FI" dirty="0"/>
              <a:t> </a:t>
            </a:r>
            <a:r>
              <a:rPr lang="fi-FI" altLang="fi-FI" dirty="0" err="1"/>
              <a:t>the</a:t>
            </a:r>
            <a:r>
              <a:rPr lang="fi-FI" altLang="fi-FI" dirty="0"/>
              <a:t> </a:t>
            </a:r>
            <a:r>
              <a:rPr lang="fi-FI" altLang="fi-FI" dirty="0" err="1"/>
              <a:t>files</a:t>
            </a:r>
            <a:r>
              <a:rPr lang="fi-FI" altLang="fi-FI" dirty="0"/>
              <a:t> </a:t>
            </a:r>
            <a:r>
              <a:rPr lang="fi-FI" altLang="fi-FI" dirty="0" err="1"/>
              <a:t>associated</a:t>
            </a:r>
            <a:r>
              <a:rPr lang="fi-FI" altLang="fi-FI" dirty="0"/>
              <a:t> to </a:t>
            </a:r>
            <a:r>
              <a:rPr lang="fi-FI" altLang="fi-FI" dirty="0" err="1"/>
              <a:t>the</a:t>
            </a:r>
            <a:r>
              <a:rPr lang="fi-FI" altLang="fi-FI" dirty="0"/>
              <a:t> dataset, a </a:t>
            </a:r>
            <a:r>
              <a:rPr lang="fi-FI" altLang="fi-FI" dirty="0" err="1"/>
              <a:t>new</a:t>
            </a:r>
            <a:r>
              <a:rPr lang="fi-FI" altLang="fi-FI" dirty="0"/>
              <a:t> version is </a:t>
            </a:r>
            <a:r>
              <a:rPr lang="fi-FI" altLang="fi-FI" dirty="0" err="1"/>
              <a:t>created</a:t>
            </a:r>
            <a:r>
              <a:rPr lang="fi-FI" altLang="fi-FI" dirty="0"/>
              <a:t> </a:t>
            </a:r>
            <a:r>
              <a:rPr lang="fi-FI" altLang="fi-FI" dirty="0" err="1"/>
              <a:t>automatically</a:t>
            </a:r>
            <a:r>
              <a:rPr lang="fi-FI" altLang="fi-FI" dirty="0"/>
              <a:t>. </a:t>
            </a:r>
            <a:endParaRPr lang="fi-FI" altLang="fi-FI" dirty="0" smtClean="0"/>
          </a:p>
          <a:p>
            <a:pPr lvl="1" defTabSz="914400" eaLnBrk="0" hangingPunct="0">
              <a:spcBef>
                <a:spcPct val="0"/>
              </a:spcBef>
            </a:pPr>
            <a:r>
              <a:rPr lang="fi-FI" altLang="fi-FI" dirty="0" err="1" smtClean="0"/>
              <a:t>You</a:t>
            </a:r>
            <a:r>
              <a:rPr lang="fi-FI" altLang="fi-FI" dirty="0" smtClean="0"/>
              <a:t> </a:t>
            </a:r>
            <a:r>
              <a:rPr lang="fi-FI" altLang="fi-FI" dirty="0" err="1"/>
              <a:t>can</a:t>
            </a:r>
            <a:r>
              <a:rPr lang="fi-FI" altLang="fi-FI" dirty="0"/>
              <a:t> </a:t>
            </a:r>
            <a:r>
              <a:rPr lang="fi-FI" altLang="fi-FI" dirty="0" err="1"/>
              <a:t>also</a:t>
            </a:r>
            <a:r>
              <a:rPr lang="fi-FI" altLang="fi-FI" dirty="0"/>
              <a:t> </a:t>
            </a:r>
            <a:r>
              <a:rPr lang="fi-FI" altLang="fi-FI" dirty="0" err="1"/>
              <a:t>create</a:t>
            </a:r>
            <a:r>
              <a:rPr lang="fi-FI" altLang="fi-FI" dirty="0"/>
              <a:t> a </a:t>
            </a:r>
            <a:r>
              <a:rPr lang="fi-FI" altLang="fi-FI" dirty="0" err="1" smtClean="0"/>
              <a:t>cumulative</a:t>
            </a:r>
            <a:r>
              <a:rPr lang="fi-FI" altLang="fi-FI" dirty="0" smtClean="0"/>
              <a:t> (</a:t>
            </a:r>
            <a:r>
              <a:rPr lang="fi-FI" altLang="fi-FI" dirty="0" err="1" smtClean="0"/>
              <a:t>growing</a:t>
            </a:r>
            <a:r>
              <a:rPr lang="fi-FI" altLang="fi-FI" dirty="0" smtClean="0"/>
              <a:t>) </a:t>
            </a:r>
            <a:r>
              <a:rPr lang="fi-FI" altLang="fi-FI" dirty="0"/>
              <a:t>dataset, </a:t>
            </a:r>
            <a:r>
              <a:rPr lang="fi-FI" altLang="fi-FI" dirty="0" err="1"/>
              <a:t>which</a:t>
            </a:r>
            <a:r>
              <a:rPr lang="fi-FI" altLang="fi-FI" dirty="0"/>
              <a:t> </a:t>
            </a:r>
            <a:r>
              <a:rPr lang="fi-FI" altLang="fi-FI" dirty="0" err="1"/>
              <a:t>means</a:t>
            </a:r>
            <a:r>
              <a:rPr lang="fi-FI" altLang="fi-FI" dirty="0"/>
              <a:t> </a:t>
            </a:r>
            <a:r>
              <a:rPr lang="fi-FI" altLang="fi-FI" dirty="0" err="1"/>
              <a:t>that</a:t>
            </a:r>
            <a:r>
              <a:rPr lang="fi-FI" altLang="fi-FI" dirty="0"/>
              <a:t> </a:t>
            </a:r>
            <a:r>
              <a:rPr lang="fi-FI" altLang="fi-FI" dirty="0" err="1"/>
              <a:t>you</a:t>
            </a:r>
            <a:r>
              <a:rPr lang="fi-FI" altLang="fi-FI" dirty="0"/>
              <a:t> </a:t>
            </a:r>
            <a:r>
              <a:rPr lang="fi-FI" altLang="fi-FI" dirty="0" err="1"/>
              <a:t>can</a:t>
            </a:r>
            <a:r>
              <a:rPr lang="fi-FI" altLang="fi-FI" dirty="0"/>
              <a:t> </a:t>
            </a:r>
            <a:r>
              <a:rPr lang="fi-FI" altLang="fi-FI" dirty="0" err="1"/>
              <a:t>add</a:t>
            </a:r>
            <a:r>
              <a:rPr lang="fi-FI" altLang="fi-FI" dirty="0"/>
              <a:t> </a:t>
            </a:r>
            <a:r>
              <a:rPr lang="fi-FI" altLang="fi-FI" dirty="0" err="1"/>
              <a:t>more</a:t>
            </a:r>
            <a:r>
              <a:rPr lang="fi-FI" altLang="fi-FI" dirty="0"/>
              <a:t> </a:t>
            </a:r>
            <a:r>
              <a:rPr lang="fi-FI" altLang="fi-FI" dirty="0" err="1"/>
              <a:t>files</a:t>
            </a:r>
            <a:r>
              <a:rPr lang="fi-FI" altLang="fi-FI" dirty="0"/>
              <a:t> to it </a:t>
            </a:r>
            <a:r>
              <a:rPr lang="fi-FI" altLang="fi-FI" dirty="0" err="1"/>
              <a:t>from</a:t>
            </a:r>
            <a:r>
              <a:rPr lang="fi-FI" altLang="fi-FI" dirty="0"/>
              <a:t> IDA </a:t>
            </a:r>
            <a:r>
              <a:rPr lang="fi-FI" altLang="fi-FI" dirty="0" err="1"/>
              <a:t>without</a:t>
            </a:r>
            <a:r>
              <a:rPr lang="fi-FI" altLang="fi-FI" dirty="0"/>
              <a:t> </a:t>
            </a:r>
            <a:r>
              <a:rPr lang="fi-FI" altLang="fi-FI" dirty="0" err="1"/>
              <a:t>creating</a:t>
            </a:r>
            <a:r>
              <a:rPr lang="fi-FI" altLang="fi-FI" dirty="0"/>
              <a:t> a </a:t>
            </a:r>
            <a:r>
              <a:rPr lang="fi-FI" altLang="fi-FI" dirty="0" err="1"/>
              <a:t>new</a:t>
            </a:r>
            <a:r>
              <a:rPr lang="fi-FI" altLang="fi-FI" dirty="0"/>
              <a:t> version. </a:t>
            </a:r>
            <a:endParaRPr lang="fi-FI" altLang="fi-FI" dirty="0" smtClean="0"/>
          </a:p>
          <a:p>
            <a:pPr marL="255999" lvl="1" indent="0" defTabSz="914400" eaLnBrk="0" hangingPunct="0">
              <a:spcBef>
                <a:spcPct val="0"/>
              </a:spcBef>
              <a:buNone/>
            </a:pPr>
            <a:endParaRPr lang="fi-FI" altLang="fi-FI" dirty="0" smtClean="0"/>
          </a:p>
          <a:p>
            <a:pPr defTabSz="914400" eaLnBrk="0" hangingPunct="0">
              <a:spcBef>
                <a:spcPct val="0"/>
              </a:spcBef>
            </a:pPr>
            <a:r>
              <a:rPr lang="fi-FI" altLang="fi-FI" dirty="0" smtClean="0"/>
              <a:t>Using Metax API </a:t>
            </a:r>
            <a:r>
              <a:rPr lang="fi-FI" altLang="fi-FI" dirty="0" err="1" smtClean="0"/>
              <a:t>instead</a:t>
            </a:r>
            <a:r>
              <a:rPr lang="fi-FI" altLang="fi-FI" dirty="0" smtClean="0"/>
              <a:t> of Qvain:</a:t>
            </a:r>
          </a:p>
          <a:p>
            <a:pPr lvl="1" defTabSz="914400" eaLnBrk="0" hangingPunct="0">
              <a:spcBef>
                <a:spcPct val="0"/>
              </a:spcBef>
            </a:pPr>
            <a:r>
              <a:rPr lang="fi-FI" altLang="fi-FI" dirty="0" smtClean="0"/>
              <a:t>If </a:t>
            </a:r>
            <a:r>
              <a:rPr lang="fi-FI" altLang="fi-FI" dirty="0" err="1"/>
              <a:t>you</a:t>
            </a:r>
            <a:r>
              <a:rPr lang="fi-FI" altLang="fi-FI" dirty="0"/>
              <a:t> </a:t>
            </a:r>
            <a:r>
              <a:rPr lang="fi-FI" altLang="fi-FI" dirty="0" err="1"/>
              <a:t>have</a:t>
            </a:r>
            <a:r>
              <a:rPr lang="fi-FI" altLang="fi-FI" dirty="0"/>
              <a:t> </a:t>
            </a:r>
            <a:r>
              <a:rPr lang="fi-FI" altLang="fi-FI" dirty="0" err="1"/>
              <a:t>lots</a:t>
            </a:r>
            <a:r>
              <a:rPr lang="fi-FI" altLang="fi-FI" dirty="0"/>
              <a:t> of </a:t>
            </a:r>
            <a:r>
              <a:rPr lang="fi-FI" altLang="fi-FI" dirty="0" err="1"/>
              <a:t>datasets</a:t>
            </a:r>
            <a:r>
              <a:rPr lang="fi-FI" altLang="fi-FI" dirty="0"/>
              <a:t> to </a:t>
            </a:r>
            <a:r>
              <a:rPr lang="fi-FI" altLang="fi-FI" dirty="0" err="1"/>
              <a:t>publish</a:t>
            </a:r>
            <a:r>
              <a:rPr lang="fi-FI" altLang="fi-FI" dirty="0"/>
              <a:t> &amp; </a:t>
            </a:r>
            <a:r>
              <a:rPr lang="fi-FI" altLang="fi-FI" dirty="0" err="1"/>
              <a:t>you're</a:t>
            </a:r>
            <a:r>
              <a:rPr lang="fi-FI" altLang="fi-FI" dirty="0"/>
              <a:t> </a:t>
            </a:r>
            <a:r>
              <a:rPr lang="fi-FI" altLang="fi-FI" dirty="0" err="1"/>
              <a:t>computer-savvy</a:t>
            </a:r>
            <a:r>
              <a:rPr lang="fi-FI" altLang="fi-FI" dirty="0"/>
              <a:t>, </a:t>
            </a:r>
            <a:r>
              <a:rPr lang="fi-FI" altLang="fi-FI" dirty="0" err="1"/>
              <a:t>you</a:t>
            </a:r>
            <a:r>
              <a:rPr lang="fi-FI" altLang="fi-FI" dirty="0"/>
              <a:t> </a:t>
            </a:r>
            <a:r>
              <a:rPr lang="fi-FI" altLang="fi-FI" dirty="0" err="1"/>
              <a:t>might</a:t>
            </a:r>
            <a:r>
              <a:rPr lang="fi-FI" altLang="fi-FI" dirty="0"/>
              <a:t> </a:t>
            </a:r>
            <a:r>
              <a:rPr lang="fi-FI" altLang="fi-FI" dirty="0" err="1"/>
              <a:t>be</a:t>
            </a:r>
            <a:r>
              <a:rPr lang="fi-FI" altLang="fi-FI" dirty="0"/>
              <a:t> </a:t>
            </a:r>
            <a:r>
              <a:rPr lang="fi-FI" altLang="fi-FI" dirty="0" err="1"/>
              <a:t>interested</a:t>
            </a:r>
            <a:r>
              <a:rPr lang="fi-FI" altLang="fi-FI" dirty="0"/>
              <a:t> in </a:t>
            </a:r>
            <a:r>
              <a:rPr lang="fi-FI" altLang="fi-FI" dirty="0" err="1"/>
              <a:t>creating</a:t>
            </a:r>
            <a:r>
              <a:rPr lang="fi-FI" altLang="fi-FI" dirty="0"/>
              <a:t> </a:t>
            </a:r>
            <a:r>
              <a:rPr lang="fi-FI" altLang="fi-FI" dirty="0" err="1"/>
              <a:t>your</a:t>
            </a:r>
            <a:r>
              <a:rPr lang="fi-FI" altLang="fi-FI" dirty="0"/>
              <a:t> dataset </a:t>
            </a:r>
            <a:r>
              <a:rPr lang="fi-FI" altLang="fi-FI" dirty="0" err="1"/>
              <a:t>descriptions</a:t>
            </a:r>
            <a:r>
              <a:rPr lang="fi-FI" altLang="fi-FI" dirty="0"/>
              <a:t> </a:t>
            </a:r>
            <a:r>
              <a:rPr lang="fi-FI" altLang="fi-FI" dirty="0" err="1"/>
              <a:t>with</a:t>
            </a:r>
            <a:r>
              <a:rPr lang="fi-FI" altLang="fi-FI" dirty="0"/>
              <a:t> Metax REST API, </a:t>
            </a:r>
            <a:r>
              <a:rPr lang="fi-FI" altLang="fi-FI" dirty="0" err="1"/>
              <a:t>read</a:t>
            </a:r>
            <a:r>
              <a:rPr lang="fi-FI" altLang="fi-FI" dirty="0"/>
              <a:t> </a:t>
            </a:r>
            <a:r>
              <a:rPr lang="fi-FI" altLang="fi-FI" dirty="0" err="1"/>
              <a:t>more</a:t>
            </a:r>
            <a:r>
              <a:rPr lang="fi-FI" altLang="fi-FI" dirty="0"/>
              <a:t> </a:t>
            </a:r>
            <a:r>
              <a:rPr lang="fi-FI" altLang="fi-FI" dirty="0">
                <a:hlinkClick r:id="rId2"/>
              </a:rPr>
              <a:t>https://metax.fairdata.fi/docs/</a:t>
            </a:r>
            <a:endParaRPr lang="fi-FI" altLang="fi-FI" dirty="0"/>
          </a:p>
          <a:p>
            <a:pPr defTabSz="914400" eaLnBrk="0" hangingPunct="0">
              <a:lnSpc>
                <a:spcPct val="100000"/>
              </a:lnSpc>
              <a:spcBef>
                <a:spcPct val="0"/>
              </a:spcBef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430653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General </a:t>
            </a:r>
            <a:r>
              <a:rPr lang="fi-FI" dirty="0" err="1" smtClean="0"/>
              <a:t>tips</a:t>
            </a:r>
            <a:r>
              <a:rPr lang="fi-FI" dirty="0" smtClean="0"/>
              <a:t> for </a:t>
            </a:r>
            <a:r>
              <a:rPr lang="fi-FI" dirty="0" err="1" smtClean="0"/>
              <a:t>Fairdata</a:t>
            </a:r>
            <a:r>
              <a:rPr lang="fi-FI" dirty="0" smtClean="0"/>
              <a:t> </a:t>
            </a:r>
            <a:r>
              <a:rPr lang="fi-FI" dirty="0" err="1" smtClean="0"/>
              <a:t>users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102" y="907822"/>
            <a:ext cx="7563675" cy="3403829"/>
          </a:xfrm>
        </p:spPr>
        <p:txBody>
          <a:bodyPr/>
          <a:lstStyle/>
          <a:p>
            <a:r>
              <a:rPr lang="en-US" sz="1200" dirty="0" smtClean="0"/>
              <a:t>What </a:t>
            </a:r>
            <a:r>
              <a:rPr lang="en-US" sz="1200" dirty="0"/>
              <a:t>is metadata and documentation, what is usually included and why: </a:t>
            </a:r>
            <a:r>
              <a:rPr lang="en-US" sz="1200" dirty="0">
                <a:hlinkClick r:id="rId2"/>
              </a:rPr>
              <a:t>https://research.csc.fi/metadata-and-documentation</a:t>
            </a:r>
            <a:endParaRPr lang="en-US" sz="1200" dirty="0"/>
          </a:p>
          <a:p>
            <a:r>
              <a:rPr lang="en-US" sz="1200" dirty="0"/>
              <a:t>What is a persistent identifier, why is an URN/DOI needed for research data: </a:t>
            </a:r>
            <a:r>
              <a:rPr lang="en-US" sz="1200" dirty="0">
                <a:hlinkClick r:id="rId3"/>
              </a:rPr>
              <a:t>https://research.csc.fi/identifiers-and-dataset-versioning</a:t>
            </a:r>
            <a:r>
              <a:rPr lang="en-US" sz="1200" dirty="0"/>
              <a:t> </a:t>
            </a:r>
            <a:endParaRPr lang="en-US" sz="1200" dirty="0" smtClean="0"/>
          </a:p>
          <a:p>
            <a:r>
              <a:rPr lang="en-US" sz="1200" dirty="0" smtClean="0"/>
              <a:t>Check </a:t>
            </a:r>
            <a:r>
              <a:rPr lang="en-US" sz="1200" dirty="0"/>
              <a:t>what kinds of files names and formats are recommended when storing/sharing research data: </a:t>
            </a:r>
            <a:r>
              <a:rPr lang="en-US" sz="1200" dirty="0">
                <a:hlinkClick r:id="rId4"/>
              </a:rPr>
              <a:t>https://research.csc.fi/files-and-file-formats</a:t>
            </a:r>
            <a:endParaRPr lang="en-US" sz="1200" dirty="0"/>
          </a:p>
          <a:p>
            <a:r>
              <a:rPr lang="en-US" sz="1200" dirty="0" err="1"/>
              <a:t>Fairdata</a:t>
            </a:r>
            <a:r>
              <a:rPr lang="en-US" sz="1200" dirty="0"/>
              <a:t> is not for publishing sensitive data, read more about sensitive data services: </a:t>
            </a:r>
            <a:r>
              <a:rPr lang="en-US" sz="1200" dirty="0">
                <a:hlinkClick r:id="rId5"/>
              </a:rPr>
              <a:t>https://research.csc.fi/sensitive-data</a:t>
            </a:r>
            <a:endParaRPr lang="en-US" sz="1200" dirty="0"/>
          </a:p>
          <a:p>
            <a:r>
              <a:rPr lang="en-US" sz="1200" dirty="0"/>
              <a:t>Get an overall picture of data management: </a:t>
            </a:r>
            <a:r>
              <a:rPr lang="en-US" sz="1200" dirty="0">
                <a:hlinkClick r:id="rId6"/>
              </a:rPr>
              <a:t>https://www.fairdata.fi/en/why-fairdata/data-management-checklist/</a:t>
            </a:r>
            <a:endParaRPr lang="en-US" sz="1200" dirty="0"/>
          </a:p>
          <a:p>
            <a:r>
              <a:rPr lang="en-US" sz="1200" dirty="0"/>
              <a:t>Data management planning</a:t>
            </a:r>
          </a:p>
          <a:p>
            <a:pPr lvl="1"/>
            <a:r>
              <a:rPr lang="en-US" sz="1200" dirty="0"/>
              <a:t>We recommend the </a:t>
            </a:r>
            <a:r>
              <a:rPr lang="en-US" sz="1200" dirty="0" err="1">
                <a:hlinkClick r:id="rId7"/>
              </a:rPr>
              <a:t>Tuuli</a:t>
            </a:r>
            <a:r>
              <a:rPr lang="en-US" sz="1200" dirty="0">
                <a:hlinkClick r:id="rId7"/>
              </a:rPr>
              <a:t> data management planning tool</a:t>
            </a:r>
            <a:r>
              <a:rPr lang="en-US" sz="1200" dirty="0"/>
              <a:t> for creating a data management plan. Its been developed by Finnish research organization network.</a:t>
            </a:r>
          </a:p>
          <a:p>
            <a:pPr lvl="1"/>
            <a:r>
              <a:rPr lang="en-US" sz="1200" dirty="0"/>
              <a:t>Research funders require making a plan for managing your data.</a:t>
            </a:r>
          </a:p>
          <a:p>
            <a:endParaRPr lang="fi-FI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86DF-C7C9-4DB3-8877-43D60EBA4301}" type="slidenum">
              <a:rPr lang="en-US" altLang="fi-FI" smtClean="0"/>
              <a:pPr/>
              <a:t>15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954158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More </a:t>
            </a:r>
            <a:r>
              <a:rPr lang="fi-FI" dirty="0" err="1" smtClean="0"/>
              <a:t>information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600" dirty="0"/>
              <a:t>More </a:t>
            </a:r>
            <a:r>
              <a:rPr lang="fi-FI" sz="1600" dirty="0" err="1" smtClean="0"/>
              <a:t>information</a:t>
            </a:r>
            <a:r>
              <a:rPr lang="fi-FI" sz="1600" dirty="0" smtClean="0"/>
              <a:t> </a:t>
            </a:r>
            <a:r>
              <a:rPr lang="fi-FI" sz="1600" dirty="0" err="1" smtClean="0"/>
              <a:t>about</a:t>
            </a:r>
            <a:r>
              <a:rPr lang="fi-FI" sz="1600" dirty="0" smtClean="0"/>
              <a:t> </a:t>
            </a:r>
            <a:r>
              <a:rPr lang="fi-FI" sz="1600" dirty="0" err="1" smtClean="0"/>
              <a:t>the</a:t>
            </a:r>
            <a:r>
              <a:rPr lang="fi-FI" sz="1600" dirty="0" smtClean="0"/>
              <a:t> </a:t>
            </a:r>
            <a:r>
              <a:rPr lang="fi-FI" sz="1600" dirty="0" err="1" smtClean="0"/>
              <a:t>services</a:t>
            </a:r>
            <a:r>
              <a:rPr lang="fi-FI" sz="1600" dirty="0" smtClean="0"/>
              <a:t>: </a:t>
            </a:r>
            <a:r>
              <a:rPr lang="fi-FI" sz="1600" dirty="0">
                <a:hlinkClick r:id="rId2"/>
              </a:rPr>
              <a:t>https://www.fairdata.fi</a:t>
            </a:r>
            <a:r>
              <a:rPr lang="fi-FI" sz="1600" dirty="0" smtClean="0">
                <a:hlinkClick r:id="rId2"/>
              </a:rPr>
              <a:t>/</a:t>
            </a:r>
            <a:r>
              <a:rPr lang="fi-FI" sz="1600" dirty="0" smtClean="0"/>
              <a:t> </a:t>
            </a:r>
            <a:endParaRPr lang="fi-FI" sz="1600" dirty="0"/>
          </a:p>
          <a:p>
            <a:r>
              <a:rPr lang="fi-FI" sz="1600" dirty="0" err="1" smtClean="0"/>
              <a:t>Support</a:t>
            </a:r>
            <a:r>
              <a:rPr lang="fi-FI" sz="1600" dirty="0" smtClean="0"/>
              <a:t> </a:t>
            </a:r>
            <a:r>
              <a:rPr lang="fi-FI" sz="1600" dirty="0" smtClean="0"/>
              <a:t>for </a:t>
            </a:r>
            <a:r>
              <a:rPr lang="fi-FI" sz="1600" dirty="0" err="1" smtClean="0"/>
              <a:t>users</a:t>
            </a:r>
            <a:r>
              <a:rPr lang="fi-FI" sz="1600" dirty="0" smtClean="0"/>
              <a:t> and </a:t>
            </a:r>
            <a:r>
              <a:rPr lang="fi-FI" sz="1600" dirty="0" err="1" smtClean="0"/>
              <a:t>organizations</a:t>
            </a:r>
            <a:r>
              <a:rPr lang="fi-FI" sz="1600" dirty="0" smtClean="0"/>
              <a:t> </a:t>
            </a:r>
            <a:r>
              <a:rPr lang="fi-FI" sz="1600" dirty="0" err="1" smtClean="0"/>
              <a:t>available</a:t>
            </a:r>
            <a:r>
              <a:rPr lang="fi-FI" sz="1600" dirty="0" smtClean="0"/>
              <a:t> at </a:t>
            </a:r>
            <a:r>
              <a:rPr lang="fi-FI" sz="1600" dirty="0" smtClean="0">
                <a:hlinkClick r:id="rId3"/>
              </a:rPr>
              <a:t>servicedesk@csc.fi</a:t>
            </a:r>
            <a:endParaRPr lang="fi-FI" sz="1600" dirty="0"/>
          </a:p>
          <a:p>
            <a:r>
              <a:rPr lang="fi-FI" sz="1600" dirty="0" err="1" smtClean="0"/>
              <a:t>Useful</a:t>
            </a:r>
            <a:r>
              <a:rPr lang="fi-FI" sz="1600" dirty="0" smtClean="0"/>
              <a:t> </a:t>
            </a:r>
            <a:r>
              <a:rPr lang="fi-FI" sz="1600" dirty="0" err="1" smtClean="0"/>
              <a:t>links</a:t>
            </a:r>
            <a:r>
              <a:rPr lang="fi-FI" sz="1600" dirty="0"/>
              <a:t>: </a:t>
            </a:r>
            <a:endParaRPr lang="fi-FI" sz="1600" dirty="0" smtClean="0"/>
          </a:p>
          <a:p>
            <a:pPr lvl="1"/>
            <a:r>
              <a:rPr lang="fi-FI" sz="1400" dirty="0">
                <a:hlinkClick r:id="rId4"/>
              </a:rPr>
              <a:t>https://www.fairdata.fi/en/faq</a:t>
            </a:r>
            <a:r>
              <a:rPr lang="fi-FI" sz="1400" dirty="0" smtClean="0">
                <a:hlinkClick r:id="rId4"/>
              </a:rPr>
              <a:t>/</a:t>
            </a:r>
            <a:endParaRPr lang="fi-FI" sz="1400" dirty="0" smtClean="0"/>
          </a:p>
          <a:p>
            <a:pPr lvl="1"/>
            <a:r>
              <a:rPr lang="fi-FI" sz="1400" dirty="0">
                <a:hlinkClick r:id="rId5"/>
              </a:rPr>
              <a:t>https://www.fairdata.fi/en/a-fairydata-service-user-tale</a:t>
            </a:r>
            <a:r>
              <a:rPr lang="fi-FI" sz="1400" dirty="0" smtClean="0">
                <a:hlinkClick r:id="rId5"/>
              </a:rPr>
              <a:t>/</a:t>
            </a:r>
            <a:endParaRPr lang="fi-FI" sz="1400" dirty="0" smtClean="0"/>
          </a:p>
          <a:p>
            <a:r>
              <a:rPr lang="fi-FI" sz="1600" dirty="0" err="1" smtClean="0"/>
              <a:t>This</a:t>
            </a:r>
            <a:r>
              <a:rPr lang="fi-FI" sz="1600" dirty="0" smtClean="0"/>
              <a:t> </a:t>
            </a:r>
            <a:r>
              <a:rPr lang="fi-FI" sz="1600" dirty="0" err="1" smtClean="0"/>
              <a:t>slideshow</a:t>
            </a:r>
            <a:r>
              <a:rPr lang="fi-FI" sz="1600" dirty="0" smtClean="0"/>
              <a:t> is </a:t>
            </a:r>
            <a:r>
              <a:rPr lang="fi-FI" sz="1600" dirty="0" err="1" smtClean="0"/>
              <a:t>available</a:t>
            </a:r>
            <a:r>
              <a:rPr lang="fi-FI" sz="1600" dirty="0" smtClean="0"/>
              <a:t> at: </a:t>
            </a:r>
            <a:endParaRPr lang="fi-FI" sz="1600" dirty="0"/>
          </a:p>
          <a:p>
            <a:pPr lvl="1"/>
            <a:r>
              <a:rPr lang="en-US" sz="1400" dirty="0">
                <a:hlinkClick r:id="rId6"/>
              </a:rPr>
              <a:t>https</a:t>
            </a:r>
            <a:r>
              <a:rPr lang="en-US" sz="1400" dirty="0">
                <a:hlinkClick r:id="rId6"/>
              </a:rPr>
              <a:t>://www.fairdata.fi/en/materials</a:t>
            </a:r>
            <a:r>
              <a:rPr lang="en-US" sz="1400" dirty="0" smtClean="0">
                <a:hlinkClick r:id="rId6"/>
              </a:rPr>
              <a:t>/</a:t>
            </a:r>
            <a:endParaRPr lang="en-US" sz="1400" dirty="0" smtClean="0"/>
          </a:p>
          <a:p>
            <a:pPr marL="255999" lvl="1" indent="0">
              <a:buNone/>
            </a:pPr>
            <a:endParaRPr lang="en-US" sz="1400" dirty="0"/>
          </a:p>
          <a:p>
            <a:endParaRPr lang="fi-FI" sz="1700" dirty="0" smtClean="0"/>
          </a:p>
          <a:p>
            <a:pPr lvl="1"/>
            <a:endParaRPr lang="fi-FI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86DF-C7C9-4DB3-8877-43D60EBA4301}" type="slidenum">
              <a:rPr lang="en-US" altLang="fi-FI" smtClean="0"/>
              <a:pPr/>
              <a:t>16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96309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Fairdata.fi – </a:t>
            </a:r>
            <a:r>
              <a:rPr lang="en-US" dirty="0" smtClean="0"/>
              <a:t>Integrated services for storing, sharing and publishing research data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Fairdata </a:t>
            </a:r>
            <a:r>
              <a:rPr lang="en-US" dirty="0" smtClean="0"/>
              <a:t>services are offered free-of-charge for </a:t>
            </a:r>
            <a:r>
              <a:rPr lang="en-US" dirty="0"/>
              <a:t>research done in Finnish higher education institutions and research institutes. </a:t>
            </a:r>
          </a:p>
          <a:p>
            <a:r>
              <a:rPr lang="en-US" dirty="0" smtClean="0"/>
              <a:t>Fairdata </a:t>
            </a:r>
            <a:r>
              <a:rPr lang="en-US" dirty="0"/>
              <a:t>services are </a:t>
            </a:r>
            <a:r>
              <a:rPr lang="en-US" dirty="0" err="1"/>
              <a:t>organised</a:t>
            </a:r>
            <a:r>
              <a:rPr lang="en-US" dirty="0"/>
              <a:t> by the Ministry of Education and produced by </a:t>
            </a:r>
            <a:r>
              <a:rPr lang="en-US" dirty="0" smtClean="0"/>
              <a:t>CSC. 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fi-FI" sz="1689" b="1" dirty="0" smtClean="0">
                <a:solidFill>
                  <a:schemeClr val="tx1"/>
                </a:solidFill>
              </a:rPr>
              <a:t>1 </a:t>
            </a:r>
            <a:r>
              <a:rPr lang="fi-FI" sz="1689" b="1" dirty="0" err="1" smtClean="0">
                <a:solidFill>
                  <a:schemeClr val="tx1"/>
                </a:solidFill>
              </a:rPr>
              <a:t>What</a:t>
            </a:r>
            <a:r>
              <a:rPr lang="fi-FI" sz="1689" b="1" dirty="0" smtClean="0">
                <a:solidFill>
                  <a:schemeClr val="tx1"/>
                </a:solidFill>
              </a:rPr>
              <a:t> </a:t>
            </a:r>
            <a:r>
              <a:rPr lang="fi-FI" sz="1689" b="1" dirty="0" err="1" smtClean="0">
                <a:solidFill>
                  <a:schemeClr val="tx1"/>
                </a:solidFill>
              </a:rPr>
              <a:t>are</a:t>
            </a:r>
            <a:r>
              <a:rPr lang="fi-FI" sz="1689" b="1" dirty="0" smtClean="0">
                <a:solidFill>
                  <a:schemeClr val="tx1"/>
                </a:solidFill>
              </a:rPr>
              <a:t> </a:t>
            </a:r>
            <a:r>
              <a:rPr lang="fi-FI" sz="1689" b="1" dirty="0" err="1" smtClean="0">
                <a:solidFill>
                  <a:schemeClr val="tx1"/>
                </a:solidFill>
              </a:rPr>
              <a:t>the</a:t>
            </a:r>
            <a:r>
              <a:rPr lang="fi-FI" sz="1689" b="1" dirty="0" smtClean="0">
                <a:solidFill>
                  <a:schemeClr val="tx1"/>
                </a:solidFill>
              </a:rPr>
              <a:t> Fairdata.fi Services for?</a:t>
            </a:r>
            <a:endParaRPr lang="fi-FI" sz="1689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1689" b="1" dirty="0" smtClean="0">
                <a:solidFill>
                  <a:schemeClr val="tx1"/>
                </a:solidFill>
              </a:rPr>
              <a:t>2 </a:t>
            </a:r>
            <a:r>
              <a:rPr lang="fi-FI" sz="1689" b="1" dirty="0" err="1">
                <a:solidFill>
                  <a:schemeClr val="tx1"/>
                </a:solidFill>
              </a:rPr>
              <a:t>What</a:t>
            </a:r>
            <a:r>
              <a:rPr lang="fi-FI" sz="1689" b="1" dirty="0">
                <a:solidFill>
                  <a:schemeClr val="tx1"/>
                </a:solidFill>
              </a:rPr>
              <a:t> </a:t>
            </a:r>
            <a:r>
              <a:rPr lang="fi-FI" sz="1689" b="1" dirty="0" err="1">
                <a:solidFill>
                  <a:schemeClr val="tx1"/>
                </a:solidFill>
              </a:rPr>
              <a:t>do</a:t>
            </a:r>
            <a:r>
              <a:rPr lang="fi-FI" sz="1689" b="1" dirty="0">
                <a:solidFill>
                  <a:schemeClr val="tx1"/>
                </a:solidFill>
              </a:rPr>
              <a:t> </a:t>
            </a:r>
            <a:r>
              <a:rPr lang="fi-FI" sz="1689" b="1" dirty="0" err="1">
                <a:solidFill>
                  <a:schemeClr val="tx1"/>
                </a:solidFill>
              </a:rPr>
              <a:t>they</a:t>
            </a:r>
            <a:r>
              <a:rPr lang="fi-FI" sz="1689" b="1" dirty="0">
                <a:solidFill>
                  <a:schemeClr val="tx1"/>
                </a:solidFill>
              </a:rPr>
              <a:t> </a:t>
            </a:r>
            <a:r>
              <a:rPr lang="fi-FI" sz="1689" b="1" dirty="0" err="1">
                <a:solidFill>
                  <a:schemeClr val="tx1"/>
                </a:solidFill>
              </a:rPr>
              <a:t>do</a:t>
            </a:r>
            <a:r>
              <a:rPr lang="fi-FI" sz="1689" b="1" dirty="0">
                <a:solidFill>
                  <a:schemeClr val="tx1"/>
                </a:solidFill>
              </a:rPr>
              <a:t>?</a:t>
            </a:r>
            <a:r>
              <a:rPr lang="fi-FI" sz="1689" dirty="0">
                <a:solidFill>
                  <a:schemeClr val="tx1"/>
                </a:solidFill>
              </a:rPr>
              <a:t/>
            </a:r>
            <a:br>
              <a:rPr lang="fi-FI" sz="1689" dirty="0">
                <a:solidFill>
                  <a:schemeClr val="tx1"/>
                </a:solidFill>
              </a:rPr>
            </a:br>
            <a:r>
              <a:rPr lang="fi-FI" sz="1408" dirty="0">
                <a:solidFill>
                  <a:schemeClr val="tx1"/>
                </a:solidFill>
              </a:rPr>
              <a:t>	</a:t>
            </a:r>
            <a:r>
              <a:rPr lang="fi-FI" sz="1408" dirty="0" smtClean="0">
                <a:solidFill>
                  <a:schemeClr val="tx1"/>
                </a:solidFill>
              </a:rPr>
              <a:t>Components and </a:t>
            </a:r>
            <a:r>
              <a:rPr lang="fi-FI" sz="1408" dirty="0" err="1" smtClean="0">
                <a:solidFill>
                  <a:schemeClr val="tx1"/>
                </a:solidFill>
              </a:rPr>
              <a:t>w</a:t>
            </a:r>
            <a:r>
              <a:rPr lang="fi-FI" sz="1408" dirty="0" err="1" smtClean="0">
                <a:solidFill>
                  <a:schemeClr val="tx1"/>
                </a:solidFill>
              </a:rPr>
              <a:t>orkflow</a:t>
            </a:r>
            <a:endParaRPr lang="fi-FI" sz="1408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89" b="1" dirty="0" smtClean="0">
                <a:solidFill>
                  <a:schemeClr val="tx1"/>
                </a:solidFill>
              </a:rPr>
              <a:t>3 Using the services</a:t>
            </a:r>
            <a:br>
              <a:rPr lang="en-US" sz="1689" b="1" dirty="0" smtClean="0">
                <a:solidFill>
                  <a:schemeClr val="tx1"/>
                </a:solidFill>
              </a:rPr>
            </a:br>
            <a:r>
              <a:rPr lang="en-US" sz="1689" b="1" dirty="0" smtClean="0">
                <a:solidFill>
                  <a:schemeClr val="tx1"/>
                </a:solidFill>
              </a:rPr>
              <a:t>	</a:t>
            </a:r>
            <a:r>
              <a:rPr lang="en-US" sz="1400" dirty="0">
                <a:solidFill>
                  <a:schemeClr val="tx1"/>
                </a:solidFill>
              </a:rPr>
              <a:t>Instructions and </a:t>
            </a:r>
            <a:r>
              <a:rPr lang="en-US" sz="1400" dirty="0" smtClean="0">
                <a:solidFill>
                  <a:schemeClr val="tx1"/>
                </a:solidFill>
              </a:rPr>
              <a:t>Demos</a:t>
            </a:r>
            <a:endParaRPr lang="en-US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89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89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1689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56" y="3401192"/>
            <a:ext cx="3056288" cy="100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989316" y="732402"/>
            <a:ext cx="1621049" cy="1525693"/>
          </a:xfrm>
          <a:prstGeom prst="can">
            <a:avLst/>
          </a:prstGeom>
          <a:solidFill>
            <a:schemeClr val="accent6"/>
          </a:solidFill>
          <a:ln>
            <a:noFill/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85820" tIns="42910" rIns="85820" bIns="429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51893" y="1268779"/>
            <a:ext cx="1495895" cy="773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ACTIVE DATA</a:t>
            </a:r>
          </a:p>
          <a:p>
            <a:pPr algn="ctr"/>
            <a:r>
              <a:rPr lang="en-US" sz="1314" dirty="0">
                <a:solidFill>
                  <a:schemeClr val="accent6">
                    <a:lumMod val="50000"/>
                  </a:schemeClr>
                </a:solidFill>
              </a:rPr>
              <a:t>Raw, continuously updated</a:t>
            </a:r>
          </a:p>
        </p:txBody>
      </p:sp>
      <p:sp>
        <p:nvSpPr>
          <p:cNvPr id="7" name="Can 6"/>
          <p:cNvSpPr/>
          <p:nvPr/>
        </p:nvSpPr>
        <p:spPr>
          <a:xfrm>
            <a:off x="5548517" y="732402"/>
            <a:ext cx="1621049" cy="1525693"/>
          </a:xfrm>
          <a:prstGeom prst="can">
            <a:avLst/>
          </a:prstGeom>
          <a:solidFill>
            <a:srgbClr val="92D050"/>
          </a:solidFill>
          <a:ln>
            <a:noFill/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85820" tIns="42910" rIns="85820" bIns="429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11094" y="1095461"/>
            <a:ext cx="1495895" cy="1103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14" dirty="0"/>
              <a:t>DYNAMIC RESEARCH DATA</a:t>
            </a:r>
          </a:p>
          <a:p>
            <a:pPr algn="ctr"/>
            <a:r>
              <a:rPr lang="en-US" sz="1314" dirty="0"/>
              <a:t>Version controlled, possible to cite</a:t>
            </a:r>
          </a:p>
        </p:txBody>
      </p:sp>
      <p:sp>
        <p:nvSpPr>
          <p:cNvPr id="9" name="Can 8"/>
          <p:cNvSpPr/>
          <p:nvPr/>
        </p:nvSpPr>
        <p:spPr>
          <a:xfrm>
            <a:off x="3289776" y="2967305"/>
            <a:ext cx="1621049" cy="1525693"/>
          </a:xfrm>
          <a:prstGeom prst="can">
            <a:avLst/>
          </a:prstGeom>
          <a:solidFill>
            <a:srgbClr val="00B0F0"/>
          </a:solidFill>
          <a:ln>
            <a:noFill/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85820" tIns="42910" rIns="85820" bIns="429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353" y="3395921"/>
            <a:ext cx="1495895" cy="901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14" dirty="0"/>
              <a:t>RESEARCH DATASET PUBLICATION</a:t>
            </a:r>
          </a:p>
          <a:p>
            <a:pPr algn="ctr"/>
            <a:r>
              <a:rPr lang="en-US" sz="1314" dirty="0"/>
              <a:t>Immutable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926232" y="894441"/>
            <a:ext cx="2467332" cy="1084673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85820" tIns="42910" rIns="85820" bIns="429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5426" y="1311444"/>
            <a:ext cx="2228943" cy="294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14" dirty="0"/>
              <a:t>Documentation, validation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3662259" y="1864753"/>
            <a:ext cx="834364" cy="959518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85820" tIns="42910" rIns="85820" bIns="429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5400000">
            <a:off x="3659294" y="2186382"/>
            <a:ext cx="840295" cy="294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14" dirty="0"/>
              <a:t>Research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765" y="254505"/>
            <a:ext cx="6486224" cy="381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7" b="1" dirty="0" smtClean="0"/>
              <a:t>1 What are Fairdata.fi Services for?</a:t>
            </a:r>
            <a:endParaRPr lang="en-US" sz="1877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3" y="3395921"/>
            <a:ext cx="2099735" cy="692913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2663095" y="3730151"/>
            <a:ext cx="5262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76565" y="3927861"/>
            <a:ext cx="25124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 err="1" smtClean="0"/>
              <a:t>Not</a:t>
            </a:r>
            <a:r>
              <a:rPr lang="fi-FI" sz="1100" dirty="0" smtClean="0"/>
              <a:t> </a:t>
            </a:r>
            <a:r>
              <a:rPr lang="fi-FI" sz="1100" dirty="0" err="1" smtClean="0"/>
              <a:t>tied</a:t>
            </a:r>
            <a:r>
              <a:rPr lang="fi-FI" sz="1100" dirty="0" smtClean="0"/>
              <a:t> to a </a:t>
            </a:r>
            <a:r>
              <a:rPr lang="fi-FI" sz="1100" dirty="0" err="1" smtClean="0"/>
              <a:t>specific</a:t>
            </a:r>
            <a:r>
              <a:rPr lang="fi-FI" sz="1100" dirty="0" smtClean="0"/>
              <a:t> </a:t>
            </a:r>
            <a:r>
              <a:rPr lang="fi-FI" sz="1100" dirty="0" err="1" smtClean="0"/>
              <a:t>field</a:t>
            </a:r>
            <a:r>
              <a:rPr lang="fi-FI" sz="1100" dirty="0" smtClean="0"/>
              <a:t> of science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 err="1" smtClean="0"/>
              <a:t>All</a:t>
            </a:r>
            <a:r>
              <a:rPr lang="fi-FI" sz="1100" dirty="0" smtClean="0"/>
              <a:t> </a:t>
            </a:r>
            <a:r>
              <a:rPr lang="fi-FI" sz="1100" dirty="0" err="1" smtClean="0"/>
              <a:t>file</a:t>
            </a:r>
            <a:r>
              <a:rPr lang="fi-FI" sz="1100" dirty="0" smtClean="0"/>
              <a:t> </a:t>
            </a:r>
            <a:r>
              <a:rPr lang="fi-FI" sz="1100" dirty="0" err="1" smtClean="0"/>
              <a:t>formats</a:t>
            </a:r>
            <a:r>
              <a:rPr lang="fi-FI" sz="1100" dirty="0" smtClean="0"/>
              <a:t> </a:t>
            </a:r>
            <a:endParaRPr lang="fi-FI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 err="1" smtClean="0"/>
              <a:t>Not</a:t>
            </a:r>
            <a:r>
              <a:rPr lang="fi-FI" sz="1100" dirty="0" smtClean="0"/>
              <a:t> for </a:t>
            </a:r>
            <a:r>
              <a:rPr lang="fi-FI" sz="1100" dirty="0" err="1" smtClean="0"/>
              <a:t>sensitive</a:t>
            </a:r>
            <a:r>
              <a:rPr lang="fi-FI" sz="1100" dirty="0" smtClean="0"/>
              <a:t> data</a:t>
            </a: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41128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59E4397-F9E4-BE46-A3D1-C4BA0F6E9722}"/>
              </a:ext>
            </a:extLst>
          </p:cNvPr>
          <p:cNvGrpSpPr/>
          <p:nvPr/>
        </p:nvGrpSpPr>
        <p:grpSpPr>
          <a:xfrm>
            <a:off x="769485" y="1443938"/>
            <a:ext cx="6981490" cy="2909390"/>
            <a:chOff x="481998" y="1516681"/>
            <a:chExt cx="11258757" cy="3884969"/>
          </a:xfrm>
        </p:grpSpPr>
        <p:sp>
          <p:nvSpPr>
            <p:cNvPr id="4" name="CustomShape 2">
              <a:extLst>
                <a:ext uri="{FF2B5EF4-FFF2-40B4-BE49-F238E27FC236}">
                  <a16:creationId xmlns:a16="http://schemas.microsoft.com/office/drawing/2014/main" id="{41845A45-4C8E-8146-ADA5-0074D2BE4228}"/>
                </a:ext>
              </a:extLst>
            </p:cNvPr>
            <p:cNvSpPr/>
            <p:nvPr/>
          </p:nvSpPr>
          <p:spPr>
            <a:xfrm>
              <a:off x="2464616" y="1516681"/>
              <a:ext cx="3084075" cy="396361"/>
            </a:xfrm>
            <a:prstGeom prst="rect">
              <a:avLst/>
            </a:prstGeom>
            <a:gradFill flip="none" rotWithShape="1">
              <a:gsLst>
                <a:gs pos="0">
                  <a:srgbClr val="2EB33E">
                    <a:tint val="66000"/>
                    <a:satMod val="160000"/>
                  </a:srgbClr>
                </a:gs>
                <a:gs pos="50000">
                  <a:srgbClr val="2EB33E">
                    <a:tint val="44500"/>
                    <a:satMod val="160000"/>
                  </a:srgbClr>
                </a:gs>
                <a:gs pos="100000">
                  <a:srgbClr val="2EB33E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55809" tIns="27904" rIns="55809" bIns="27904" anchor="ctr"/>
            <a:lstStyle/>
            <a:p>
              <a:pPr algn="ctr"/>
              <a:r>
                <a:rPr lang="fi-FI" sz="1116" spc="-1">
                  <a:latin typeface="Arial"/>
                </a:rPr>
                <a:t>IDA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8C28175-28DF-684C-A537-D5495E68EC0D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481998" y="2185562"/>
              <a:ext cx="986463" cy="82224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BF0DBC1-59FE-D04B-8376-14041DC8C5D8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10768831" y="2143802"/>
              <a:ext cx="971924" cy="864001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CustomShape 5">
              <a:extLst>
                <a:ext uri="{FF2B5EF4-FFF2-40B4-BE49-F238E27FC236}">
                  <a16:creationId xmlns:a16="http://schemas.microsoft.com/office/drawing/2014/main" id="{3C619E20-C225-FE4A-B11E-C04C637448EA}"/>
                </a:ext>
              </a:extLst>
            </p:cNvPr>
            <p:cNvSpPr/>
            <p:nvPr/>
          </p:nvSpPr>
          <p:spPr>
            <a:xfrm rot="30600">
              <a:off x="8454330" y="1518121"/>
              <a:ext cx="1057397" cy="390601"/>
            </a:xfrm>
            <a:prstGeom prst="rect">
              <a:avLst/>
            </a:prstGeom>
            <a:gradFill flip="none" rotWithShape="1">
              <a:gsLst>
                <a:gs pos="0">
                  <a:srgbClr val="2EB33E">
                    <a:tint val="66000"/>
                    <a:satMod val="160000"/>
                  </a:srgbClr>
                </a:gs>
                <a:gs pos="50000">
                  <a:srgbClr val="2EB33E">
                    <a:tint val="44500"/>
                    <a:satMod val="160000"/>
                  </a:srgbClr>
                </a:gs>
                <a:gs pos="100000">
                  <a:srgbClr val="2EB33E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55809" tIns="27904" rIns="55809" bIns="27904" anchor="ctr"/>
            <a:lstStyle/>
            <a:p>
              <a:pPr algn="ctr"/>
              <a:r>
                <a:rPr lang="fi-FI" sz="1116" spc="-1" dirty="0">
                  <a:latin typeface="Arial"/>
                </a:rPr>
                <a:t>Etsin</a:t>
              </a:r>
            </a:p>
          </p:txBody>
        </p:sp>
        <p:sp>
          <p:nvSpPr>
            <p:cNvPr id="9" name="CustomShape 6">
              <a:extLst>
                <a:ext uri="{FF2B5EF4-FFF2-40B4-BE49-F238E27FC236}">
                  <a16:creationId xmlns:a16="http://schemas.microsoft.com/office/drawing/2014/main" id="{A69AC7D2-988E-0942-ABDF-344ADF7E292E}"/>
                </a:ext>
              </a:extLst>
            </p:cNvPr>
            <p:cNvSpPr/>
            <p:nvPr/>
          </p:nvSpPr>
          <p:spPr>
            <a:xfrm>
              <a:off x="1583452" y="2452682"/>
              <a:ext cx="396524" cy="324000"/>
            </a:xfrm>
            <a:prstGeom prst="ellipse">
              <a:avLst/>
            </a:prstGeom>
            <a:noFill/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7">
              <a:extLst>
                <a:ext uri="{FF2B5EF4-FFF2-40B4-BE49-F238E27FC236}">
                  <a16:creationId xmlns:a16="http://schemas.microsoft.com/office/drawing/2014/main" id="{D796F1F1-362B-FB46-AFFC-7F46D68C7AE2}"/>
                </a:ext>
              </a:extLst>
            </p:cNvPr>
            <p:cNvSpPr/>
            <p:nvPr/>
          </p:nvSpPr>
          <p:spPr>
            <a:xfrm>
              <a:off x="2552733" y="2200682"/>
              <a:ext cx="1409863" cy="1044002"/>
            </a:xfrm>
            <a:custGeom>
              <a:avLst/>
              <a:gdLst/>
              <a:ahLst/>
              <a:cxnLst/>
              <a:rect l="0" t="0" r="r" b="b"/>
              <a:pathLst>
                <a:path w="3202" h="2902">
                  <a:moveTo>
                    <a:pt x="483" y="0"/>
                  </a:moveTo>
                  <a:cubicBezTo>
                    <a:pt x="241" y="0"/>
                    <a:pt x="0" y="241"/>
                    <a:pt x="0" y="483"/>
                  </a:cubicBezTo>
                  <a:lnTo>
                    <a:pt x="0" y="2417"/>
                  </a:lnTo>
                  <a:cubicBezTo>
                    <a:pt x="0" y="2659"/>
                    <a:pt x="241" y="2901"/>
                    <a:pt x="483" y="2901"/>
                  </a:cubicBezTo>
                  <a:lnTo>
                    <a:pt x="2717" y="2901"/>
                  </a:lnTo>
                  <a:cubicBezTo>
                    <a:pt x="2959" y="2901"/>
                    <a:pt x="3201" y="2659"/>
                    <a:pt x="3201" y="2417"/>
                  </a:cubicBezTo>
                  <a:lnTo>
                    <a:pt x="3201" y="483"/>
                  </a:lnTo>
                  <a:cubicBezTo>
                    <a:pt x="3201" y="241"/>
                    <a:pt x="2959" y="0"/>
                    <a:pt x="2717" y="0"/>
                  </a:cubicBezTo>
                  <a:lnTo>
                    <a:pt x="483" y="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TextShape 8">
              <a:extLst>
                <a:ext uri="{FF2B5EF4-FFF2-40B4-BE49-F238E27FC236}">
                  <a16:creationId xmlns:a16="http://schemas.microsoft.com/office/drawing/2014/main" id="{2CBB96EB-6C6E-F745-8AF3-969E9BC329BA}"/>
                </a:ext>
              </a:extLst>
            </p:cNvPr>
            <p:cNvSpPr txBox="1"/>
            <p:nvPr/>
          </p:nvSpPr>
          <p:spPr>
            <a:xfrm>
              <a:off x="2576084" y="2295723"/>
              <a:ext cx="1386512" cy="909001"/>
            </a:xfrm>
            <a:prstGeom prst="rect">
              <a:avLst/>
            </a:prstGeom>
            <a:noFill/>
            <a:ln>
              <a:noFill/>
            </a:ln>
          </p:spPr>
          <p:txBody>
            <a:bodyPr lIns="55809" tIns="27904" rIns="55809" bIns="27904"/>
            <a:lstStyle/>
            <a:p>
              <a:pPr algn="ctr"/>
              <a:r>
                <a:rPr lang="en-US" sz="992" spc="-1" dirty="0">
                  <a:latin typeface="Arial"/>
                </a:rPr>
                <a:t>Store, rename, organize, share data</a:t>
              </a:r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D3DD8BDF-4A13-164D-BDB8-7ED2A88AF8D8}"/>
                </a:ext>
              </a:extLst>
            </p:cNvPr>
            <p:cNvSpPr/>
            <p:nvPr/>
          </p:nvSpPr>
          <p:spPr>
            <a:xfrm>
              <a:off x="1979976" y="2596683"/>
              <a:ext cx="572757" cy="0"/>
            </a:xfrm>
            <a:prstGeom prst="line">
              <a:avLst/>
            </a:prstGeom>
            <a:ln w="180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CustomShape 10">
              <a:extLst>
                <a:ext uri="{FF2B5EF4-FFF2-40B4-BE49-F238E27FC236}">
                  <a16:creationId xmlns:a16="http://schemas.microsoft.com/office/drawing/2014/main" id="{712DB9FB-B5B0-4646-B45F-968B3D0E2858}"/>
                </a:ext>
              </a:extLst>
            </p:cNvPr>
            <p:cNvSpPr/>
            <p:nvPr/>
          </p:nvSpPr>
          <p:spPr>
            <a:xfrm>
              <a:off x="6454088" y="2236682"/>
              <a:ext cx="1419996" cy="990001"/>
            </a:xfrm>
            <a:custGeom>
              <a:avLst/>
              <a:gdLst/>
              <a:ahLst/>
              <a:cxnLst/>
              <a:rect l="0" t="0" r="r" b="b"/>
              <a:pathLst>
                <a:path w="3225" h="2752">
                  <a:moveTo>
                    <a:pt x="458" y="0"/>
                  </a:moveTo>
                  <a:cubicBezTo>
                    <a:pt x="229" y="0"/>
                    <a:pt x="0" y="229"/>
                    <a:pt x="0" y="458"/>
                  </a:cubicBezTo>
                  <a:lnTo>
                    <a:pt x="0" y="2292"/>
                  </a:lnTo>
                  <a:cubicBezTo>
                    <a:pt x="0" y="2521"/>
                    <a:pt x="229" y="2751"/>
                    <a:pt x="458" y="2751"/>
                  </a:cubicBezTo>
                  <a:lnTo>
                    <a:pt x="2765" y="2751"/>
                  </a:lnTo>
                  <a:cubicBezTo>
                    <a:pt x="2994" y="2751"/>
                    <a:pt x="3224" y="2521"/>
                    <a:pt x="3224" y="2292"/>
                  </a:cubicBezTo>
                  <a:lnTo>
                    <a:pt x="3224" y="458"/>
                  </a:lnTo>
                  <a:cubicBezTo>
                    <a:pt x="3224" y="229"/>
                    <a:pt x="2994" y="0"/>
                    <a:pt x="2765" y="0"/>
                  </a:cubicBezTo>
                  <a:lnTo>
                    <a:pt x="458" y="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" name="TextShape 11">
              <a:extLst>
                <a:ext uri="{FF2B5EF4-FFF2-40B4-BE49-F238E27FC236}">
                  <a16:creationId xmlns:a16="http://schemas.microsoft.com/office/drawing/2014/main" id="{178349BB-21F6-2746-B533-12F1FF093B83}"/>
                </a:ext>
              </a:extLst>
            </p:cNvPr>
            <p:cNvSpPr txBox="1"/>
            <p:nvPr/>
          </p:nvSpPr>
          <p:spPr>
            <a:xfrm>
              <a:off x="6429856" y="2285282"/>
              <a:ext cx="1542037" cy="1089362"/>
            </a:xfrm>
            <a:prstGeom prst="rect">
              <a:avLst/>
            </a:prstGeom>
            <a:noFill/>
            <a:ln>
              <a:noFill/>
            </a:ln>
          </p:spPr>
          <p:txBody>
            <a:bodyPr lIns="55809" tIns="27904" rIns="55809" bIns="27904"/>
            <a:lstStyle/>
            <a:p>
              <a:pPr algn="ctr"/>
              <a:r>
                <a:rPr lang="pt-BR" sz="992" spc="-1" dirty="0">
                  <a:latin typeface="Arial"/>
                </a:rPr>
                <a:t>Describe data as a research dataset (add metadata)</a:t>
              </a:r>
              <a:endParaRPr lang="fi-FI" sz="992" spc="-1" dirty="0">
                <a:latin typeface="Arial"/>
              </a:endParaRPr>
            </a:p>
          </p:txBody>
        </p:sp>
        <p:sp>
          <p:nvSpPr>
            <p:cNvPr id="15" name="CustomShape 12">
              <a:extLst>
                <a:ext uri="{FF2B5EF4-FFF2-40B4-BE49-F238E27FC236}">
                  <a16:creationId xmlns:a16="http://schemas.microsoft.com/office/drawing/2014/main" id="{F778215C-EA4D-F649-BE60-2F7A5F6515D1}"/>
                </a:ext>
              </a:extLst>
            </p:cNvPr>
            <p:cNvSpPr/>
            <p:nvPr/>
          </p:nvSpPr>
          <p:spPr>
            <a:xfrm>
              <a:off x="8324359" y="2236682"/>
              <a:ext cx="1321746" cy="942481"/>
            </a:xfrm>
            <a:custGeom>
              <a:avLst/>
              <a:gdLst/>
              <a:ahLst/>
              <a:cxnLst/>
              <a:rect l="0" t="0" r="r" b="b"/>
              <a:pathLst>
                <a:path w="3002" h="2620">
                  <a:moveTo>
                    <a:pt x="436" y="0"/>
                  </a:moveTo>
                  <a:cubicBezTo>
                    <a:pt x="218" y="0"/>
                    <a:pt x="0" y="218"/>
                    <a:pt x="0" y="436"/>
                  </a:cubicBezTo>
                  <a:lnTo>
                    <a:pt x="0" y="2182"/>
                  </a:lnTo>
                  <a:cubicBezTo>
                    <a:pt x="0" y="2400"/>
                    <a:pt x="218" y="2619"/>
                    <a:pt x="436" y="2619"/>
                  </a:cubicBezTo>
                  <a:lnTo>
                    <a:pt x="2564" y="2619"/>
                  </a:lnTo>
                  <a:cubicBezTo>
                    <a:pt x="2782" y="2619"/>
                    <a:pt x="3001" y="2400"/>
                    <a:pt x="3001" y="2182"/>
                  </a:cubicBezTo>
                  <a:lnTo>
                    <a:pt x="3001" y="436"/>
                  </a:lnTo>
                  <a:cubicBezTo>
                    <a:pt x="3001" y="218"/>
                    <a:pt x="2782" y="0"/>
                    <a:pt x="2564" y="0"/>
                  </a:cubicBezTo>
                  <a:lnTo>
                    <a:pt x="436" y="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TextShape 13">
              <a:extLst>
                <a:ext uri="{FF2B5EF4-FFF2-40B4-BE49-F238E27FC236}">
                  <a16:creationId xmlns:a16="http://schemas.microsoft.com/office/drawing/2014/main" id="{34EF0CCF-D2BE-354F-8886-FCDB8371A902}"/>
                </a:ext>
              </a:extLst>
            </p:cNvPr>
            <p:cNvSpPr txBox="1"/>
            <p:nvPr/>
          </p:nvSpPr>
          <p:spPr>
            <a:xfrm>
              <a:off x="8282530" y="2297161"/>
              <a:ext cx="1390037" cy="947523"/>
            </a:xfrm>
            <a:prstGeom prst="rect">
              <a:avLst/>
            </a:prstGeom>
            <a:noFill/>
            <a:ln>
              <a:noFill/>
            </a:ln>
          </p:spPr>
          <p:txBody>
            <a:bodyPr lIns="55809" tIns="27904" rIns="55809" bIns="27904"/>
            <a:lstStyle/>
            <a:p>
              <a:pPr algn="ctr"/>
              <a:r>
                <a:rPr lang="en-US" sz="992" spc="-1" dirty="0">
                  <a:latin typeface="Arial"/>
                </a:rPr>
                <a:t>Dataset is public, findable and citable</a:t>
              </a:r>
              <a:endParaRPr lang="fi-FI" sz="992" spc="-1" dirty="0">
                <a:latin typeface="Arial"/>
              </a:endParaRPr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596E741D-7624-5347-B8AB-24562D9694E3}"/>
                </a:ext>
              </a:extLst>
            </p:cNvPr>
            <p:cNvSpPr/>
            <p:nvPr/>
          </p:nvSpPr>
          <p:spPr>
            <a:xfrm>
              <a:off x="7883777" y="2596683"/>
              <a:ext cx="440582" cy="0"/>
            </a:xfrm>
            <a:prstGeom prst="line">
              <a:avLst/>
            </a:prstGeom>
            <a:ln w="180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F4CBAF85-153B-264D-BDB2-21C782FF3F29}"/>
                </a:ext>
              </a:extLst>
            </p:cNvPr>
            <p:cNvSpPr/>
            <p:nvPr/>
          </p:nvSpPr>
          <p:spPr>
            <a:xfrm>
              <a:off x="9630244" y="2596683"/>
              <a:ext cx="489927" cy="0"/>
            </a:xfrm>
            <a:prstGeom prst="line">
              <a:avLst/>
            </a:prstGeom>
            <a:ln w="180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16">
              <a:extLst>
                <a:ext uri="{FF2B5EF4-FFF2-40B4-BE49-F238E27FC236}">
                  <a16:creationId xmlns:a16="http://schemas.microsoft.com/office/drawing/2014/main" id="{3E022DE7-A718-6347-AC0B-14A372DE18B8}"/>
                </a:ext>
              </a:extLst>
            </p:cNvPr>
            <p:cNvSpPr/>
            <p:nvPr/>
          </p:nvSpPr>
          <p:spPr>
            <a:xfrm>
              <a:off x="10130746" y="2452682"/>
              <a:ext cx="396524" cy="324000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94A77C9E-497F-BA48-8C61-9A5FE35AE621}"/>
                </a:ext>
              </a:extLst>
            </p:cNvPr>
            <p:cNvSpPr/>
            <p:nvPr/>
          </p:nvSpPr>
          <p:spPr>
            <a:xfrm flipV="1">
              <a:off x="4843760" y="1912682"/>
              <a:ext cx="0" cy="28800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6078D505-03BF-8840-881E-B069DB7807EA}"/>
                </a:ext>
              </a:extLst>
            </p:cNvPr>
            <p:cNvSpPr/>
            <p:nvPr/>
          </p:nvSpPr>
          <p:spPr>
            <a:xfrm flipV="1">
              <a:off x="3257664" y="1912682"/>
              <a:ext cx="0" cy="28800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2B52EF94-5ECF-9945-BC92-068DC89E13EE}"/>
                </a:ext>
              </a:extLst>
            </p:cNvPr>
            <p:cNvSpPr/>
            <p:nvPr/>
          </p:nvSpPr>
          <p:spPr>
            <a:xfrm flipV="1">
              <a:off x="7222903" y="1912682"/>
              <a:ext cx="0" cy="32400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79B8E685-FFC8-9246-A132-758EEF774491}"/>
                </a:ext>
              </a:extLst>
            </p:cNvPr>
            <p:cNvSpPr/>
            <p:nvPr/>
          </p:nvSpPr>
          <p:spPr>
            <a:xfrm flipV="1">
              <a:off x="8985232" y="1912682"/>
              <a:ext cx="0" cy="32400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21">
              <a:extLst>
                <a:ext uri="{FF2B5EF4-FFF2-40B4-BE49-F238E27FC236}">
                  <a16:creationId xmlns:a16="http://schemas.microsoft.com/office/drawing/2014/main" id="{B4E8A357-1D43-874D-A460-45329AE85079}"/>
                </a:ext>
              </a:extLst>
            </p:cNvPr>
            <p:cNvSpPr/>
            <p:nvPr/>
          </p:nvSpPr>
          <p:spPr>
            <a:xfrm rot="30600">
              <a:off x="6031569" y="1519201"/>
              <a:ext cx="2026237" cy="386280"/>
            </a:xfrm>
            <a:prstGeom prst="rect">
              <a:avLst/>
            </a:prstGeom>
            <a:gradFill flip="none" rotWithShape="1">
              <a:gsLst>
                <a:gs pos="0">
                  <a:srgbClr val="2EB33E">
                    <a:tint val="66000"/>
                    <a:satMod val="160000"/>
                  </a:srgbClr>
                </a:gs>
                <a:gs pos="50000">
                  <a:srgbClr val="2EB33E">
                    <a:tint val="44500"/>
                    <a:satMod val="160000"/>
                  </a:srgbClr>
                </a:gs>
                <a:gs pos="100000">
                  <a:srgbClr val="2EB33E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55809" tIns="27904" rIns="55809" bIns="27904" anchor="ctr"/>
            <a:lstStyle/>
            <a:p>
              <a:pPr algn="ctr"/>
              <a:r>
                <a:rPr lang="fi-FI" sz="1116" spc="-1" dirty="0" smtClean="0">
                  <a:latin typeface="Arial"/>
                </a:rPr>
                <a:t>Qvain Light</a:t>
              </a:r>
              <a:endParaRPr lang="fi-FI" sz="1116" spc="-1" dirty="0">
                <a:latin typeface="Arial"/>
              </a:endParaRPr>
            </a:p>
          </p:txBody>
        </p:sp>
        <p:sp>
          <p:nvSpPr>
            <p:cNvPr id="25" name="CustomShape 22">
              <a:extLst>
                <a:ext uri="{FF2B5EF4-FFF2-40B4-BE49-F238E27FC236}">
                  <a16:creationId xmlns:a16="http://schemas.microsoft.com/office/drawing/2014/main" id="{5B4A33AB-5BBE-1A4C-8C14-952AD29396DB}"/>
                </a:ext>
              </a:extLst>
            </p:cNvPr>
            <p:cNvSpPr/>
            <p:nvPr/>
          </p:nvSpPr>
          <p:spPr>
            <a:xfrm>
              <a:off x="4439305" y="2200681"/>
              <a:ext cx="1549968" cy="1044002"/>
            </a:xfrm>
            <a:custGeom>
              <a:avLst/>
              <a:gdLst/>
              <a:ahLst/>
              <a:cxnLst/>
              <a:rect l="0" t="0" r="r" b="b"/>
              <a:pathLst>
                <a:path w="3519" h="2902">
                  <a:moveTo>
                    <a:pt x="483" y="0"/>
                  </a:moveTo>
                  <a:cubicBezTo>
                    <a:pt x="241" y="0"/>
                    <a:pt x="0" y="241"/>
                    <a:pt x="0" y="483"/>
                  </a:cubicBezTo>
                  <a:lnTo>
                    <a:pt x="0" y="2417"/>
                  </a:lnTo>
                  <a:cubicBezTo>
                    <a:pt x="0" y="2659"/>
                    <a:pt x="241" y="2901"/>
                    <a:pt x="483" y="2901"/>
                  </a:cubicBezTo>
                  <a:lnTo>
                    <a:pt x="3035" y="2901"/>
                  </a:lnTo>
                  <a:cubicBezTo>
                    <a:pt x="3276" y="2901"/>
                    <a:pt x="3518" y="2659"/>
                    <a:pt x="3518" y="2417"/>
                  </a:cubicBezTo>
                  <a:lnTo>
                    <a:pt x="3518" y="483"/>
                  </a:lnTo>
                  <a:cubicBezTo>
                    <a:pt x="3518" y="241"/>
                    <a:pt x="3276" y="0"/>
                    <a:pt x="3035" y="0"/>
                  </a:cubicBezTo>
                  <a:lnTo>
                    <a:pt x="483" y="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TextShape 23">
              <a:extLst>
                <a:ext uri="{FF2B5EF4-FFF2-40B4-BE49-F238E27FC236}">
                  <a16:creationId xmlns:a16="http://schemas.microsoft.com/office/drawing/2014/main" id="{F6C41AD5-DE80-D54A-8D18-8810A97DF7B0}"/>
                </a:ext>
              </a:extLst>
            </p:cNvPr>
            <p:cNvSpPr txBox="1"/>
            <p:nvPr/>
          </p:nvSpPr>
          <p:spPr>
            <a:xfrm>
              <a:off x="4403178" y="2297162"/>
              <a:ext cx="1586096" cy="1089361"/>
            </a:xfrm>
            <a:prstGeom prst="rect">
              <a:avLst/>
            </a:prstGeom>
            <a:noFill/>
            <a:ln>
              <a:noFill/>
            </a:ln>
          </p:spPr>
          <p:txBody>
            <a:bodyPr lIns="55809" tIns="27904" rIns="55809" bIns="27904"/>
            <a:lstStyle/>
            <a:p>
              <a:pPr algn="ctr"/>
              <a:r>
                <a:rPr lang="en-US" sz="992" spc="-1" dirty="0">
                  <a:latin typeface="Arial"/>
                </a:rPr>
                <a:t>Store the data in immutable state</a:t>
              </a:r>
              <a:endParaRPr lang="fi-FI" sz="992" spc="-1" dirty="0">
                <a:latin typeface="Arial"/>
              </a:endParaRPr>
            </a:p>
            <a:p>
              <a:pPr algn="ctr"/>
              <a:r>
                <a:rPr lang="fi-FI" sz="992" spc="-1" dirty="0" smtClean="0">
                  <a:latin typeface="Arial"/>
                </a:rPr>
                <a:t>(</a:t>
              </a:r>
              <a:r>
                <a:rPr lang="fi-FI" sz="992" spc="-1" dirty="0" err="1" smtClean="0">
                  <a:latin typeface="Arial"/>
                </a:rPr>
                <a:t>frozen</a:t>
              </a:r>
              <a:r>
                <a:rPr lang="fi-FI" sz="992" spc="-1" dirty="0" smtClean="0">
                  <a:latin typeface="Arial"/>
                </a:rPr>
                <a:t> data) </a:t>
              </a:r>
              <a:endParaRPr lang="fi-FI" sz="992" spc="-1" dirty="0">
                <a:latin typeface="Arial"/>
              </a:endParaRPr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57F4F69F-47E8-B54F-9ACE-0C3BDFCAD155}"/>
                </a:ext>
              </a:extLst>
            </p:cNvPr>
            <p:cNvSpPr/>
            <p:nvPr/>
          </p:nvSpPr>
          <p:spPr>
            <a:xfrm>
              <a:off x="5989273" y="2596682"/>
              <a:ext cx="484640" cy="0"/>
            </a:xfrm>
            <a:prstGeom prst="line">
              <a:avLst/>
            </a:prstGeom>
            <a:ln w="180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115803EB-7954-C24C-A957-FEAE8DE4D2F0}"/>
                </a:ext>
              </a:extLst>
            </p:cNvPr>
            <p:cNvSpPr/>
            <p:nvPr/>
          </p:nvSpPr>
          <p:spPr>
            <a:xfrm>
              <a:off x="4006654" y="2632683"/>
              <a:ext cx="440582" cy="0"/>
            </a:xfrm>
            <a:prstGeom prst="line">
              <a:avLst/>
            </a:prstGeom>
            <a:ln w="180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CustomShape 26">
              <a:extLst>
                <a:ext uri="{FF2B5EF4-FFF2-40B4-BE49-F238E27FC236}">
                  <a16:creationId xmlns:a16="http://schemas.microsoft.com/office/drawing/2014/main" id="{26CFDFA8-D2EB-254C-AC83-2F30EAF52160}"/>
                </a:ext>
              </a:extLst>
            </p:cNvPr>
            <p:cNvSpPr/>
            <p:nvPr/>
          </p:nvSpPr>
          <p:spPr>
            <a:xfrm>
              <a:off x="6250155" y="3820684"/>
              <a:ext cx="3336030" cy="1043997"/>
            </a:xfrm>
            <a:custGeom>
              <a:avLst/>
              <a:gdLst/>
              <a:ahLst/>
              <a:cxnLst/>
              <a:rect l="0" t="0" r="r" b="b"/>
              <a:pathLst>
                <a:path w="7114" h="2891">
                  <a:moveTo>
                    <a:pt x="481" y="0"/>
                  </a:moveTo>
                  <a:cubicBezTo>
                    <a:pt x="240" y="0"/>
                    <a:pt x="0" y="240"/>
                    <a:pt x="0" y="481"/>
                  </a:cubicBezTo>
                  <a:lnTo>
                    <a:pt x="0" y="2408"/>
                  </a:lnTo>
                  <a:cubicBezTo>
                    <a:pt x="0" y="2649"/>
                    <a:pt x="240" y="2890"/>
                    <a:pt x="481" y="2890"/>
                  </a:cubicBezTo>
                  <a:lnTo>
                    <a:pt x="6631" y="2890"/>
                  </a:lnTo>
                  <a:cubicBezTo>
                    <a:pt x="6872" y="2890"/>
                    <a:pt x="7113" y="2649"/>
                    <a:pt x="7113" y="2408"/>
                  </a:cubicBezTo>
                  <a:lnTo>
                    <a:pt x="7113" y="481"/>
                  </a:lnTo>
                  <a:cubicBezTo>
                    <a:pt x="7113" y="240"/>
                    <a:pt x="6872" y="0"/>
                    <a:pt x="6631" y="0"/>
                  </a:cubicBezTo>
                  <a:lnTo>
                    <a:pt x="481" y="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custDash>
                <a:ds d="3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TextShape 27">
              <a:extLst>
                <a:ext uri="{FF2B5EF4-FFF2-40B4-BE49-F238E27FC236}">
                  <a16:creationId xmlns:a16="http://schemas.microsoft.com/office/drawing/2014/main" id="{3D54FC5D-4F52-D442-B925-6D448629102A}"/>
                </a:ext>
              </a:extLst>
            </p:cNvPr>
            <p:cNvSpPr txBox="1"/>
            <p:nvPr/>
          </p:nvSpPr>
          <p:spPr>
            <a:xfrm>
              <a:off x="6250155" y="3946524"/>
              <a:ext cx="3392481" cy="1197302"/>
            </a:xfrm>
            <a:prstGeom prst="rect">
              <a:avLst/>
            </a:prstGeom>
            <a:noFill/>
            <a:ln>
              <a:noFill/>
            </a:ln>
          </p:spPr>
          <p:txBody>
            <a:bodyPr lIns="55809" tIns="27904" rIns="55809" bIns="27904"/>
            <a:lstStyle/>
            <a:p>
              <a:pPr algn="ctr"/>
              <a:r>
                <a:rPr lang="en-US" sz="992" spc="-1" dirty="0">
                  <a:latin typeface="Arial"/>
                </a:rPr>
                <a:t>Move dataset to </a:t>
              </a:r>
              <a:r>
                <a:rPr lang="en-US" sz="992" spc="-1" dirty="0" smtClean="0">
                  <a:latin typeface="Arial"/>
                </a:rPr>
                <a:t>Digital </a:t>
              </a:r>
              <a:r>
                <a:rPr lang="en-US" sz="992" spc="-1" dirty="0" smtClean="0">
                  <a:latin typeface="Arial"/>
                </a:rPr>
                <a:t>Preservation Service </a:t>
              </a:r>
              <a:r>
                <a:rPr lang="en-US" sz="992" spc="-1" dirty="0">
                  <a:latin typeface="Arial"/>
                </a:rPr>
                <a:t>for </a:t>
              </a:r>
              <a:r>
                <a:rPr lang="en-US" sz="992" spc="-1" dirty="0" smtClean="0">
                  <a:latin typeface="Arial"/>
                </a:rPr>
                <a:t>Research Data (</a:t>
              </a:r>
              <a:r>
                <a:rPr lang="en-US" sz="992" spc="-1" dirty="0">
                  <a:latin typeface="Arial"/>
                </a:rPr>
                <a:t>requires agreement)</a:t>
              </a:r>
              <a:endParaRPr lang="fi-FI" sz="992" spc="-1" dirty="0">
                <a:latin typeface="Arial"/>
              </a:endParaRPr>
            </a:p>
          </p:txBody>
        </p:sp>
        <p:sp>
          <p:nvSpPr>
            <p:cNvPr id="31" name="Line 28">
              <a:extLst>
                <a:ext uri="{FF2B5EF4-FFF2-40B4-BE49-F238E27FC236}">
                  <a16:creationId xmlns:a16="http://schemas.microsoft.com/office/drawing/2014/main" id="{34D2D846-6DFD-5F48-9553-361F2AB285B1}"/>
                </a:ext>
              </a:extLst>
            </p:cNvPr>
            <p:cNvSpPr/>
            <p:nvPr/>
          </p:nvSpPr>
          <p:spPr>
            <a:xfrm>
              <a:off x="9586186" y="4252684"/>
              <a:ext cx="489927" cy="0"/>
            </a:xfrm>
            <a:prstGeom prst="line">
              <a:avLst/>
            </a:prstGeom>
            <a:ln w="18000">
              <a:solidFill>
                <a:srgbClr val="000000"/>
              </a:solidFill>
              <a:custDash>
                <a:ds d="300000" sp="300000"/>
              </a:custDash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" name="CustomShape 29">
              <a:extLst>
                <a:ext uri="{FF2B5EF4-FFF2-40B4-BE49-F238E27FC236}">
                  <a16:creationId xmlns:a16="http://schemas.microsoft.com/office/drawing/2014/main" id="{65625EB1-F9D5-124D-A454-404136C649BA}"/>
                </a:ext>
              </a:extLst>
            </p:cNvPr>
            <p:cNvSpPr/>
            <p:nvPr/>
          </p:nvSpPr>
          <p:spPr>
            <a:xfrm>
              <a:off x="10086687" y="4108684"/>
              <a:ext cx="396524" cy="324000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Line 30">
              <a:extLst>
                <a:ext uri="{FF2B5EF4-FFF2-40B4-BE49-F238E27FC236}">
                  <a16:creationId xmlns:a16="http://schemas.microsoft.com/office/drawing/2014/main" id="{8D560634-8090-7047-A1DB-7B7BEBF35F84}"/>
                </a:ext>
              </a:extLst>
            </p:cNvPr>
            <p:cNvSpPr/>
            <p:nvPr/>
          </p:nvSpPr>
          <p:spPr>
            <a:xfrm>
              <a:off x="7217616" y="3244684"/>
              <a:ext cx="5287" cy="540000"/>
            </a:xfrm>
            <a:prstGeom prst="line">
              <a:avLst/>
            </a:prstGeom>
            <a:ln w="18000">
              <a:solidFill>
                <a:srgbClr val="000000"/>
              </a:solidFill>
              <a:custDash>
                <a:ds d="300000" sp="300000"/>
              </a:custDash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CustomShape 31">
              <a:extLst>
                <a:ext uri="{FF2B5EF4-FFF2-40B4-BE49-F238E27FC236}">
                  <a16:creationId xmlns:a16="http://schemas.microsoft.com/office/drawing/2014/main" id="{5BB4590A-0AB1-AD42-A2DB-485DD1603398}"/>
                </a:ext>
              </a:extLst>
            </p:cNvPr>
            <p:cNvSpPr/>
            <p:nvPr/>
          </p:nvSpPr>
          <p:spPr>
            <a:xfrm rot="30600">
              <a:off x="5103480" y="5044847"/>
              <a:ext cx="4974649" cy="356803"/>
            </a:xfrm>
            <a:prstGeom prst="rect">
              <a:avLst/>
            </a:prstGeom>
            <a:gradFill flip="none" rotWithShape="1">
              <a:gsLst>
                <a:gs pos="0">
                  <a:srgbClr val="2EB33E">
                    <a:tint val="66000"/>
                    <a:satMod val="160000"/>
                  </a:srgbClr>
                </a:gs>
                <a:gs pos="50000">
                  <a:srgbClr val="2EB33E">
                    <a:tint val="44500"/>
                    <a:satMod val="160000"/>
                  </a:srgbClr>
                </a:gs>
                <a:gs pos="100000">
                  <a:srgbClr val="2EB33E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55809" tIns="27904" rIns="55809" bIns="27904" anchor="ctr"/>
            <a:lstStyle/>
            <a:p>
              <a:pPr algn="ctr"/>
              <a:r>
                <a:rPr lang="fi-FI" sz="1116" spc="-1" dirty="0" smtClean="0">
                  <a:latin typeface="Arial"/>
                </a:rPr>
                <a:t>Digital </a:t>
              </a:r>
              <a:r>
                <a:rPr lang="fi-FI" sz="1116" spc="-1" dirty="0" err="1" smtClean="0">
                  <a:latin typeface="Arial"/>
                </a:rPr>
                <a:t>Preservation</a:t>
              </a:r>
              <a:r>
                <a:rPr lang="fi-FI" sz="1116" spc="-1" dirty="0" smtClean="0">
                  <a:latin typeface="Arial"/>
                </a:rPr>
                <a:t> </a:t>
              </a:r>
              <a:r>
                <a:rPr lang="fi-FI" sz="1116" spc="-1" dirty="0" smtClean="0">
                  <a:latin typeface="Arial"/>
                </a:rPr>
                <a:t>Service for </a:t>
              </a:r>
              <a:r>
                <a:rPr lang="fi-FI" sz="1116" spc="-1" dirty="0" err="1" smtClean="0">
                  <a:latin typeface="Arial"/>
                </a:rPr>
                <a:t>Research</a:t>
              </a:r>
              <a:r>
                <a:rPr lang="fi-FI" sz="1116" spc="-1" dirty="0" smtClean="0">
                  <a:latin typeface="Arial"/>
                </a:rPr>
                <a:t> Data</a:t>
              </a:r>
              <a:endParaRPr lang="fi-FI" sz="1116" spc="-1" dirty="0">
                <a:latin typeface="Arial"/>
              </a:endParaRPr>
            </a:p>
          </p:txBody>
        </p:sp>
        <p:sp>
          <p:nvSpPr>
            <p:cNvPr id="35" name="Line 32">
              <a:extLst>
                <a:ext uri="{FF2B5EF4-FFF2-40B4-BE49-F238E27FC236}">
                  <a16:creationId xmlns:a16="http://schemas.microsoft.com/office/drawing/2014/main" id="{D40AD7D0-7333-5947-A7A8-6911836B0166}"/>
                </a:ext>
              </a:extLst>
            </p:cNvPr>
            <p:cNvSpPr/>
            <p:nvPr/>
          </p:nvSpPr>
          <p:spPr>
            <a:xfrm>
              <a:off x="6621840" y="4864680"/>
              <a:ext cx="0" cy="18000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6" name="Title 35">
            <a:extLst>
              <a:ext uri="{FF2B5EF4-FFF2-40B4-BE49-F238E27FC236}">
                <a16:creationId xmlns:a16="http://schemas.microsoft.com/office/drawing/2014/main" id="{D6F39554-C57F-5A43-B126-416379B89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02" y="313012"/>
            <a:ext cx="7583897" cy="632289"/>
          </a:xfrm>
        </p:spPr>
        <p:txBody>
          <a:bodyPr/>
          <a:lstStyle/>
          <a:p>
            <a:r>
              <a:rPr lang="fi-FI" sz="1800" dirty="0" smtClean="0"/>
              <a:t>2 Fairdata.fi </a:t>
            </a:r>
            <a:r>
              <a:rPr lang="fi-FI" sz="1800" dirty="0"/>
              <a:t>- </a:t>
            </a:r>
            <a:r>
              <a:rPr lang="fi-FI" sz="1800" dirty="0" err="1"/>
              <a:t>W</a:t>
            </a:r>
            <a:r>
              <a:rPr lang="fi-FI" sz="1800" dirty="0" err="1" smtClean="0"/>
              <a:t>hat</a:t>
            </a:r>
            <a:r>
              <a:rPr lang="fi-FI" sz="1800" dirty="0" smtClean="0"/>
              <a:t> </a:t>
            </a:r>
            <a:r>
              <a:rPr lang="fi-FI" sz="1800" dirty="0" err="1"/>
              <a:t>do</a:t>
            </a:r>
            <a:r>
              <a:rPr lang="fi-FI" sz="1800" dirty="0"/>
              <a:t> </a:t>
            </a:r>
            <a:r>
              <a:rPr lang="fi-FI" sz="1800" dirty="0" err="1"/>
              <a:t>they</a:t>
            </a:r>
            <a:r>
              <a:rPr lang="fi-FI" sz="1800" dirty="0"/>
              <a:t> </a:t>
            </a:r>
            <a:r>
              <a:rPr lang="fi-FI" sz="1800" dirty="0" err="1" smtClean="0"/>
              <a:t>do</a:t>
            </a:r>
            <a:r>
              <a:rPr lang="fi-FI" sz="1800" dirty="0" smtClean="0"/>
              <a:t>?</a:t>
            </a:r>
            <a:r>
              <a:rPr lang="fi-FI" sz="1800" dirty="0"/>
              <a:t/>
            </a:r>
            <a:br>
              <a:rPr lang="fi-FI" sz="1800" dirty="0"/>
            </a:br>
            <a:r>
              <a:rPr lang="fi-FI" sz="1600" b="0" dirty="0" smtClean="0"/>
              <a:t>Components and </a:t>
            </a:r>
            <a:r>
              <a:rPr lang="fi-FI" sz="1600" b="0" dirty="0" err="1" smtClean="0"/>
              <a:t>workflow</a:t>
            </a:r>
            <a:endParaRPr lang="fi-FI" sz="1800" b="0" dirty="0">
              <a:latin typeface="Lato" panose="020F0502020204030203" pitchFamily="34" charset="7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2874" y="2542204"/>
            <a:ext cx="1099981" cy="241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69" dirty="0" smtClean="0"/>
              <a:t>Dataset </a:t>
            </a:r>
            <a:r>
              <a:rPr lang="fi-FI" sz="969" dirty="0" err="1" smtClean="0"/>
              <a:t>Producer</a:t>
            </a:r>
            <a:endParaRPr lang="fi-FI" sz="969" dirty="0"/>
          </a:p>
        </p:txBody>
      </p:sp>
      <p:sp>
        <p:nvSpPr>
          <p:cNvPr id="37" name="TextBox 36"/>
          <p:cNvSpPr txBox="1"/>
          <p:nvPr/>
        </p:nvSpPr>
        <p:spPr>
          <a:xfrm>
            <a:off x="3246305" y="3680789"/>
            <a:ext cx="1099981" cy="241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69" dirty="0" smtClean="0"/>
              <a:t>Dataset </a:t>
            </a:r>
            <a:r>
              <a:rPr lang="fi-FI" sz="969" dirty="0" err="1" smtClean="0"/>
              <a:t>Producer</a:t>
            </a:r>
            <a:endParaRPr lang="fi-FI" sz="969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8C28175-28DF-684C-A537-D5495E68EC0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531137" y="3115865"/>
            <a:ext cx="611700" cy="615762"/>
          </a:xfrm>
          <a:prstGeom prst="rect">
            <a:avLst/>
          </a:prstGeom>
          <a:ln>
            <a:noFill/>
          </a:ln>
        </p:spPr>
      </p:pic>
      <p:sp>
        <p:nvSpPr>
          <p:cNvPr id="39" name="TextBox 38"/>
          <p:cNvSpPr txBox="1"/>
          <p:nvPr/>
        </p:nvSpPr>
        <p:spPr>
          <a:xfrm>
            <a:off x="7065833" y="2584006"/>
            <a:ext cx="561372" cy="241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69" dirty="0" err="1"/>
              <a:t>Utilizer</a:t>
            </a:r>
            <a:endParaRPr lang="fi-FI" sz="969" dirty="0"/>
          </a:p>
        </p:txBody>
      </p:sp>
    </p:spTree>
    <p:extLst>
      <p:ext uri="{BB962C8B-B14F-4D97-AF65-F5344CB8AC3E}">
        <p14:creationId xmlns:p14="http://schemas.microsoft.com/office/powerpoint/2010/main" val="53609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3 </a:t>
            </a:r>
            <a:r>
              <a:rPr lang="fi-FI" dirty="0" smtClean="0"/>
              <a:t>Using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services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 smtClean="0"/>
              <a:t>Instructions</a:t>
            </a:r>
            <a:r>
              <a:rPr lang="fi-FI" dirty="0" smtClean="0"/>
              <a:t> and </a:t>
            </a:r>
            <a:r>
              <a:rPr lang="fi-FI" dirty="0" err="1"/>
              <a:t>d</a:t>
            </a:r>
            <a:r>
              <a:rPr lang="fi-FI" dirty="0" err="1" smtClean="0"/>
              <a:t>emos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3240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101" y="323851"/>
            <a:ext cx="7266413" cy="803275"/>
          </a:xfrm>
        </p:spPr>
        <p:txBody>
          <a:bodyPr/>
          <a:lstStyle/>
          <a:p>
            <a:r>
              <a:rPr lang="en-US" dirty="0" smtClean="0"/>
              <a:t>How to publish </a:t>
            </a:r>
            <a:r>
              <a:rPr lang="en-US" dirty="0"/>
              <a:t>a research dataset with browser based web services &amp; tools</a:t>
            </a:r>
            <a:br>
              <a:rPr lang="en-US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102" y="1127126"/>
            <a:ext cx="7978115" cy="318452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400" b="1" dirty="0" smtClean="0"/>
              <a:t>Create </a:t>
            </a:r>
            <a:r>
              <a:rPr lang="en-US" sz="1400" b="1" dirty="0"/>
              <a:t>a CSC user </a:t>
            </a:r>
            <a:r>
              <a:rPr lang="en-US" sz="1400" b="1" dirty="0" smtClean="0"/>
              <a:t>account </a:t>
            </a:r>
            <a:r>
              <a:rPr lang="en-US" sz="1200" dirty="0" smtClean="0"/>
              <a:t>(</a:t>
            </a:r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://docs.csc.fi/accounts/how-to-create-new-user-account/</a:t>
            </a:r>
            <a:r>
              <a:rPr lang="en-US" sz="12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/>
              <a:t>Use IDA to store your data </a:t>
            </a:r>
            <a:r>
              <a:rPr lang="en-US" sz="1400" i="1" dirty="0" smtClean="0"/>
              <a:t>(Optional </a:t>
            </a:r>
            <a:r>
              <a:rPr lang="en-US" sz="1400" i="1" dirty="0"/>
              <a:t>step, depending on where you want to store your data. You can also add just an URL as remote resource, but then you can only get a URN for you data, not DOI)</a:t>
            </a:r>
            <a:endParaRPr lang="en-US" sz="1400" dirty="0"/>
          </a:p>
          <a:p>
            <a:pPr lvl="1"/>
            <a:r>
              <a:rPr lang="en-US" sz="1200" dirty="0"/>
              <a:t>IDA storage space is applied online from home </a:t>
            </a:r>
            <a:r>
              <a:rPr lang="en-US" sz="1200" dirty="0" err="1" smtClean="0"/>
              <a:t>organisation</a:t>
            </a:r>
            <a:r>
              <a:rPr lang="en-US" sz="1200" dirty="0" smtClean="0"/>
              <a:t> </a:t>
            </a:r>
            <a:r>
              <a:rPr lang="en-US" sz="1200" dirty="0"/>
              <a:t>and it can also be applied based on an eligible Academy of Finland funding decision. </a:t>
            </a:r>
            <a:endParaRPr lang="en-US" sz="1200" dirty="0" smtClean="0"/>
          </a:p>
          <a:p>
            <a:pPr lvl="1"/>
            <a:r>
              <a:rPr lang="en-US" sz="1200" dirty="0" smtClean="0"/>
              <a:t>Create </a:t>
            </a:r>
            <a:r>
              <a:rPr lang="en-US" sz="1200" dirty="0"/>
              <a:t>a project and apply </a:t>
            </a:r>
            <a:r>
              <a:rPr lang="en-US" sz="1200" dirty="0" smtClean="0"/>
              <a:t>for </a:t>
            </a:r>
            <a:r>
              <a:rPr lang="en-US" sz="1200" dirty="0"/>
              <a:t>IDA storage </a:t>
            </a:r>
            <a:r>
              <a:rPr lang="en-US" sz="1200" dirty="0" smtClean="0"/>
              <a:t>space (</a:t>
            </a:r>
            <a:r>
              <a:rPr lang="en-US" sz="1100" dirty="0" smtClean="0">
                <a:hlinkClick r:id="rId3"/>
              </a:rPr>
              <a:t>https</a:t>
            </a:r>
            <a:r>
              <a:rPr lang="en-US" sz="1100" dirty="0">
                <a:hlinkClick r:id="rId3"/>
              </a:rPr>
              <a:t>://www.fairdata.fi/en/ida/apply-for-ida-storage-space</a:t>
            </a:r>
            <a:r>
              <a:rPr lang="en-US" sz="1100" dirty="0" smtClean="0">
                <a:hlinkClick r:id="rId3"/>
              </a:rPr>
              <a:t>/</a:t>
            </a:r>
            <a:r>
              <a:rPr lang="en-US" sz="1100" dirty="0" smtClean="0"/>
              <a:t>)</a:t>
            </a:r>
            <a:endParaRPr lang="en-US" sz="1100" dirty="0"/>
          </a:p>
          <a:p>
            <a:pPr lvl="1"/>
            <a:r>
              <a:rPr lang="en-US" sz="1200" dirty="0"/>
              <a:t>Store your data in IDA and freeze </a:t>
            </a:r>
            <a:r>
              <a:rPr lang="en-US" sz="1200" dirty="0" smtClean="0"/>
              <a:t>it (</a:t>
            </a:r>
            <a:r>
              <a:rPr lang="en-US" sz="1100" dirty="0" smtClean="0">
                <a:hlinkClick r:id="rId4"/>
              </a:rPr>
              <a:t>https</a:t>
            </a:r>
            <a:r>
              <a:rPr lang="en-US" sz="1100" dirty="0">
                <a:hlinkClick r:id="rId4"/>
              </a:rPr>
              <a:t>://www.fairdata.fi/en/ida/quick-start-guide</a:t>
            </a:r>
            <a:r>
              <a:rPr lang="en-US" sz="1100" dirty="0" smtClean="0">
                <a:hlinkClick r:id="rId4"/>
              </a:rPr>
              <a:t>/</a:t>
            </a:r>
            <a:r>
              <a:rPr lang="en-US" sz="1100" dirty="0" smtClean="0"/>
              <a:t>)</a:t>
            </a:r>
            <a:endParaRPr lang="en-US" sz="1100" dirty="0"/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/>
              <a:t>Use </a:t>
            </a:r>
            <a:r>
              <a:rPr lang="en-US" sz="1400" b="1" dirty="0" err="1" smtClean="0"/>
              <a:t>Qvain</a:t>
            </a:r>
            <a:r>
              <a:rPr lang="en-US" sz="1400" b="1" dirty="0" smtClean="0"/>
              <a:t> Light to create a dataset and to publish it</a:t>
            </a:r>
            <a:endParaRPr lang="en-US" sz="1400" b="1" dirty="0"/>
          </a:p>
          <a:p>
            <a:pPr lvl="1"/>
            <a:r>
              <a:rPr lang="en-US" sz="1200" dirty="0"/>
              <a:t>Create a dataset description, add either files from IDA or from remote resource and publish the </a:t>
            </a:r>
            <a:r>
              <a:rPr lang="en-US" sz="1200" dirty="0" smtClean="0"/>
              <a:t>dataset (</a:t>
            </a:r>
            <a:r>
              <a:rPr lang="en-US" sz="1100" dirty="0" smtClean="0">
                <a:hlinkClick r:id="rId5"/>
              </a:rPr>
              <a:t>https</a:t>
            </a:r>
            <a:r>
              <a:rPr lang="en-US" sz="1100" dirty="0">
                <a:hlinkClick r:id="rId5"/>
              </a:rPr>
              <a:t>://www.fairdata.fi/en/qvain/qvain-light-user-guide</a:t>
            </a:r>
            <a:r>
              <a:rPr lang="en-US" sz="1100" dirty="0" smtClean="0">
                <a:hlinkClick r:id="rId5"/>
              </a:rPr>
              <a:t>/</a:t>
            </a:r>
            <a:r>
              <a:rPr lang="en-US" sz="1100" dirty="0" smtClean="0"/>
              <a:t>)</a:t>
            </a:r>
            <a:endParaRPr lang="en-US" sz="1100" dirty="0"/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/>
              <a:t>Visit </a:t>
            </a:r>
            <a:r>
              <a:rPr lang="en-US" sz="1400" b="1" dirty="0" err="1" smtClean="0"/>
              <a:t>Etsin</a:t>
            </a:r>
            <a:r>
              <a:rPr lang="en-US" sz="1400" b="1" dirty="0" smtClean="0"/>
              <a:t> to view your published dataset</a:t>
            </a:r>
            <a:endParaRPr lang="en-US" sz="1400" b="1" dirty="0"/>
          </a:p>
          <a:p>
            <a:pPr lvl="1"/>
            <a:r>
              <a:rPr lang="en-US" sz="1200" dirty="0"/>
              <a:t>Visit your dataset's landing page for its persistent </a:t>
            </a:r>
            <a:r>
              <a:rPr lang="en-US" sz="1200" dirty="0" smtClean="0"/>
              <a:t>identifier </a:t>
            </a:r>
            <a:r>
              <a:rPr lang="en-US" sz="1200" dirty="0"/>
              <a:t> (DOI or URN</a:t>
            </a:r>
            <a:r>
              <a:rPr lang="en-US" sz="1200" dirty="0" smtClean="0"/>
              <a:t>), </a:t>
            </a:r>
            <a:r>
              <a:rPr lang="en-US" sz="1200" dirty="0"/>
              <a:t>which needs to be used when referencing the </a:t>
            </a:r>
            <a:r>
              <a:rPr lang="en-US" sz="1200" dirty="0" smtClean="0"/>
              <a:t>data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86DF-C7C9-4DB3-8877-43D60EBA4301}" type="slidenum">
              <a:rPr lang="en-US" altLang="fi-FI" smtClean="0"/>
              <a:pPr/>
              <a:t>6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261862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err="1"/>
              <a:t>Storing</a:t>
            </a:r>
            <a:r>
              <a:rPr lang="fi-FI" sz="3200" dirty="0"/>
              <a:t> </a:t>
            </a:r>
            <a:r>
              <a:rPr lang="fi-FI" sz="3200" dirty="0" err="1"/>
              <a:t>the</a:t>
            </a:r>
            <a:r>
              <a:rPr lang="fi-FI" sz="3200" dirty="0"/>
              <a:t> </a:t>
            </a:r>
            <a:r>
              <a:rPr lang="fi-FI" sz="3200" dirty="0" smtClean="0"/>
              <a:t>data in IDA </a:t>
            </a:r>
            <a:r>
              <a:rPr lang="fi-FI" sz="3200" dirty="0"/>
              <a:t>1/2</a:t>
            </a:r>
            <a:br>
              <a:rPr lang="fi-FI" sz="3200" dirty="0"/>
            </a:br>
            <a:r>
              <a:rPr lang="fi-FI" sz="2000" dirty="0" err="1"/>
              <a:t>Adding</a:t>
            </a:r>
            <a:r>
              <a:rPr lang="fi-FI" sz="2000" dirty="0"/>
              <a:t>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61" y="1121546"/>
            <a:ext cx="2760161" cy="2536948"/>
          </a:xfrm>
        </p:spPr>
        <p:txBody>
          <a:bodyPr/>
          <a:lstStyle/>
          <a:p>
            <a:r>
              <a:rPr lang="fi-FI" dirty="0" err="1"/>
              <a:t>Researcher</a:t>
            </a:r>
            <a:r>
              <a:rPr lang="fi-FI" dirty="0"/>
              <a:t> </a:t>
            </a:r>
            <a:r>
              <a:rPr lang="fi-FI" dirty="0" err="1"/>
              <a:t>uploads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smtClean="0"/>
              <a:t>data to </a:t>
            </a:r>
            <a:r>
              <a:rPr lang="fi-FI" dirty="0" err="1" smtClean="0"/>
              <a:t>their</a:t>
            </a:r>
            <a:r>
              <a:rPr lang="fi-FI" dirty="0" smtClean="0"/>
              <a:t> </a:t>
            </a:r>
            <a:r>
              <a:rPr lang="fi-FI" dirty="0" err="1" smtClean="0"/>
              <a:t>project’s</a:t>
            </a:r>
            <a:r>
              <a:rPr lang="fi-FI" dirty="0" smtClean="0"/>
              <a:t> </a:t>
            </a:r>
            <a:r>
              <a:rPr lang="fi-FI" dirty="0" err="1" smtClean="0"/>
              <a:t>staging</a:t>
            </a:r>
            <a:r>
              <a:rPr lang="fi-FI" dirty="0" smtClean="0"/>
              <a:t> </a:t>
            </a:r>
            <a:r>
              <a:rPr lang="fi-FI" dirty="0" err="1" smtClean="0"/>
              <a:t>area</a:t>
            </a:r>
            <a:endParaRPr lang="fi-FI" dirty="0" smtClean="0"/>
          </a:p>
          <a:p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project</a:t>
            </a:r>
            <a:r>
              <a:rPr lang="fi-FI" dirty="0" smtClean="0"/>
              <a:t> </a:t>
            </a:r>
            <a:r>
              <a:rPr lang="fi-FI" dirty="0" err="1" smtClean="0"/>
              <a:t>members</a:t>
            </a:r>
            <a:r>
              <a:rPr lang="fi-FI" dirty="0" smtClean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view</a:t>
            </a:r>
            <a:r>
              <a:rPr lang="fi-FI" dirty="0" smtClean="0"/>
              <a:t>, </a:t>
            </a:r>
            <a:r>
              <a:rPr lang="fi-FI" dirty="0" err="1" smtClean="0"/>
              <a:t>edit</a:t>
            </a:r>
            <a:r>
              <a:rPr lang="fi-FI" dirty="0" smtClean="0"/>
              <a:t> and </a:t>
            </a:r>
            <a:r>
              <a:rPr lang="fi-FI" dirty="0" err="1" smtClean="0"/>
              <a:t>download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86DF-C7C9-4DB3-8877-43D60EBA4301}" type="slidenum">
              <a:rPr lang="en-US" altLang="fi-FI" smtClean="0"/>
              <a:pPr/>
              <a:t>7</a:t>
            </a:fld>
            <a:endParaRPr lang="en-US" alt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62890"/>
          <a:stretch/>
        </p:blipFill>
        <p:spPr>
          <a:xfrm>
            <a:off x="3061828" y="1127179"/>
            <a:ext cx="5290172" cy="1664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8285"/>
          <a:stretch/>
        </p:blipFill>
        <p:spPr>
          <a:xfrm>
            <a:off x="3061828" y="2689515"/>
            <a:ext cx="5290172" cy="186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8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err="1"/>
              <a:t>Storing</a:t>
            </a:r>
            <a:r>
              <a:rPr lang="fi-FI" sz="3200" dirty="0"/>
              <a:t> </a:t>
            </a:r>
            <a:r>
              <a:rPr lang="fi-FI" sz="3200" dirty="0" err="1"/>
              <a:t>the</a:t>
            </a:r>
            <a:r>
              <a:rPr lang="fi-FI" sz="3200" dirty="0"/>
              <a:t> </a:t>
            </a:r>
            <a:r>
              <a:rPr lang="fi-FI" sz="3200" dirty="0" smtClean="0"/>
              <a:t>data in IDA </a:t>
            </a:r>
            <a:r>
              <a:rPr lang="fi-FI" sz="3200" dirty="0"/>
              <a:t>2/2</a:t>
            </a:r>
            <a:br>
              <a:rPr lang="fi-FI" sz="3200" dirty="0"/>
            </a:br>
            <a:r>
              <a:rPr lang="fi-FI" sz="2000" dirty="0" err="1"/>
              <a:t>Freezing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46" y="1088218"/>
            <a:ext cx="7309672" cy="1010819"/>
          </a:xfrm>
        </p:spPr>
        <p:txBody>
          <a:bodyPr/>
          <a:lstStyle/>
          <a:p>
            <a:r>
              <a:rPr lang="fi-FI" dirty="0" err="1"/>
              <a:t>Researchers</a:t>
            </a:r>
            <a:r>
              <a:rPr lang="fi-FI" dirty="0"/>
              <a:t> </a:t>
            </a:r>
            <a:r>
              <a:rPr lang="fi-FI" dirty="0" err="1"/>
              <a:t>freezes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data: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makes</a:t>
            </a:r>
            <a:r>
              <a:rPr lang="fi-FI" dirty="0" smtClean="0"/>
              <a:t> </a:t>
            </a:r>
            <a:r>
              <a:rPr lang="fi-FI" dirty="0"/>
              <a:t>it </a:t>
            </a:r>
            <a:r>
              <a:rPr lang="fi-FI" dirty="0" err="1" smtClean="0"/>
              <a:t>read-only</a:t>
            </a:r>
            <a:r>
              <a:rPr lang="fi-FI" dirty="0" smtClean="0"/>
              <a:t>, and </a:t>
            </a:r>
            <a:r>
              <a:rPr lang="fi-FI" dirty="0" err="1" smtClean="0"/>
              <a:t>makes</a:t>
            </a:r>
            <a:r>
              <a:rPr lang="fi-FI" dirty="0" smtClean="0"/>
              <a:t> </a:t>
            </a:r>
            <a:r>
              <a:rPr lang="fi-FI" dirty="0"/>
              <a:t>it </a:t>
            </a:r>
            <a:r>
              <a:rPr lang="fi-FI" dirty="0" err="1"/>
              <a:t>possible</a:t>
            </a:r>
            <a:r>
              <a:rPr lang="fi-FI" dirty="0"/>
              <a:t> to </a:t>
            </a:r>
            <a:r>
              <a:rPr lang="fi-FI" dirty="0" err="1"/>
              <a:t>publish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data </a:t>
            </a:r>
            <a:r>
              <a:rPr lang="fi-FI" dirty="0" err="1" smtClean="0"/>
              <a:t>later</a:t>
            </a:r>
            <a:r>
              <a:rPr lang="fi-FI" dirty="0" smtClean="0"/>
              <a:t> </a:t>
            </a:r>
          </a:p>
          <a:p>
            <a:pPr lvl="1"/>
            <a:r>
              <a:rPr lang="fi-FI" sz="1400" dirty="0" err="1"/>
              <a:t>Frozen</a:t>
            </a:r>
            <a:r>
              <a:rPr lang="fi-FI" sz="1400" dirty="0"/>
              <a:t> data is </a:t>
            </a:r>
            <a:r>
              <a:rPr lang="fi-FI" sz="1400" dirty="0" err="1"/>
              <a:t>still</a:t>
            </a:r>
            <a:r>
              <a:rPr lang="fi-FI" sz="1400" dirty="0"/>
              <a:t> </a:t>
            </a:r>
            <a:r>
              <a:rPr lang="fi-FI" sz="1400" dirty="0" err="1"/>
              <a:t>visible</a:t>
            </a:r>
            <a:r>
              <a:rPr lang="fi-FI" sz="1400" dirty="0"/>
              <a:t> to </a:t>
            </a:r>
            <a:r>
              <a:rPr lang="fi-FI" sz="1400" dirty="0" err="1"/>
              <a:t>project</a:t>
            </a:r>
            <a:r>
              <a:rPr lang="fi-FI" sz="1400" dirty="0"/>
              <a:t> </a:t>
            </a:r>
            <a:r>
              <a:rPr lang="fi-FI" sz="1400" dirty="0" err="1"/>
              <a:t>members</a:t>
            </a:r>
            <a:r>
              <a:rPr lang="fi-FI" sz="1400" dirty="0"/>
              <a:t> </a:t>
            </a:r>
            <a:r>
              <a:rPr lang="fi-FI" sz="1400" dirty="0" err="1"/>
              <a:t>only</a:t>
            </a:r>
            <a:endParaRPr lang="fi-FI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86DF-C7C9-4DB3-8877-43D60EBA4301}" type="slidenum">
              <a:rPr lang="en-US" altLang="fi-FI" smtClean="0"/>
              <a:pPr/>
              <a:t>8</a:t>
            </a:fld>
            <a:endParaRPr lang="en-US" alt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252" t="1" r="3195" b="2537"/>
          <a:stretch/>
        </p:blipFill>
        <p:spPr>
          <a:xfrm>
            <a:off x="429260" y="2130423"/>
            <a:ext cx="6076965" cy="1999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192" y="3547776"/>
            <a:ext cx="858821" cy="8588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62" y="3977187"/>
            <a:ext cx="610907" cy="6109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973873" y="2193195"/>
            <a:ext cx="240621" cy="213122"/>
          </a:xfrm>
          <a:prstGeom prst="rect">
            <a:avLst/>
          </a:prstGeom>
          <a:solidFill>
            <a:srgbClr val="007FAD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697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Tips</a:t>
            </a:r>
            <a:r>
              <a:rPr lang="fi-FI" dirty="0" smtClean="0"/>
              <a:t> for IDA </a:t>
            </a:r>
            <a:r>
              <a:rPr lang="fi-FI" dirty="0" err="1" smtClean="0"/>
              <a:t>users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102" y="1127126"/>
            <a:ext cx="7425528" cy="3184525"/>
          </a:xfrm>
        </p:spPr>
        <p:txBody>
          <a:bodyPr/>
          <a:lstStyle/>
          <a:p>
            <a:r>
              <a:rPr lang="en-US" sz="1600" dirty="0"/>
              <a:t>You can use IDA for a longer period of time to collect and finalize your data. </a:t>
            </a:r>
            <a:endParaRPr lang="en-US" sz="1600" dirty="0" smtClean="0"/>
          </a:p>
          <a:p>
            <a:r>
              <a:rPr lang="en-US" sz="1600" dirty="0"/>
              <a:t>IDA enables sharing data within a project group, and you can have project members from multiple </a:t>
            </a:r>
            <a:r>
              <a:rPr lang="en-US" sz="1600" dirty="0" err="1" smtClean="0"/>
              <a:t>organisations</a:t>
            </a:r>
            <a:r>
              <a:rPr lang="en-US" sz="1600" dirty="0" smtClean="0"/>
              <a:t> </a:t>
            </a:r>
            <a:r>
              <a:rPr lang="en-US" sz="1600" dirty="0"/>
              <a:t>&amp; from abroad. </a:t>
            </a:r>
            <a:endParaRPr lang="en-US" sz="1600" dirty="0" smtClean="0"/>
          </a:p>
          <a:p>
            <a:r>
              <a:rPr lang="en-US" sz="1600" dirty="0" smtClean="0"/>
              <a:t>You </a:t>
            </a:r>
            <a:r>
              <a:rPr lang="en-US" sz="1600" dirty="0"/>
              <a:t>can also share data with anyone with IDA's temporary share links.</a:t>
            </a:r>
          </a:p>
          <a:p>
            <a:r>
              <a:rPr lang="en-US" sz="1600" dirty="0"/>
              <a:t>If you're computer-savvy and you have large files or a big amount of data (or you wish to move data from e.g. </a:t>
            </a:r>
            <a:r>
              <a:rPr lang="en-US" sz="1600" dirty="0" err="1"/>
              <a:t>Puhti</a:t>
            </a:r>
            <a:r>
              <a:rPr lang="en-US" sz="1600" dirty="0"/>
              <a:t> to IDA) use IDA's command line tools </a:t>
            </a:r>
            <a:r>
              <a:rPr lang="en-US" sz="1600" dirty="0">
                <a:hlinkClick r:id="rId2"/>
              </a:rPr>
              <a:t>https://www.fairdata.fi/en/ida/user-guide/#command-line-tools</a:t>
            </a:r>
            <a:endParaRPr lang="en-US" sz="1600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86DF-C7C9-4DB3-8877-43D60EBA4301}" type="slidenum">
              <a:rPr lang="en-US" altLang="fi-FI" smtClean="0"/>
              <a:pPr/>
              <a:t>9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614335488"/>
      </p:ext>
    </p:extLst>
  </p:cSld>
  <p:clrMapOvr>
    <a:masterClrMapping/>
  </p:clrMapOvr>
</p:sld>
</file>

<file path=ppt/theme/theme1.xml><?xml version="1.0" encoding="utf-8"?>
<a:theme xmlns:a="http://schemas.openxmlformats.org/drawingml/2006/main" name="CSC_template_2017">
  <a:themeElements>
    <a:clrScheme name="Custom 9">
      <a:dk1>
        <a:srgbClr val="006778"/>
      </a:dk1>
      <a:lt1>
        <a:srgbClr val="FFFFFF"/>
      </a:lt1>
      <a:dk2>
        <a:srgbClr val="830051"/>
      </a:dk2>
      <a:lt2>
        <a:srgbClr val="FFFFFF"/>
      </a:lt2>
      <a:accent1>
        <a:srgbClr val="006778"/>
      </a:accent1>
      <a:accent2>
        <a:srgbClr val="830051"/>
      </a:accent2>
      <a:accent3>
        <a:srgbClr val="5E6971"/>
      </a:accent3>
      <a:accent4>
        <a:srgbClr val="00C7B2"/>
      </a:accent4>
      <a:accent5>
        <a:srgbClr val="EA1D77"/>
      </a:accent5>
      <a:accent6>
        <a:srgbClr val="F05422"/>
      </a:accent6>
      <a:hlink>
        <a:srgbClr val="74003D"/>
      </a:hlink>
      <a:folHlink>
        <a:srgbClr val="075084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4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  <a:lnDef>
      <a:spPr>
        <a:ln w="9525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C PowerPoint-template" id="{41F39999-AD8F-8B4A-AD9E-637A70924959}" vid="{BBED0C88-C42D-0B47-A39B-CCCEB0FC20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CSC PowerPoint-template</Template>
  <TotalTime>0</TotalTime>
  <Words>999</Words>
  <Application>Microsoft Office PowerPoint</Application>
  <PresentationFormat>Custom</PresentationFormat>
  <Paragraphs>119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MS PGothic</vt:lpstr>
      <vt:lpstr>MS PGothic</vt:lpstr>
      <vt:lpstr>Arial</vt:lpstr>
      <vt:lpstr>Calibri</vt:lpstr>
      <vt:lpstr>Candara</vt:lpstr>
      <vt:lpstr>Corbel</vt:lpstr>
      <vt:lpstr>Courier New</vt:lpstr>
      <vt:lpstr>Lato</vt:lpstr>
      <vt:lpstr>Verdana</vt:lpstr>
      <vt:lpstr>Wingdings</vt:lpstr>
      <vt:lpstr>CSC_template_2017</vt:lpstr>
      <vt:lpstr>Fairdata.fi Services</vt:lpstr>
      <vt:lpstr>Fairdata.fi – Integrated services for storing, sharing and publishing research data</vt:lpstr>
      <vt:lpstr>PowerPoint Presentation</vt:lpstr>
      <vt:lpstr>2 Fairdata.fi - What do they do? Components and workflow</vt:lpstr>
      <vt:lpstr>3 Using the services</vt:lpstr>
      <vt:lpstr>How to publish a research dataset with browser based web services &amp; tools </vt:lpstr>
      <vt:lpstr>Storing the data in IDA 1/2 Adding data</vt:lpstr>
      <vt:lpstr>Storing the data in IDA 2/2 Freezing the data</vt:lpstr>
      <vt:lpstr>Tips for IDA users</vt:lpstr>
      <vt:lpstr>Describing the dataset 1/4 Login</vt:lpstr>
      <vt:lpstr>Describing the dataset 2/4 Adding the metadata</vt:lpstr>
      <vt:lpstr>Describing the dataset 3/4 Selecting data for the dataset</vt:lpstr>
      <vt:lpstr>Describing the dataset 4/4 Publishing the dataset</vt:lpstr>
      <vt:lpstr>Tips for Qvain Light users</vt:lpstr>
      <vt:lpstr>General tips for Fairdata users</vt:lpstr>
      <vt:lpstr>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2019-10-25T10:19:45Z</cp:lastPrinted>
  <dcterms:created xsi:type="dcterms:W3CDTF">2019-03-15T06:31:00Z</dcterms:created>
  <dcterms:modified xsi:type="dcterms:W3CDTF">2020-05-05T13:29:00Z</dcterms:modified>
</cp:coreProperties>
</file>