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1.webp"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38"/>
  </p:notesMasterIdLst>
  <p:handoutMasterIdLst>
    <p:handoutMasterId r:id="rId39"/>
  </p:handoutMasterIdLst>
  <p:sldIdLst>
    <p:sldId id="256" r:id="rId5"/>
    <p:sldId id="374" r:id="rId6"/>
    <p:sldId id="376" r:id="rId7"/>
    <p:sldId id="377" r:id="rId8"/>
    <p:sldId id="328" r:id="rId9"/>
    <p:sldId id="271" r:id="rId10"/>
    <p:sldId id="288" r:id="rId11"/>
    <p:sldId id="275" r:id="rId12"/>
    <p:sldId id="283" r:id="rId13"/>
    <p:sldId id="371" r:id="rId14"/>
    <p:sldId id="291" r:id="rId15"/>
    <p:sldId id="281" r:id="rId16"/>
    <p:sldId id="369" r:id="rId17"/>
    <p:sldId id="370" r:id="rId18"/>
    <p:sldId id="295" r:id="rId19"/>
    <p:sldId id="296" r:id="rId20"/>
    <p:sldId id="278" r:id="rId21"/>
    <p:sldId id="292" r:id="rId22"/>
    <p:sldId id="329" r:id="rId23"/>
    <p:sldId id="258" r:id="rId24"/>
    <p:sldId id="259" r:id="rId25"/>
    <p:sldId id="260" r:id="rId26"/>
    <p:sldId id="378" r:id="rId27"/>
    <p:sldId id="342" r:id="rId28"/>
    <p:sldId id="261" r:id="rId29"/>
    <p:sldId id="262" r:id="rId30"/>
    <p:sldId id="263" r:id="rId31"/>
    <p:sldId id="310" r:id="rId32"/>
    <p:sldId id="264" r:id="rId33"/>
    <p:sldId id="266" r:id="rId34"/>
    <p:sldId id="308" r:id="rId35"/>
    <p:sldId id="345" r:id="rId36"/>
    <p:sldId id="257" r:id="rId37"/>
  </p:sldIdLst>
  <p:sldSz cx="9144000" cy="4827588"/>
  <p:notesSz cx="6858000" cy="9144000"/>
  <p:defaultTex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7"/>
    <a:srgbClr val="D0DCED"/>
    <a:srgbClr val="002F5F"/>
    <a:srgbClr val="00BAA6"/>
    <a:srgbClr val="025C96"/>
    <a:srgbClr val="006B99"/>
    <a:srgbClr val="006778"/>
    <a:srgbClr val="475056"/>
    <a:srgbClr val="F05422"/>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73678" autoAdjust="0"/>
  </p:normalViewPr>
  <p:slideViewPr>
    <p:cSldViewPr snapToGrid="0" snapToObjects="1">
      <p:cViewPr varScale="1">
        <p:scale>
          <a:sx n="43" d="100"/>
          <a:sy n="43" d="100"/>
        </p:scale>
        <p:origin x="996" y="44"/>
      </p:cViewPr>
      <p:guideLst>
        <p:guide orient="horz" pos="15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76BD9-E3E5-A84A-81E7-3064B03C4AD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8222A3AE-FE99-304D-BFEF-EBB59169928E}">
      <dgm:prSet phldrT="[Text]">
        <dgm:style>
          <a:lnRef idx="3">
            <a:schemeClr val="lt1"/>
          </a:lnRef>
          <a:fillRef idx="1">
            <a:schemeClr val="accent2"/>
          </a:fillRef>
          <a:effectRef idx="1">
            <a:schemeClr val="accent2"/>
          </a:effectRef>
          <a:fontRef idx="minor">
            <a:schemeClr val="lt1"/>
          </a:fontRef>
        </dgm:style>
      </dgm:prSet>
      <dgm:spPr>
        <a:ln>
          <a:noFill/>
        </a:ln>
      </dgm:spPr>
      <dgm:t>
        <a:bodyPr/>
        <a:lstStyle/>
        <a:p>
          <a:r>
            <a:rPr lang="en-US" dirty="0"/>
            <a:t>F</a:t>
          </a:r>
        </a:p>
      </dgm:t>
    </dgm:pt>
    <dgm:pt modelId="{85B59CBF-3A5E-F049-8E26-55E748FBC545}" type="parTrans" cxnId="{4A85B5A5-2DDE-9342-9EF5-5CE4CCA7F3E8}">
      <dgm:prSet/>
      <dgm:spPr/>
      <dgm:t>
        <a:bodyPr/>
        <a:lstStyle/>
        <a:p>
          <a:endParaRPr lang="en-US"/>
        </a:p>
      </dgm:t>
    </dgm:pt>
    <dgm:pt modelId="{C8B5056D-2A44-CC45-A689-D8CDBF905941}" type="sibTrans" cxnId="{4A85B5A5-2DDE-9342-9EF5-5CE4CCA7F3E8}">
      <dgm:prSet/>
      <dgm:spPr/>
      <dgm:t>
        <a:bodyPr/>
        <a:lstStyle/>
        <a:p>
          <a:endParaRPr lang="en-US"/>
        </a:p>
      </dgm:t>
    </dgm:pt>
    <dgm:pt modelId="{55E24503-4FD9-8E4E-858E-5386B7D2D47C}">
      <dgm:prSet phldrT="[Text]"/>
      <dgm:spPr/>
      <dgm:t>
        <a:bodyPr/>
        <a:lstStyle/>
        <a:p>
          <a:r>
            <a:rPr lang="en-US" dirty="0"/>
            <a:t>Described in a suitable metadata catalogue, using rich metadata</a:t>
          </a:r>
        </a:p>
      </dgm:t>
    </dgm:pt>
    <dgm:pt modelId="{83641A46-7411-9F48-B7EE-72670E7F62F8}" type="parTrans" cxnId="{237B46DF-0AA4-EB45-8EB7-A930EB9B972E}">
      <dgm:prSet/>
      <dgm:spPr/>
      <dgm:t>
        <a:bodyPr/>
        <a:lstStyle/>
        <a:p>
          <a:endParaRPr lang="en-US"/>
        </a:p>
      </dgm:t>
    </dgm:pt>
    <dgm:pt modelId="{2B89EEBE-2FA4-4644-A91D-2384010ADA96}" type="sibTrans" cxnId="{237B46DF-0AA4-EB45-8EB7-A930EB9B972E}">
      <dgm:prSet/>
      <dgm:spPr/>
      <dgm:t>
        <a:bodyPr/>
        <a:lstStyle/>
        <a:p>
          <a:endParaRPr lang="en-US"/>
        </a:p>
      </dgm:t>
    </dgm:pt>
    <dgm:pt modelId="{2FD0965A-8CC2-8942-8784-35B361189CE1}">
      <dgm:prSet phldrT="[Text]"/>
      <dgm:spPr>
        <a:solidFill>
          <a:schemeClr val="tx2"/>
        </a:solidFill>
      </dgm:spPr>
      <dgm:t>
        <a:bodyPr/>
        <a:lstStyle/>
        <a:p>
          <a:r>
            <a:rPr lang="en-US" dirty="0"/>
            <a:t>A</a:t>
          </a:r>
        </a:p>
      </dgm:t>
    </dgm:pt>
    <dgm:pt modelId="{8A234786-8192-544D-853D-55453A440ED5}" type="parTrans" cxnId="{2A22E242-C293-734D-A47C-3EEA3B4BEB39}">
      <dgm:prSet/>
      <dgm:spPr/>
      <dgm:t>
        <a:bodyPr/>
        <a:lstStyle/>
        <a:p>
          <a:endParaRPr lang="en-US"/>
        </a:p>
      </dgm:t>
    </dgm:pt>
    <dgm:pt modelId="{02BE73A2-6260-F640-A289-AA852CBF3A5C}" type="sibTrans" cxnId="{2A22E242-C293-734D-A47C-3EEA3B4BEB39}">
      <dgm:prSet/>
      <dgm:spPr/>
      <dgm:t>
        <a:bodyPr/>
        <a:lstStyle/>
        <a:p>
          <a:endParaRPr lang="en-US"/>
        </a:p>
      </dgm:t>
    </dgm:pt>
    <dgm:pt modelId="{F2A5F97E-F277-F845-98EC-243E8D1A297E}">
      <dgm:prSet phldrT="[Text]"/>
      <dgm:spPr/>
      <dgm:t>
        <a:bodyPr/>
        <a:lstStyle/>
        <a:p>
          <a:r>
            <a:rPr lang="en-US" dirty="0"/>
            <a:t>Accessible through internet</a:t>
          </a:r>
        </a:p>
      </dgm:t>
    </dgm:pt>
    <dgm:pt modelId="{7D59DF16-48B7-534E-A7E1-97219734EF63}" type="parTrans" cxnId="{45F3E731-29F7-EE4A-8C5E-0490EED26B23}">
      <dgm:prSet/>
      <dgm:spPr/>
      <dgm:t>
        <a:bodyPr/>
        <a:lstStyle/>
        <a:p>
          <a:endParaRPr lang="en-US"/>
        </a:p>
      </dgm:t>
    </dgm:pt>
    <dgm:pt modelId="{ED108504-A4CC-704E-B3A3-5089CC7F367E}" type="sibTrans" cxnId="{45F3E731-29F7-EE4A-8C5E-0490EED26B23}">
      <dgm:prSet/>
      <dgm:spPr/>
      <dgm:t>
        <a:bodyPr/>
        <a:lstStyle/>
        <a:p>
          <a:endParaRPr lang="en-US"/>
        </a:p>
      </dgm:t>
    </dgm:pt>
    <dgm:pt modelId="{B9673CB1-77C5-AD44-9FAA-F45E9633AC14}">
      <dgm:prSet phldrT="[Text]"/>
      <dgm:spPr>
        <a:solidFill>
          <a:schemeClr val="tx2"/>
        </a:solidFill>
      </dgm:spPr>
      <dgm:t>
        <a:bodyPr/>
        <a:lstStyle/>
        <a:p>
          <a:r>
            <a:rPr lang="en-US" dirty="0"/>
            <a:t>I</a:t>
          </a:r>
        </a:p>
      </dgm:t>
    </dgm:pt>
    <dgm:pt modelId="{0FA64087-0390-084F-A6BC-AB4B088B57CD}" type="parTrans" cxnId="{782268E1-E108-B147-9DE2-B4330BE3CD1F}">
      <dgm:prSet/>
      <dgm:spPr/>
      <dgm:t>
        <a:bodyPr/>
        <a:lstStyle/>
        <a:p>
          <a:endParaRPr lang="en-US"/>
        </a:p>
      </dgm:t>
    </dgm:pt>
    <dgm:pt modelId="{1F93A8D9-D559-1B45-8E51-C6884639128E}" type="sibTrans" cxnId="{782268E1-E108-B147-9DE2-B4330BE3CD1F}">
      <dgm:prSet/>
      <dgm:spPr/>
      <dgm:t>
        <a:bodyPr/>
        <a:lstStyle/>
        <a:p>
          <a:endParaRPr lang="en-US"/>
        </a:p>
      </dgm:t>
    </dgm:pt>
    <dgm:pt modelId="{FCD889D7-B3DC-5542-AD2C-663B7EBEAA1E}">
      <dgm:prSet phldrT="[Text]"/>
      <dgm:spPr/>
      <dgm:t>
        <a:bodyPr/>
        <a:lstStyle/>
        <a:p>
          <a:r>
            <a:rPr lang="en-US" dirty="0"/>
            <a:t>Uses common, documented, and open formats and standards</a:t>
          </a:r>
        </a:p>
      </dgm:t>
    </dgm:pt>
    <dgm:pt modelId="{F24FCA0C-8EEF-5B41-ACE2-601963C7B08A}" type="parTrans" cxnId="{B319253E-A09D-D94F-BCDA-B36E1884A74A}">
      <dgm:prSet/>
      <dgm:spPr/>
      <dgm:t>
        <a:bodyPr/>
        <a:lstStyle/>
        <a:p>
          <a:endParaRPr lang="en-US"/>
        </a:p>
      </dgm:t>
    </dgm:pt>
    <dgm:pt modelId="{75C4560E-C810-7D40-A1B3-3C31E4DEBEF6}" type="sibTrans" cxnId="{B319253E-A09D-D94F-BCDA-B36E1884A74A}">
      <dgm:prSet/>
      <dgm:spPr/>
      <dgm:t>
        <a:bodyPr/>
        <a:lstStyle/>
        <a:p>
          <a:endParaRPr lang="en-US"/>
        </a:p>
      </dgm:t>
    </dgm:pt>
    <dgm:pt modelId="{C5EF8D7C-AA2D-3D48-9983-70EC3FBC95BC}">
      <dgm:prSet/>
      <dgm:spPr>
        <a:solidFill>
          <a:schemeClr val="tx2"/>
        </a:solidFill>
      </dgm:spPr>
      <dgm:t>
        <a:bodyPr/>
        <a:lstStyle/>
        <a:p>
          <a:r>
            <a:rPr lang="en-US" dirty="0"/>
            <a:t>R</a:t>
          </a:r>
        </a:p>
      </dgm:t>
    </dgm:pt>
    <dgm:pt modelId="{C97A3C86-2501-8F46-9042-B6C39CA80751}" type="parTrans" cxnId="{B3599455-9764-AC4A-8FF0-C6A514AD9017}">
      <dgm:prSet/>
      <dgm:spPr/>
      <dgm:t>
        <a:bodyPr/>
        <a:lstStyle/>
        <a:p>
          <a:endParaRPr lang="en-US"/>
        </a:p>
      </dgm:t>
    </dgm:pt>
    <dgm:pt modelId="{872C6B4E-99D1-6348-8CFF-783CAB76020B}" type="sibTrans" cxnId="{B3599455-9764-AC4A-8FF0-C6A514AD9017}">
      <dgm:prSet/>
      <dgm:spPr/>
      <dgm:t>
        <a:bodyPr/>
        <a:lstStyle/>
        <a:p>
          <a:endParaRPr lang="en-US"/>
        </a:p>
      </dgm:t>
    </dgm:pt>
    <dgm:pt modelId="{56F6923C-DEB6-CD4A-BFD7-BFCBA1D4DEBA}">
      <dgm:prSet/>
      <dgm:spPr/>
      <dgm:t>
        <a:bodyPr/>
        <a:lstStyle/>
        <a:p>
          <a:r>
            <a:rPr lang="en-US" dirty="0"/>
            <a:t>Has versioning and lifecycle documentation</a:t>
          </a:r>
        </a:p>
      </dgm:t>
    </dgm:pt>
    <dgm:pt modelId="{98A578CB-7A0D-E24C-B5AF-4D8BE69CD7CB}" type="parTrans" cxnId="{D25196E2-0CE5-EA44-B2ED-AB6249496017}">
      <dgm:prSet/>
      <dgm:spPr/>
      <dgm:t>
        <a:bodyPr/>
        <a:lstStyle/>
        <a:p>
          <a:endParaRPr lang="en-US"/>
        </a:p>
      </dgm:t>
    </dgm:pt>
    <dgm:pt modelId="{27D84D88-1C26-E04B-8596-2554902CDEB4}" type="sibTrans" cxnId="{D25196E2-0CE5-EA44-B2ED-AB6249496017}">
      <dgm:prSet/>
      <dgm:spPr/>
      <dgm:t>
        <a:bodyPr/>
        <a:lstStyle/>
        <a:p>
          <a:endParaRPr lang="en-US"/>
        </a:p>
      </dgm:t>
    </dgm:pt>
    <dgm:pt modelId="{B1E2501A-8EDC-424D-A4A5-CE9377A46650}">
      <dgm:prSet/>
      <dgm:spPr/>
      <dgm:t>
        <a:bodyPr/>
        <a:lstStyle/>
        <a:p>
          <a:r>
            <a:rPr lang="en-US" dirty="0"/>
            <a:t>Has tombstone page if deleted</a:t>
          </a:r>
        </a:p>
      </dgm:t>
    </dgm:pt>
    <dgm:pt modelId="{D1476231-BD60-8C4E-9037-BEE049EA534E}" type="parTrans" cxnId="{5F06A724-04E3-F140-9CD3-B3DA8EA7062F}">
      <dgm:prSet/>
      <dgm:spPr/>
      <dgm:t>
        <a:bodyPr/>
        <a:lstStyle/>
        <a:p>
          <a:endParaRPr lang="en-US"/>
        </a:p>
      </dgm:t>
    </dgm:pt>
    <dgm:pt modelId="{0C6118B8-7012-FE48-8654-A8755A53AC87}" type="sibTrans" cxnId="{5F06A724-04E3-F140-9CD3-B3DA8EA7062F}">
      <dgm:prSet/>
      <dgm:spPr/>
      <dgm:t>
        <a:bodyPr/>
        <a:lstStyle/>
        <a:p>
          <a:endParaRPr lang="en-US"/>
        </a:p>
      </dgm:t>
    </dgm:pt>
    <dgm:pt modelId="{900B293D-C205-B548-B75F-B210D98353CA}">
      <dgm:prSet/>
      <dgm:spPr/>
      <dgm:t>
        <a:bodyPr/>
        <a:lstStyle/>
        <a:p>
          <a:r>
            <a:rPr lang="en-US" dirty="0"/>
            <a:t>Is richly documented and understandable</a:t>
          </a:r>
        </a:p>
      </dgm:t>
    </dgm:pt>
    <dgm:pt modelId="{7808DC81-50D3-F94D-889B-1BDE6C7CAB88}" type="parTrans" cxnId="{EB4FBB38-7303-3A42-854D-9D4E88661691}">
      <dgm:prSet/>
      <dgm:spPr/>
      <dgm:t>
        <a:bodyPr/>
        <a:lstStyle/>
        <a:p>
          <a:endParaRPr lang="en-US"/>
        </a:p>
      </dgm:t>
    </dgm:pt>
    <dgm:pt modelId="{DBFEBCDF-E959-0C4F-8A98-DA66A70AF6ED}" type="sibTrans" cxnId="{EB4FBB38-7303-3A42-854D-9D4E88661691}">
      <dgm:prSet/>
      <dgm:spPr/>
      <dgm:t>
        <a:bodyPr/>
        <a:lstStyle/>
        <a:p>
          <a:endParaRPr lang="en-US"/>
        </a:p>
      </dgm:t>
    </dgm:pt>
    <dgm:pt modelId="{C8C01F62-4A05-4D26-9DA8-360780471177}">
      <dgm:prSet phldrT="[Text]"/>
      <dgm:spPr/>
      <dgm:t>
        <a:bodyPr/>
        <a:lstStyle/>
        <a:p>
          <a:r>
            <a:rPr lang="en-US" dirty="0"/>
            <a:t>Has a landing page and (persistent) identifier</a:t>
          </a:r>
        </a:p>
      </dgm:t>
    </dgm:pt>
    <dgm:pt modelId="{7344B72C-7BF5-44C8-84E8-19E9F418F643}" type="parTrans" cxnId="{59C48A7E-9D82-4823-9D3E-1991A20607E9}">
      <dgm:prSet/>
      <dgm:spPr/>
      <dgm:t>
        <a:bodyPr/>
        <a:lstStyle/>
        <a:p>
          <a:endParaRPr lang="en-US"/>
        </a:p>
      </dgm:t>
    </dgm:pt>
    <dgm:pt modelId="{A0E5AFC8-2D31-4F71-89AC-A5FAFEDC447F}" type="sibTrans" cxnId="{59C48A7E-9D82-4823-9D3E-1991A20607E9}">
      <dgm:prSet/>
      <dgm:spPr/>
      <dgm:t>
        <a:bodyPr/>
        <a:lstStyle/>
        <a:p>
          <a:endParaRPr lang="en-US"/>
        </a:p>
      </dgm:t>
    </dgm:pt>
    <dgm:pt modelId="{2E7F51CB-1E41-44E4-8924-7ED68F6D36D5}">
      <dgm:prSet/>
      <dgm:spPr/>
      <dgm:t>
        <a:bodyPr/>
        <a:lstStyle/>
        <a:p>
          <a:r>
            <a:rPr lang="en-US" dirty="0"/>
            <a:t>Has clear information about conditions for reuse</a:t>
          </a:r>
        </a:p>
      </dgm:t>
    </dgm:pt>
    <dgm:pt modelId="{20E2B40F-258F-4036-AC22-ECCD497DFBD5}" type="parTrans" cxnId="{7C4C6CF8-5442-4CFA-A35B-0E6D68724348}">
      <dgm:prSet/>
      <dgm:spPr/>
      <dgm:t>
        <a:bodyPr/>
        <a:lstStyle/>
        <a:p>
          <a:endParaRPr lang="en-US"/>
        </a:p>
      </dgm:t>
    </dgm:pt>
    <dgm:pt modelId="{65C6C306-3D98-4F91-B558-40030E3C676A}" type="sibTrans" cxnId="{7C4C6CF8-5442-4CFA-A35B-0E6D68724348}">
      <dgm:prSet/>
      <dgm:spPr/>
      <dgm:t>
        <a:bodyPr/>
        <a:lstStyle/>
        <a:p>
          <a:endParaRPr lang="en-US"/>
        </a:p>
      </dgm:t>
    </dgm:pt>
    <dgm:pt modelId="{56D11367-7129-5A4D-9D54-C9362DB1598F}" type="pres">
      <dgm:prSet presAssocID="{F4576BD9-E3E5-A84A-81E7-3064B03C4ADA}" presName="Name0" presStyleCnt="0">
        <dgm:presLayoutVars>
          <dgm:dir/>
          <dgm:animLvl val="lvl"/>
          <dgm:resizeHandles val="exact"/>
        </dgm:presLayoutVars>
      </dgm:prSet>
      <dgm:spPr/>
    </dgm:pt>
    <dgm:pt modelId="{01159C39-8A28-B64B-BA55-1ABC2509F4DC}" type="pres">
      <dgm:prSet presAssocID="{8222A3AE-FE99-304D-BFEF-EBB59169928E}" presName="linNode" presStyleCnt="0"/>
      <dgm:spPr/>
    </dgm:pt>
    <dgm:pt modelId="{10D23E6B-83D3-2243-B32E-F95F88EC9052}" type="pres">
      <dgm:prSet presAssocID="{8222A3AE-FE99-304D-BFEF-EBB59169928E}" presName="parentText" presStyleLbl="node1" presStyleIdx="0" presStyleCnt="4" custScaleX="244861" custScaleY="86732">
        <dgm:presLayoutVars>
          <dgm:chMax val="1"/>
          <dgm:bulletEnabled val="1"/>
        </dgm:presLayoutVars>
      </dgm:prSet>
      <dgm:spPr/>
    </dgm:pt>
    <dgm:pt modelId="{86D71D34-D4C2-5A4A-9B9E-370B232F44F3}" type="pres">
      <dgm:prSet presAssocID="{8222A3AE-FE99-304D-BFEF-EBB59169928E}" presName="descendantText" presStyleLbl="alignAccFollowNode1" presStyleIdx="0" presStyleCnt="4" custScaleX="691221" custScaleY="86405" custLinFactNeighborX="4036" custLinFactNeighborY="1885">
        <dgm:presLayoutVars>
          <dgm:bulletEnabled val="1"/>
        </dgm:presLayoutVars>
      </dgm:prSet>
      <dgm:spPr/>
    </dgm:pt>
    <dgm:pt modelId="{3DA323ED-0719-E34E-9C04-38A0D3236EB0}" type="pres">
      <dgm:prSet presAssocID="{C8B5056D-2A44-CC45-A689-D8CDBF905941}" presName="sp" presStyleCnt="0"/>
      <dgm:spPr/>
    </dgm:pt>
    <dgm:pt modelId="{ED902519-17F3-EC40-857D-CD8462B8BB3A}" type="pres">
      <dgm:prSet presAssocID="{2FD0965A-8CC2-8942-8784-35B361189CE1}" presName="linNode" presStyleCnt="0"/>
      <dgm:spPr/>
    </dgm:pt>
    <dgm:pt modelId="{54454F66-B2D1-384C-BA43-E4DDB1BF7CCA}" type="pres">
      <dgm:prSet presAssocID="{2FD0965A-8CC2-8942-8784-35B361189CE1}" presName="parentText" presStyleLbl="node1" presStyleIdx="1" presStyleCnt="4" custScaleX="49980" custScaleY="87946">
        <dgm:presLayoutVars>
          <dgm:chMax val="1"/>
          <dgm:bulletEnabled val="1"/>
        </dgm:presLayoutVars>
      </dgm:prSet>
      <dgm:spPr/>
    </dgm:pt>
    <dgm:pt modelId="{F2180784-AB0D-974A-BC6B-1C22BCF79504}" type="pres">
      <dgm:prSet presAssocID="{2FD0965A-8CC2-8942-8784-35B361189CE1}" presName="descendantText" presStyleLbl="alignAccFollowNode1" presStyleIdx="1" presStyleCnt="4" custScaleX="130301" custScaleY="98767" custLinFactNeighborX="-329" custLinFactNeighborY="2698">
        <dgm:presLayoutVars>
          <dgm:bulletEnabled val="1"/>
        </dgm:presLayoutVars>
      </dgm:prSet>
      <dgm:spPr/>
    </dgm:pt>
    <dgm:pt modelId="{30674E4F-9CD6-E44D-BCFE-4A7F3F53F069}" type="pres">
      <dgm:prSet presAssocID="{02BE73A2-6260-F640-A289-AA852CBF3A5C}" presName="sp" presStyleCnt="0"/>
      <dgm:spPr/>
    </dgm:pt>
    <dgm:pt modelId="{642A3423-225C-7A4B-9AD6-75F21AD622E8}" type="pres">
      <dgm:prSet presAssocID="{B9673CB1-77C5-AD44-9FAA-F45E9633AC14}" presName="linNode" presStyleCnt="0"/>
      <dgm:spPr/>
    </dgm:pt>
    <dgm:pt modelId="{E03C7458-7CDC-6341-A903-704082EE1F8D}" type="pres">
      <dgm:prSet presAssocID="{B9673CB1-77C5-AD44-9FAA-F45E9633AC14}" presName="parentText" presStyleLbl="node1" presStyleIdx="2" presStyleCnt="4" custScaleX="49639" custScaleY="88406">
        <dgm:presLayoutVars>
          <dgm:chMax val="1"/>
          <dgm:bulletEnabled val="1"/>
        </dgm:presLayoutVars>
      </dgm:prSet>
      <dgm:spPr/>
    </dgm:pt>
    <dgm:pt modelId="{01DEB53A-DCD9-F04F-8BF9-1C973537CB3A}" type="pres">
      <dgm:prSet presAssocID="{B9673CB1-77C5-AD44-9FAA-F45E9633AC14}" presName="descendantText" presStyleLbl="alignAccFollowNode1" presStyleIdx="2" presStyleCnt="4" custScaleX="127837">
        <dgm:presLayoutVars>
          <dgm:bulletEnabled val="1"/>
        </dgm:presLayoutVars>
      </dgm:prSet>
      <dgm:spPr/>
    </dgm:pt>
    <dgm:pt modelId="{C410B717-5BCE-D448-B01F-ACE51BE1FB86}" type="pres">
      <dgm:prSet presAssocID="{1F93A8D9-D559-1B45-8E51-C6884639128E}" presName="sp" presStyleCnt="0"/>
      <dgm:spPr/>
    </dgm:pt>
    <dgm:pt modelId="{05A07952-5BA0-1F4D-9A64-06289D5B59D4}" type="pres">
      <dgm:prSet presAssocID="{C5EF8D7C-AA2D-3D48-9983-70EC3FBC95BC}" presName="linNode" presStyleCnt="0"/>
      <dgm:spPr/>
    </dgm:pt>
    <dgm:pt modelId="{212573D5-E0CD-5B4C-860A-3B436D283615}" type="pres">
      <dgm:prSet presAssocID="{C5EF8D7C-AA2D-3D48-9983-70EC3FBC95BC}" presName="parentText" presStyleLbl="node1" presStyleIdx="3" presStyleCnt="4" custScaleX="48700" custScaleY="83365" custLinFactNeighborX="-980" custLinFactNeighborY="4631">
        <dgm:presLayoutVars>
          <dgm:chMax val="1"/>
          <dgm:bulletEnabled val="1"/>
        </dgm:presLayoutVars>
      </dgm:prSet>
      <dgm:spPr/>
    </dgm:pt>
    <dgm:pt modelId="{B5080171-86B3-7843-AC6A-E245ABA171C6}" type="pres">
      <dgm:prSet presAssocID="{C5EF8D7C-AA2D-3D48-9983-70EC3FBC95BC}" presName="descendantText" presStyleLbl="alignAccFollowNode1" presStyleIdx="3" presStyleCnt="4" custScaleX="128095" custScaleY="93991" custLinFactNeighborX="1352" custLinFactNeighborY="2351">
        <dgm:presLayoutVars>
          <dgm:bulletEnabled val="1"/>
        </dgm:presLayoutVars>
      </dgm:prSet>
      <dgm:spPr/>
    </dgm:pt>
  </dgm:ptLst>
  <dgm:cxnLst>
    <dgm:cxn modelId="{682EA410-104E-4F44-90BF-32EFF076713F}" type="presOf" srcId="{55E24503-4FD9-8E4E-858E-5386B7D2D47C}" destId="{86D71D34-D4C2-5A4A-9B9E-370B232F44F3}" srcOrd="0" destOrd="0" presId="urn:microsoft.com/office/officeart/2005/8/layout/vList5"/>
    <dgm:cxn modelId="{4472E023-613A-EA46-A332-2E9362DE2AC8}" type="presOf" srcId="{F2A5F97E-F277-F845-98EC-243E8D1A297E}" destId="{F2180784-AB0D-974A-BC6B-1C22BCF79504}" srcOrd="0" destOrd="0" presId="urn:microsoft.com/office/officeart/2005/8/layout/vList5"/>
    <dgm:cxn modelId="{5F06A724-04E3-F140-9CD3-B3DA8EA7062F}" srcId="{2FD0965A-8CC2-8942-8784-35B361189CE1}" destId="{B1E2501A-8EDC-424D-A4A5-CE9377A46650}" srcOrd="2" destOrd="0" parTransId="{D1476231-BD60-8C4E-9037-BEE049EA534E}" sibTransId="{0C6118B8-7012-FE48-8654-A8755A53AC87}"/>
    <dgm:cxn modelId="{45F3E731-29F7-EE4A-8C5E-0490EED26B23}" srcId="{2FD0965A-8CC2-8942-8784-35B361189CE1}" destId="{F2A5F97E-F277-F845-98EC-243E8D1A297E}" srcOrd="0" destOrd="0" parTransId="{7D59DF16-48B7-534E-A7E1-97219734EF63}" sibTransId="{ED108504-A4CC-704E-B3A3-5089CC7F367E}"/>
    <dgm:cxn modelId="{EB4FBB38-7303-3A42-854D-9D4E88661691}" srcId="{C5EF8D7C-AA2D-3D48-9983-70EC3FBC95BC}" destId="{900B293D-C205-B548-B75F-B210D98353CA}" srcOrd="0" destOrd="0" parTransId="{7808DC81-50D3-F94D-889B-1BDE6C7CAB88}" sibTransId="{DBFEBCDF-E959-0C4F-8A98-DA66A70AF6ED}"/>
    <dgm:cxn modelId="{7DF3DD39-A1A5-42BF-8546-9080F5291AD1}" type="presOf" srcId="{2E7F51CB-1E41-44E4-8924-7ED68F6D36D5}" destId="{B5080171-86B3-7843-AC6A-E245ABA171C6}" srcOrd="0" destOrd="1" presId="urn:microsoft.com/office/officeart/2005/8/layout/vList5"/>
    <dgm:cxn modelId="{B319253E-A09D-D94F-BCDA-B36E1884A74A}" srcId="{B9673CB1-77C5-AD44-9FAA-F45E9633AC14}" destId="{FCD889D7-B3DC-5542-AD2C-663B7EBEAA1E}" srcOrd="0" destOrd="0" parTransId="{F24FCA0C-8EEF-5B41-ACE2-601963C7B08A}" sibTransId="{75C4560E-C810-7D40-A1B3-3C31E4DEBEF6}"/>
    <dgm:cxn modelId="{3A6FDA5B-566F-9344-BD43-D2D039DE3492}" type="presOf" srcId="{FCD889D7-B3DC-5542-AD2C-663B7EBEAA1E}" destId="{01DEB53A-DCD9-F04F-8BF9-1C973537CB3A}" srcOrd="0" destOrd="0" presId="urn:microsoft.com/office/officeart/2005/8/layout/vList5"/>
    <dgm:cxn modelId="{0E933A5C-E8FE-2140-8E49-C087C4252B0A}" type="presOf" srcId="{C5EF8D7C-AA2D-3D48-9983-70EC3FBC95BC}" destId="{212573D5-E0CD-5B4C-860A-3B436D283615}" srcOrd="0" destOrd="0" presId="urn:microsoft.com/office/officeart/2005/8/layout/vList5"/>
    <dgm:cxn modelId="{2A22E242-C293-734D-A47C-3EEA3B4BEB39}" srcId="{F4576BD9-E3E5-A84A-81E7-3064B03C4ADA}" destId="{2FD0965A-8CC2-8942-8784-35B361189CE1}" srcOrd="1" destOrd="0" parTransId="{8A234786-8192-544D-853D-55453A440ED5}" sibTransId="{02BE73A2-6260-F640-A289-AA852CBF3A5C}"/>
    <dgm:cxn modelId="{22FF4C6F-4C10-2341-BB21-165ADB9F8F7B}" type="presOf" srcId="{F4576BD9-E3E5-A84A-81E7-3064B03C4ADA}" destId="{56D11367-7129-5A4D-9D54-C9362DB1598F}" srcOrd="0" destOrd="0" presId="urn:microsoft.com/office/officeart/2005/8/layout/vList5"/>
    <dgm:cxn modelId="{B3599455-9764-AC4A-8FF0-C6A514AD9017}" srcId="{F4576BD9-E3E5-A84A-81E7-3064B03C4ADA}" destId="{C5EF8D7C-AA2D-3D48-9983-70EC3FBC95BC}" srcOrd="3" destOrd="0" parTransId="{C97A3C86-2501-8F46-9042-B6C39CA80751}" sibTransId="{872C6B4E-99D1-6348-8CFF-783CAB76020B}"/>
    <dgm:cxn modelId="{59C48A7E-9D82-4823-9D3E-1991A20607E9}" srcId="{8222A3AE-FE99-304D-BFEF-EBB59169928E}" destId="{C8C01F62-4A05-4D26-9DA8-360780471177}" srcOrd="1" destOrd="0" parTransId="{7344B72C-7BF5-44C8-84E8-19E9F418F643}" sibTransId="{A0E5AFC8-2D31-4F71-89AC-A5FAFEDC447F}"/>
    <dgm:cxn modelId="{1830DF80-A430-48B7-92C6-D87CB63EB722}" type="presOf" srcId="{C8C01F62-4A05-4D26-9DA8-360780471177}" destId="{86D71D34-D4C2-5A4A-9B9E-370B232F44F3}" srcOrd="0" destOrd="1" presId="urn:microsoft.com/office/officeart/2005/8/layout/vList5"/>
    <dgm:cxn modelId="{D2BC0984-F01C-704D-99C5-4F1B055B0B1B}" type="presOf" srcId="{56F6923C-DEB6-CD4A-BFD7-BFCBA1D4DEBA}" destId="{F2180784-AB0D-974A-BC6B-1C22BCF79504}" srcOrd="0" destOrd="1" presId="urn:microsoft.com/office/officeart/2005/8/layout/vList5"/>
    <dgm:cxn modelId="{ADD7C08D-DB25-6042-AD7C-EB0B44BF8695}" type="presOf" srcId="{B1E2501A-8EDC-424D-A4A5-CE9377A46650}" destId="{F2180784-AB0D-974A-BC6B-1C22BCF79504}" srcOrd="0" destOrd="2" presId="urn:microsoft.com/office/officeart/2005/8/layout/vList5"/>
    <dgm:cxn modelId="{4A85B5A5-2DDE-9342-9EF5-5CE4CCA7F3E8}" srcId="{F4576BD9-E3E5-A84A-81E7-3064B03C4ADA}" destId="{8222A3AE-FE99-304D-BFEF-EBB59169928E}" srcOrd="0" destOrd="0" parTransId="{85B59CBF-3A5E-F049-8E26-55E748FBC545}" sibTransId="{C8B5056D-2A44-CC45-A689-D8CDBF905941}"/>
    <dgm:cxn modelId="{2D48A5D6-6798-3D4F-834E-C90582747032}" type="presOf" srcId="{900B293D-C205-B548-B75F-B210D98353CA}" destId="{B5080171-86B3-7843-AC6A-E245ABA171C6}" srcOrd="0" destOrd="0" presId="urn:microsoft.com/office/officeart/2005/8/layout/vList5"/>
    <dgm:cxn modelId="{C84D34DC-DFC4-2040-BCFA-24358D8EEEA9}" type="presOf" srcId="{2FD0965A-8CC2-8942-8784-35B361189CE1}" destId="{54454F66-B2D1-384C-BA43-E4DDB1BF7CCA}" srcOrd="0" destOrd="0" presId="urn:microsoft.com/office/officeart/2005/8/layout/vList5"/>
    <dgm:cxn modelId="{237B46DF-0AA4-EB45-8EB7-A930EB9B972E}" srcId="{8222A3AE-FE99-304D-BFEF-EBB59169928E}" destId="{55E24503-4FD9-8E4E-858E-5386B7D2D47C}" srcOrd="0" destOrd="0" parTransId="{83641A46-7411-9F48-B7EE-72670E7F62F8}" sibTransId="{2B89EEBE-2FA4-4644-A91D-2384010ADA96}"/>
    <dgm:cxn modelId="{782268E1-E108-B147-9DE2-B4330BE3CD1F}" srcId="{F4576BD9-E3E5-A84A-81E7-3064B03C4ADA}" destId="{B9673CB1-77C5-AD44-9FAA-F45E9633AC14}" srcOrd="2" destOrd="0" parTransId="{0FA64087-0390-084F-A6BC-AB4B088B57CD}" sibTransId="{1F93A8D9-D559-1B45-8E51-C6884639128E}"/>
    <dgm:cxn modelId="{D25196E2-0CE5-EA44-B2ED-AB6249496017}" srcId="{2FD0965A-8CC2-8942-8784-35B361189CE1}" destId="{56F6923C-DEB6-CD4A-BFD7-BFCBA1D4DEBA}" srcOrd="1" destOrd="0" parTransId="{98A578CB-7A0D-E24C-B5AF-4D8BE69CD7CB}" sibTransId="{27D84D88-1C26-E04B-8596-2554902CDEB4}"/>
    <dgm:cxn modelId="{6C0772E7-A1A0-7243-9308-D2CE8B7CEB81}" type="presOf" srcId="{B9673CB1-77C5-AD44-9FAA-F45E9633AC14}" destId="{E03C7458-7CDC-6341-A903-704082EE1F8D}" srcOrd="0" destOrd="0" presId="urn:microsoft.com/office/officeart/2005/8/layout/vList5"/>
    <dgm:cxn modelId="{376984F0-13D5-0241-9591-7AA1669C43FC}" type="presOf" srcId="{8222A3AE-FE99-304D-BFEF-EBB59169928E}" destId="{10D23E6B-83D3-2243-B32E-F95F88EC9052}" srcOrd="0" destOrd="0" presId="urn:microsoft.com/office/officeart/2005/8/layout/vList5"/>
    <dgm:cxn modelId="{7C4C6CF8-5442-4CFA-A35B-0E6D68724348}" srcId="{C5EF8D7C-AA2D-3D48-9983-70EC3FBC95BC}" destId="{2E7F51CB-1E41-44E4-8924-7ED68F6D36D5}" srcOrd="1" destOrd="0" parTransId="{20E2B40F-258F-4036-AC22-ECCD497DFBD5}" sibTransId="{65C6C306-3D98-4F91-B558-40030E3C676A}"/>
    <dgm:cxn modelId="{BB385412-20FD-BB47-A508-3DDF5BD78338}" type="presParOf" srcId="{56D11367-7129-5A4D-9D54-C9362DB1598F}" destId="{01159C39-8A28-B64B-BA55-1ABC2509F4DC}" srcOrd="0" destOrd="0" presId="urn:microsoft.com/office/officeart/2005/8/layout/vList5"/>
    <dgm:cxn modelId="{F87EBA8E-5700-4E4E-9411-A192F0FFA1EA}" type="presParOf" srcId="{01159C39-8A28-B64B-BA55-1ABC2509F4DC}" destId="{10D23E6B-83D3-2243-B32E-F95F88EC9052}" srcOrd="0" destOrd="0" presId="urn:microsoft.com/office/officeart/2005/8/layout/vList5"/>
    <dgm:cxn modelId="{6B7364F1-13ED-7840-9EE1-E978B99DDE4A}" type="presParOf" srcId="{01159C39-8A28-B64B-BA55-1ABC2509F4DC}" destId="{86D71D34-D4C2-5A4A-9B9E-370B232F44F3}" srcOrd="1" destOrd="0" presId="urn:microsoft.com/office/officeart/2005/8/layout/vList5"/>
    <dgm:cxn modelId="{99ECB1AA-844D-3243-906B-275E9B3CBE23}" type="presParOf" srcId="{56D11367-7129-5A4D-9D54-C9362DB1598F}" destId="{3DA323ED-0719-E34E-9C04-38A0D3236EB0}" srcOrd="1" destOrd="0" presId="urn:microsoft.com/office/officeart/2005/8/layout/vList5"/>
    <dgm:cxn modelId="{657AE1BF-9EDC-1C49-980B-FCF80BC85E10}" type="presParOf" srcId="{56D11367-7129-5A4D-9D54-C9362DB1598F}" destId="{ED902519-17F3-EC40-857D-CD8462B8BB3A}" srcOrd="2" destOrd="0" presId="urn:microsoft.com/office/officeart/2005/8/layout/vList5"/>
    <dgm:cxn modelId="{2C0192B3-2C04-8C4D-900A-44E8D06A010E}" type="presParOf" srcId="{ED902519-17F3-EC40-857D-CD8462B8BB3A}" destId="{54454F66-B2D1-384C-BA43-E4DDB1BF7CCA}" srcOrd="0" destOrd="0" presId="urn:microsoft.com/office/officeart/2005/8/layout/vList5"/>
    <dgm:cxn modelId="{08884E19-F5E5-8A44-9DAA-80690A934238}" type="presParOf" srcId="{ED902519-17F3-EC40-857D-CD8462B8BB3A}" destId="{F2180784-AB0D-974A-BC6B-1C22BCF79504}" srcOrd="1" destOrd="0" presId="urn:microsoft.com/office/officeart/2005/8/layout/vList5"/>
    <dgm:cxn modelId="{A71D812C-16BB-E94A-9587-621CA331DB71}" type="presParOf" srcId="{56D11367-7129-5A4D-9D54-C9362DB1598F}" destId="{30674E4F-9CD6-E44D-BCFE-4A7F3F53F069}" srcOrd="3" destOrd="0" presId="urn:microsoft.com/office/officeart/2005/8/layout/vList5"/>
    <dgm:cxn modelId="{AA04F1ED-DAFF-D14F-A824-590F8D14C468}" type="presParOf" srcId="{56D11367-7129-5A4D-9D54-C9362DB1598F}" destId="{642A3423-225C-7A4B-9AD6-75F21AD622E8}" srcOrd="4" destOrd="0" presId="urn:microsoft.com/office/officeart/2005/8/layout/vList5"/>
    <dgm:cxn modelId="{7F27F8B8-28BE-A44A-B5D2-C3CC2D0793EE}" type="presParOf" srcId="{642A3423-225C-7A4B-9AD6-75F21AD622E8}" destId="{E03C7458-7CDC-6341-A903-704082EE1F8D}" srcOrd="0" destOrd="0" presId="urn:microsoft.com/office/officeart/2005/8/layout/vList5"/>
    <dgm:cxn modelId="{88B53A16-2A02-BC4C-983E-8370364516A9}" type="presParOf" srcId="{642A3423-225C-7A4B-9AD6-75F21AD622E8}" destId="{01DEB53A-DCD9-F04F-8BF9-1C973537CB3A}" srcOrd="1" destOrd="0" presId="urn:microsoft.com/office/officeart/2005/8/layout/vList5"/>
    <dgm:cxn modelId="{76010E9A-F338-DB4D-BE78-857F84D548CC}" type="presParOf" srcId="{56D11367-7129-5A4D-9D54-C9362DB1598F}" destId="{C410B717-5BCE-D448-B01F-ACE51BE1FB86}" srcOrd="5" destOrd="0" presId="urn:microsoft.com/office/officeart/2005/8/layout/vList5"/>
    <dgm:cxn modelId="{BA7B75F4-E552-914D-8297-E72128B1D1CD}" type="presParOf" srcId="{56D11367-7129-5A4D-9D54-C9362DB1598F}" destId="{05A07952-5BA0-1F4D-9A64-06289D5B59D4}" srcOrd="6" destOrd="0" presId="urn:microsoft.com/office/officeart/2005/8/layout/vList5"/>
    <dgm:cxn modelId="{74226A57-9506-6543-9133-4F4228BF010E}" type="presParOf" srcId="{05A07952-5BA0-1F4D-9A64-06289D5B59D4}" destId="{212573D5-E0CD-5B4C-860A-3B436D283615}" srcOrd="0" destOrd="0" presId="urn:microsoft.com/office/officeart/2005/8/layout/vList5"/>
    <dgm:cxn modelId="{30CDF087-7BA8-C649-A6D6-161F5414AC28}" type="presParOf" srcId="{05A07952-5BA0-1F4D-9A64-06289D5B59D4}" destId="{B5080171-86B3-7843-AC6A-E245ABA171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Planning</a:t>
          </a:r>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a:t>Co-operation</a:t>
          </a:r>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a:t>Data storage &amp; sharing</a:t>
          </a:r>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a:t>Dissemination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a:t>Reporting</a:t>
          </a:r>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a:t>Analysis</a:t>
          </a:r>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C2353E-3F17-4DB5-928E-7D42DE9C92D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7C83EB44-BB1E-4310-96F7-12540222C3DE}">
      <dgm:prSet phldrT="[Text]"/>
      <dgm:spPr/>
      <dgm:t>
        <a:bodyPr/>
        <a:lstStyle/>
        <a:p>
          <a:r>
            <a:rPr lang="en-US" b="1" dirty="0"/>
            <a:t>Csc.fi/training</a:t>
          </a:r>
          <a:br>
            <a:rPr lang="en-US" dirty="0"/>
          </a:br>
          <a:br>
            <a:rPr lang="en-US" dirty="0"/>
          </a:br>
          <a:r>
            <a:rPr lang="en-US" dirty="0"/>
            <a:t>Information about trainings and events, materials from past events </a:t>
          </a:r>
        </a:p>
      </dgm:t>
    </dgm:pt>
    <dgm:pt modelId="{6BAFC926-B500-4FB6-96B9-3D656C3F2A40}" type="parTrans" cxnId="{23BCDE23-5716-4364-9A61-324B1DB78EBA}">
      <dgm:prSet/>
      <dgm:spPr/>
      <dgm:t>
        <a:bodyPr/>
        <a:lstStyle/>
        <a:p>
          <a:endParaRPr lang="en-US"/>
        </a:p>
      </dgm:t>
    </dgm:pt>
    <dgm:pt modelId="{6A2E26D0-3D08-4FBF-978C-E7F44A8C31BC}" type="sibTrans" cxnId="{23BCDE23-5716-4364-9A61-324B1DB78EBA}">
      <dgm:prSet/>
      <dgm:spPr/>
      <dgm:t>
        <a:bodyPr/>
        <a:lstStyle/>
        <a:p>
          <a:endParaRPr lang="en-US"/>
        </a:p>
      </dgm:t>
    </dgm:pt>
    <dgm:pt modelId="{5815BA25-57FE-480E-8A15-398278A39B3E}">
      <dgm:prSet phldrT="[Text]"/>
      <dgm:spPr/>
      <dgm:t>
        <a:bodyPr/>
        <a:lstStyle/>
        <a:p>
          <a:r>
            <a:rPr lang="en-US" b="1" dirty="0"/>
            <a:t>Fairdata.fi</a:t>
          </a:r>
          <a:endParaRPr lang="en-US" dirty="0"/>
        </a:p>
        <a:p>
          <a:r>
            <a:rPr lang="en-US" dirty="0"/>
            <a:t>Tips and guidance for data management and info about </a:t>
          </a:r>
          <a:r>
            <a:rPr lang="en-US" dirty="0" err="1"/>
            <a:t>Fairdata</a:t>
          </a:r>
          <a:r>
            <a:rPr lang="en-US" dirty="0"/>
            <a:t> services.</a:t>
          </a:r>
        </a:p>
      </dgm:t>
    </dgm:pt>
    <dgm:pt modelId="{00BF61C7-407A-4E51-99C4-3901711477CC}" type="parTrans" cxnId="{21F53A32-933E-4EC1-A1EA-B0E0A6B61079}">
      <dgm:prSet/>
      <dgm:spPr/>
      <dgm:t>
        <a:bodyPr/>
        <a:lstStyle/>
        <a:p>
          <a:endParaRPr lang="en-US"/>
        </a:p>
      </dgm:t>
    </dgm:pt>
    <dgm:pt modelId="{0DAB71A3-1659-4CCF-9737-AD34EF6B1FC9}" type="sibTrans" cxnId="{21F53A32-933E-4EC1-A1EA-B0E0A6B61079}">
      <dgm:prSet/>
      <dgm:spPr/>
      <dgm:t>
        <a:bodyPr/>
        <a:lstStyle/>
        <a:p>
          <a:endParaRPr lang="en-US"/>
        </a:p>
      </dgm:t>
    </dgm:pt>
    <dgm:pt modelId="{53CFC5EB-BB6F-4ABF-BACF-3B60BD54613D}">
      <dgm:prSet phldrT="[Text]"/>
      <dgm:spPr/>
      <dgm:t>
        <a:bodyPr/>
        <a:lstStyle/>
        <a:p>
          <a:r>
            <a:rPr lang="en-US" b="1" dirty="0"/>
            <a:t>My.csc.fi</a:t>
          </a:r>
          <a:br>
            <a:rPr lang="en-US" dirty="0"/>
          </a:br>
          <a:br>
            <a:rPr lang="en-US" dirty="0"/>
          </a:br>
          <a:r>
            <a:rPr lang="en-US" dirty="0"/>
            <a:t>Portal for applying resources to computational and data storage services.</a:t>
          </a:r>
        </a:p>
      </dgm:t>
    </dgm:pt>
    <dgm:pt modelId="{0A19318C-506F-42C5-BC1C-2F255EF9596A}" type="parTrans" cxnId="{0B0C842F-80DB-4491-BE92-9AAF997A5807}">
      <dgm:prSet/>
      <dgm:spPr/>
      <dgm:t>
        <a:bodyPr/>
        <a:lstStyle/>
        <a:p>
          <a:endParaRPr lang="en-US"/>
        </a:p>
      </dgm:t>
    </dgm:pt>
    <dgm:pt modelId="{904461FB-6B78-49B9-A226-FADFDE4904D3}" type="sibTrans" cxnId="{0B0C842F-80DB-4491-BE92-9AAF997A5807}">
      <dgm:prSet/>
      <dgm:spPr/>
      <dgm:t>
        <a:bodyPr/>
        <a:lstStyle/>
        <a:p>
          <a:endParaRPr lang="en-US"/>
        </a:p>
      </dgm:t>
    </dgm:pt>
    <dgm:pt modelId="{5D181D20-AFF1-48C6-B970-7DD5E38CB09D}">
      <dgm:prSet phldrT="[Text]"/>
      <dgm:spPr/>
      <dgm:t>
        <a:bodyPr/>
        <a:lstStyle/>
        <a:p>
          <a:r>
            <a:rPr lang="en-US" b="1" dirty="0"/>
            <a:t>Docs.csc.fi</a:t>
          </a:r>
          <a:br>
            <a:rPr lang="en-US" dirty="0"/>
          </a:br>
          <a:br>
            <a:rPr lang="en-US" dirty="0"/>
          </a:br>
          <a:r>
            <a:rPr lang="en-US" dirty="0"/>
            <a:t>Service manuals.</a:t>
          </a:r>
        </a:p>
      </dgm:t>
    </dgm:pt>
    <dgm:pt modelId="{7C4D277C-1C21-4A94-BD31-898658D7D5E1}" type="parTrans" cxnId="{63BBCA9A-6B56-48ED-8326-C9E7898331BF}">
      <dgm:prSet/>
      <dgm:spPr/>
      <dgm:t>
        <a:bodyPr/>
        <a:lstStyle/>
        <a:p>
          <a:endParaRPr lang="en-US"/>
        </a:p>
      </dgm:t>
    </dgm:pt>
    <dgm:pt modelId="{EBC00189-543A-4FE8-8B0A-A2BE031A9945}" type="sibTrans" cxnId="{63BBCA9A-6B56-48ED-8326-C9E7898331BF}">
      <dgm:prSet/>
      <dgm:spPr/>
      <dgm:t>
        <a:bodyPr/>
        <a:lstStyle/>
        <a:p>
          <a:endParaRPr lang="en-US"/>
        </a:p>
      </dgm:t>
    </dgm:pt>
    <dgm:pt modelId="{66DB4DF4-F8DF-4895-968D-3270ADAC501A}" type="pres">
      <dgm:prSet presAssocID="{D1C2353E-3F17-4DB5-928E-7D42DE9C92DE}" presName="Name0" presStyleCnt="0">
        <dgm:presLayoutVars>
          <dgm:dir/>
          <dgm:resizeHandles val="exact"/>
        </dgm:presLayoutVars>
      </dgm:prSet>
      <dgm:spPr/>
    </dgm:pt>
    <dgm:pt modelId="{4A2151B1-3D12-4C72-9734-48A66C66C217}" type="pres">
      <dgm:prSet presAssocID="{D1C2353E-3F17-4DB5-928E-7D42DE9C92DE}" presName="bkgdShp" presStyleLbl="alignAccFollowNode1" presStyleIdx="0" presStyleCnt="1" custLinFactNeighborX="25000" custLinFactNeighborY="0"/>
      <dgm:spPr/>
    </dgm:pt>
    <dgm:pt modelId="{38254B54-53C7-4E37-94DE-566206C5F50F}" type="pres">
      <dgm:prSet presAssocID="{D1C2353E-3F17-4DB5-928E-7D42DE9C92DE}" presName="linComp" presStyleCnt="0"/>
      <dgm:spPr/>
    </dgm:pt>
    <dgm:pt modelId="{F33A1B5E-FC58-4D88-AC24-9451E0260BEC}" type="pres">
      <dgm:prSet presAssocID="{7C83EB44-BB1E-4310-96F7-12540222C3DE}" presName="compNode" presStyleCnt="0"/>
      <dgm:spPr/>
    </dgm:pt>
    <dgm:pt modelId="{DC9C89EA-285A-4E29-8CD4-5E645A65BF4E}" type="pres">
      <dgm:prSet presAssocID="{7C83EB44-BB1E-4310-96F7-12540222C3DE}" presName="node" presStyleLbl="node1" presStyleIdx="0" presStyleCnt="4">
        <dgm:presLayoutVars>
          <dgm:bulletEnabled val="1"/>
        </dgm:presLayoutVars>
      </dgm:prSet>
      <dgm:spPr/>
    </dgm:pt>
    <dgm:pt modelId="{C688B41A-A381-4464-BCBB-D7EEA8A520DF}" type="pres">
      <dgm:prSet presAssocID="{7C83EB44-BB1E-4310-96F7-12540222C3DE}" presName="invisiNode" presStyleLbl="node1" presStyleIdx="0" presStyleCnt="4"/>
      <dgm:spPr/>
    </dgm:pt>
    <dgm:pt modelId="{7DD517C6-7CFE-458E-BA24-AEE27CE2748C}" type="pres">
      <dgm:prSet presAssocID="{7C83EB44-BB1E-4310-96F7-12540222C3DE}" presName="imagNode" presStyleLbl="fgImgPlace1" presStyleIdx="0" presStyleCnt="4"/>
      <dgm:spPr>
        <a:blipFill rotWithShape="1">
          <a:blip xmlns:r="http://schemas.openxmlformats.org/officeDocument/2006/relationships" r:embed="rId1"/>
          <a:stretch>
            <a:fillRect/>
          </a:stretch>
        </a:blipFill>
      </dgm:spPr>
    </dgm:pt>
    <dgm:pt modelId="{B0ABA2B2-E62A-447D-8B7C-BF01E7D0EC6E}" type="pres">
      <dgm:prSet presAssocID="{6A2E26D0-3D08-4FBF-978C-E7F44A8C31BC}" presName="sibTrans" presStyleLbl="sibTrans2D1" presStyleIdx="0" presStyleCnt="0"/>
      <dgm:spPr/>
    </dgm:pt>
    <dgm:pt modelId="{9DD680F6-1A3D-4DFF-84A4-BE14D9485FCE}" type="pres">
      <dgm:prSet presAssocID="{5815BA25-57FE-480E-8A15-398278A39B3E}" presName="compNode" presStyleCnt="0"/>
      <dgm:spPr/>
    </dgm:pt>
    <dgm:pt modelId="{55FF0549-5432-40B5-8915-9F9426412BD3}" type="pres">
      <dgm:prSet presAssocID="{5815BA25-57FE-480E-8A15-398278A39B3E}" presName="node" presStyleLbl="node1" presStyleIdx="1" presStyleCnt="4">
        <dgm:presLayoutVars>
          <dgm:bulletEnabled val="1"/>
        </dgm:presLayoutVars>
      </dgm:prSet>
      <dgm:spPr/>
    </dgm:pt>
    <dgm:pt modelId="{9EE9C9F0-3CFC-4C2A-BBB7-DAC390AEE6E4}" type="pres">
      <dgm:prSet presAssocID="{5815BA25-57FE-480E-8A15-398278A39B3E}" presName="invisiNode" presStyleLbl="node1" presStyleIdx="1" presStyleCnt="4"/>
      <dgm:spPr/>
    </dgm:pt>
    <dgm:pt modelId="{833DCACD-F9BB-4516-8213-A1684410CD39}" type="pres">
      <dgm:prSet presAssocID="{5815BA25-57FE-480E-8A15-398278A39B3E}" presName="imagNode" presStyleLbl="fgImgPlace1" presStyleIdx="1" presStyleCnt="4"/>
      <dgm:spPr>
        <a:blipFill rotWithShape="1">
          <a:blip xmlns:r="http://schemas.openxmlformats.org/officeDocument/2006/relationships" r:embed="rId2"/>
          <a:stretch>
            <a:fillRect/>
          </a:stretch>
        </a:blipFill>
      </dgm:spPr>
    </dgm:pt>
    <dgm:pt modelId="{9B4E3112-BCAD-4316-AF38-254F2C3E6F51}" type="pres">
      <dgm:prSet presAssocID="{0DAB71A3-1659-4CCF-9737-AD34EF6B1FC9}" presName="sibTrans" presStyleLbl="sibTrans2D1" presStyleIdx="0" presStyleCnt="0"/>
      <dgm:spPr/>
    </dgm:pt>
    <dgm:pt modelId="{D712FF8C-6549-44B6-85EE-A190DCD335C6}" type="pres">
      <dgm:prSet presAssocID="{53CFC5EB-BB6F-4ABF-BACF-3B60BD54613D}" presName="compNode" presStyleCnt="0"/>
      <dgm:spPr/>
    </dgm:pt>
    <dgm:pt modelId="{8CEACC4F-1CE1-48CA-9736-EA17B59F22AB}" type="pres">
      <dgm:prSet presAssocID="{53CFC5EB-BB6F-4ABF-BACF-3B60BD54613D}" presName="node" presStyleLbl="node1" presStyleIdx="2" presStyleCnt="4" custLinFactNeighborY="0">
        <dgm:presLayoutVars>
          <dgm:bulletEnabled val="1"/>
        </dgm:presLayoutVars>
      </dgm:prSet>
      <dgm:spPr/>
    </dgm:pt>
    <dgm:pt modelId="{DADA2397-8716-4E85-A541-14715E55D4DB}" type="pres">
      <dgm:prSet presAssocID="{53CFC5EB-BB6F-4ABF-BACF-3B60BD54613D}" presName="invisiNode" presStyleLbl="node1" presStyleIdx="2" presStyleCnt="4"/>
      <dgm:spPr/>
    </dgm:pt>
    <dgm:pt modelId="{3A27D9B8-F05C-47F7-9B1F-0CAE3CCCB1B8}" type="pres">
      <dgm:prSet presAssocID="{53CFC5EB-BB6F-4ABF-BACF-3B60BD54613D}" presName="imagNode" presStyleLbl="fgImgPlace1" presStyleIdx="2" presStyleCnt="4"/>
      <dgm:spPr>
        <a:blipFill rotWithShape="1">
          <a:blip xmlns:r="http://schemas.openxmlformats.org/officeDocument/2006/relationships" r:embed="rId3"/>
          <a:stretch>
            <a:fillRect/>
          </a:stretch>
        </a:blipFill>
      </dgm:spPr>
    </dgm:pt>
    <dgm:pt modelId="{6F86C641-2380-45BA-99F4-DD60075D94F8}" type="pres">
      <dgm:prSet presAssocID="{904461FB-6B78-49B9-A226-FADFDE4904D3}" presName="sibTrans" presStyleLbl="sibTrans2D1" presStyleIdx="0" presStyleCnt="0"/>
      <dgm:spPr/>
    </dgm:pt>
    <dgm:pt modelId="{AA896E4B-16DE-4374-A79D-6E763DE82C2E}" type="pres">
      <dgm:prSet presAssocID="{5D181D20-AFF1-48C6-B970-7DD5E38CB09D}" presName="compNode" presStyleCnt="0"/>
      <dgm:spPr/>
    </dgm:pt>
    <dgm:pt modelId="{DDAC4AF7-0219-496E-A315-A343A10AA49A}" type="pres">
      <dgm:prSet presAssocID="{5D181D20-AFF1-48C6-B970-7DD5E38CB09D}" presName="node" presStyleLbl="node1" presStyleIdx="3" presStyleCnt="4" custLinFactNeighborY="0">
        <dgm:presLayoutVars>
          <dgm:bulletEnabled val="1"/>
        </dgm:presLayoutVars>
      </dgm:prSet>
      <dgm:spPr/>
    </dgm:pt>
    <dgm:pt modelId="{EB471184-CB44-4A44-8644-8C40AA1DCB0C}" type="pres">
      <dgm:prSet presAssocID="{5D181D20-AFF1-48C6-B970-7DD5E38CB09D}" presName="invisiNode" presStyleLbl="node1" presStyleIdx="3" presStyleCnt="4"/>
      <dgm:spPr/>
    </dgm:pt>
    <dgm:pt modelId="{74659BFC-7CAE-4498-8A38-5731A45B7F5F}" type="pres">
      <dgm:prSet presAssocID="{5D181D20-AFF1-48C6-B970-7DD5E38CB09D}" presName="imagNode" presStyleLbl="fgImgPlace1" presStyleIdx="3" presStyleCnt="4"/>
      <dgm:spPr>
        <a:blipFill rotWithShape="1">
          <a:blip xmlns:r="http://schemas.openxmlformats.org/officeDocument/2006/relationships" r:embed="rId4"/>
          <a:stretch>
            <a:fillRect/>
          </a:stretch>
        </a:blipFill>
      </dgm:spPr>
    </dgm:pt>
  </dgm:ptLst>
  <dgm:cxnLst>
    <dgm:cxn modelId="{F29DCE1B-8182-4D2A-9858-937297C6219B}" type="presOf" srcId="{904461FB-6B78-49B9-A226-FADFDE4904D3}" destId="{6F86C641-2380-45BA-99F4-DD60075D94F8}" srcOrd="0" destOrd="0" presId="urn:microsoft.com/office/officeart/2005/8/layout/pList2"/>
    <dgm:cxn modelId="{23BCDE23-5716-4364-9A61-324B1DB78EBA}" srcId="{D1C2353E-3F17-4DB5-928E-7D42DE9C92DE}" destId="{7C83EB44-BB1E-4310-96F7-12540222C3DE}" srcOrd="0" destOrd="0" parTransId="{6BAFC926-B500-4FB6-96B9-3D656C3F2A40}" sibTransId="{6A2E26D0-3D08-4FBF-978C-E7F44A8C31BC}"/>
    <dgm:cxn modelId="{0B0C842F-80DB-4491-BE92-9AAF997A5807}" srcId="{D1C2353E-3F17-4DB5-928E-7D42DE9C92DE}" destId="{53CFC5EB-BB6F-4ABF-BACF-3B60BD54613D}" srcOrd="2" destOrd="0" parTransId="{0A19318C-506F-42C5-BC1C-2F255EF9596A}" sibTransId="{904461FB-6B78-49B9-A226-FADFDE4904D3}"/>
    <dgm:cxn modelId="{21F53A32-933E-4EC1-A1EA-B0E0A6B61079}" srcId="{D1C2353E-3F17-4DB5-928E-7D42DE9C92DE}" destId="{5815BA25-57FE-480E-8A15-398278A39B3E}" srcOrd="1" destOrd="0" parTransId="{00BF61C7-407A-4E51-99C4-3901711477CC}" sibTransId="{0DAB71A3-1659-4CCF-9737-AD34EF6B1FC9}"/>
    <dgm:cxn modelId="{0FD14036-E479-487E-8D53-03E386AA1498}" type="presOf" srcId="{5815BA25-57FE-480E-8A15-398278A39B3E}" destId="{55FF0549-5432-40B5-8915-9F9426412BD3}" srcOrd="0" destOrd="0" presId="urn:microsoft.com/office/officeart/2005/8/layout/pList2"/>
    <dgm:cxn modelId="{7AFF7E6B-33A0-4FDD-8412-1EF050C81B60}" type="presOf" srcId="{D1C2353E-3F17-4DB5-928E-7D42DE9C92DE}" destId="{66DB4DF4-F8DF-4895-968D-3270ADAC501A}" srcOrd="0" destOrd="0" presId="urn:microsoft.com/office/officeart/2005/8/layout/pList2"/>
    <dgm:cxn modelId="{2DCFD052-6669-4E40-958D-C4F7F734F0BF}" type="presOf" srcId="{0DAB71A3-1659-4CCF-9737-AD34EF6B1FC9}" destId="{9B4E3112-BCAD-4316-AF38-254F2C3E6F51}" srcOrd="0" destOrd="0" presId="urn:microsoft.com/office/officeart/2005/8/layout/pList2"/>
    <dgm:cxn modelId="{FD40FF54-C3C8-410E-B1F0-01E1316999DE}" type="presOf" srcId="{7C83EB44-BB1E-4310-96F7-12540222C3DE}" destId="{DC9C89EA-285A-4E29-8CD4-5E645A65BF4E}" srcOrd="0" destOrd="0" presId="urn:microsoft.com/office/officeart/2005/8/layout/pList2"/>
    <dgm:cxn modelId="{63BBCA9A-6B56-48ED-8326-C9E7898331BF}" srcId="{D1C2353E-3F17-4DB5-928E-7D42DE9C92DE}" destId="{5D181D20-AFF1-48C6-B970-7DD5E38CB09D}" srcOrd="3" destOrd="0" parTransId="{7C4D277C-1C21-4A94-BD31-898658D7D5E1}" sibTransId="{EBC00189-543A-4FE8-8B0A-A2BE031A9945}"/>
    <dgm:cxn modelId="{0195E5CB-5F9E-400D-A086-41591FA5E37F}" type="presOf" srcId="{6A2E26D0-3D08-4FBF-978C-E7F44A8C31BC}" destId="{B0ABA2B2-E62A-447D-8B7C-BF01E7D0EC6E}" srcOrd="0" destOrd="0" presId="urn:microsoft.com/office/officeart/2005/8/layout/pList2"/>
    <dgm:cxn modelId="{21B21DDD-D95A-421E-B04A-349FD064E6BB}" type="presOf" srcId="{5D181D20-AFF1-48C6-B970-7DD5E38CB09D}" destId="{DDAC4AF7-0219-496E-A315-A343A10AA49A}" srcOrd="0" destOrd="0" presId="urn:microsoft.com/office/officeart/2005/8/layout/pList2"/>
    <dgm:cxn modelId="{682A78F4-851A-4372-96AF-EAA6709AA50F}" type="presOf" srcId="{53CFC5EB-BB6F-4ABF-BACF-3B60BD54613D}" destId="{8CEACC4F-1CE1-48CA-9736-EA17B59F22AB}" srcOrd="0" destOrd="0" presId="urn:microsoft.com/office/officeart/2005/8/layout/pList2"/>
    <dgm:cxn modelId="{81034A9E-84BB-4A4B-8260-CE237F97DD45}" type="presParOf" srcId="{66DB4DF4-F8DF-4895-968D-3270ADAC501A}" destId="{4A2151B1-3D12-4C72-9734-48A66C66C217}" srcOrd="0" destOrd="0" presId="urn:microsoft.com/office/officeart/2005/8/layout/pList2"/>
    <dgm:cxn modelId="{88851753-9559-4A7B-8396-D9091AAA8355}" type="presParOf" srcId="{66DB4DF4-F8DF-4895-968D-3270ADAC501A}" destId="{38254B54-53C7-4E37-94DE-566206C5F50F}" srcOrd="1" destOrd="0" presId="urn:microsoft.com/office/officeart/2005/8/layout/pList2"/>
    <dgm:cxn modelId="{53214DB9-6650-4AD5-9327-A43F70568DCE}" type="presParOf" srcId="{38254B54-53C7-4E37-94DE-566206C5F50F}" destId="{F33A1B5E-FC58-4D88-AC24-9451E0260BEC}" srcOrd="0" destOrd="0" presId="urn:microsoft.com/office/officeart/2005/8/layout/pList2"/>
    <dgm:cxn modelId="{04F19413-C488-4FC1-9F95-FE505B174324}" type="presParOf" srcId="{F33A1B5E-FC58-4D88-AC24-9451E0260BEC}" destId="{DC9C89EA-285A-4E29-8CD4-5E645A65BF4E}" srcOrd="0" destOrd="0" presId="urn:microsoft.com/office/officeart/2005/8/layout/pList2"/>
    <dgm:cxn modelId="{E8B6BF28-E09B-445C-809D-800336F18315}" type="presParOf" srcId="{F33A1B5E-FC58-4D88-AC24-9451E0260BEC}" destId="{C688B41A-A381-4464-BCBB-D7EEA8A520DF}" srcOrd="1" destOrd="0" presId="urn:microsoft.com/office/officeart/2005/8/layout/pList2"/>
    <dgm:cxn modelId="{84484FD0-D78D-4709-A06B-78BDB50EFC4F}" type="presParOf" srcId="{F33A1B5E-FC58-4D88-AC24-9451E0260BEC}" destId="{7DD517C6-7CFE-458E-BA24-AEE27CE2748C}" srcOrd="2" destOrd="0" presId="urn:microsoft.com/office/officeart/2005/8/layout/pList2"/>
    <dgm:cxn modelId="{AE6F146D-837D-4118-8182-012ADE1FA9C8}" type="presParOf" srcId="{38254B54-53C7-4E37-94DE-566206C5F50F}" destId="{B0ABA2B2-E62A-447D-8B7C-BF01E7D0EC6E}" srcOrd="1" destOrd="0" presId="urn:microsoft.com/office/officeart/2005/8/layout/pList2"/>
    <dgm:cxn modelId="{431FEC8B-27E5-48DF-8615-280597D0810F}" type="presParOf" srcId="{38254B54-53C7-4E37-94DE-566206C5F50F}" destId="{9DD680F6-1A3D-4DFF-84A4-BE14D9485FCE}" srcOrd="2" destOrd="0" presId="urn:microsoft.com/office/officeart/2005/8/layout/pList2"/>
    <dgm:cxn modelId="{0B331A24-25F5-418E-9218-00B531ED008D}" type="presParOf" srcId="{9DD680F6-1A3D-4DFF-84A4-BE14D9485FCE}" destId="{55FF0549-5432-40B5-8915-9F9426412BD3}" srcOrd="0" destOrd="0" presId="urn:microsoft.com/office/officeart/2005/8/layout/pList2"/>
    <dgm:cxn modelId="{4CA7C842-4E23-407E-9343-48B8087D1D2C}" type="presParOf" srcId="{9DD680F6-1A3D-4DFF-84A4-BE14D9485FCE}" destId="{9EE9C9F0-3CFC-4C2A-BBB7-DAC390AEE6E4}" srcOrd="1" destOrd="0" presId="urn:microsoft.com/office/officeart/2005/8/layout/pList2"/>
    <dgm:cxn modelId="{17717CED-A1A4-468B-AD7E-9EB6D86CE122}" type="presParOf" srcId="{9DD680F6-1A3D-4DFF-84A4-BE14D9485FCE}" destId="{833DCACD-F9BB-4516-8213-A1684410CD39}" srcOrd="2" destOrd="0" presId="urn:microsoft.com/office/officeart/2005/8/layout/pList2"/>
    <dgm:cxn modelId="{733DDDB6-A286-44A0-8118-5B921C420264}" type="presParOf" srcId="{38254B54-53C7-4E37-94DE-566206C5F50F}" destId="{9B4E3112-BCAD-4316-AF38-254F2C3E6F51}" srcOrd="3" destOrd="0" presId="urn:microsoft.com/office/officeart/2005/8/layout/pList2"/>
    <dgm:cxn modelId="{1D859089-3402-4A3F-9D17-3ADE278EAC42}" type="presParOf" srcId="{38254B54-53C7-4E37-94DE-566206C5F50F}" destId="{D712FF8C-6549-44B6-85EE-A190DCD335C6}" srcOrd="4" destOrd="0" presId="urn:microsoft.com/office/officeart/2005/8/layout/pList2"/>
    <dgm:cxn modelId="{6EA7EA97-1D69-4FA2-AA2D-6943C339727F}" type="presParOf" srcId="{D712FF8C-6549-44B6-85EE-A190DCD335C6}" destId="{8CEACC4F-1CE1-48CA-9736-EA17B59F22AB}" srcOrd="0" destOrd="0" presId="urn:microsoft.com/office/officeart/2005/8/layout/pList2"/>
    <dgm:cxn modelId="{B06BB0F9-DA3B-4AF3-B4B8-6FEB440D4461}" type="presParOf" srcId="{D712FF8C-6549-44B6-85EE-A190DCD335C6}" destId="{DADA2397-8716-4E85-A541-14715E55D4DB}" srcOrd="1" destOrd="0" presId="urn:microsoft.com/office/officeart/2005/8/layout/pList2"/>
    <dgm:cxn modelId="{9DCF6D27-1E52-4052-863A-5EA9118C1D3E}" type="presParOf" srcId="{D712FF8C-6549-44B6-85EE-A190DCD335C6}" destId="{3A27D9B8-F05C-47F7-9B1F-0CAE3CCCB1B8}" srcOrd="2" destOrd="0" presId="urn:microsoft.com/office/officeart/2005/8/layout/pList2"/>
    <dgm:cxn modelId="{0EBE70BF-28E0-47EF-8BF6-78B51829B52D}" type="presParOf" srcId="{38254B54-53C7-4E37-94DE-566206C5F50F}" destId="{6F86C641-2380-45BA-99F4-DD60075D94F8}" srcOrd="5" destOrd="0" presId="urn:microsoft.com/office/officeart/2005/8/layout/pList2"/>
    <dgm:cxn modelId="{8195796D-F06A-40A2-AA16-85D9FB934BFA}" type="presParOf" srcId="{38254B54-53C7-4E37-94DE-566206C5F50F}" destId="{AA896E4B-16DE-4374-A79D-6E763DE82C2E}" srcOrd="6" destOrd="0" presId="urn:microsoft.com/office/officeart/2005/8/layout/pList2"/>
    <dgm:cxn modelId="{932A2D3F-AFE1-4722-B1EA-1062593AC313}" type="presParOf" srcId="{AA896E4B-16DE-4374-A79D-6E763DE82C2E}" destId="{DDAC4AF7-0219-496E-A315-A343A10AA49A}" srcOrd="0" destOrd="0" presId="urn:microsoft.com/office/officeart/2005/8/layout/pList2"/>
    <dgm:cxn modelId="{79D3B6C4-2047-467C-88E1-29E8F0ACB9FC}" type="presParOf" srcId="{AA896E4B-16DE-4374-A79D-6E763DE82C2E}" destId="{EB471184-CB44-4A44-8644-8C40AA1DCB0C}" srcOrd="1" destOrd="0" presId="urn:microsoft.com/office/officeart/2005/8/layout/pList2"/>
    <dgm:cxn modelId="{7B57A27B-0410-4784-ACDC-0331A74C4D48}" type="presParOf" srcId="{AA896E4B-16DE-4374-A79D-6E763DE82C2E}" destId="{74659BFC-7CAE-4498-8A38-5731A45B7F5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71D34-D4C2-5A4A-9B9E-370B232F44F3}">
      <dsp:nvSpPr>
        <dsp:cNvPr id="0" name=""/>
        <dsp:cNvSpPr/>
      </dsp:nvSpPr>
      <dsp:spPr>
        <a:xfrm rot="5400000">
          <a:off x="3099994" y="-1977279"/>
          <a:ext cx="811708" cy="501301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Described in a suitable metadata catalogue, using rich metadata</a:t>
          </a:r>
        </a:p>
        <a:p>
          <a:pPr marL="114300" lvl="1" indent="-114300" algn="l" defTabSz="666750">
            <a:lnSpc>
              <a:spcPct val="90000"/>
            </a:lnSpc>
            <a:spcBef>
              <a:spcPct val="0"/>
            </a:spcBef>
            <a:spcAft>
              <a:spcPct val="15000"/>
            </a:spcAft>
            <a:buChar char="•"/>
          </a:pPr>
          <a:r>
            <a:rPr lang="en-US" sz="1500" kern="1200" dirty="0"/>
            <a:t>Has a landing page and (persistent) identifier</a:t>
          </a:r>
        </a:p>
      </dsp:txBody>
      <dsp:txXfrm rot="-5400000">
        <a:off x="999342" y="162997"/>
        <a:ext cx="4973389" cy="732460"/>
      </dsp:txXfrm>
    </dsp:sp>
    <dsp:sp modelId="{10D23E6B-83D3-2243-B32E-F95F88EC9052}">
      <dsp:nvSpPr>
        <dsp:cNvPr id="0" name=""/>
        <dsp:cNvSpPr/>
      </dsp:nvSpPr>
      <dsp:spPr>
        <a:xfrm>
          <a:off x="20" y="2280"/>
          <a:ext cx="998904" cy="1018475"/>
        </a:xfrm>
        <a:prstGeom prst="roundRect">
          <a:avLst/>
        </a:prstGeom>
        <a:solidFill>
          <a:schemeClr val="accent2"/>
        </a:solidFill>
        <a:ln w="38100" cap="flat" cmpd="sng" algn="ctr">
          <a:no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F</a:t>
          </a:r>
        </a:p>
      </dsp:txBody>
      <dsp:txXfrm>
        <a:off x="48782" y="51042"/>
        <a:ext cx="901380" cy="920951"/>
      </dsp:txXfrm>
    </dsp:sp>
    <dsp:sp modelId="{F2180784-AB0D-974A-BC6B-1C22BCF79504}">
      <dsp:nvSpPr>
        <dsp:cNvPr id="0" name=""/>
        <dsp:cNvSpPr/>
      </dsp:nvSpPr>
      <dsp:spPr>
        <a:xfrm rot="5400000">
          <a:off x="3068734" y="-851474"/>
          <a:ext cx="927840" cy="49453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Accessible through internet</a:t>
          </a:r>
        </a:p>
        <a:p>
          <a:pPr marL="114300" lvl="1" indent="-114300" algn="l" defTabSz="666750">
            <a:lnSpc>
              <a:spcPct val="90000"/>
            </a:lnSpc>
            <a:spcBef>
              <a:spcPct val="0"/>
            </a:spcBef>
            <a:spcAft>
              <a:spcPct val="15000"/>
            </a:spcAft>
            <a:buChar char="•"/>
          </a:pPr>
          <a:r>
            <a:rPr lang="en-US" sz="1500" kern="1200" dirty="0"/>
            <a:t>Has versioning and lifecycle documentation</a:t>
          </a:r>
        </a:p>
        <a:p>
          <a:pPr marL="114300" lvl="1" indent="-114300" algn="l" defTabSz="666750">
            <a:lnSpc>
              <a:spcPct val="90000"/>
            </a:lnSpc>
            <a:spcBef>
              <a:spcPct val="0"/>
            </a:spcBef>
            <a:spcAft>
              <a:spcPct val="15000"/>
            </a:spcAft>
            <a:buChar char="•"/>
          </a:pPr>
          <a:r>
            <a:rPr lang="en-US" sz="1500" kern="1200" dirty="0"/>
            <a:t>Has tombstone page if deleted</a:t>
          </a:r>
        </a:p>
      </dsp:txBody>
      <dsp:txXfrm rot="-5400000">
        <a:off x="1059999" y="1202554"/>
        <a:ext cx="4900019" cy="837254"/>
      </dsp:txXfrm>
    </dsp:sp>
    <dsp:sp modelId="{54454F66-B2D1-384C-BA43-E4DDB1BF7CCA}">
      <dsp:nvSpPr>
        <dsp:cNvPr id="0" name=""/>
        <dsp:cNvSpPr/>
      </dsp:nvSpPr>
      <dsp:spPr>
        <a:xfrm>
          <a:off x="20" y="1079470"/>
          <a:ext cx="1067000" cy="1032731"/>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A</a:t>
          </a:r>
        </a:p>
      </dsp:txBody>
      <dsp:txXfrm>
        <a:off x="50434" y="1129884"/>
        <a:ext cx="966172" cy="931903"/>
      </dsp:txXfrm>
    </dsp:sp>
    <dsp:sp modelId="{01DEB53A-DCD9-F04F-8BF9-1C973537CB3A}">
      <dsp:nvSpPr>
        <dsp:cNvPr id="0" name=""/>
        <dsp:cNvSpPr/>
      </dsp:nvSpPr>
      <dsp:spPr>
        <a:xfrm rot="5400000">
          <a:off x="3064243" y="230457"/>
          <a:ext cx="939423" cy="491904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Uses common, documented, and open formats and standards</a:t>
          </a:r>
        </a:p>
      </dsp:txBody>
      <dsp:txXfrm rot="-5400000">
        <a:off x="1074431" y="2266129"/>
        <a:ext cx="4873190" cy="847705"/>
      </dsp:txXfrm>
    </dsp:sp>
    <dsp:sp modelId="{E03C7458-7CDC-6341-A903-704082EE1F8D}">
      <dsp:nvSpPr>
        <dsp:cNvPr id="0" name=""/>
        <dsp:cNvSpPr/>
      </dsp:nvSpPr>
      <dsp:spPr>
        <a:xfrm>
          <a:off x="20" y="2170915"/>
          <a:ext cx="1074410" cy="1038133"/>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I</a:t>
          </a:r>
        </a:p>
      </dsp:txBody>
      <dsp:txXfrm>
        <a:off x="50697" y="2221592"/>
        <a:ext cx="973056" cy="936779"/>
      </dsp:txXfrm>
    </dsp:sp>
    <dsp:sp modelId="{B5080171-86B3-7843-AC6A-E245ABA171C6}">
      <dsp:nvSpPr>
        <dsp:cNvPr id="0" name=""/>
        <dsp:cNvSpPr/>
      </dsp:nvSpPr>
      <dsp:spPr>
        <a:xfrm rot="5400000">
          <a:off x="3106371" y="1314828"/>
          <a:ext cx="882973" cy="49289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Is richly documented and understandable</a:t>
          </a:r>
        </a:p>
        <a:p>
          <a:pPr marL="114300" lvl="1" indent="-114300" algn="l" defTabSz="666750">
            <a:lnSpc>
              <a:spcPct val="90000"/>
            </a:lnSpc>
            <a:spcBef>
              <a:spcPct val="0"/>
            </a:spcBef>
            <a:spcAft>
              <a:spcPct val="15000"/>
            </a:spcAft>
            <a:buChar char="•"/>
          </a:pPr>
          <a:r>
            <a:rPr lang="en-US" sz="1500" kern="1200" dirty="0"/>
            <a:t>Has clear information about conditions for reuse</a:t>
          </a:r>
        </a:p>
      </dsp:txBody>
      <dsp:txXfrm rot="-5400000">
        <a:off x="1083370" y="3380933"/>
        <a:ext cx="4885873" cy="796767"/>
      </dsp:txXfrm>
    </dsp:sp>
    <dsp:sp modelId="{212573D5-E0CD-5B4C-860A-3B436D283615}">
      <dsp:nvSpPr>
        <dsp:cNvPr id="0" name=""/>
        <dsp:cNvSpPr/>
      </dsp:nvSpPr>
      <dsp:spPr>
        <a:xfrm>
          <a:off x="0" y="3270043"/>
          <a:ext cx="1054086" cy="978937"/>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R</a:t>
          </a:r>
        </a:p>
      </dsp:txBody>
      <dsp:txXfrm>
        <a:off x="47788" y="3317831"/>
        <a:ext cx="958510" cy="883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3234062" y="894"/>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 Planning</a:t>
          </a:r>
        </a:p>
      </dsp:txBody>
      <dsp:txXfrm>
        <a:off x="3388125" y="154957"/>
        <a:ext cx="743885" cy="743885"/>
      </dsp:txXfrm>
    </dsp:sp>
    <dsp:sp modelId="{875D06B1-3299-4A89-ACCA-512AB4E7F6EF}">
      <dsp:nvSpPr>
        <dsp:cNvPr id="0" name=""/>
        <dsp:cNvSpPr/>
      </dsp:nvSpPr>
      <dsp:spPr>
        <a:xfrm rot="1800000">
          <a:off x="4297720" y="740832"/>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03362" y="790787"/>
        <a:ext cx="196526" cy="213031"/>
      </dsp:txXfrm>
    </dsp:sp>
    <dsp:sp modelId="{2AA901FC-F7BC-4AC2-9EEB-F7C3B62A07D8}">
      <dsp:nvSpPr>
        <dsp:cNvPr id="0" name=""/>
        <dsp:cNvSpPr/>
      </dsp:nvSpPr>
      <dsp:spPr>
        <a:xfrm>
          <a:off x="4603881"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Co-operation</a:t>
          </a:r>
        </a:p>
      </dsp:txBody>
      <dsp:txXfrm>
        <a:off x="4757944" y="945822"/>
        <a:ext cx="743885" cy="743885"/>
      </dsp:txXfrm>
    </dsp:sp>
    <dsp:sp modelId="{3CF8F0BF-28E9-4382-9B69-1F4AE94214CA}">
      <dsp:nvSpPr>
        <dsp:cNvPr id="0" name=""/>
        <dsp:cNvSpPr/>
      </dsp:nvSpPr>
      <dsp:spPr>
        <a:xfrm rot="5400000">
          <a:off x="4989511" y="192315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031624" y="1952057"/>
        <a:ext cx="196526" cy="213031"/>
      </dsp:txXfrm>
    </dsp:sp>
    <dsp:sp modelId="{F28A6EB0-E498-48AE-A6C1-E56C8BAA54CE}">
      <dsp:nvSpPr>
        <dsp:cNvPr id="0" name=""/>
        <dsp:cNvSpPr/>
      </dsp:nvSpPr>
      <dsp:spPr>
        <a:xfrm>
          <a:off x="4603881"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Analysis</a:t>
          </a:r>
        </a:p>
      </dsp:txBody>
      <dsp:txXfrm>
        <a:off x="4757944" y="2527554"/>
        <a:ext cx="743885" cy="743885"/>
      </dsp:txXfrm>
    </dsp:sp>
    <dsp:sp modelId="{FA71A52E-536E-4E0A-BB73-26EB25D0040E}">
      <dsp:nvSpPr>
        <dsp:cNvPr id="0" name=""/>
        <dsp:cNvSpPr/>
      </dsp:nvSpPr>
      <dsp:spPr>
        <a:xfrm rot="9000000">
          <a:off x="4311483" y="311342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4390066" y="3163384"/>
        <a:ext cx="196526" cy="213031"/>
      </dsp:txXfrm>
    </dsp:sp>
    <dsp:sp modelId="{BE9BBD17-51FD-443E-A1E3-9442DC546D5C}">
      <dsp:nvSpPr>
        <dsp:cNvPr id="0" name=""/>
        <dsp:cNvSpPr/>
      </dsp:nvSpPr>
      <dsp:spPr>
        <a:xfrm>
          <a:off x="3234062" y="3164356"/>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Data storage &amp; sharing</a:t>
          </a:r>
        </a:p>
      </dsp:txBody>
      <dsp:txXfrm>
        <a:off x="3388125" y="3318419"/>
        <a:ext cx="743885" cy="743885"/>
      </dsp:txXfrm>
    </dsp:sp>
    <dsp:sp modelId="{72C02EE1-5210-4598-988C-5A1D803B3D39}">
      <dsp:nvSpPr>
        <dsp:cNvPr id="0" name=""/>
        <dsp:cNvSpPr/>
      </dsp:nvSpPr>
      <dsp:spPr>
        <a:xfrm rot="12600000">
          <a:off x="2941663" y="3121375"/>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020246" y="3213442"/>
        <a:ext cx="196526" cy="213031"/>
      </dsp:txXfrm>
    </dsp:sp>
    <dsp:sp modelId="{56F7028F-8144-4EE5-8EB8-CD6C5DB32A38}">
      <dsp:nvSpPr>
        <dsp:cNvPr id="0" name=""/>
        <dsp:cNvSpPr/>
      </dsp:nvSpPr>
      <dsp:spPr>
        <a:xfrm>
          <a:off x="1864242"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Dissemination </a:t>
          </a:r>
        </a:p>
      </dsp:txBody>
      <dsp:txXfrm>
        <a:off x="2018305" y="2527554"/>
        <a:ext cx="743885" cy="743885"/>
      </dsp:txXfrm>
    </dsp:sp>
    <dsp:sp modelId="{5E46A225-3C63-4525-9AC1-F2491FB54D99}">
      <dsp:nvSpPr>
        <dsp:cNvPr id="0" name=""/>
        <dsp:cNvSpPr/>
      </dsp:nvSpPr>
      <dsp:spPr>
        <a:xfrm rot="16200000">
          <a:off x="2249872" y="193904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291985" y="2052173"/>
        <a:ext cx="196526" cy="213031"/>
      </dsp:txXfrm>
    </dsp:sp>
    <dsp:sp modelId="{941BED7D-1E01-408D-88D2-BE16F495B6C6}">
      <dsp:nvSpPr>
        <dsp:cNvPr id="0" name=""/>
        <dsp:cNvSpPr/>
      </dsp:nvSpPr>
      <dsp:spPr>
        <a:xfrm>
          <a:off x="1864242"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Reporting</a:t>
          </a:r>
        </a:p>
      </dsp:txBody>
      <dsp:txXfrm>
        <a:off x="2018305" y="945822"/>
        <a:ext cx="743885" cy="743885"/>
      </dsp:txXfrm>
    </dsp:sp>
    <dsp:sp modelId="{67491692-354B-4631-A0ED-90E7DADF1E08}">
      <dsp:nvSpPr>
        <dsp:cNvPr id="0" name=""/>
        <dsp:cNvSpPr/>
      </dsp:nvSpPr>
      <dsp:spPr>
        <a:xfrm rot="19800000">
          <a:off x="2927901" y="74877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933543" y="840845"/>
        <a:ext cx="196526" cy="213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51B1-3D12-4C72-9734-48A66C66C217}">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517C6-7CFE-458E-BA24-AEE27CE2748C}">
      <dsp:nvSpPr>
        <dsp:cNvPr id="0" name=""/>
        <dsp:cNvSpPr/>
      </dsp:nvSpPr>
      <dsp:spPr>
        <a:xfrm>
          <a:off x="184558" y="243840"/>
          <a:ext cx="1331833" cy="134112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C89EA-285A-4E29-8CD4-5E645A65BF4E}">
      <dsp:nvSpPr>
        <dsp:cNvPr id="0" name=""/>
        <dsp:cNvSpPr/>
      </dsp:nvSpPr>
      <dsp:spPr>
        <a:xfrm rot="10800000">
          <a:off x="18455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Csc.fi/training</a:t>
          </a:r>
          <a:br>
            <a:rPr lang="en-US" sz="1300" kern="1200" dirty="0"/>
          </a:br>
          <a:br>
            <a:rPr lang="en-US" sz="1300" kern="1200" dirty="0"/>
          </a:br>
          <a:r>
            <a:rPr lang="en-US" sz="1300" kern="1200" dirty="0"/>
            <a:t>Information about trainings and events, materials from past events </a:t>
          </a:r>
        </a:p>
      </dsp:txBody>
      <dsp:txXfrm rot="10800000">
        <a:off x="225516" y="1828799"/>
        <a:ext cx="1249917" cy="2194242"/>
      </dsp:txXfrm>
    </dsp:sp>
    <dsp:sp modelId="{833DCACD-F9BB-4516-8213-A1684410CD39}">
      <dsp:nvSpPr>
        <dsp:cNvPr id="0" name=""/>
        <dsp:cNvSpPr/>
      </dsp:nvSpPr>
      <dsp:spPr>
        <a:xfrm>
          <a:off x="1649575" y="243840"/>
          <a:ext cx="1331833" cy="134112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F0549-5432-40B5-8915-9F9426412BD3}">
      <dsp:nvSpPr>
        <dsp:cNvPr id="0" name=""/>
        <dsp:cNvSpPr/>
      </dsp:nvSpPr>
      <dsp:spPr>
        <a:xfrm rot="10800000">
          <a:off x="1649575"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Fairdata.fi</a:t>
          </a:r>
          <a:endParaRPr lang="en-US" sz="1300" kern="1200" dirty="0"/>
        </a:p>
        <a:p>
          <a:pPr marL="0" lvl="0" indent="0" algn="ctr" defTabSz="577850">
            <a:lnSpc>
              <a:spcPct val="90000"/>
            </a:lnSpc>
            <a:spcBef>
              <a:spcPct val="0"/>
            </a:spcBef>
            <a:spcAft>
              <a:spcPct val="35000"/>
            </a:spcAft>
            <a:buNone/>
          </a:pPr>
          <a:r>
            <a:rPr lang="en-US" sz="1300" kern="1200" dirty="0"/>
            <a:t>Tips and guidance for data management and info about </a:t>
          </a:r>
          <a:r>
            <a:rPr lang="en-US" sz="1300" kern="1200" dirty="0" err="1"/>
            <a:t>Fairdata</a:t>
          </a:r>
          <a:r>
            <a:rPr lang="en-US" sz="1300" kern="1200" dirty="0"/>
            <a:t> services.</a:t>
          </a:r>
        </a:p>
      </dsp:txBody>
      <dsp:txXfrm rot="10800000">
        <a:off x="1690533" y="1828799"/>
        <a:ext cx="1249917" cy="2194242"/>
      </dsp:txXfrm>
    </dsp:sp>
    <dsp:sp modelId="{3A27D9B8-F05C-47F7-9B1F-0CAE3CCCB1B8}">
      <dsp:nvSpPr>
        <dsp:cNvPr id="0" name=""/>
        <dsp:cNvSpPr/>
      </dsp:nvSpPr>
      <dsp:spPr>
        <a:xfrm>
          <a:off x="3114591" y="243840"/>
          <a:ext cx="1331833" cy="134112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ACC4F-1CE1-48CA-9736-EA17B59F22AB}">
      <dsp:nvSpPr>
        <dsp:cNvPr id="0" name=""/>
        <dsp:cNvSpPr/>
      </dsp:nvSpPr>
      <dsp:spPr>
        <a:xfrm rot="10800000">
          <a:off x="3114591"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My.csc.fi</a:t>
          </a:r>
          <a:br>
            <a:rPr lang="en-US" sz="1300" kern="1200" dirty="0"/>
          </a:br>
          <a:br>
            <a:rPr lang="en-US" sz="1300" kern="1200" dirty="0"/>
          </a:br>
          <a:r>
            <a:rPr lang="en-US" sz="1300" kern="1200" dirty="0"/>
            <a:t>Portal for applying resources to computational and data storage services.</a:t>
          </a:r>
        </a:p>
      </dsp:txBody>
      <dsp:txXfrm rot="10800000">
        <a:off x="3155549" y="1828799"/>
        <a:ext cx="1249917" cy="2194242"/>
      </dsp:txXfrm>
    </dsp:sp>
    <dsp:sp modelId="{74659BFC-7CAE-4498-8A38-5731A45B7F5F}">
      <dsp:nvSpPr>
        <dsp:cNvPr id="0" name=""/>
        <dsp:cNvSpPr/>
      </dsp:nvSpPr>
      <dsp:spPr>
        <a:xfrm>
          <a:off x="4579608" y="243840"/>
          <a:ext cx="1331833" cy="134112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C4AF7-0219-496E-A315-A343A10AA49A}">
      <dsp:nvSpPr>
        <dsp:cNvPr id="0" name=""/>
        <dsp:cNvSpPr/>
      </dsp:nvSpPr>
      <dsp:spPr>
        <a:xfrm rot="10800000">
          <a:off x="457960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Docs.csc.fi</a:t>
          </a:r>
          <a:br>
            <a:rPr lang="en-US" sz="1300" kern="1200" dirty="0"/>
          </a:br>
          <a:br>
            <a:rPr lang="en-US" sz="1300" kern="1200" dirty="0"/>
          </a:br>
          <a:r>
            <a:rPr lang="en-US" sz="1300" kern="1200" dirty="0"/>
            <a:t>Service manuals.</a:t>
          </a:r>
        </a:p>
      </dsp:txBody>
      <dsp:txXfrm rot="10800000">
        <a:off x="4620566" y="1828799"/>
        <a:ext cx="1249917" cy="21942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5/7/2020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5/7/2020</a:t>
            </a:fld>
            <a:endParaRPr lang="en-US"/>
          </a:p>
        </p:txBody>
      </p:sp>
      <p:sp>
        <p:nvSpPr>
          <p:cNvPr id="4" name="Slide Image Placeholder 3"/>
          <p:cNvSpPr>
            <a:spLocks noGrp="1" noRot="1" noChangeAspect="1"/>
          </p:cNvSpPr>
          <p:nvPr>
            <p:ph type="sldImg" idx="2"/>
          </p:nvPr>
        </p:nvSpPr>
        <p:spPr>
          <a:xfrm>
            <a:off x="182563" y="685800"/>
            <a:ext cx="64928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057" algn="l" defTabSz="457012" rtl="0" eaLnBrk="1" latinLnBrk="0" hangingPunct="1">
      <a:defRPr sz="1200" kern="1200">
        <a:solidFill>
          <a:schemeClr val="tx1"/>
        </a:solidFill>
        <a:latin typeface="+mn-lt"/>
        <a:ea typeface="+mn-ea"/>
        <a:cs typeface="+mn-cs"/>
      </a:defRPr>
    </a:lvl6pPr>
    <a:lvl7pPr marL="2742070" algn="l" defTabSz="457012" rtl="0" eaLnBrk="1" latinLnBrk="0" hangingPunct="1">
      <a:defRPr sz="1200" kern="1200">
        <a:solidFill>
          <a:schemeClr val="tx1"/>
        </a:solidFill>
        <a:latin typeface="+mn-lt"/>
        <a:ea typeface="+mn-ea"/>
        <a:cs typeface="+mn-cs"/>
      </a:defRPr>
    </a:lvl7pPr>
    <a:lvl8pPr marL="3199081" algn="l" defTabSz="457012" rtl="0" eaLnBrk="1" latinLnBrk="0" hangingPunct="1">
      <a:defRPr sz="1200" kern="1200">
        <a:solidFill>
          <a:schemeClr val="tx1"/>
        </a:solidFill>
        <a:latin typeface="+mn-lt"/>
        <a:ea typeface="+mn-ea"/>
        <a:cs typeface="+mn-cs"/>
      </a:defRPr>
    </a:lvl8pPr>
    <a:lvl9pPr marL="3656093" algn="l" defTabSz="457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fi-FI" sz="1100" dirty="0"/>
              <a:t>CSC tuottaa kansainvälisesti korkeatasoisia asiantuntijapalveluita tutkimukselle, koulutukselle, kulttuurille, julkishallinnolle ja yrityksille, niin että ne voivat menestyä ja tuottaa etua koko yhteiskunnalle. </a:t>
            </a:r>
            <a:br>
              <a:rPr lang="fi-FI" sz="1100" dirty="0"/>
            </a:br>
            <a:r>
              <a:rPr lang="fi-FI" sz="1100" dirty="0"/>
              <a:t> </a:t>
            </a:r>
            <a:br>
              <a:rPr lang="fi-FI" sz="1100" dirty="0"/>
            </a:br>
            <a:r>
              <a:rPr lang="fi-FI" sz="1100" dirty="0"/>
              <a:t>Olemme edelläkävijä tiedonhallinnassa ja tietojärjestelmien </a:t>
            </a:r>
            <a:r>
              <a:rPr lang="fi-FI" sz="1100" dirty="0" err="1"/>
              <a:t>yhteentoimivuuden</a:t>
            </a:r>
            <a:r>
              <a:rPr lang="fi-FI" sz="1100" dirty="0"/>
              <a:t> tekijänä. Tarjoamme tiedeyhteisön käyttöön myös Suomen tehokkaimman laskentaympäristön, huippunopeat ja luotettavat tietoliikenneyhteydet sekä tieteen tietotekniikan asiantuntijat ja palvelut. </a:t>
            </a:r>
            <a:br>
              <a:rPr lang="fi-FI" sz="1100" dirty="0"/>
            </a:br>
            <a:r>
              <a:rPr lang="fi-FI" sz="1100" dirty="0"/>
              <a:t> </a:t>
            </a:r>
            <a:br>
              <a:rPr lang="fi-FI" sz="1100" dirty="0"/>
            </a:br>
            <a:r>
              <a:rPr lang="fi-FI" sz="1100" dirty="0"/>
              <a:t>CSC on erityistehtäväyhtiö, josta asiakas saa tarpeisiinsa täsmälleen oikein mitoitetut ratkaisut. Maailmanluokan palvelut ja ainutlaatuiset verkostot auttavat asiakkaitamme menestymään kansainvälisessä kilpailussa ja keskittymään huoletta omaan ydintoimintaansa. </a:t>
            </a:r>
            <a:br>
              <a:rPr lang="fi-FI" sz="1100" dirty="0"/>
            </a:br>
            <a:r>
              <a:rPr lang="fi-FI" sz="1100" dirty="0"/>
              <a:t> </a:t>
            </a:r>
            <a:br>
              <a:rPr lang="fi-FI" sz="1100" dirty="0"/>
            </a:br>
            <a:r>
              <a:rPr lang="fi-FI" sz="1100" dirty="0"/>
              <a:t>Teemme työmme tiiviissä yhteistyössä asiakkaidemme kanssa, voittoa tavoittelematta. Kannamme vastuuta Suomen pysymisestä kehityksen kärjessä! </a:t>
            </a:r>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BE4ECE71-DADD-A94D-928E-31D778B1F7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34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16</a:t>
            </a:fld>
            <a:endParaRPr lang="en-US"/>
          </a:p>
        </p:txBody>
      </p:sp>
    </p:spTree>
    <p:extLst>
      <p:ext uri="{BB962C8B-B14F-4D97-AF65-F5344CB8AC3E}">
        <p14:creationId xmlns:p14="http://schemas.microsoft.com/office/powerpoint/2010/main" val="219912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19</a:t>
            </a:fld>
            <a:endParaRPr lang="en-US"/>
          </a:p>
        </p:txBody>
      </p:sp>
    </p:spTree>
    <p:extLst>
      <p:ext uri="{BB962C8B-B14F-4D97-AF65-F5344CB8AC3E}">
        <p14:creationId xmlns:p14="http://schemas.microsoft.com/office/powerpoint/2010/main" val="180328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20</a:t>
            </a:fld>
            <a:endParaRPr lang="en-US"/>
          </a:p>
        </p:txBody>
      </p:sp>
    </p:spTree>
    <p:extLst>
      <p:ext uri="{BB962C8B-B14F-4D97-AF65-F5344CB8AC3E}">
        <p14:creationId xmlns:p14="http://schemas.microsoft.com/office/powerpoint/2010/main" val="919270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BE4ECE71-DADD-A94D-928E-31D778B1F7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84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24</a:t>
            </a:fld>
            <a:endParaRPr lang="en-US"/>
          </a:p>
        </p:txBody>
      </p:sp>
    </p:spTree>
    <p:extLst>
      <p:ext uri="{BB962C8B-B14F-4D97-AF65-F5344CB8AC3E}">
        <p14:creationId xmlns:p14="http://schemas.microsoft.com/office/powerpoint/2010/main" val="95679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Deafault</a:t>
            </a:r>
            <a:r>
              <a:rPr lang="fi-FI" dirty="0"/>
              <a:t> </a:t>
            </a:r>
            <a:r>
              <a:rPr lang="fi-FI" dirty="0" err="1"/>
              <a:t>quota</a:t>
            </a:r>
            <a:r>
              <a:rPr lang="fi-FI" dirty="0"/>
              <a:t> is 1 </a:t>
            </a:r>
            <a:r>
              <a:rPr lang="fi-FI" dirty="0" err="1"/>
              <a:t>terabite</a:t>
            </a:r>
            <a:r>
              <a:rPr lang="fi-FI" dirty="0"/>
              <a:t> and </a:t>
            </a:r>
            <a:r>
              <a:rPr lang="fi-FI" dirty="0" err="1"/>
              <a:t>you</a:t>
            </a:r>
            <a:r>
              <a:rPr lang="fi-FI" dirty="0"/>
              <a:t> </a:t>
            </a:r>
            <a:r>
              <a:rPr lang="fi-FI" dirty="0" err="1"/>
              <a:t>can</a:t>
            </a:r>
            <a:r>
              <a:rPr lang="fi-FI" dirty="0"/>
              <a:t> </a:t>
            </a:r>
            <a:r>
              <a:rPr lang="fi-FI" dirty="0" err="1"/>
              <a:t>apply</a:t>
            </a:r>
            <a:r>
              <a:rPr lang="fi-FI" dirty="0"/>
              <a:t> </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26</a:t>
            </a:fld>
            <a:endParaRPr lang="en-US"/>
          </a:p>
        </p:txBody>
      </p:sp>
    </p:spTree>
    <p:extLst>
      <p:ext uri="{BB962C8B-B14F-4D97-AF65-F5344CB8AC3E}">
        <p14:creationId xmlns:p14="http://schemas.microsoft.com/office/powerpoint/2010/main" val="272405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30</a:t>
            </a:fld>
            <a:endParaRPr lang="en-US"/>
          </a:p>
        </p:txBody>
      </p:sp>
    </p:spTree>
    <p:extLst>
      <p:ext uri="{BB962C8B-B14F-4D97-AF65-F5344CB8AC3E}">
        <p14:creationId xmlns:p14="http://schemas.microsoft.com/office/powerpoint/2010/main" val="105762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baseline="0" dirty="0"/>
              <a:t>Tutkimushallinnonpalveluihin</a:t>
            </a:r>
            <a:r>
              <a:rPr lang="fi-FI" baseline="0" dirty="0"/>
              <a:t> kuuluu mm</a:t>
            </a:r>
          </a:p>
          <a:p>
            <a:pPr marL="158231" indent="-158231">
              <a:buFontTx/>
              <a:buChar char="-"/>
            </a:pPr>
            <a:r>
              <a:rPr lang="fi-FI" baseline="0" dirty="0"/>
              <a:t>VIRTA-tietovarantopalvelut</a:t>
            </a:r>
          </a:p>
          <a:p>
            <a:pPr marL="158231" indent="-158231">
              <a:buFontTx/>
              <a:buChar char="-"/>
            </a:pPr>
            <a:r>
              <a:rPr lang="fi-FI" baseline="0" dirty="0"/>
              <a:t>Bibliometriikka-palvelut</a:t>
            </a:r>
          </a:p>
          <a:p>
            <a:pPr marL="158231" indent="-158231">
              <a:buFontTx/>
              <a:buChar char="-"/>
            </a:pPr>
            <a:r>
              <a:rPr lang="fi-FI" baseline="0" dirty="0"/>
              <a:t>ORCID-tutkijantunniste-koordinaatio</a:t>
            </a:r>
          </a:p>
          <a:p>
            <a:pPr marL="158231" indent="-158231">
              <a:buFontTx/>
              <a:buChar char="-"/>
            </a:pPr>
            <a:endParaRPr lang="fi-FI" baseline="0" dirty="0"/>
          </a:p>
          <a:p>
            <a:r>
              <a:rPr lang="fi-FI" b="1" baseline="0" dirty="0"/>
              <a:t>Koulutuksen johtamisen ja järjestämisen palveluihin </a:t>
            </a:r>
            <a:r>
              <a:rPr lang="fi-FI" baseline="0" dirty="0"/>
              <a:t>kuuluu mm. </a:t>
            </a:r>
          </a:p>
          <a:p>
            <a:pPr marL="158231" indent="-158231">
              <a:buFontTx/>
              <a:buChar char="-"/>
            </a:pPr>
            <a:r>
              <a:rPr lang="fi-FI" baseline="0" dirty="0"/>
              <a:t>Vipunen</a:t>
            </a:r>
          </a:p>
          <a:p>
            <a:pPr marL="158231" indent="-158231">
              <a:buFontTx/>
              <a:buChar char="-"/>
            </a:pPr>
            <a:r>
              <a:rPr lang="en-US" sz="1100" dirty="0" err="1">
                <a:latin typeface="Corbel" panose="020B0503020204020204" pitchFamily="34" charset="0"/>
              </a:rPr>
              <a:t>Koulutustoimialan</a:t>
            </a:r>
            <a:r>
              <a:rPr lang="en-US" sz="1100" dirty="0">
                <a:latin typeface="Corbel" panose="020B0503020204020204" pitchFamily="34" charset="0"/>
              </a:rPr>
              <a:t> </a:t>
            </a:r>
            <a:r>
              <a:rPr lang="en-US" sz="1100" dirty="0" err="1">
                <a:latin typeface="Corbel" panose="020B0503020204020204" pitchFamily="34" charset="0"/>
              </a:rPr>
              <a:t>ohjauksen</a:t>
            </a:r>
            <a:r>
              <a:rPr lang="en-US" sz="1100" dirty="0">
                <a:latin typeface="Corbel" panose="020B0503020204020204" pitchFamily="34" charset="0"/>
              </a:rPr>
              <a:t> </a:t>
            </a:r>
            <a:r>
              <a:rPr lang="en-US" sz="1100" dirty="0" err="1">
                <a:latin typeface="Corbel" panose="020B0503020204020204" pitchFamily="34" charset="0"/>
              </a:rPr>
              <a:t>tukipalvelut</a:t>
            </a:r>
            <a:r>
              <a:rPr lang="en-US" sz="1100" dirty="0">
                <a:latin typeface="Corbel" panose="020B0503020204020204" pitchFamily="34" charset="0"/>
              </a:rPr>
              <a:t> (OIVA, KOTA Extranet)</a:t>
            </a:r>
          </a:p>
          <a:p>
            <a:pPr defTabSz="421950" eaLnBrk="1" hangingPunct="1">
              <a:defRPr/>
            </a:pPr>
            <a:endParaRPr lang="en-US" sz="1100" dirty="0"/>
          </a:p>
          <a:p>
            <a:pPr defTabSz="421950" eaLnBrk="1" hangingPunct="1">
              <a:defRPr/>
            </a:pPr>
            <a:r>
              <a:rPr lang="en-US" sz="1100" b="1" dirty="0" err="1"/>
              <a:t>Oppijan</a:t>
            </a:r>
            <a:r>
              <a:rPr lang="en-US" sz="1100" b="1" dirty="0"/>
              <a:t> ja </a:t>
            </a:r>
            <a:r>
              <a:rPr lang="en-US" sz="1100" b="1" dirty="0" err="1"/>
              <a:t>opettajan</a:t>
            </a:r>
            <a:r>
              <a:rPr lang="en-US" sz="1100" b="1" dirty="0"/>
              <a:t> </a:t>
            </a:r>
            <a:r>
              <a:rPr lang="en-US" sz="1100" b="1" dirty="0" err="1"/>
              <a:t>palveluihin</a:t>
            </a:r>
            <a:r>
              <a:rPr lang="en-US" sz="1100" dirty="0"/>
              <a:t> </a:t>
            </a:r>
            <a:r>
              <a:rPr lang="en-US" sz="1100" dirty="0" err="1"/>
              <a:t>kuuluu</a:t>
            </a:r>
            <a:r>
              <a:rPr lang="en-US" sz="1100" dirty="0"/>
              <a:t> mm. </a:t>
            </a:r>
          </a:p>
          <a:p>
            <a:pPr marL="158231" indent="-158231" defTabSz="421950" eaLnBrk="1" hangingPunct="1">
              <a:buFontTx/>
              <a:buChar char="-"/>
              <a:defRPr/>
            </a:pPr>
            <a:r>
              <a:rPr lang="fi-FI" sz="1100" dirty="0"/>
              <a:t>Digitaalinen oppiminen (EXAM, Funet Tiimi, Funet Etuubi Kaltura)</a:t>
            </a:r>
          </a:p>
          <a:p>
            <a:pPr marL="158231" indent="-158231" defTabSz="421950" eaLnBrk="1" hangingPunct="1">
              <a:buFontTx/>
              <a:buChar char="-"/>
              <a:defRPr/>
            </a:pPr>
            <a:r>
              <a:rPr lang="en-US" sz="1100" dirty="0" err="1"/>
              <a:t>Oppijan</a:t>
            </a:r>
            <a:r>
              <a:rPr lang="en-US" sz="1100" dirty="0"/>
              <a:t> </a:t>
            </a:r>
            <a:r>
              <a:rPr lang="en-US" sz="1100" dirty="0" err="1"/>
              <a:t>sähköinen</a:t>
            </a:r>
            <a:r>
              <a:rPr lang="en-US" sz="1100" dirty="0"/>
              <a:t> </a:t>
            </a:r>
            <a:r>
              <a:rPr lang="en-US" sz="1100" dirty="0" err="1"/>
              <a:t>asiointi</a:t>
            </a:r>
            <a:r>
              <a:rPr lang="en-US" sz="1100" dirty="0"/>
              <a:t> (OILI, OODI, EMREX, JOOPAS, PURO)</a:t>
            </a:r>
          </a:p>
          <a:p>
            <a:pPr marL="158231" indent="-158231" defTabSz="421950" eaLnBrk="1" hangingPunct="1">
              <a:buFontTx/>
              <a:buChar char="-"/>
              <a:defRPr/>
            </a:pPr>
            <a:endParaRPr lang="en-US" sz="1100" dirty="0"/>
          </a:p>
          <a:p>
            <a:pPr defTabSz="421950" eaLnBrk="1" hangingPunct="1">
              <a:defRPr/>
            </a:pPr>
            <a:r>
              <a:rPr lang="en-US" sz="1100" b="1" dirty="0" err="1"/>
              <a:t>Opetus</a:t>
            </a:r>
            <a:r>
              <a:rPr lang="en-US" sz="1100" b="1" dirty="0"/>
              <a:t>- ja </a:t>
            </a:r>
            <a:r>
              <a:rPr lang="en-US" sz="1100" b="1" dirty="0" err="1"/>
              <a:t>koulutusyhteystyöhön</a:t>
            </a:r>
            <a:r>
              <a:rPr lang="en-US" sz="1100" b="1" dirty="0"/>
              <a:t> </a:t>
            </a:r>
            <a:r>
              <a:rPr lang="en-US" sz="1100" dirty="0" err="1"/>
              <a:t>kuuluu</a:t>
            </a:r>
            <a:r>
              <a:rPr lang="en-US" sz="1100" dirty="0"/>
              <a:t> mm.</a:t>
            </a:r>
            <a:endParaRPr lang="fi-FI" sz="1100" dirty="0"/>
          </a:p>
          <a:p>
            <a:pPr marL="158231" indent="-158231" defTabSz="421950" eaLnBrk="1" hangingPunct="1">
              <a:buFontTx/>
              <a:buChar char="-"/>
              <a:defRPr/>
            </a:pPr>
            <a:r>
              <a:rPr lang="en-US" sz="1100" dirty="0" err="1"/>
              <a:t>Joustavat</a:t>
            </a:r>
            <a:r>
              <a:rPr lang="en-US" sz="1100" dirty="0"/>
              <a:t> </a:t>
            </a:r>
            <a:r>
              <a:rPr lang="en-US" sz="1100" dirty="0" err="1"/>
              <a:t>opintopolut</a:t>
            </a:r>
            <a:r>
              <a:rPr lang="en-US" sz="1100" dirty="0"/>
              <a:t> (EMREX, OILI, JOOPAS, PURO)</a:t>
            </a:r>
          </a:p>
          <a:p>
            <a:pPr marL="158231" indent="-158231" defTabSz="421950" eaLnBrk="1" hangingPunct="1">
              <a:buFontTx/>
              <a:buChar char="-"/>
              <a:defRPr/>
            </a:pPr>
            <a:r>
              <a:rPr lang="en-US" sz="1100" dirty="0" err="1">
                <a:latin typeface="Corbel" panose="020B0503020204020204" pitchFamily="34" charset="0"/>
              </a:rPr>
              <a:t>Yhteistyöalustat</a:t>
            </a:r>
            <a:r>
              <a:rPr lang="en-US" sz="1100" dirty="0">
                <a:latin typeface="Corbel" panose="020B0503020204020204" pitchFamily="34" charset="0"/>
              </a:rPr>
              <a:t> ja </a:t>
            </a:r>
            <a:r>
              <a:rPr lang="en-US" sz="1100" dirty="0" err="1">
                <a:latin typeface="Corbel" panose="020B0503020204020204" pitchFamily="34" charset="0"/>
              </a:rPr>
              <a:t>tiedostonjako</a:t>
            </a:r>
            <a:r>
              <a:rPr lang="en-US" sz="1100" dirty="0">
                <a:latin typeface="Corbel" panose="020B0503020204020204" pitchFamily="34" charset="0"/>
              </a:rPr>
              <a:t> (</a:t>
            </a:r>
            <a:r>
              <a:rPr lang="en-US" sz="1100" dirty="0" err="1">
                <a:latin typeface="Corbel" panose="020B0503020204020204" pitchFamily="34" charset="0"/>
              </a:rPr>
              <a:t>Eduuni</a:t>
            </a:r>
            <a:r>
              <a:rPr lang="en-US" sz="1100" dirty="0">
                <a:latin typeface="Corbel" panose="020B0503020204020204" pitchFamily="34" charset="0"/>
              </a:rPr>
              <a:t>, FUNET File Sender)</a:t>
            </a:r>
          </a:p>
          <a:p>
            <a:pPr marL="158231" indent="-158231" defTabSz="421950" eaLnBrk="1" hangingPunct="1">
              <a:buFontTx/>
              <a:buChar char="-"/>
              <a:defRPr/>
            </a:pPr>
            <a:r>
              <a:rPr lang="en-US" sz="1100" dirty="0" err="1">
                <a:latin typeface="Corbel" panose="020B0503020204020204" pitchFamily="34" charset="0"/>
              </a:rPr>
              <a:t>Verkkovierailupalvelut</a:t>
            </a:r>
            <a:r>
              <a:rPr lang="en-US" sz="1100" dirty="0">
                <a:latin typeface="Corbel" panose="020B0503020204020204" pitchFamily="34" charset="0"/>
              </a:rPr>
              <a:t> (</a:t>
            </a:r>
            <a:r>
              <a:rPr lang="en-US" sz="1100" dirty="0" err="1">
                <a:latin typeface="Corbel" panose="020B0503020204020204" pitchFamily="34" charset="0"/>
              </a:rPr>
              <a:t>Eduroam</a:t>
            </a:r>
            <a:r>
              <a:rPr lang="en-US" sz="1100" dirty="0">
                <a:latin typeface="Corbel" panose="020B0503020204020204" pitchFamily="34" charset="0"/>
              </a:rPr>
              <a:t>) </a:t>
            </a:r>
          </a:p>
          <a:p>
            <a:pPr defTabSz="421950" eaLnBrk="1" hangingPunct="1">
              <a:defRPr/>
            </a:pPr>
            <a:endParaRPr lang="fi-FI" baseline="0" dirty="0"/>
          </a:p>
          <a:p>
            <a:pPr defTabSz="421950" eaLnBrk="1" hangingPunct="1">
              <a:defRPr/>
            </a:pPr>
            <a:r>
              <a:rPr lang="fi-FI" b="1" baseline="0" dirty="0"/>
              <a:t>Räätälöityihin käyttöpalveluihin </a:t>
            </a:r>
            <a:r>
              <a:rPr lang="fi-FI" baseline="0" dirty="0"/>
              <a:t>kuuluu mm. </a:t>
            </a:r>
          </a:p>
          <a:p>
            <a:pPr marL="263719" lvl="1" indent="-263719" defTabSz="615344">
              <a:lnSpc>
                <a:spcPct val="90000"/>
              </a:lnSpc>
              <a:spcAft>
                <a:spcPct val="15000"/>
              </a:spcAft>
              <a:buFontTx/>
              <a:buChar char="-"/>
            </a:pPr>
            <a:r>
              <a:rPr lang="fi-FI" altLang="fi-FI" sz="1500" dirty="0">
                <a:latin typeface="Corbel" panose="020B0503020204020204" pitchFamily="34" charset="0"/>
              </a:rPr>
              <a:t>Palvelinalusta- ja käyttöpalveluratkaisut (Tilastokeskuksen FIONA, Finna, kirjastokonsortiot)</a:t>
            </a:r>
          </a:p>
          <a:p>
            <a:pPr marL="263719" lvl="1" indent="-263719" defTabSz="615344">
              <a:lnSpc>
                <a:spcPct val="90000"/>
              </a:lnSpc>
              <a:spcAft>
                <a:spcPct val="15000"/>
              </a:spcAft>
              <a:buFontTx/>
              <a:buChar char="-"/>
            </a:pPr>
            <a:r>
              <a:rPr lang="fi-FI" altLang="fi-FI" sz="1500" dirty="0">
                <a:latin typeface="Corbel" panose="020B0503020204020204" pitchFamily="34" charset="0"/>
              </a:rPr>
              <a:t>Kansallisen audiovisuaalisen instituurin käyttöpalvelut (KAVI)</a:t>
            </a:r>
          </a:p>
          <a:p>
            <a:pPr marL="263719" lvl="1" indent="-263719" defTabSz="615344">
              <a:lnSpc>
                <a:spcPct val="90000"/>
              </a:lnSpc>
              <a:spcAft>
                <a:spcPct val="15000"/>
              </a:spcAft>
              <a:buFontTx/>
              <a:buChar char="-"/>
            </a:pPr>
            <a:endParaRPr lang="fi-FI" altLang="fi-FI" sz="1500" dirty="0">
              <a:latin typeface="Corbel" panose="020B0503020204020204" pitchFamily="34" charset="0"/>
            </a:endParaRPr>
          </a:p>
          <a:p>
            <a:pPr marL="0" lvl="1" defTabSz="615344">
              <a:lnSpc>
                <a:spcPct val="90000"/>
              </a:lnSpc>
              <a:spcAft>
                <a:spcPct val="15000"/>
              </a:spcAft>
            </a:pPr>
            <a:r>
              <a:rPr lang="fi-FI" altLang="fi-FI" sz="1500" b="1" dirty="0">
                <a:latin typeface="Corbel" panose="020B0503020204020204" pitchFamily="34" charset="0"/>
              </a:rPr>
              <a:t>Tiedonhallinnan ja hyödyntämisen palveluihin </a:t>
            </a:r>
            <a:r>
              <a:rPr lang="fi-FI" altLang="fi-FI" sz="1500" dirty="0">
                <a:latin typeface="Corbel" panose="020B0503020204020204" pitchFamily="34" charset="0"/>
              </a:rPr>
              <a:t>kuuluu mm. </a:t>
            </a:r>
          </a:p>
          <a:p>
            <a:pPr marL="263719" lvl="1" indent="-263719" defTabSz="615344" eaLnBrk="1" hangingPunct="1">
              <a:lnSpc>
                <a:spcPct val="90000"/>
              </a:lnSpc>
              <a:spcAft>
                <a:spcPct val="15000"/>
              </a:spcAft>
              <a:buFontTx/>
              <a:buChar char="-"/>
              <a:defRPr/>
            </a:pPr>
            <a:r>
              <a:rPr lang="fi-FI" sz="1500" dirty="0"/>
              <a:t>Tiedon pitkäaikaissäilytyksen palvelut (PAS)</a:t>
            </a:r>
          </a:p>
          <a:p>
            <a:pPr marL="263719" lvl="1" indent="-263719" defTabSz="615344" eaLnBrk="1" hangingPunct="1">
              <a:lnSpc>
                <a:spcPct val="90000"/>
              </a:lnSpc>
              <a:spcAft>
                <a:spcPct val="15000"/>
              </a:spcAft>
              <a:buFontTx/>
              <a:buChar char="-"/>
              <a:defRPr/>
            </a:pPr>
            <a:r>
              <a:rPr lang="fi-FI" sz="1500" dirty="0">
                <a:latin typeface="Corbel" panose="020B0503020204020204" pitchFamily="34" charset="0"/>
              </a:rPr>
              <a:t>Tietotuotannon ja tiedolla johtamisen palvelut (Kuntatieto, Kuntatalouden tietopalvelu, Valtiokonttorin raportointi)</a:t>
            </a:r>
            <a:endParaRPr lang="fi-FI" altLang="fi-FI" sz="1500" dirty="0">
              <a:latin typeface="Corbel" panose="020B0503020204020204" pitchFamily="34" charset="0"/>
            </a:endParaRPr>
          </a:p>
          <a:p>
            <a:pPr marL="0" lvl="1" defTabSz="615344">
              <a:lnSpc>
                <a:spcPct val="90000"/>
              </a:lnSpc>
              <a:spcAft>
                <a:spcPct val="15000"/>
              </a:spcAft>
            </a:pPr>
            <a:endParaRPr lang="fi-FI" altLang="fi-FI" sz="1500" dirty="0">
              <a:latin typeface="Corbel" panose="020B0503020204020204" pitchFamily="34" charset="0"/>
            </a:endParaRPr>
          </a:p>
          <a:p>
            <a:pPr marL="0" lvl="1" defTabSz="615344">
              <a:lnSpc>
                <a:spcPct val="90000"/>
              </a:lnSpc>
              <a:spcAft>
                <a:spcPct val="15000"/>
              </a:spcAft>
            </a:pPr>
            <a:r>
              <a:rPr lang="fi-FI" altLang="fi-FI" sz="1500" b="1" dirty="0">
                <a:latin typeface="Corbel" panose="020B0503020204020204" pitchFamily="34" charset="0"/>
              </a:rPr>
              <a:t>Identiteetti- ja käyttövaltuuspalveluihin </a:t>
            </a:r>
            <a:r>
              <a:rPr lang="fi-FI" altLang="fi-FI" sz="1500" dirty="0">
                <a:latin typeface="Corbel" panose="020B0503020204020204" pitchFamily="34" charset="0"/>
              </a:rPr>
              <a:t>kuuluu mm. </a:t>
            </a:r>
          </a:p>
          <a:p>
            <a:pPr marL="263719" lvl="1" indent="-263719" defTabSz="615344">
              <a:lnSpc>
                <a:spcPct val="90000"/>
              </a:lnSpc>
              <a:spcAft>
                <a:spcPct val="15000"/>
              </a:spcAft>
              <a:buFontTx/>
              <a:buChar char="-"/>
            </a:pPr>
            <a:r>
              <a:rPr lang="fi-FI" sz="1500" dirty="0"/>
              <a:t>Identiteetin hallinta(</a:t>
            </a:r>
            <a:r>
              <a:rPr lang="fi-FI" altLang="fi-FI" sz="1500" dirty="0">
                <a:latin typeface="Corbel" panose="020B0503020204020204" pitchFamily="34" charset="0"/>
              </a:rPr>
              <a:t>Haka, Virtu, Eduuni-ID, MPASS)</a:t>
            </a:r>
            <a:endParaRPr lang="fi-FI" altLang="fi-FI" sz="1500" dirty="0">
              <a:latin typeface="Corbel"/>
            </a:endParaRPr>
          </a:p>
          <a:p>
            <a:pPr marL="263719" lvl="1" indent="-263719" defTabSz="615344">
              <a:lnSpc>
                <a:spcPct val="90000"/>
              </a:lnSpc>
              <a:spcAft>
                <a:spcPct val="15000"/>
              </a:spcAft>
              <a:buFontTx/>
              <a:buChar char="-"/>
            </a:pPr>
            <a:r>
              <a:rPr lang="fi-FI" altLang="fi-FI" sz="1500" dirty="0">
                <a:latin typeface="Corbel" panose="020B0503020204020204" pitchFamily="34" charset="0"/>
              </a:rPr>
              <a:t>Käyttövaltuuksien ja luvituksien hallinta (REMS)</a:t>
            </a:r>
          </a:p>
          <a:p>
            <a:pPr marL="0" lvl="1" defTabSz="615344">
              <a:lnSpc>
                <a:spcPct val="90000"/>
              </a:lnSpc>
              <a:spcAft>
                <a:spcPct val="15000"/>
              </a:spcAft>
            </a:pPr>
            <a:endParaRPr lang="fi-FI" altLang="fi-FI" sz="1500" dirty="0">
              <a:latin typeface="Corbel" panose="020B0503020204020204" pitchFamily="34" charset="0"/>
            </a:endParaRPr>
          </a:p>
          <a:p>
            <a:pPr defTabSz="421950" eaLnBrk="1" hangingPunct="1">
              <a:defRPr/>
            </a:pPr>
            <a:endParaRPr lang="fi-FI" baseline="0" dirty="0"/>
          </a:p>
          <a:p>
            <a:pPr marL="158231" indent="-158231">
              <a:buFontTx/>
              <a:buChar char="-"/>
            </a:pPr>
            <a:endParaRPr lang="fi-FI" baseline="0" dirty="0"/>
          </a:p>
          <a:p>
            <a:endParaRPr lang="fi-FI" dirty="0"/>
          </a:p>
        </p:txBody>
      </p:sp>
      <p:sp>
        <p:nvSpPr>
          <p:cNvPr id="4" name="Slide Number Placeholder 3"/>
          <p:cNvSpPr>
            <a:spLocks noGrp="1"/>
          </p:cNvSpPr>
          <p:nvPr>
            <p:ph type="sldNum" sz="quarter" idx="10"/>
          </p:nvPr>
        </p:nvSpPr>
        <p:spPr/>
        <p:txBody>
          <a:bodyPr/>
          <a:lstStyle/>
          <a:p>
            <a:pPr>
              <a:defRPr/>
            </a:pPr>
            <a:fld id="{BE4ECE71-DADD-A94D-928E-31D778B1F7AC}" type="slidenum">
              <a:rPr lang="en-US" smtClean="0"/>
              <a:pPr>
                <a:defRPr/>
              </a:pPr>
              <a:t>4</a:t>
            </a:fld>
            <a:endParaRPr lang="en-US" dirty="0"/>
          </a:p>
        </p:txBody>
      </p:sp>
    </p:spTree>
    <p:extLst>
      <p:ext uri="{BB962C8B-B14F-4D97-AF65-F5344CB8AC3E}">
        <p14:creationId xmlns:p14="http://schemas.microsoft.com/office/powerpoint/2010/main" val="2908905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5</a:t>
            </a:fld>
            <a:endParaRPr lang="en-US"/>
          </a:p>
        </p:txBody>
      </p:sp>
    </p:spTree>
    <p:extLst>
      <p:ext uri="{BB962C8B-B14F-4D97-AF65-F5344CB8AC3E}">
        <p14:creationId xmlns:p14="http://schemas.microsoft.com/office/powerpoint/2010/main" val="356473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6</a:t>
            </a:fld>
            <a:endParaRPr lang="en-US"/>
          </a:p>
        </p:txBody>
      </p:sp>
    </p:spTree>
    <p:extLst>
      <p:ext uri="{BB962C8B-B14F-4D97-AF65-F5344CB8AC3E}">
        <p14:creationId xmlns:p14="http://schemas.microsoft.com/office/powerpoint/2010/main" val="204908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Miksi datasta ja datanhallinnasta on tullut niin kuumia keskustelunaiheita?</a:t>
            </a:r>
            <a:r>
              <a:rPr lang="fi-FI" baseline="0" dirty="0"/>
              <a:t> </a:t>
            </a:r>
          </a:p>
          <a:p>
            <a:endParaRPr lang="fi-FI" baseline="0" dirty="0"/>
          </a:p>
          <a:p>
            <a:r>
              <a:rPr lang="fi-FI" dirty="0"/>
              <a:t>Maailmassa syntyy</a:t>
            </a:r>
            <a:r>
              <a:rPr lang="fi-FI" baseline="0" dirty="0"/>
              <a:t> joka päivä, jopa joka minuutti, valtavia määriä dataa. Data on arvokas resurssi ja siksi sitä kutsutaan usein uudeksi öljyksi (tai valoksi, vedeksi, ydinvoimaksi, jne.). Yksi merkittävä dataa tuottava ja hyödyntävä toimiala on tutkimus. Tutkimusdatalla on suuri potentiaali katalysoida liiketoimintaa ja yhä uutta tutkimusta. Potentiaalin toteutumisen tiellä ovat datan heikko </a:t>
            </a:r>
            <a:r>
              <a:rPr lang="fi-FI" baseline="0" dirty="0" err="1"/>
              <a:t>yhteentoimivuus</a:t>
            </a:r>
            <a:r>
              <a:rPr lang="fi-FI" baseline="0" dirty="0"/>
              <a:t> ja epäluotettavat säilytysratkaisut. Erään kyselyn tulosten perusteella dataintensiivisessä tutkimuksessa jopa 80% ajasta kuluu ns. data </a:t>
            </a:r>
            <a:r>
              <a:rPr lang="fi-FI" baseline="0" dirty="0" err="1"/>
              <a:t>wrangling</a:t>
            </a:r>
            <a:r>
              <a:rPr lang="fi-FI" baseline="0" dirty="0"/>
              <a:t> –työhön, eli erilaiseen datan valmisteluun. Parantamalla datan </a:t>
            </a:r>
            <a:r>
              <a:rPr lang="fi-FI" baseline="0" dirty="0" err="1"/>
              <a:t>yhteentoimivuutta</a:t>
            </a:r>
            <a:r>
              <a:rPr lang="fi-FI" baseline="0" dirty="0"/>
              <a:t> ja erityisesti kuvailutietojen laatua, tutkimustoimintaa voitaisiin tehostaa merkittävästi. Toisen kyselyn perusteella vain 13% tutkijoista on tallettanut dataansa data-arkistoihin, jossa se olisi muiden saavutettavissa ja uudelleenkäytettävissä, ja jossa sen säilyvyys olisi turvattu.</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7</a:t>
            </a:fld>
            <a:endParaRPr lang="en-US"/>
          </a:p>
        </p:txBody>
      </p:sp>
    </p:spTree>
    <p:extLst>
      <p:ext uri="{BB962C8B-B14F-4D97-AF65-F5344CB8AC3E}">
        <p14:creationId xmlns:p14="http://schemas.microsoft.com/office/powerpoint/2010/main" val="404395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Digitalisaatiossa</a:t>
            </a:r>
            <a:r>
              <a:rPr lang="fi-FI" baseline="0" dirty="0"/>
              <a:t> on kyse muustakin kuin datasta, samoin kuin </a:t>
            </a:r>
            <a:r>
              <a:rPr lang="fi-FI" baseline="0" dirty="0" err="1"/>
              <a:t>CSC:n</a:t>
            </a:r>
            <a:r>
              <a:rPr lang="fi-FI" baseline="0" dirty="0"/>
              <a:t> palveluissa, mutta datan ymmärtäminen on avain sekä </a:t>
            </a:r>
            <a:r>
              <a:rPr lang="fi-FI" baseline="0" dirty="0" err="1"/>
              <a:t>digitalisaation</a:t>
            </a:r>
            <a:r>
              <a:rPr lang="fi-FI" baseline="0" dirty="0"/>
              <a:t> hyötyjen valjastamiseen että </a:t>
            </a:r>
            <a:r>
              <a:rPr lang="fi-FI" baseline="0" dirty="0" err="1"/>
              <a:t>CSC:n</a:t>
            </a:r>
            <a:r>
              <a:rPr lang="fi-FI" baseline="0" dirty="0"/>
              <a:t> palvelujen täysimittaiseen hyödyntämiseen. Siksi tarkastelemme tänään datan elinkaarta TKI-projektissa. </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8</a:t>
            </a:fld>
            <a:endParaRPr lang="en-US"/>
          </a:p>
        </p:txBody>
      </p:sp>
    </p:spTree>
    <p:extLst>
      <p:ext uri="{BB962C8B-B14F-4D97-AF65-F5344CB8AC3E}">
        <p14:creationId xmlns:p14="http://schemas.microsoft.com/office/powerpoint/2010/main" val="372801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9</a:t>
            </a:fld>
            <a:endParaRPr lang="en-US"/>
          </a:p>
        </p:txBody>
      </p:sp>
    </p:spTree>
    <p:extLst>
      <p:ext uri="{BB962C8B-B14F-4D97-AF65-F5344CB8AC3E}">
        <p14:creationId xmlns:p14="http://schemas.microsoft.com/office/powerpoint/2010/main" val="146331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10</a:t>
            </a:fld>
            <a:endParaRPr lang="en-US"/>
          </a:p>
        </p:txBody>
      </p:sp>
    </p:spTree>
    <p:extLst>
      <p:ext uri="{BB962C8B-B14F-4D97-AF65-F5344CB8AC3E}">
        <p14:creationId xmlns:p14="http://schemas.microsoft.com/office/powerpoint/2010/main" val="192487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Pysyvä tunniste</a:t>
            </a:r>
            <a:r>
              <a:rPr lang="fi-FI" baseline="0" dirty="0"/>
              <a:t> on lupaus, joten sellaisen määrittäminen aineistolle edellyttää tiettyä harkintaa.</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14</a:t>
            </a:fld>
            <a:endParaRPr lang="en-US"/>
          </a:p>
        </p:txBody>
      </p:sp>
    </p:spTree>
    <p:extLst>
      <p:ext uri="{BB962C8B-B14F-4D97-AF65-F5344CB8AC3E}">
        <p14:creationId xmlns:p14="http://schemas.microsoft.com/office/powerpoint/2010/main" val="112932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facebook.com/CSCfi" TargetMode="External"/><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sp>
        <p:nvSpPr>
          <p:cNvPr id="55" name="Rectangle 54"/>
          <p:cNvSpPr/>
          <p:nvPr userDrawn="1"/>
        </p:nvSpPr>
        <p:spPr>
          <a:xfrm>
            <a:off x="-1" y="3625054"/>
            <a:ext cx="2159988" cy="1202533"/>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28907"/>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0579451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15098536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rgbClr val="EA1D7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rgbClr val="00BAA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a:t>Click icon to add picture</a:t>
            </a:r>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a:t>Click icon to add picture</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a:t>Click icon to add picture</a:t>
            </a:r>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a:t>Click icon to add picture</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648632" cy="160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7044" tIns="33522" rIns="67044" bIns="33522">
            <a:spAutoFit/>
          </a:bodyPr>
          <a:lstStyle/>
          <a:p>
            <a:r>
              <a:rPr lang="fi-FI" sz="600" dirty="0">
                <a:solidFill>
                  <a:srgbClr val="FFFFFF"/>
                </a:solidFill>
              </a:rPr>
              <a:t>Kuvat CSC:n arkisto, Adobe </a:t>
            </a:r>
            <a:r>
              <a:rPr lang="fi-FI" sz="600" dirty="0" err="1">
                <a:solidFill>
                  <a:srgbClr val="FFFFFF"/>
                </a:solidFill>
              </a:rPr>
              <a:t>Stock</a:t>
            </a:r>
            <a:r>
              <a:rPr lang="fi-FI" sz="600" dirty="0">
                <a:solidFill>
                  <a:srgbClr val="FFFFFF"/>
                </a:solidFill>
              </a:rPr>
              <a:t> ja </a:t>
            </a:r>
            <a:r>
              <a:rPr lang="fi-FI" sz="600" dirty="0" err="1">
                <a:solidFill>
                  <a:srgbClr val="FFFFFF"/>
                </a:solidFill>
              </a:rPr>
              <a:t>Thinkstock</a:t>
            </a:r>
            <a:endParaRPr lang="fi-FI" sz="600" dirty="0">
              <a:solidFill>
                <a:srgbClr val="FFFFFF"/>
              </a:solidFill>
            </a:endParaRP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a:t>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a:t>Click icon to add picture</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9952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21144420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6630799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a:t>Click icon to add picture</a:t>
            </a:r>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2" y="193327"/>
            <a:ext cx="5183715" cy="804598"/>
          </a:xfrm>
        </p:spPr>
        <p:txBody>
          <a:bodyPr/>
          <a:lstStyle/>
          <a:p>
            <a:r>
              <a:rPr lang="en-US"/>
              <a:t>Click to edit Master title style</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7" y="193327"/>
            <a:ext cx="7746059" cy="804598"/>
          </a:xfrm>
        </p:spPr>
        <p:txBody>
          <a:bodyPr/>
          <a:lstStyle/>
          <a:p>
            <a:r>
              <a:rPr lang="en-US"/>
              <a:t>Click to edit Master title style</a:t>
            </a:r>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a:t>Click icon to add picture</a:t>
            </a:r>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a:t>Click icon to add picture</a:t>
            </a:r>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a:t>Click icon to add picture</a:t>
            </a:r>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1765966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a:t>Click icon to add picture</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3899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12393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335209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890" r:id="rId2"/>
    <p:sldLayoutId id="2147483898" r:id="rId3"/>
    <p:sldLayoutId id="2147483899" r:id="rId4"/>
    <p:sldLayoutId id="2147483901" r:id="rId5"/>
    <p:sldLayoutId id="2147483891" r:id="rId6"/>
    <p:sldLayoutId id="2147483892" r:id="rId7"/>
    <p:sldLayoutId id="2147483893" r:id="rId8"/>
    <p:sldLayoutId id="2147483894" r:id="rId9"/>
    <p:sldLayoutId id="214748389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4" r:id="rId18"/>
    <p:sldLayoutId id="2147483915" r:id="rId19"/>
  </p:sldLayoutIdLst>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hyperlink" Target="https://www.csc.fi/en/data-polic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diagramData" Target="../diagrams/data2.xml"/><Relationship Id="rId21" Type="http://schemas.openxmlformats.org/officeDocument/2006/relationships/image" Target="../media/image68.png"/><Relationship Id="rId7" Type="http://schemas.microsoft.com/office/2007/relationships/diagramDrawing" Target="../diagrams/drawing2.xml"/><Relationship Id="rId12" Type="http://schemas.openxmlformats.org/officeDocument/2006/relationships/image" Target="../media/image59.png"/><Relationship Id="rId17" Type="http://schemas.openxmlformats.org/officeDocument/2006/relationships/image" Target="../media/image64.jpg"/><Relationship Id="rId2" Type="http://schemas.openxmlformats.org/officeDocument/2006/relationships/notesSlide" Target="../notesSlides/notesSlide12.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8.png"/><Relationship Id="rId5" Type="http://schemas.openxmlformats.org/officeDocument/2006/relationships/diagramQuickStyle" Target="../diagrams/quickStyle2.xml"/><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jpg"/><Relationship Id="rId4" Type="http://schemas.openxmlformats.org/officeDocument/2006/relationships/diagramLayout" Target="../diagrams/layout2.xml"/><Relationship Id="rId9" Type="http://schemas.openxmlformats.org/officeDocument/2006/relationships/image" Target="../media/image56.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www.csc.fi/haka" TargetMode="External"/><Relationship Id="rId3" Type="http://schemas.openxmlformats.org/officeDocument/2006/relationships/image" Target="../media/image60.png"/><Relationship Id="rId7" Type="http://schemas.openxmlformats.org/officeDocument/2006/relationships/hyperlink" Target="http://www.filesender.org/" TargetMode="External"/><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hyperlink" Target="https://jira.eduuni.fi/" TargetMode="External"/><Relationship Id="rId5" Type="http://schemas.openxmlformats.org/officeDocument/2006/relationships/hyperlink" Target="https://wiki.eduuni.fi/" TargetMode="External"/><Relationship Id="rId10" Type="http://schemas.openxmlformats.org/officeDocument/2006/relationships/image" Target="../media/image69.png"/><Relationship Id="rId4" Type="http://schemas.openxmlformats.org/officeDocument/2006/relationships/hyperlink" Target="https://tt.eduuni.fi/" TargetMode="External"/><Relationship Id="rId9" Type="http://schemas.openxmlformats.org/officeDocument/2006/relationships/hyperlink" Target="https://filesender.funet.f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9.png"/><Relationship Id="rId2" Type="http://schemas.openxmlformats.org/officeDocument/2006/relationships/hyperlink" Target="https://www.csc.fi/web/blog/post/-/blogs/notebooks-enemman-aikaa-opetuksen-ytimelle" TargetMode="External"/><Relationship Id="rId1" Type="http://schemas.openxmlformats.org/officeDocument/2006/relationships/slideLayout" Target="../slideLayouts/slideLayout4.xml"/><Relationship Id="rId6" Type="http://schemas.openxmlformats.org/officeDocument/2006/relationships/image" Target="../media/image66.jpg"/><Relationship Id="rId5" Type="http://schemas.openxmlformats.org/officeDocument/2006/relationships/image" Target="../media/image61.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72.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iki.eduuni.fi/x/TySeBw"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iki.eduuni.fi/display/csckorkeakoulut/Funet+Miitti+(Zoom)+FAQ" TargetMode="External"/><Relationship Id="rId2" Type="http://schemas.openxmlformats.org/officeDocument/2006/relationships/hyperlink" Target="mailto:servicedesk@csc.fi." TargetMode="External"/><Relationship Id="rId1" Type="http://schemas.openxmlformats.org/officeDocument/2006/relationships/slideLayout" Target="../slideLayouts/slideLayout3.xml"/><Relationship Id="rId5" Type="http://schemas.openxmlformats.org/officeDocument/2006/relationships/hyperlink" Target="https://wiki.eduuni.fi/display/csckorkeakoulut/Koulutusta+ja+tutkimusta+tukevat+palvelut+poikkeustilanteessa" TargetMode="External"/><Relationship Id="rId4" Type="http://schemas.openxmlformats.org/officeDocument/2006/relationships/hyperlink" Target="https://www.csc.fi/koronavirusinfo"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heidi.laine@csc.fi" TargetMode="External"/><Relationship Id="rId2" Type="http://schemas.openxmlformats.org/officeDocument/2006/relationships/image" Target="../media/image78.jpg"/><Relationship Id="rId1" Type="http://schemas.openxmlformats.org/officeDocument/2006/relationships/slideLayout" Target="../slideLayouts/slideLayout19.xml"/><Relationship Id="rId4" Type="http://schemas.openxmlformats.org/officeDocument/2006/relationships/hyperlink" Target="http://www.csc.f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web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4.webp"/><Relationship Id="rId3" Type="http://schemas.openxmlformats.org/officeDocument/2006/relationships/image" Target="../media/image39.webp"/><Relationship Id="rId7" Type="http://schemas.openxmlformats.org/officeDocument/2006/relationships/image" Target="../media/image43.web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webp"/><Relationship Id="rId5" Type="http://schemas.openxmlformats.org/officeDocument/2006/relationships/image" Target="../media/image41.webp"/><Relationship Id="rId4" Type="http://schemas.openxmlformats.org/officeDocument/2006/relationships/image" Target="../media/image40.web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en-US" dirty="0"/>
              <a:t>Good Data Management and CSC Services </a:t>
            </a:r>
          </a:p>
        </p:txBody>
      </p:sp>
      <p:sp>
        <p:nvSpPr>
          <p:cNvPr id="3" name="Subtitle 2"/>
          <p:cNvSpPr>
            <a:spLocks noGrp="1"/>
          </p:cNvSpPr>
          <p:nvPr>
            <p:ph type="subTitle" idx="1"/>
          </p:nvPr>
        </p:nvSpPr>
        <p:spPr/>
        <p:txBody>
          <a:bodyPr>
            <a:normAutofit/>
          </a:bodyPr>
          <a:lstStyle/>
          <a:p>
            <a:r>
              <a:rPr lang="en-US" b="1" dirty="0"/>
              <a:t>CSC's services for different stages of the research data life cycle, Webinar</a:t>
            </a:r>
            <a:r>
              <a:rPr lang="en-US" dirty="0"/>
              <a:t> 7.5.2020</a:t>
            </a:r>
          </a:p>
        </p:txBody>
      </p:sp>
    </p:spTree>
    <p:extLst>
      <p:ext uri="{BB962C8B-B14F-4D97-AF65-F5344CB8AC3E}">
        <p14:creationId xmlns:p14="http://schemas.microsoft.com/office/powerpoint/2010/main" val="160087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1270305" y="732403"/>
            <a:ext cx="1621049" cy="1525693"/>
          </a:xfrm>
          <a:prstGeom prst="can">
            <a:avLst/>
          </a:prstGeom>
          <a:solidFill>
            <a:schemeClr val="accent6"/>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0" tIns="42910" rIns="85820" bIns="4291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1332882" y="1268779"/>
            <a:ext cx="1495895" cy="773802"/>
          </a:xfrm>
          <a:prstGeom prst="rect">
            <a:avLst/>
          </a:prstGeom>
          <a:noFill/>
        </p:spPr>
        <p:txBody>
          <a:bodyPr wrap="square" rtlCol="0">
            <a:spAutoFit/>
          </a:bodyPr>
          <a:lstStyle/>
          <a:p>
            <a:pPr algn="ctr"/>
            <a:r>
              <a:rPr lang="en-US" dirty="0">
                <a:solidFill>
                  <a:schemeClr val="accent6">
                    <a:lumMod val="50000"/>
                  </a:schemeClr>
                </a:solidFill>
              </a:rPr>
              <a:t>ACTIVE DATA</a:t>
            </a:r>
          </a:p>
          <a:p>
            <a:pPr algn="ctr"/>
            <a:r>
              <a:rPr lang="en-US" sz="1314" dirty="0">
                <a:solidFill>
                  <a:schemeClr val="accent6">
                    <a:lumMod val="50000"/>
                  </a:schemeClr>
                </a:solidFill>
              </a:rPr>
              <a:t>Raw, continuously updated</a:t>
            </a:r>
          </a:p>
        </p:txBody>
      </p:sp>
      <p:sp>
        <p:nvSpPr>
          <p:cNvPr id="7" name="Can 6"/>
          <p:cNvSpPr/>
          <p:nvPr/>
        </p:nvSpPr>
        <p:spPr>
          <a:xfrm>
            <a:off x="5829506" y="732403"/>
            <a:ext cx="1621049" cy="1525693"/>
          </a:xfrm>
          <a:prstGeom prst="can">
            <a:avLst/>
          </a:prstGeom>
          <a:solidFill>
            <a:srgbClr val="92D05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0" tIns="42910" rIns="85820" bIns="4291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5892083" y="1095462"/>
            <a:ext cx="1495895" cy="1103507"/>
          </a:xfrm>
          <a:prstGeom prst="rect">
            <a:avLst/>
          </a:prstGeom>
          <a:noFill/>
        </p:spPr>
        <p:txBody>
          <a:bodyPr wrap="square" rtlCol="0">
            <a:spAutoFit/>
          </a:bodyPr>
          <a:lstStyle/>
          <a:p>
            <a:pPr algn="ctr"/>
            <a:r>
              <a:rPr lang="en-US" sz="1314" dirty="0"/>
              <a:t>DYNAMIC RESEARCH DATA</a:t>
            </a:r>
          </a:p>
          <a:p>
            <a:pPr algn="ctr"/>
            <a:r>
              <a:rPr lang="en-US" sz="1314" dirty="0"/>
              <a:t>Version controlled, possible to cite</a:t>
            </a:r>
          </a:p>
        </p:txBody>
      </p:sp>
      <p:sp>
        <p:nvSpPr>
          <p:cNvPr id="9" name="Can 8"/>
          <p:cNvSpPr/>
          <p:nvPr/>
        </p:nvSpPr>
        <p:spPr>
          <a:xfrm>
            <a:off x="3570765" y="2967306"/>
            <a:ext cx="1621049" cy="1525693"/>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0" tIns="42910" rIns="85820" bIns="4291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3633342" y="3395921"/>
            <a:ext cx="1495895" cy="901272"/>
          </a:xfrm>
          <a:prstGeom prst="rect">
            <a:avLst/>
          </a:prstGeom>
          <a:noFill/>
        </p:spPr>
        <p:txBody>
          <a:bodyPr wrap="square" rtlCol="0">
            <a:spAutoFit/>
          </a:bodyPr>
          <a:lstStyle/>
          <a:p>
            <a:pPr algn="ctr"/>
            <a:r>
              <a:rPr lang="en-US" sz="1314" dirty="0"/>
              <a:t>RESEARCH DATASET PUBLICATION</a:t>
            </a:r>
          </a:p>
          <a:p>
            <a:pPr algn="ctr"/>
            <a:r>
              <a:rPr lang="en-US" sz="1314" dirty="0"/>
              <a:t>Immutable</a:t>
            </a:r>
          </a:p>
        </p:txBody>
      </p:sp>
      <p:sp>
        <p:nvSpPr>
          <p:cNvPr id="11" name="Right Arrow 10"/>
          <p:cNvSpPr/>
          <p:nvPr/>
        </p:nvSpPr>
        <p:spPr>
          <a:xfrm>
            <a:off x="3207220" y="894442"/>
            <a:ext cx="2467332" cy="1084673"/>
          </a:xfrm>
          <a:prstGeom prst="right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0" tIns="42910" rIns="85820" bIns="4291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3326415" y="1311444"/>
            <a:ext cx="2228943" cy="294568"/>
          </a:xfrm>
          <a:prstGeom prst="rect">
            <a:avLst/>
          </a:prstGeom>
          <a:noFill/>
        </p:spPr>
        <p:txBody>
          <a:bodyPr wrap="square" rtlCol="0">
            <a:spAutoFit/>
          </a:bodyPr>
          <a:lstStyle/>
          <a:p>
            <a:r>
              <a:rPr lang="en-US" sz="1314" dirty="0"/>
              <a:t>Documentation, validation</a:t>
            </a:r>
          </a:p>
        </p:txBody>
      </p:sp>
      <p:sp>
        <p:nvSpPr>
          <p:cNvPr id="13" name="Down Arrow 12"/>
          <p:cNvSpPr/>
          <p:nvPr/>
        </p:nvSpPr>
        <p:spPr>
          <a:xfrm>
            <a:off x="3943247" y="1864753"/>
            <a:ext cx="834364" cy="959518"/>
          </a:xfrm>
          <a:prstGeom prst="down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0" tIns="42910" rIns="85820" bIns="42910" numCol="1" spcCol="0" rtlCol="0" fromWordArt="0" anchor="ctr" anchorCtr="0" forceAA="0" compatLnSpc="1">
            <a:prstTxWarp prst="textNoShape">
              <a:avLst/>
            </a:prstTxWarp>
            <a:noAutofit/>
          </a:bodyPr>
          <a:lstStyle/>
          <a:p>
            <a:pPr algn="ctr"/>
            <a:endParaRPr lang="en-US" dirty="0"/>
          </a:p>
        </p:txBody>
      </p:sp>
      <p:sp>
        <p:nvSpPr>
          <p:cNvPr id="14" name="TextBox 13"/>
          <p:cNvSpPr txBox="1"/>
          <p:nvPr/>
        </p:nvSpPr>
        <p:spPr>
          <a:xfrm rot="5400000">
            <a:off x="3940283" y="2186382"/>
            <a:ext cx="840295" cy="294568"/>
          </a:xfrm>
          <a:prstGeom prst="rect">
            <a:avLst/>
          </a:prstGeom>
          <a:noFill/>
        </p:spPr>
        <p:txBody>
          <a:bodyPr wrap="none" rtlCol="0">
            <a:spAutoFit/>
          </a:bodyPr>
          <a:lstStyle/>
          <a:p>
            <a:r>
              <a:rPr lang="en-US" sz="1314" dirty="0"/>
              <a:t>Research</a:t>
            </a:r>
          </a:p>
        </p:txBody>
      </p:sp>
      <p:sp>
        <p:nvSpPr>
          <p:cNvPr id="15" name="Title 1"/>
          <p:cNvSpPr txBox="1">
            <a:spLocks/>
          </p:cNvSpPr>
          <p:nvPr/>
        </p:nvSpPr>
        <p:spPr>
          <a:xfrm>
            <a:off x="489310" y="210042"/>
            <a:ext cx="7742238" cy="803275"/>
          </a:xfrm>
          <a:prstGeom prst="rect">
            <a:avLst/>
          </a:prstGeom>
        </p:spPr>
        <p:txBody>
          <a:bodyPr/>
          <a:lst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a:lstStyle>
          <a:p>
            <a:r>
              <a:rPr lang="fi-FI" dirty="0" err="1"/>
              <a:t>Research</a:t>
            </a:r>
            <a:r>
              <a:rPr lang="fi-FI" dirty="0"/>
              <a:t> data </a:t>
            </a:r>
            <a:r>
              <a:rPr lang="fi-FI" dirty="0" err="1"/>
              <a:t>types</a:t>
            </a:r>
            <a:endParaRPr lang="fi-FI" dirty="0"/>
          </a:p>
        </p:txBody>
      </p:sp>
    </p:spTree>
    <p:extLst>
      <p:ext uri="{BB962C8B-B14F-4D97-AF65-F5344CB8AC3E}">
        <p14:creationId xmlns:p14="http://schemas.microsoft.com/office/powerpoint/2010/main" val="60648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05"/>
            <a:ext cx="7742238" cy="803275"/>
          </a:xfrm>
        </p:spPr>
        <p:txBody>
          <a:bodyPr/>
          <a:lstStyle/>
          <a:p>
            <a:r>
              <a:rPr lang="fi-FI" dirty="0" err="1"/>
              <a:t>All</a:t>
            </a:r>
            <a:r>
              <a:rPr lang="fi-FI" dirty="0"/>
              <a:t> </a:t>
            </a:r>
            <a:r>
              <a:rPr lang="fi-FI" dirty="0" err="1"/>
              <a:t>you</a:t>
            </a:r>
            <a:r>
              <a:rPr lang="fi-FI" dirty="0"/>
              <a:t> </a:t>
            </a:r>
            <a:r>
              <a:rPr lang="fi-FI" dirty="0" err="1"/>
              <a:t>need</a:t>
            </a:r>
            <a:r>
              <a:rPr lang="fi-FI" dirty="0"/>
              <a:t> is </a:t>
            </a:r>
            <a:r>
              <a:rPr lang="fi-FI" dirty="0" err="1"/>
              <a:t>love</a:t>
            </a:r>
            <a:r>
              <a:rPr lang="fi-FI" dirty="0"/>
              <a:t> (and metadata)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2356" y="1404938"/>
            <a:ext cx="6169025" cy="3084512"/>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11</a:t>
            </a:fld>
            <a:endParaRPr lang="en-US" dirty="0"/>
          </a:p>
        </p:txBody>
      </p:sp>
      <p:sp>
        <p:nvSpPr>
          <p:cNvPr id="6" name="Heart 5"/>
          <p:cNvSpPr/>
          <p:nvPr/>
        </p:nvSpPr>
        <p:spPr>
          <a:xfrm rot="20944769">
            <a:off x="-305180" y="930460"/>
            <a:ext cx="3321218" cy="2971521"/>
          </a:xfrm>
          <a:prstGeom prst="heart">
            <a:avLst/>
          </a:prstGeom>
          <a:solidFill>
            <a:schemeClr val="accent2">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7" name="TextBox 6"/>
          <p:cNvSpPr txBox="1"/>
          <p:nvPr/>
        </p:nvSpPr>
        <p:spPr>
          <a:xfrm rot="21016158">
            <a:off x="101722" y="1552913"/>
            <a:ext cx="2630787" cy="2031325"/>
          </a:xfrm>
          <a:prstGeom prst="rect">
            <a:avLst/>
          </a:prstGeom>
          <a:noFill/>
        </p:spPr>
        <p:txBody>
          <a:bodyPr wrap="square" rtlCol="0">
            <a:spAutoFit/>
          </a:bodyPr>
          <a:lstStyle/>
          <a:p>
            <a:pPr algn="ctr"/>
            <a:r>
              <a:rPr lang="en-US" sz="1400" i="1" dirty="0"/>
              <a:t>Metadata, you see, is really a love note – it might be to yourself, but in fact it’s a love note to the person after you, or the machine after you, where you’ve saved someone that amount of time to find something by telling them what this thing is.</a:t>
            </a:r>
          </a:p>
          <a:p>
            <a:pPr algn="ctr"/>
            <a:r>
              <a:rPr lang="fi-FI" sz="1400" dirty="0"/>
              <a:t>– Jason Scott</a:t>
            </a:r>
          </a:p>
        </p:txBody>
      </p:sp>
      <p:sp>
        <p:nvSpPr>
          <p:cNvPr id="8" name="Rectangle 7"/>
          <p:cNvSpPr/>
          <p:nvPr/>
        </p:nvSpPr>
        <p:spPr>
          <a:xfrm>
            <a:off x="626248" y="3941838"/>
            <a:ext cx="2186108" cy="507831"/>
          </a:xfrm>
          <a:prstGeom prst="rect">
            <a:avLst/>
          </a:prstGeom>
        </p:spPr>
        <p:txBody>
          <a:bodyPr wrap="square">
            <a:spAutoFit/>
          </a:bodyPr>
          <a:lstStyle/>
          <a:p>
            <a:r>
              <a:rPr lang="fi-FI" sz="900" dirty="0">
                <a:solidFill>
                  <a:srgbClr val="D0DCED"/>
                </a:solidFill>
              </a:rPr>
              <a:t>Lähde: https://www.ontotext.com/knowledgehub/fundamentals/metadata-fundamental/</a:t>
            </a:r>
          </a:p>
        </p:txBody>
      </p:sp>
    </p:spTree>
    <p:extLst>
      <p:ext uri="{BB962C8B-B14F-4D97-AF65-F5344CB8AC3E}">
        <p14:creationId xmlns:p14="http://schemas.microsoft.com/office/powerpoint/2010/main" val="202876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Data management</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12</a:t>
            </a:fld>
            <a:endParaRPr lang="en-US" dirty="0"/>
          </a:p>
        </p:txBody>
      </p:sp>
      <p:sp>
        <p:nvSpPr>
          <p:cNvPr id="5" name="Content Placeholder 2"/>
          <p:cNvSpPr txBox="1">
            <a:spLocks/>
          </p:cNvSpPr>
          <p:nvPr/>
        </p:nvSpPr>
        <p:spPr bwMode="auto">
          <a:xfrm>
            <a:off x="457200" y="864059"/>
            <a:ext cx="4798678" cy="33864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rgbClr val="000000"/>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buNone/>
            </a:pPr>
            <a:r>
              <a:rPr lang="en-US" sz="1600" dirty="0"/>
              <a:t>Data management is a set of practices to handle collected and created information. It consists of a wide range of practices, concepts, procedures, processes, policies, and of accompanying systems. It enhances the value of data by making it interoperable, easier to find and understand, less likely to be lost, and more likely to be used and reused during original use and beyond. Data management practices involve, but are not limited to, data management planning, documentation, organization, storage, dissemination, preservation, and if need be, deletion. Effective data management is an ongoing process which is structured and aligned with the use context and life cycle stages.</a:t>
            </a:r>
          </a:p>
          <a:p>
            <a:pPr marL="0" indent="0" algn="just">
              <a:buFont typeface="Arial" charset="0"/>
              <a:buNone/>
            </a:pP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827" y="1141251"/>
            <a:ext cx="3316231" cy="2545085"/>
          </a:xfrm>
          <a:prstGeom prst="rect">
            <a:avLst/>
          </a:prstGeom>
        </p:spPr>
      </p:pic>
      <p:sp>
        <p:nvSpPr>
          <p:cNvPr id="6" name="Rectangle 5"/>
          <p:cNvSpPr/>
          <p:nvPr/>
        </p:nvSpPr>
        <p:spPr>
          <a:xfrm>
            <a:off x="5319558" y="3734783"/>
            <a:ext cx="3392500" cy="507831"/>
          </a:xfrm>
          <a:prstGeom prst="rect">
            <a:avLst/>
          </a:prstGeom>
        </p:spPr>
        <p:txBody>
          <a:bodyPr wrap="square">
            <a:spAutoFit/>
          </a:bodyPr>
          <a:lstStyle/>
          <a:p>
            <a:r>
              <a:rPr lang="fi-FI" sz="900" dirty="0">
                <a:solidFill>
                  <a:srgbClr val="D0DCED"/>
                </a:solidFill>
              </a:rPr>
              <a:t>Picture </a:t>
            </a:r>
            <a:r>
              <a:rPr lang="fi-FI" sz="900" dirty="0" err="1">
                <a:solidFill>
                  <a:srgbClr val="D0DCED"/>
                </a:solidFill>
              </a:rPr>
              <a:t>source</a:t>
            </a:r>
            <a:r>
              <a:rPr lang="fi-FI" sz="900" dirty="0">
                <a:solidFill>
                  <a:srgbClr val="D0DCED"/>
                </a:solidFill>
              </a:rPr>
              <a:t>: https://www.openaire.eu/images/easyblog_articles/1120/Registry-of-Research-Data-Repositories.png</a:t>
            </a:r>
          </a:p>
        </p:txBody>
      </p:sp>
    </p:spTree>
    <p:extLst>
      <p:ext uri="{BB962C8B-B14F-4D97-AF65-F5344CB8AC3E}">
        <p14:creationId xmlns:p14="http://schemas.microsoft.com/office/powerpoint/2010/main" val="438006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77" y="867976"/>
            <a:ext cx="6860993" cy="2328984"/>
          </a:xfrm>
          <a:prstGeom prst="rect">
            <a:avLst/>
          </a:prstGeom>
        </p:spPr>
      </p:pic>
      <p:sp>
        <p:nvSpPr>
          <p:cNvPr id="7" name="Content Placeholder 2"/>
          <p:cNvSpPr txBox="1">
            <a:spLocks/>
          </p:cNvSpPr>
          <p:nvPr/>
        </p:nvSpPr>
        <p:spPr bwMode="auto">
          <a:xfrm>
            <a:off x="712573" y="3387618"/>
            <a:ext cx="7742238" cy="8458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rgbClr val="000000"/>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charset="0"/>
              <a:buNone/>
            </a:pPr>
            <a:r>
              <a:rPr lang="en-US" sz="2000" dirty="0">
                <a:solidFill>
                  <a:schemeClr val="tx1"/>
                </a:solidFill>
              </a:rPr>
              <a:t>“</a:t>
            </a:r>
            <a:r>
              <a:rPr lang="en-US" sz="2000" i="1" dirty="0">
                <a:solidFill>
                  <a:schemeClr val="tx1"/>
                </a:solidFill>
              </a:rPr>
              <a:t>The machine knows what I mean</a:t>
            </a:r>
            <a:r>
              <a:rPr lang="en-US" sz="2000" dirty="0">
                <a:solidFill>
                  <a:schemeClr val="tx1"/>
                </a:solidFill>
              </a:rPr>
              <a:t>.” </a:t>
            </a:r>
            <a:r>
              <a:rPr lang="en-US" dirty="0">
                <a:solidFill>
                  <a:schemeClr val="tx1"/>
                </a:solidFill>
              </a:rPr>
              <a:t>– </a:t>
            </a:r>
            <a:r>
              <a:rPr lang="en-US" dirty="0" err="1">
                <a:solidFill>
                  <a:schemeClr val="tx1"/>
                </a:solidFill>
              </a:rPr>
              <a:t>Barend</a:t>
            </a:r>
            <a:r>
              <a:rPr lang="en-US" dirty="0">
                <a:solidFill>
                  <a:schemeClr val="tx1"/>
                </a:solidFill>
              </a:rPr>
              <a:t> Mons, President of CODATA, one of the originators of FAIR principles</a:t>
            </a:r>
            <a:endParaRPr lang="fi-FI" dirty="0">
              <a:solidFill>
                <a:schemeClr val="tx1"/>
              </a:solidFill>
            </a:endParaRPr>
          </a:p>
        </p:txBody>
      </p:sp>
    </p:spTree>
    <p:extLst>
      <p:ext uri="{BB962C8B-B14F-4D97-AF65-F5344CB8AC3E}">
        <p14:creationId xmlns:p14="http://schemas.microsoft.com/office/powerpoint/2010/main" val="182756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9086DF-C7C9-4DB3-8877-43D60EBA4301}" type="slidenum">
              <a:rPr lang="en-US" altLang="fi-FI" smtClean="0"/>
              <a:pPr/>
              <a:t>14</a:t>
            </a:fld>
            <a:endParaRPr lang="en-US" altLang="fi-FI"/>
          </a:p>
        </p:txBody>
      </p:sp>
      <p:graphicFrame>
        <p:nvGraphicFramePr>
          <p:cNvPr id="6" name="Diagram 5"/>
          <p:cNvGraphicFramePr/>
          <p:nvPr>
            <p:extLst/>
          </p:nvPr>
        </p:nvGraphicFramePr>
        <p:xfrm>
          <a:off x="1683068" y="246741"/>
          <a:ext cx="6012355" cy="424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6200000">
            <a:off x="-514504" y="2046281"/>
            <a:ext cx="3239692" cy="649900"/>
          </a:xfrm>
          <a:prstGeom prst="rect">
            <a:avLst/>
          </a:prstGeom>
          <a:noFill/>
        </p:spPr>
        <p:txBody>
          <a:bodyPr wrap="none" lIns="64368" tIns="32184" rIns="64368" bIns="32184">
            <a:spAutoFit/>
          </a:bodyPr>
          <a:lstStyle/>
          <a:p>
            <a:pPr algn="ctr"/>
            <a:r>
              <a:rPr lang="en-US" sz="3801" dirty="0">
                <a:ln w="0"/>
                <a:solidFill>
                  <a:schemeClr val="tx2"/>
                </a:solidFill>
                <a:effectLst>
                  <a:outerShdw blurRad="38100" dist="25400" dir="5400000" algn="ctr" rotWithShape="0">
                    <a:srgbClr val="6E747A">
                      <a:alpha val="43000"/>
                    </a:srgbClr>
                  </a:outerShdw>
                </a:effectLst>
              </a:rPr>
              <a:t>FAIR ENOUGH?</a:t>
            </a:r>
          </a:p>
        </p:txBody>
      </p:sp>
      <p:sp>
        <p:nvSpPr>
          <p:cNvPr id="5" name="TextBox 4"/>
          <p:cNvSpPr txBox="1"/>
          <p:nvPr/>
        </p:nvSpPr>
        <p:spPr>
          <a:xfrm>
            <a:off x="1820967" y="973491"/>
            <a:ext cx="729687" cy="243913"/>
          </a:xfrm>
          <a:prstGeom prst="rect">
            <a:avLst/>
          </a:prstGeom>
          <a:noFill/>
        </p:spPr>
        <p:txBody>
          <a:bodyPr wrap="none" rtlCol="0">
            <a:spAutoFit/>
          </a:bodyPr>
          <a:lstStyle/>
          <a:p>
            <a:r>
              <a:rPr lang="en-US" sz="985" dirty="0">
                <a:solidFill>
                  <a:schemeClr val="bg1"/>
                </a:solidFill>
              </a:rPr>
              <a:t>FINDABLE</a:t>
            </a:r>
          </a:p>
        </p:txBody>
      </p:sp>
      <p:sp>
        <p:nvSpPr>
          <p:cNvPr id="8" name="TextBox 7"/>
          <p:cNvSpPr txBox="1"/>
          <p:nvPr/>
        </p:nvSpPr>
        <p:spPr>
          <a:xfrm>
            <a:off x="1813564" y="2042552"/>
            <a:ext cx="832279" cy="243913"/>
          </a:xfrm>
          <a:prstGeom prst="rect">
            <a:avLst/>
          </a:prstGeom>
          <a:noFill/>
        </p:spPr>
        <p:txBody>
          <a:bodyPr wrap="none" rtlCol="0">
            <a:spAutoFit/>
          </a:bodyPr>
          <a:lstStyle/>
          <a:p>
            <a:r>
              <a:rPr lang="en-US" sz="985" dirty="0">
                <a:solidFill>
                  <a:schemeClr val="bg1"/>
                </a:solidFill>
              </a:rPr>
              <a:t>ACCESSIBLE</a:t>
            </a:r>
          </a:p>
        </p:txBody>
      </p:sp>
      <p:sp>
        <p:nvSpPr>
          <p:cNvPr id="9" name="TextBox 8"/>
          <p:cNvSpPr txBox="1"/>
          <p:nvPr/>
        </p:nvSpPr>
        <p:spPr>
          <a:xfrm>
            <a:off x="1711150" y="3169277"/>
            <a:ext cx="1093569" cy="243913"/>
          </a:xfrm>
          <a:prstGeom prst="rect">
            <a:avLst/>
          </a:prstGeom>
          <a:noFill/>
        </p:spPr>
        <p:txBody>
          <a:bodyPr wrap="none" rtlCol="0">
            <a:spAutoFit/>
          </a:bodyPr>
          <a:lstStyle/>
          <a:p>
            <a:r>
              <a:rPr lang="en-US" sz="985" dirty="0">
                <a:solidFill>
                  <a:schemeClr val="bg1"/>
                </a:solidFill>
              </a:rPr>
              <a:t>INTEROPERABLE</a:t>
            </a:r>
          </a:p>
        </p:txBody>
      </p:sp>
      <p:sp>
        <p:nvSpPr>
          <p:cNvPr id="10" name="TextBox 9"/>
          <p:cNvSpPr txBox="1"/>
          <p:nvPr/>
        </p:nvSpPr>
        <p:spPr>
          <a:xfrm>
            <a:off x="1850432" y="4174045"/>
            <a:ext cx="758541" cy="243913"/>
          </a:xfrm>
          <a:prstGeom prst="rect">
            <a:avLst/>
          </a:prstGeom>
          <a:noFill/>
        </p:spPr>
        <p:txBody>
          <a:bodyPr wrap="none" rtlCol="0">
            <a:spAutoFit/>
          </a:bodyPr>
          <a:lstStyle/>
          <a:p>
            <a:r>
              <a:rPr lang="en-US" sz="985" dirty="0">
                <a:solidFill>
                  <a:schemeClr val="bg1"/>
                </a:solidFill>
              </a:rPr>
              <a:t>REUSABLE</a:t>
            </a:r>
          </a:p>
        </p:txBody>
      </p:sp>
      <p:sp>
        <p:nvSpPr>
          <p:cNvPr id="12" name="Can 11"/>
          <p:cNvSpPr/>
          <p:nvPr/>
        </p:nvSpPr>
        <p:spPr>
          <a:xfrm>
            <a:off x="339365" y="221024"/>
            <a:ext cx="376491" cy="357092"/>
          </a:xfrm>
          <a:prstGeom prst="can">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4368" tIns="32184" rIns="64368" bIns="32184"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994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open as possible, as closed as necessary</a:t>
            </a:r>
          </a:p>
        </p:txBody>
      </p:sp>
      <p:sp>
        <p:nvSpPr>
          <p:cNvPr id="3" name="Content Placeholder 2"/>
          <p:cNvSpPr>
            <a:spLocks noGrp="1"/>
          </p:cNvSpPr>
          <p:nvPr>
            <p:ph idx="1"/>
          </p:nvPr>
        </p:nvSpPr>
        <p:spPr/>
        <p:txBody>
          <a:bodyPr numCol="2"/>
          <a:lstStyle/>
          <a:p>
            <a:r>
              <a:rPr lang="en-US" sz="1200" dirty="0"/>
              <a:t>Contractual obligations</a:t>
            </a:r>
          </a:p>
          <a:p>
            <a:r>
              <a:rPr lang="en-US" sz="1200" dirty="0"/>
              <a:t>Personal data protection</a:t>
            </a:r>
          </a:p>
          <a:p>
            <a:r>
              <a:rPr lang="en-US" sz="1200" dirty="0"/>
              <a:t>Data subjects personal reasons and preferences</a:t>
            </a:r>
          </a:p>
          <a:p>
            <a:r>
              <a:rPr lang="en-US" sz="1200" dirty="0"/>
              <a:t>National interests</a:t>
            </a:r>
          </a:p>
          <a:p>
            <a:r>
              <a:rPr lang="en-US" sz="1200" dirty="0"/>
              <a:t>Judicial reasons</a:t>
            </a:r>
          </a:p>
          <a:p>
            <a:r>
              <a:rPr lang="en-US" sz="1200" dirty="0"/>
              <a:t>Environmental reasons</a:t>
            </a:r>
          </a:p>
          <a:p>
            <a:r>
              <a:rPr lang="en-US" sz="1200" dirty="0"/>
              <a:t>Copyright</a:t>
            </a:r>
          </a:p>
          <a:p>
            <a:r>
              <a:rPr lang="en-US" sz="1200" dirty="0"/>
              <a:t>Reasons based on protecting cultural heritage and related rights</a:t>
            </a:r>
          </a:p>
          <a:p>
            <a:r>
              <a:rPr lang="en-US" sz="1200" dirty="0"/>
              <a:t>Permission granted only for research purposes</a:t>
            </a:r>
          </a:p>
          <a:p>
            <a:r>
              <a:rPr lang="en-US" sz="1200" dirty="0"/>
              <a:t>Permission granted only for educational purposes</a:t>
            </a:r>
          </a:p>
          <a:p>
            <a:r>
              <a:rPr lang="en-US" sz="1200" dirty="0"/>
              <a:t>Other reasons –  List is not exhaustive!</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15</a:t>
            </a:fld>
            <a:endParaRPr lang="en-US" dirty="0"/>
          </a:p>
        </p:txBody>
      </p:sp>
      <p:sp>
        <p:nvSpPr>
          <p:cNvPr id="5" name="TextBox 4"/>
          <p:cNvSpPr txBox="1"/>
          <p:nvPr/>
        </p:nvSpPr>
        <p:spPr>
          <a:xfrm>
            <a:off x="457200" y="775196"/>
            <a:ext cx="4114800" cy="369332"/>
          </a:xfrm>
          <a:prstGeom prst="rect">
            <a:avLst/>
          </a:prstGeom>
          <a:noFill/>
        </p:spPr>
        <p:txBody>
          <a:bodyPr wrap="square" rtlCol="0">
            <a:spAutoFit/>
          </a:bodyPr>
          <a:lstStyle/>
          <a:p>
            <a:r>
              <a:rPr lang="fi-FI" dirty="0" err="1">
                <a:solidFill>
                  <a:srgbClr val="C00000"/>
                </a:solidFill>
                <a:latin typeface="Corbel" panose="020B0503020204020204" pitchFamily="34" charset="0"/>
                <a:cs typeface="Arial" panose="020B0604020202020204" pitchFamily="34" charset="0"/>
              </a:rPr>
              <a:t>Legitimate</a:t>
            </a:r>
            <a:r>
              <a:rPr lang="fi-FI" dirty="0">
                <a:solidFill>
                  <a:srgbClr val="C00000"/>
                </a:solidFill>
                <a:latin typeface="Corbel" panose="020B0503020204020204" pitchFamily="34" charset="0"/>
                <a:cs typeface="Arial" panose="020B0604020202020204" pitchFamily="34" charset="0"/>
              </a:rPr>
              <a:t> </a:t>
            </a:r>
            <a:r>
              <a:rPr lang="fi-FI" dirty="0" err="1">
                <a:solidFill>
                  <a:srgbClr val="C00000"/>
                </a:solidFill>
                <a:latin typeface="Corbel" panose="020B0503020204020204" pitchFamily="34" charset="0"/>
                <a:cs typeface="Arial" panose="020B0604020202020204" pitchFamily="34" charset="0"/>
              </a:rPr>
              <a:t>reasons</a:t>
            </a:r>
            <a:r>
              <a:rPr lang="fi-FI" dirty="0">
                <a:solidFill>
                  <a:srgbClr val="C00000"/>
                </a:solidFill>
                <a:latin typeface="Corbel" panose="020B0503020204020204" pitchFamily="34" charset="0"/>
                <a:cs typeface="Arial" panose="020B0604020202020204" pitchFamily="34" charset="0"/>
              </a:rPr>
              <a:t> to </a:t>
            </a:r>
            <a:r>
              <a:rPr lang="fi-FI" dirty="0" err="1">
                <a:solidFill>
                  <a:srgbClr val="C00000"/>
                </a:solidFill>
                <a:latin typeface="Corbel" panose="020B0503020204020204" pitchFamily="34" charset="0"/>
                <a:cs typeface="Arial" panose="020B0604020202020204" pitchFamily="34" charset="0"/>
              </a:rPr>
              <a:t>limit</a:t>
            </a:r>
            <a:r>
              <a:rPr lang="fi-FI" dirty="0">
                <a:solidFill>
                  <a:srgbClr val="C00000"/>
                </a:solidFill>
                <a:latin typeface="Corbel" panose="020B0503020204020204" pitchFamily="34" charset="0"/>
                <a:cs typeface="Arial" panose="020B0604020202020204" pitchFamily="34" charset="0"/>
              </a:rPr>
              <a:t> </a:t>
            </a:r>
            <a:r>
              <a:rPr lang="fi-FI" dirty="0" err="1">
                <a:solidFill>
                  <a:srgbClr val="C00000"/>
                </a:solidFill>
                <a:latin typeface="Corbel" panose="020B0503020204020204" pitchFamily="34" charset="0"/>
                <a:cs typeface="Arial" panose="020B0604020202020204" pitchFamily="34" charset="0"/>
              </a:rPr>
              <a:t>openness</a:t>
            </a:r>
            <a:endParaRPr lang="fi-FI" dirty="0">
              <a:solidFill>
                <a:srgbClr val="C00000"/>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97674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0"/>
            <a:ext cx="7742238" cy="803275"/>
          </a:xfrm>
        </p:spPr>
        <p:txBody>
          <a:bodyPr/>
          <a:lstStyle/>
          <a:p>
            <a:r>
              <a:rPr lang="en-GB" dirty="0"/>
              <a:t>Sensitive data</a:t>
            </a:r>
          </a:p>
        </p:txBody>
      </p:sp>
      <p:sp>
        <p:nvSpPr>
          <p:cNvPr id="3" name="Content Placeholder 2"/>
          <p:cNvSpPr>
            <a:spLocks noGrp="1"/>
          </p:cNvSpPr>
          <p:nvPr>
            <p:ph idx="1"/>
          </p:nvPr>
        </p:nvSpPr>
        <p:spPr>
          <a:xfrm>
            <a:off x="457200" y="676195"/>
            <a:ext cx="8178199" cy="3520196"/>
          </a:xfrm>
        </p:spPr>
        <p:txBody>
          <a:bodyPr numCol="2"/>
          <a:lstStyle/>
          <a:p>
            <a:r>
              <a:rPr lang="en-US" sz="1600" dirty="0"/>
              <a:t>Not just personal data, not all personal data</a:t>
            </a:r>
          </a:p>
          <a:p>
            <a:r>
              <a:rPr lang="en-US" sz="1600" dirty="0"/>
              <a:t>Any information, that you want to protect from illegitimate access is sensitive </a:t>
            </a:r>
          </a:p>
          <a:p>
            <a:pPr marL="0" indent="0">
              <a:buNone/>
            </a:pPr>
            <a:r>
              <a:rPr lang="fi-FI" sz="1400" b="1" dirty="0">
                <a:solidFill>
                  <a:srgbClr val="EA1D77"/>
                </a:solidFill>
              </a:rPr>
              <a:t>GDPR </a:t>
            </a:r>
            <a:r>
              <a:rPr lang="fi-FI" sz="1400" b="1" dirty="0" err="1">
                <a:solidFill>
                  <a:srgbClr val="EA1D77"/>
                </a:solidFill>
              </a:rPr>
              <a:t>special</a:t>
            </a:r>
            <a:r>
              <a:rPr lang="fi-FI" sz="1400" b="1" dirty="0">
                <a:solidFill>
                  <a:srgbClr val="EA1D77"/>
                </a:solidFill>
              </a:rPr>
              <a:t> </a:t>
            </a:r>
            <a:r>
              <a:rPr lang="fi-FI" sz="1400" b="1" dirty="0" err="1">
                <a:solidFill>
                  <a:srgbClr val="EA1D77"/>
                </a:solidFill>
              </a:rPr>
              <a:t>category</a:t>
            </a:r>
            <a:r>
              <a:rPr lang="fi-FI" sz="1400" b="1" dirty="0">
                <a:solidFill>
                  <a:srgbClr val="EA1D77"/>
                </a:solidFill>
              </a:rPr>
              <a:t> data</a:t>
            </a:r>
            <a:endParaRPr lang="en-US" sz="1400" b="1" dirty="0">
              <a:solidFill>
                <a:srgbClr val="EA1D77"/>
              </a:solidFill>
            </a:endParaRPr>
          </a:p>
          <a:p>
            <a:r>
              <a:rPr lang="en-US" sz="1400" dirty="0"/>
              <a:t>Race and ethnic origin.</a:t>
            </a:r>
          </a:p>
          <a:p>
            <a:r>
              <a:rPr lang="en-US" sz="1400" dirty="0"/>
              <a:t>Religious or philosophical beliefs.</a:t>
            </a:r>
          </a:p>
          <a:p>
            <a:r>
              <a:rPr lang="en-US" sz="1400" dirty="0"/>
              <a:t>Political opinions.</a:t>
            </a:r>
          </a:p>
          <a:p>
            <a:r>
              <a:rPr lang="en-US" sz="1400" dirty="0"/>
              <a:t>Trade union memberships.</a:t>
            </a:r>
          </a:p>
          <a:p>
            <a:r>
              <a:rPr lang="en-US" sz="1400" dirty="0"/>
              <a:t>Biometric data used to identify an individual.</a:t>
            </a:r>
          </a:p>
          <a:p>
            <a:r>
              <a:rPr lang="en-US" sz="1400" dirty="0"/>
              <a:t>Genetic data.</a:t>
            </a:r>
          </a:p>
          <a:p>
            <a:r>
              <a:rPr lang="en-US" sz="1400" dirty="0"/>
              <a:t>Health data.</a:t>
            </a:r>
          </a:p>
          <a:p>
            <a:r>
              <a:rPr lang="en-US" sz="1400" dirty="0"/>
              <a:t>Data related to sexual preferences, sex life, and/or sexual orientation.</a:t>
            </a:r>
          </a:p>
          <a:p>
            <a:pPr marL="0" indent="0">
              <a:buNone/>
            </a:pPr>
            <a:r>
              <a:rPr lang="fi-FI" sz="1400" dirty="0"/>
              <a:t>https://tietosuoja.fi/en/processing-of-special-categories-of-personal-data</a:t>
            </a:r>
          </a:p>
          <a:p>
            <a:endParaRPr lang="en-US" sz="1400"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420" y="2436293"/>
            <a:ext cx="3497196" cy="1611208"/>
          </a:xfrm>
          <a:prstGeom prst="rect">
            <a:avLst/>
          </a:prstGeom>
        </p:spPr>
      </p:pic>
    </p:spTree>
    <p:extLst>
      <p:ext uri="{BB962C8B-B14F-4D97-AF65-F5344CB8AC3E}">
        <p14:creationId xmlns:p14="http://schemas.microsoft.com/office/powerpoint/2010/main" val="3657570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Organizing</a:t>
            </a:r>
            <a:r>
              <a:rPr lang="fi-FI" dirty="0"/>
              <a:t> </a:t>
            </a:r>
            <a:r>
              <a:rPr lang="fi-FI" dirty="0" err="1"/>
              <a:t>research</a:t>
            </a:r>
            <a:r>
              <a:rPr lang="fi-FI" dirty="0"/>
              <a:t> data management </a:t>
            </a:r>
            <a:r>
              <a:rPr lang="fi-FI" dirty="0" err="1"/>
              <a:t>support</a:t>
            </a: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17</a:t>
            </a:fld>
            <a:endParaRPr lang="en-US" dirty="0"/>
          </a:p>
        </p:txBody>
      </p:sp>
      <p:sp>
        <p:nvSpPr>
          <p:cNvPr id="6" name="TextBox 5"/>
          <p:cNvSpPr txBox="1"/>
          <p:nvPr/>
        </p:nvSpPr>
        <p:spPr>
          <a:xfrm>
            <a:off x="2607733" y="742003"/>
            <a:ext cx="948267" cy="1015663"/>
          </a:xfrm>
          <a:prstGeom prst="rect">
            <a:avLst/>
          </a:prstGeom>
          <a:noFill/>
        </p:spPr>
        <p:txBody>
          <a:bodyPr wrap="square" rtlCol="0">
            <a:spAutoFit/>
          </a:bodyPr>
          <a:lstStyle/>
          <a:p>
            <a:r>
              <a:rPr lang="fi-FI" sz="6000" b="1" dirty="0">
                <a:solidFill>
                  <a:schemeClr val="tx1">
                    <a:lumMod val="50000"/>
                  </a:schemeClr>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60" y="1712298"/>
            <a:ext cx="1267968" cy="126796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05" y="1468703"/>
            <a:ext cx="1608666" cy="8445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538" y="3261515"/>
            <a:ext cx="756358" cy="7563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152" y="3623025"/>
            <a:ext cx="866425" cy="86642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58" b="23008"/>
          <a:stretch/>
        </p:blipFill>
        <p:spPr>
          <a:xfrm>
            <a:off x="2269169" y="2076279"/>
            <a:ext cx="1676194" cy="1117566"/>
          </a:xfrm>
          <a:prstGeom prst="rect">
            <a:avLst/>
          </a:prstGeom>
        </p:spPr>
      </p:pic>
      <p:cxnSp>
        <p:nvCxnSpPr>
          <p:cNvPr id="16" name="Straight Arrow Connector 15"/>
          <p:cNvCxnSpPr/>
          <p:nvPr/>
        </p:nvCxnSpPr>
        <p:spPr>
          <a:xfrm>
            <a:off x="3781218" y="3110189"/>
            <a:ext cx="702733" cy="298245"/>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949843" y="3110189"/>
            <a:ext cx="93574" cy="49551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81218" y="2202395"/>
            <a:ext cx="702733" cy="287774"/>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057398" y="1643429"/>
            <a:ext cx="0" cy="51107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894728" y="2595856"/>
            <a:ext cx="608187" cy="78411"/>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117512" y="3415928"/>
            <a:ext cx="668867" cy="609439"/>
          </a:xfrm>
          <a:prstGeom prst="ellipse">
            <a:avLst/>
          </a:prstGeom>
          <a:noFill/>
          <a:ln>
            <a:solidFill>
              <a:schemeClr val="tx1">
                <a:lumMod val="50000"/>
              </a:schemeClr>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8" name="TextBox 27"/>
          <p:cNvSpPr txBox="1"/>
          <p:nvPr/>
        </p:nvSpPr>
        <p:spPr>
          <a:xfrm rot="10800000" flipV="1">
            <a:off x="1212764" y="3465309"/>
            <a:ext cx="499533" cy="461665"/>
          </a:xfrm>
          <a:prstGeom prst="rect">
            <a:avLst/>
          </a:prstGeom>
          <a:noFill/>
        </p:spPr>
        <p:txBody>
          <a:bodyPr wrap="square" rtlCol="0">
            <a:spAutoFit/>
          </a:bodyPr>
          <a:lstStyle/>
          <a:p>
            <a:r>
              <a:rPr lang="fi-FI" sz="2400" dirty="0"/>
              <a:t>@</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1758">
            <a:off x="6139056" y="1465212"/>
            <a:ext cx="2103642" cy="2135677"/>
          </a:xfrm>
          <a:prstGeom prst="rect">
            <a:avLst/>
          </a:prstGeom>
        </p:spPr>
      </p:pic>
      <p:cxnSp>
        <p:nvCxnSpPr>
          <p:cNvPr id="5" name="Straight Arrow Connector 4"/>
          <p:cNvCxnSpPr/>
          <p:nvPr/>
        </p:nvCxnSpPr>
        <p:spPr>
          <a:xfrm flipV="1">
            <a:off x="1894728" y="1552175"/>
            <a:ext cx="779316" cy="330413"/>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426396" y="1317076"/>
            <a:ext cx="951889" cy="349222"/>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13452" y="2366326"/>
            <a:ext cx="116475" cy="872281"/>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500413" y="3926974"/>
            <a:ext cx="877872" cy="224019"/>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091649" y="2833729"/>
            <a:ext cx="171477" cy="572788"/>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712297" y="4056237"/>
            <a:ext cx="652929" cy="288324"/>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73188" y="3074848"/>
            <a:ext cx="713059" cy="466730"/>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5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121437"/>
            <a:ext cx="7742238" cy="803275"/>
          </a:xfrm>
        </p:spPr>
        <p:txBody>
          <a:bodyPr/>
          <a:lstStyle/>
          <a:p>
            <a:r>
              <a:rPr lang="fi-FI" dirty="0"/>
              <a:t>CSC data </a:t>
            </a:r>
            <a:r>
              <a:rPr lang="fi-FI" dirty="0" err="1"/>
              <a:t>policy</a:t>
            </a:r>
            <a:endParaRPr lang="fi-FI" dirty="0"/>
          </a:p>
        </p:txBody>
      </p:sp>
      <p:sp>
        <p:nvSpPr>
          <p:cNvPr id="3" name="Content Placeholder 2"/>
          <p:cNvSpPr>
            <a:spLocks noGrp="1"/>
          </p:cNvSpPr>
          <p:nvPr>
            <p:ph idx="1"/>
          </p:nvPr>
        </p:nvSpPr>
        <p:spPr>
          <a:xfrm>
            <a:off x="780256" y="894550"/>
            <a:ext cx="7887661" cy="3184525"/>
          </a:xfrm>
        </p:spPr>
        <p:txBody>
          <a:bodyPr/>
          <a:lstStyle/>
          <a:p>
            <a:pPr marL="0" indent="0">
              <a:buNone/>
            </a:pPr>
            <a:r>
              <a:rPr lang="fi-FI" b="1" dirty="0" err="1">
                <a:solidFill>
                  <a:srgbClr val="EA1D77"/>
                </a:solidFill>
              </a:rPr>
              <a:t>Principles</a:t>
            </a:r>
            <a:endParaRPr lang="fi-FI" b="1" dirty="0">
              <a:solidFill>
                <a:srgbClr val="EA1D77"/>
              </a:solidFill>
            </a:endParaRPr>
          </a:p>
          <a:p>
            <a:pPr marL="0" indent="0">
              <a:buNone/>
            </a:pPr>
            <a:r>
              <a:rPr lang="en-US" sz="1600" dirty="0"/>
              <a:t>1.    Data ownership is clear and management responsibilities agreed upon.</a:t>
            </a:r>
            <a:br>
              <a:rPr lang="en-US" sz="1600" dirty="0"/>
            </a:br>
            <a:r>
              <a:rPr lang="en-US" sz="1600" dirty="0"/>
              <a:t>2.    Data are documented and their lifecycle defined.</a:t>
            </a:r>
            <a:br>
              <a:rPr lang="en-US" sz="1600" dirty="0"/>
            </a:br>
            <a:r>
              <a:rPr lang="en-US" sz="1600" dirty="0"/>
              <a:t>3.    Data publicity and protection are managed appropriately.</a:t>
            </a:r>
            <a:br>
              <a:rPr lang="en-US" sz="1600" dirty="0"/>
            </a:br>
            <a:r>
              <a:rPr lang="en-US" sz="1600" dirty="0"/>
              <a:t>4.    Data are made as open and as interoperable as possible.</a:t>
            </a:r>
            <a:br>
              <a:rPr lang="en-US" sz="1600" dirty="0"/>
            </a:br>
            <a:r>
              <a:rPr lang="en-US" sz="1600" dirty="0"/>
              <a:t>5.    Data management solutions favor open standards, protocols and software.</a:t>
            </a:r>
            <a:br>
              <a:rPr lang="en-US" sz="1600" dirty="0"/>
            </a:br>
            <a:r>
              <a:rPr lang="en-US" sz="1600" dirty="0"/>
              <a:t>6.    Data management competencies are recognized and developed in order to support these principles and their implementation.</a:t>
            </a:r>
            <a:br>
              <a:rPr lang="en-US" sz="1600" dirty="0"/>
            </a:br>
            <a:endParaRPr lang="fi-FI" sz="1600" dirty="0"/>
          </a:p>
          <a:p>
            <a:pPr marL="0" indent="0">
              <a:buNone/>
            </a:pPr>
            <a:r>
              <a:rPr lang="fi-FI" sz="1600" dirty="0"/>
              <a:t>Read </a:t>
            </a:r>
            <a:r>
              <a:rPr lang="fi-FI" sz="1600" dirty="0" err="1"/>
              <a:t>the</a:t>
            </a:r>
            <a:r>
              <a:rPr lang="fi-FI" sz="1600" dirty="0"/>
              <a:t> </a:t>
            </a:r>
            <a:r>
              <a:rPr lang="fi-FI" sz="1600" dirty="0" err="1"/>
              <a:t>policy</a:t>
            </a:r>
            <a:r>
              <a:rPr lang="fi-FI" sz="1600" dirty="0"/>
              <a:t> in </a:t>
            </a:r>
            <a:r>
              <a:rPr lang="fi-FI" sz="1600" dirty="0" err="1"/>
              <a:t>full</a:t>
            </a:r>
            <a:r>
              <a:rPr lang="fi-FI" sz="1600" dirty="0"/>
              <a:t>: </a:t>
            </a:r>
            <a:r>
              <a:rPr lang="fi-FI" sz="1600" dirty="0">
                <a:hlinkClick r:id="rId2"/>
              </a:rPr>
              <a:t>https://www.csc.fi/en/data-policy</a:t>
            </a:r>
            <a:endParaRPr lang="fi-FI" sz="1600" dirty="0"/>
          </a:p>
          <a:p>
            <a:pPr marL="0" indent="0">
              <a:buNone/>
            </a:pPr>
            <a:endParaRPr lang="fi-FI" sz="1600" dirty="0"/>
          </a:p>
          <a:p>
            <a:pPr marL="0" indent="0">
              <a:buNone/>
            </a:pPr>
            <a:endParaRPr lang="fi-FI"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18</a:t>
            </a:fld>
            <a:endParaRPr lang="en-US" dirty="0"/>
          </a:p>
        </p:txBody>
      </p:sp>
    </p:spTree>
    <p:extLst>
      <p:ext uri="{BB962C8B-B14F-4D97-AF65-F5344CB8AC3E}">
        <p14:creationId xmlns:p14="http://schemas.microsoft.com/office/powerpoint/2010/main" val="4000342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a:t>CSC </a:t>
            </a:r>
            <a:r>
              <a:rPr lang="fi-FI" dirty="0" err="1"/>
              <a:t>services</a:t>
            </a:r>
            <a:r>
              <a:rPr lang="fi-FI" dirty="0"/>
              <a:t> </a:t>
            </a:r>
            <a:r>
              <a:rPr lang="fi-FI" dirty="0" err="1"/>
              <a:t>throughout</a:t>
            </a:r>
            <a:r>
              <a:rPr lang="fi-FI" dirty="0"/>
              <a:t>  </a:t>
            </a:r>
            <a:r>
              <a:rPr lang="fi-FI" dirty="0" err="1"/>
              <a:t>the</a:t>
            </a:r>
            <a:r>
              <a:rPr lang="fi-FI" dirty="0"/>
              <a:t> </a:t>
            </a:r>
            <a:r>
              <a:rPr lang="fi-FI" dirty="0" err="1"/>
              <a:t>research</a:t>
            </a:r>
            <a:r>
              <a:rPr lang="fi-FI" dirty="0"/>
              <a:t> </a:t>
            </a:r>
            <a:r>
              <a:rPr lang="fi-FI" dirty="0" err="1"/>
              <a:t>project</a:t>
            </a:r>
            <a:r>
              <a:rPr lang="fi-FI" dirty="0"/>
              <a:t> life </a:t>
            </a:r>
            <a:r>
              <a:rPr lang="fi-FI" dirty="0" err="1"/>
              <a:t>cycle</a:t>
            </a:r>
            <a:endParaRPr lang="fi-FI" dirty="0"/>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19</a:t>
            </a:fld>
            <a:endParaRPr lang="en-US" dirty="0"/>
          </a:p>
        </p:txBody>
      </p:sp>
    </p:spTree>
    <p:extLst>
      <p:ext uri="{BB962C8B-B14F-4D97-AF65-F5344CB8AC3E}">
        <p14:creationId xmlns:p14="http://schemas.microsoft.com/office/powerpoint/2010/main" val="422838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1"/>
            <a:ext cx="9143999" cy="4932946"/>
          </a:xfrm>
          <a:prstGeom prst="rect">
            <a:avLst/>
          </a:prstGeom>
        </p:spPr>
      </p:pic>
      <p:sp>
        <p:nvSpPr>
          <p:cNvPr id="7" name="TextBox 6"/>
          <p:cNvSpPr txBox="1"/>
          <p:nvPr/>
        </p:nvSpPr>
        <p:spPr>
          <a:xfrm>
            <a:off x="-38264" y="-8881"/>
            <a:ext cx="2184564" cy="1580699"/>
          </a:xfrm>
          <a:prstGeom prst="rect">
            <a:avLst/>
          </a:prstGeom>
          <a:noFill/>
        </p:spPr>
        <p:txBody>
          <a:bodyPr wrap="square" lIns="132012" tIns="132012" rIns="132012" bIns="132012" rtlCol="0" anchor="t" anchorCtr="0">
            <a:normAutofit/>
          </a:bodyPr>
          <a:lstStyle/>
          <a:p>
            <a:pPr lvl="0" algn="ctr">
              <a:lnSpc>
                <a:spcPts val="1834"/>
              </a:lnSpc>
            </a:pPr>
            <a:br>
              <a:rPr kumimoji="0" lang="fi-FI" sz="16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rPr>
            </a:br>
            <a:r>
              <a:rPr lang="fi-FI" sz="1600" dirty="0" err="1">
                <a:solidFill>
                  <a:schemeClr val="bg1"/>
                </a:solidFill>
                <a:latin typeface="Corbel" panose="020B0503020204020204" pitchFamily="34" charset="0"/>
              </a:rPr>
              <a:t>Non-profit</a:t>
            </a:r>
            <a:r>
              <a:rPr lang="fi-FI" sz="1600" dirty="0">
                <a:solidFill>
                  <a:schemeClr val="bg1"/>
                </a:solidFill>
                <a:latin typeface="Corbel" panose="020B0503020204020204" pitchFamily="34" charset="0"/>
              </a:rPr>
              <a:t> </a:t>
            </a:r>
            <a:r>
              <a:rPr lang="fi-FI" sz="1600" dirty="0" err="1">
                <a:solidFill>
                  <a:schemeClr val="bg1"/>
                </a:solidFill>
                <a:latin typeface="Corbel" panose="020B0503020204020204" pitchFamily="34" charset="0"/>
              </a:rPr>
              <a:t>state</a:t>
            </a:r>
            <a:r>
              <a:rPr lang="fi-FI" sz="1600" dirty="0">
                <a:solidFill>
                  <a:schemeClr val="bg1"/>
                </a:solidFill>
                <a:latin typeface="Corbel" panose="020B0503020204020204" pitchFamily="34" charset="0"/>
              </a:rPr>
              <a:t> </a:t>
            </a:r>
            <a:r>
              <a:rPr lang="fi-FI" sz="1600" dirty="0" err="1">
                <a:solidFill>
                  <a:schemeClr val="bg1"/>
                </a:solidFill>
                <a:latin typeface="Corbel" panose="020B0503020204020204" pitchFamily="34" charset="0"/>
              </a:rPr>
              <a:t>organization</a:t>
            </a:r>
            <a:r>
              <a:rPr lang="fi-FI" sz="1600" dirty="0">
                <a:solidFill>
                  <a:schemeClr val="bg1"/>
                </a:solidFill>
                <a:latin typeface="Corbel" panose="020B0503020204020204" pitchFamily="34" charset="0"/>
              </a:rPr>
              <a:t> </a:t>
            </a:r>
            <a:r>
              <a:rPr lang="fi-FI" sz="1600" dirty="0" err="1">
                <a:solidFill>
                  <a:schemeClr val="bg1"/>
                </a:solidFill>
                <a:latin typeface="Corbel" panose="020B0503020204020204" pitchFamily="34" charset="0"/>
              </a:rPr>
              <a:t>with</a:t>
            </a:r>
            <a:r>
              <a:rPr lang="fi-FI" sz="1600" dirty="0">
                <a:solidFill>
                  <a:schemeClr val="bg1"/>
                </a:solidFill>
                <a:latin typeface="Corbel" panose="020B0503020204020204" pitchFamily="34" charset="0"/>
              </a:rPr>
              <a:t> </a:t>
            </a:r>
            <a:r>
              <a:rPr lang="fi-FI" sz="1600" dirty="0" err="1">
                <a:solidFill>
                  <a:schemeClr val="bg1"/>
                </a:solidFill>
                <a:latin typeface="Corbel" panose="020B0503020204020204" pitchFamily="34" charset="0"/>
              </a:rPr>
              <a:t>special</a:t>
            </a:r>
            <a:r>
              <a:rPr lang="fi-FI" sz="1600" dirty="0">
                <a:solidFill>
                  <a:schemeClr val="bg1"/>
                </a:solidFill>
                <a:latin typeface="Corbel" panose="020B0503020204020204" pitchFamily="34" charset="0"/>
              </a:rPr>
              <a:t> </a:t>
            </a:r>
            <a:r>
              <a:rPr lang="fi-FI" sz="1600" dirty="0" err="1">
                <a:solidFill>
                  <a:schemeClr val="bg1"/>
                </a:solidFill>
                <a:latin typeface="Corbel" panose="020B0503020204020204" pitchFamily="34" charset="0"/>
              </a:rPr>
              <a:t>tasks</a:t>
            </a:r>
            <a:endParaRPr kumimoji="0" lang="fi-FI" sz="16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endParaRPr>
          </a:p>
        </p:txBody>
      </p:sp>
      <p:sp>
        <p:nvSpPr>
          <p:cNvPr id="15" name="TextBox 14"/>
          <p:cNvSpPr txBox="1"/>
          <p:nvPr/>
        </p:nvSpPr>
        <p:spPr>
          <a:xfrm>
            <a:off x="5981277" y="1571818"/>
            <a:ext cx="1595180" cy="1556822"/>
          </a:xfrm>
          <a:prstGeom prst="rect">
            <a:avLst/>
          </a:prstGeom>
          <a:noFill/>
        </p:spPr>
        <p:txBody>
          <a:bodyPr wrap="square" lIns="132012" tIns="132012" rIns="132012" bIns="132012" rtlCol="0" anchor="ctr" anchorCtr="0">
            <a:normAutofit/>
          </a:bodyPr>
          <a:lstStyle/>
          <a:p>
            <a:pPr lvl="0" algn="ctr">
              <a:lnSpc>
                <a:spcPts val="1834"/>
              </a:lnSpc>
            </a:pPr>
            <a:r>
              <a:rPr lang="fi-FI" sz="1400" dirty="0" err="1">
                <a:solidFill>
                  <a:srgbClr val="FFFFFF"/>
                </a:solidFill>
                <a:latin typeface="Corbel" panose="020B0503020204020204" pitchFamily="34" charset="0"/>
              </a:rPr>
              <a:t>Headquarters</a:t>
            </a:r>
            <a:r>
              <a:rPr lang="fi-FI" sz="1400" dirty="0">
                <a:solidFill>
                  <a:srgbClr val="FFFFFF"/>
                </a:solidFill>
                <a:latin typeface="Corbel" panose="020B0503020204020204" pitchFamily="34" charset="0"/>
              </a:rPr>
              <a:t> in </a:t>
            </a:r>
            <a:r>
              <a:rPr kumimoji="0" lang="fi-FI" sz="14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rPr>
              <a:t>Espoo, datacenter in Kajaani</a:t>
            </a:r>
          </a:p>
        </p:txBody>
      </p:sp>
      <p:sp>
        <p:nvSpPr>
          <p:cNvPr id="21" name="TextBox 20"/>
          <p:cNvSpPr txBox="1"/>
          <p:nvPr/>
        </p:nvSpPr>
        <p:spPr>
          <a:xfrm>
            <a:off x="0" y="3128639"/>
            <a:ext cx="3972864" cy="1698949"/>
          </a:xfrm>
          <a:prstGeom prst="rect">
            <a:avLst/>
          </a:prstGeom>
          <a:noFill/>
          <a:ln>
            <a:noFill/>
          </a:ln>
        </p:spPr>
        <p:txBody>
          <a:bodyPr wrap="square" lIns="132012" tIns="132012" rIns="132012" bIns="132012" rtlCol="0" anchor="ctr" anchorCtr="0">
            <a:norm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sz="2300" b="1" i="0" u="none" strike="noStrike" kern="1200" cap="none" spc="0" normalizeH="0" baseline="0" noProof="0" dirty="0" err="1">
                <a:ln>
                  <a:noFill/>
                </a:ln>
                <a:solidFill>
                  <a:srgbClr val="002F5F"/>
                </a:solidFill>
                <a:effectLst/>
                <a:uLnTx/>
                <a:uFillTx/>
                <a:latin typeface="Corbel" panose="020B0503020204020204" pitchFamily="34" charset="0"/>
                <a:ea typeface="ＭＳ Ｐゴシック" charset="0"/>
              </a:rPr>
              <a:t>Owned</a:t>
            </a:r>
            <a:r>
              <a:rPr kumimoji="0" lang="fi-FI" sz="2300" b="1"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t> </a:t>
            </a:r>
            <a:r>
              <a:rPr kumimoji="0" lang="fi-FI" sz="2300" b="1" i="0" u="none" strike="noStrike" kern="1200" cap="none" spc="0" normalizeH="0" baseline="0" noProof="0" dirty="0" err="1">
                <a:ln>
                  <a:noFill/>
                </a:ln>
                <a:solidFill>
                  <a:srgbClr val="002F5F"/>
                </a:solidFill>
                <a:effectLst/>
                <a:uLnTx/>
                <a:uFillTx/>
                <a:latin typeface="Corbel" panose="020B0503020204020204" pitchFamily="34" charset="0"/>
                <a:ea typeface="ＭＳ Ｐゴシック" charset="0"/>
              </a:rPr>
              <a:t>by</a:t>
            </a:r>
            <a:r>
              <a:rPr kumimoji="0" lang="fi-FI" sz="2300" b="1"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t> </a:t>
            </a:r>
            <a:r>
              <a:rPr kumimoji="0" lang="fi-FI" sz="2300" b="1" i="0" u="none" strike="noStrike" kern="1200" cap="none" spc="0" normalizeH="0" baseline="0" noProof="0" dirty="0" err="1">
                <a:ln>
                  <a:noFill/>
                </a:ln>
                <a:solidFill>
                  <a:srgbClr val="002F5F"/>
                </a:solidFill>
                <a:effectLst/>
                <a:uLnTx/>
                <a:uFillTx/>
                <a:latin typeface="Corbel" panose="020B0503020204020204" pitchFamily="34" charset="0"/>
                <a:ea typeface="ＭＳ Ｐゴシック" charset="0"/>
              </a:rPr>
              <a:t>state</a:t>
            </a:r>
            <a:r>
              <a:rPr kumimoji="0" lang="fi-FI" sz="2600" b="1" i="0" u="none" strike="noStrike" kern="1200" cap="none" spc="0" normalizeH="0" baseline="0" noProof="0" dirty="0">
                <a:ln>
                  <a:noFill/>
                </a:ln>
                <a:solidFill>
                  <a:srgbClr val="002F5F"/>
                </a:solidFill>
                <a:effectLst/>
                <a:uLnTx/>
                <a:uFillTx/>
                <a:latin typeface="Arial Black" panose="020B0A04020102020204" pitchFamily="34" charset="0"/>
                <a:ea typeface="ＭＳ Ｐゴシック" charset="0"/>
              </a:rPr>
              <a:t> (</a:t>
            </a:r>
            <a:r>
              <a:rPr kumimoji="0" lang="fi-FI" sz="3200" b="0" i="0" u="none" strike="noStrike" kern="1200" cap="none" spc="0" normalizeH="0" baseline="0" noProof="0" dirty="0">
                <a:ln>
                  <a:noFill/>
                </a:ln>
                <a:solidFill>
                  <a:srgbClr val="002F5F"/>
                </a:solidFill>
                <a:effectLst/>
                <a:uLnTx/>
                <a:uFillTx/>
                <a:latin typeface="Arial Black" panose="020B0A04020102020204" pitchFamily="34" charset="0"/>
                <a:ea typeface="ＭＳ Ｐゴシック" charset="0"/>
              </a:rPr>
              <a:t>70%)</a:t>
            </a:r>
          </a:p>
          <a:p>
            <a:pPr lvl="0" algn="ctr"/>
            <a:r>
              <a:rPr lang="en-US" dirty="0">
                <a:solidFill>
                  <a:srgbClr val="002F5F"/>
                </a:solidFill>
                <a:latin typeface="Corbel" panose="020B0503020204020204" pitchFamily="34" charset="0"/>
              </a:rPr>
              <a:t>and all Finnish higher education institutions </a:t>
            </a:r>
            <a:r>
              <a:rPr lang="en-US" sz="2400" b="1" dirty="0">
                <a:solidFill>
                  <a:srgbClr val="002F5F"/>
                </a:solidFill>
                <a:latin typeface="Corbel" panose="020B0503020204020204" pitchFamily="34" charset="0"/>
              </a:rPr>
              <a:t>(30%)</a:t>
            </a:r>
          </a:p>
        </p:txBody>
      </p:sp>
      <p:grpSp>
        <p:nvGrpSpPr>
          <p:cNvPr id="6" name="Group 5"/>
          <p:cNvGrpSpPr/>
          <p:nvPr/>
        </p:nvGrpSpPr>
        <p:grpSpPr>
          <a:xfrm>
            <a:off x="4010963" y="-25400"/>
            <a:ext cx="1970314" cy="1331078"/>
            <a:chOff x="3972863" y="0"/>
            <a:chExt cx="1970314" cy="1331078"/>
          </a:xfrm>
        </p:grpSpPr>
        <p:sp>
          <p:nvSpPr>
            <p:cNvPr id="12" name="TextBox 11"/>
            <p:cNvSpPr txBox="1"/>
            <p:nvPr>
              <p:extLst/>
            </p:nvPr>
          </p:nvSpPr>
          <p:spPr>
            <a:xfrm>
              <a:off x="3972863" y="0"/>
              <a:ext cx="1970314" cy="766284"/>
            </a:xfrm>
            <a:prstGeom prst="rect">
              <a:avLst/>
            </a:prstGeom>
            <a:noFill/>
          </p:spPr>
          <p:txBody>
            <a:bodyPr wrap="square" lIns="132012" tIns="132012" rIns="132012" bIns="132012" rtlCol="0" anchor="t" anchorCtr="0">
              <a:no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br>
                <a:rPr kumimoji="0" lang="en-US" sz="1800" b="0" i="0" u="none" strike="noStrike" kern="1200" cap="none" spc="0" normalizeH="0" baseline="0" noProof="0" dirty="0">
                  <a:ln>
                    <a:noFill/>
                  </a:ln>
                  <a:solidFill>
                    <a:srgbClr val="002F5F"/>
                  </a:solidFill>
                  <a:effectLst/>
                  <a:uLnTx/>
                  <a:uFillTx/>
                  <a:latin typeface="ＭＳ Ｐゴシック"/>
                  <a:ea typeface="ＭＳ Ｐゴシック" charset="0"/>
                </a:rPr>
              </a:br>
              <a:r>
                <a:rPr kumimoji="0" lang="fi-FI" sz="1600" b="0"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t>Turn over </a:t>
              </a:r>
              <a:br>
                <a:rPr kumimoji="0" lang="fi-FI" sz="1600" b="0"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br>
              <a:r>
                <a:rPr kumimoji="0" lang="fi-FI" sz="1600" b="0"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t>in 2019</a:t>
              </a:r>
            </a:p>
            <a:p>
              <a:pPr marL="0" marR="0" lvl="0" indent="0" algn="ctr" defTabSz="455613" rtl="0" eaLnBrk="1" fontAlgn="base" latinLnBrk="0" hangingPunct="1">
                <a:lnSpc>
                  <a:spcPts val="1800"/>
                </a:lnSpc>
                <a:spcBef>
                  <a:spcPct val="0"/>
                </a:spcBef>
                <a:spcAft>
                  <a:spcPct val="0"/>
                </a:spcAft>
                <a:buClrTx/>
                <a:buSzTx/>
                <a:buFontTx/>
                <a:buNone/>
                <a:tabLst/>
                <a:defRPr/>
              </a:pPr>
              <a:endParaRPr kumimoji="0" lang="fi-FI" sz="1600" b="0"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endParaRPr>
            </a:p>
          </p:txBody>
        </p:sp>
        <p:sp>
          <p:nvSpPr>
            <p:cNvPr id="13" name="TextBox 12"/>
            <p:cNvSpPr txBox="1"/>
            <p:nvPr>
              <p:extLst/>
            </p:nvPr>
          </p:nvSpPr>
          <p:spPr>
            <a:xfrm>
              <a:off x="4616189" y="982130"/>
              <a:ext cx="683661" cy="348948"/>
            </a:xfrm>
            <a:prstGeom prst="rect">
              <a:avLst/>
            </a:prstGeom>
            <a:noFill/>
          </p:spPr>
          <p:txBody>
            <a:bodyPr wrap="none" lIns="67062" tIns="33531" rIns="67062" bIns="33531" rtlCol="0" anchor="t">
              <a:sp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r>
                <a:rPr lang="fi-FI" sz="3200" dirty="0">
                  <a:solidFill>
                    <a:srgbClr val="002F5F"/>
                  </a:solidFill>
                  <a:latin typeface="Arial Black" panose="020B0A04020102020204" pitchFamily="34" charset="0"/>
                </a:rPr>
                <a:t>51</a:t>
              </a:r>
              <a:endParaRPr kumimoji="0" lang="fi-FI" sz="3200" b="0" i="0" u="none" strike="noStrike" kern="1200" cap="none" spc="0" normalizeH="0" baseline="0" noProof="0" dirty="0">
                <a:ln>
                  <a:noFill/>
                </a:ln>
                <a:solidFill>
                  <a:srgbClr val="002F5F"/>
                </a:solidFill>
                <a:effectLst/>
                <a:uLnTx/>
                <a:uFillTx/>
                <a:latin typeface="Arial Black" panose="020B0A04020102020204" pitchFamily="34" charset="0"/>
                <a:ea typeface="ＭＳ Ｐゴシック" charset="0"/>
              </a:endParaRPr>
            </a:p>
          </p:txBody>
        </p:sp>
        <p:sp>
          <p:nvSpPr>
            <p:cNvPr id="14" name="TextBox 13"/>
            <p:cNvSpPr txBox="1"/>
            <p:nvPr/>
          </p:nvSpPr>
          <p:spPr>
            <a:xfrm>
              <a:off x="5163576" y="976737"/>
              <a:ext cx="443473" cy="309877"/>
            </a:xfrm>
            <a:prstGeom prst="rect">
              <a:avLst/>
            </a:prstGeom>
            <a:noFill/>
          </p:spPr>
          <p:txBody>
            <a:bodyPr wrap="none" lIns="67062" tIns="33531" rIns="67062" bIns="33531" rtlCol="0">
              <a:sp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002F5F"/>
                  </a:solidFill>
                  <a:effectLst/>
                  <a:uLnTx/>
                  <a:uFillTx/>
                  <a:latin typeface="Corbel" panose="020B0503020204020204" pitchFamily="34" charset="0"/>
                  <a:ea typeface="ＭＳ Ｐゴシック" charset="0"/>
                </a:rPr>
                <a:t>M€</a:t>
              </a:r>
            </a:p>
          </p:txBody>
        </p:sp>
      </p:grpSp>
      <p:sp>
        <p:nvSpPr>
          <p:cNvPr id="22" name="Rectangle 21"/>
          <p:cNvSpPr/>
          <p:nvPr/>
        </p:nvSpPr>
        <p:spPr>
          <a:xfrm>
            <a:off x="7565594" y="3128639"/>
            <a:ext cx="1567543" cy="1593871"/>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grpSp>
        <p:nvGrpSpPr>
          <p:cNvPr id="3" name="Group 2"/>
          <p:cNvGrpSpPr/>
          <p:nvPr/>
        </p:nvGrpSpPr>
        <p:grpSpPr>
          <a:xfrm>
            <a:off x="7648799" y="3362291"/>
            <a:ext cx="1474104" cy="1271075"/>
            <a:chOff x="7565594" y="3434841"/>
            <a:chExt cx="1567543" cy="1127871"/>
          </a:xfrm>
        </p:grpSpPr>
        <p:sp>
          <p:nvSpPr>
            <p:cNvPr id="16" name="TextBox 15"/>
            <p:cNvSpPr txBox="1"/>
            <p:nvPr/>
          </p:nvSpPr>
          <p:spPr>
            <a:xfrm>
              <a:off x="8021667" y="3434841"/>
              <a:ext cx="655403" cy="267758"/>
            </a:xfrm>
            <a:prstGeom prst="rect">
              <a:avLst/>
            </a:prstGeom>
            <a:noFill/>
          </p:spPr>
          <p:txBody>
            <a:bodyPr wrap="none" lIns="67062" tIns="33531" rIns="67062" bIns="33531" rtlCol="0">
              <a:sp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r>
                <a:rPr kumimoji="0" lang="fi-FI" sz="1800" b="0" i="0" u="none" strike="noStrike" kern="1200" cap="none" spc="0" normalizeH="0" baseline="0" noProof="0" dirty="0" err="1">
                  <a:ln>
                    <a:noFill/>
                  </a:ln>
                  <a:solidFill>
                    <a:srgbClr val="FFFFFF"/>
                  </a:solidFill>
                  <a:effectLst/>
                  <a:uLnTx/>
                  <a:uFillTx/>
                  <a:latin typeface="Corbel" panose="020B0503020204020204" pitchFamily="34" charset="0"/>
                  <a:ea typeface="ＭＳ Ｐゴシック" charset="0"/>
                </a:rPr>
                <a:t>Circa</a:t>
              </a:r>
              <a:endParaRPr kumimoji="0" lang="fi-FI" sz="18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endParaRPr>
            </a:p>
          </p:txBody>
        </p:sp>
        <p:sp>
          <p:nvSpPr>
            <p:cNvPr id="17" name="TextBox 16"/>
            <p:cNvSpPr txBox="1"/>
            <p:nvPr/>
          </p:nvSpPr>
          <p:spPr>
            <a:xfrm>
              <a:off x="7565594" y="4079052"/>
              <a:ext cx="1567543" cy="483660"/>
            </a:xfrm>
            <a:prstGeom prst="rect">
              <a:avLst/>
            </a:prstGeom>
            <a:noFill/>
          </p:spPr>
          <p:txBody>
            <a:bodyPr wrap="square" lIns="67062" tIns="33531" rIns="67062" bIns="33531" rtlCol="0" anchor="t">
              <a:sp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rPr>
                <a:t>employees </a:t>
              </a:r>
              <a:br>
                <a:rPr kumimoji="0" lang="fi-FI" sz="18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rPr>
              </a:br>
              <a:r>
                <a:rPr kumimoji="0" lang="fi-FI" sz="18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charset="0"/>
                </a:rPr>
                <a:t>in 2019</a:t>
              </a:r>
              <a:endParaRPr kumimoji="0" lang="en-US" sz="1800" b="0" i="0" u="none" strike="noStrike" kern="1200" cap="none" spc="0" normalizeH="0" baseline="0" noProof="0" dirty="0">
                <a:ln>
                  <a:noFill/>
                </a:ln>
                <a:solidFill>
                  <a:srgbClr val="006778"/>
                </a:solidFill>
                <a:effectLst/>
                <a:uLnTx/>
                <a:uFillTx/>
                <a:latin typeface="Corbel" panose="020B0503020204020204" pitchFamily="34" charset="0"/>
                <a:ea typeface="ＭＳ Ｐゴシック" charset="0"/>
              </a:endParaRPr>
            </a:p>
          </p:txBody>
        </p:sp>
        <p:sp>
          <p:nvSpPr>
            <p:cNvPr id="18" name="TextBox 17"/>
            <p:cNvSpPr txBox="1"/>
            <p:nvPr/>
          </p:nvSpPr>
          <p:spPr>
            <a:xfrm>
              <a:off x="7840122" y="3814988"/>
              <a:ext cx="1018485" cy="309634"/>
            </a:xfrm>
            <a:prstGeom prst="rect">
              <a:avLst/>
            </a:prstGeom>
            <a:noFill/>
          </p:spPr>
          <p:txBody>
            <a:bodyPr wrap="none" lIns="67062" tIns="33531" rIns="67062" bIns="33531" rtlCol="0" anchor="t">
              <a:spAutoFit/>
            </a:bodyPr>
            <a:lstStyle/>
            <a:p>
              <a:pPr marL="0" marR="0" lvl="0" indent="0" algn="ctr" defTabSz="455613" rtl="0" eaLnBrk="1" fontAlgn="base" latinLnBrk="0" hangingPunct="1">
                <a:lnSpc>
                  <a:spcPts val="1834"/>
                </a:lnSpc>
                <a:spcBef>
                  <a:spcPct val="0"/>
                </a:spcBef>
                <a:spcAft>
                  <a:spcPct val="0"/>
                </a:spcAft>
                <a:buClrTx/>
                <a:buSzTx/>
                <a:buFontTx/>
                <a:buNone/>
                <a:tabLst/>
                <a:defRPr/>
              </a:pPr>
              <a:r>
                <a:rPr kumimoji="0" lang="fi-FI" sz="3200" b="0"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rPr>
                <a:t>395</a:t>
              </a:r>
              <a:endParaRPr kumimoji="0" lang="en-US" sz="3200" b="0" i="0" u="none" strike="noStrike" kern="1200" cap="none" spc="0" normalizeH="0" baseline="0" noProof="0" dirty="0">
                <a:ln>
                  <a:noFill/>
                </a:ln>
                <a:solidFill>
                  <a:srgbClr val="006778"/>
                </a:solidFill>
                <a:effectLst/>
                <a:uLnTx/>
                <a:uFillTx/>
                <a:latin typeface="Arial Black" panose="020B0A04020102020204" pitchFamily="34" charset="0"/>
                <a:ea typeface="ＭＳ Ｐゴシック" charset="0"/>
              </a:endParaRPr>
            </a:p>
          </p:txBody>
        </p:sp>
      </p:grpSp>
    </p:spTree>
    <p:extLst>
      <p:ext uri="{BB962C8B-B14F-4D97-AF65-F5344CB8AC3E}">
        <p14:creationId xmlns:p14="http://schemas.microsoft.com/office/powerpoint/2010/main" val="370082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45079" y="725620"/>
            <a:ext cx="3314339" cy="3264405"/>
          </a:xfrm>
          <a:prstGeom prst="ellipse">
            <a:avLst/>
          </a:prstGeom>
          <a:solidFill>
            <a:srgbClr val="D0DCED"/>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9772984"/>
              </p:ext>
            </p:extLst>
          </p:nvPr>
        </p:nvGraphicFramePr>
        <p:xfrm>
          <a:off x="536388" y="268958"/>
          <a:ext cx="7520136" cy="42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20</a:t>
            </a:fld>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2291" y="3917965"/>
            <a:ext cx="1641428" cy="445585"/>
          </a:xfrm>
          <a:prstGeom prst="rect">
            <a:avLst/>
          </a:prstGeom>
        </p:spPr>
      </p:pic>
      <p:pic>
        <p:nvPicPr>
          <p:cNvPr id="10" name="Picture 9"/>
          <p:cNvPicPr>
            <a:picLocks noChangeAspect="1"/>
          </p:cNvPicPr>
          <p:nvPr/>
        </p:nvPicPr>
        <p:blipFill>
          <a:blip r:embed="rId9"/>
          <a:stretch>
            <a:fillRect/>
          </a:stretch>
        </p:blipFill>
        <p:spPr>
          <a:xfrm>
            <a:off x="5223854" y="3876354"/>
            <a:ext cx="1215897" cy="609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200" y="1993438"/>
            <a:ext cx="782090" cy="523023"/>
          </a:xfrm>
          <a:prstGeom prst="rect">
            <a:avLst/>
          </a:prstGeom>
        </p:spPr>
      </p:pic>
      <p:sp>
        <p:nvSpPr>
          <p:cNvPr id="13" name="TextBox 12"/>
          <p:cNvSpPr txBox="1"/>
          <p:nvPr/>
        </p:nvSpPr>
        <p:spPr>
          <a:xfrm>
            <a:off x="6312060" y="2135337"/>
            <a:ext cx="569713" cy="246221"/>
          </a:xfrm>
          <a:prstGeom prst="rect">
            <a:avLst/>
          </a:prstGeom>
          <a:noFill/>
        </p:spPr>
        <p:txBody>
          <a:bodyPr wrap="square" rtlCol="0">
            <a:spAutoFit/>
          </a:bodyPr>
          <a:lstStyle/>
          <a:p>
            <a:r>
              <a:rPr lang="fi-FI" sz="1000" b="1" dirty="0" err="1"/>
              <a:t>cPouta</a:t>
            </a:r>
            <a:endParaRPr lang="fi-FI" sz="1000" b="1" dirty="0"/>
          </a:p>
        </p:txBody>
      </p:sp>
      <p:pic>
        <p:nvPicPr>
          <p:cNvPr id="14" name="Picture 13"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2047" y="2479888"/>
            <a:ext cx="823258" cy="550554"/>
          </a:xfrm>
          <a:prstGeom prst="rect">
            <a:avLst/>
          </a:prstGeom>
        </p:spPr>
      </p:pic>
      <p:pic>
        <p:nvPicPr>
          <p:cNvPr id="15" name="Picture 14" descr="File:Ic lock outline 48px.svg - Wikimedia Comm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047436">
            <a:off x="7154975" y="2730858"/>
            <a:ext cx="344129" cy="344129"/>
          </a:xfrm>
          <a:prstGeom prst="rect">
            <a:avLst/>
          </a:prstGeom>
        </p:spPr>
      </p:pic>
      <p:sp>
        <p:nvSpPr>
          <p:cNvPr id="16" name="TextBox 15"/>
          <p:cNvSpPr txBox="1"/>
          <p:nvPr/>
        </p:nvSpPr>
        <p:spPr>
          <a:xfrm>
            <a:off x="6628523" y="2632054"/>
            <a:ext cx="569713" cy="246221"/>
          </a:xfrm>
          <a:prstGeom prst="rect">
            <a:avLst/>
          </a:prstGeom>
          <a:noFill/>
        </p:spPr>
        <p:txBody>
          <a:bodyPr wrap="square" rtlCol="0">
            <a:spAutoFit/>
          </a:bodyPr>
          <a:lstStyle/>
          <a:p>
            <a:r>
              <a:rPr lang="fi-FI" sz="1000" b="1" dirty="0" err="1"/>
              <a:t>ePouta</a:t>
            </a:r>
            <a:endParaRPr lang="fi-FI" sz="1000" b="1" dirty="0"/>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5393" y="800947"/>
            <a:ext cx="1048087" cy="47660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3"/>
          <a:stretch>
            <a:fillRect/>
          </a:stretch>
        </p:blipFill>
        <p:spPr>
          <a:xfrm>
            <a:off x="6344002" y="1491131"/>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4"/>
          <a:stretch>
            <a:fillRect/>
          </a:stretch>
        </p:blipFill>
        <p:spPr>
          <a:xfrm>
            <a:off x="6844139" y="4124305"/>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8227" y="662803"/>
            <a:ext cx="990599" cy="990599"/>
          </a:xfrm>
          <a:prstGeom prst="rect">
            <a:avLst/>
          </a:prstGeom>
        </p:spPr>
      </p:pic>
      <p:pic>
        <p:nvPicPr>
          <p:cNvPr id="22" name="Picture 21"/>
          <p:cNvPicPr>
            <a:picLocks noChangeAspect="1"/>
          </p:cNvPicPr>
          <p:nvPr/>
        </p:nvPicPr>
        <p:blipFill rotWithShape="1">
          <a:blip r:embed="rId16"/>
          <a:srcRect t="31064" b="32629"/>
          <a:stretch/>
        </p:blipFill>
        <p:spPr>
          <a:xfrm>
            <a:off x="1119527" y="1707471"/>
            <a:ext cx="942413" cy="342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27"/>
          <p:cNvSpPr txBox="1"/>
          <p:nvPr/>
        </p:nvSpPr>
        <p:spPr>
          <a:xfrm>
            <a:off x="3531061" y="1740651"/>
            <a:ext cx="1612567" cy="1015663"/>
          </a:xfrm>
          <a:prstGeom prst="rect">
            <a:avLst/>
          </a:prstGeom>
          <a:noFill/>
        </p:spPr>
        <p:txBody>
          <a:bodyPr wrap="square" rtlCol="0">
            <a:spAutoFit/>
          </a:bodyPr>
          <a:lstStyle/>
          <a:p>
            <a:pPr algn="ctr"/>
            <a:r>
              <a:rPr lang="fi-FI" sz="2000" b="1" dirty="0" err="1">
                <a:solidFill>
                  <a:srgbClr val="025C96"/>
                </a:solidFill>
              </a:rPr>
              <a:t>Research</a:t>
            </a:r>
            <a:r>
              <a:rPr lang="fi-FI" sz="2000" b="1" dirty="0">
                <a:solidFill>
                  <a:srgbClr val="025C96"/>
                </a:solidFill>
              </a:rPr>
              <a:t> </a:t>
            </a:r>
            <a:r>
              <a:rPr lang="fi-FI" sz="2000" b="1" dirty="0" err="1">
                <a:solidFill>
                  <a:srgbClr val="025C96"/>
                </a:solidFill>
              </a:rPr>
              <a:t>project</a:t>
            </a:r>
            <a:r>
              <a:rPr lang="fi-FI" sz="2000" b="1" dirty="0">
                <a:solidFill>
                  <a:srgbClr val="025C96"/>
                </a:solidFill>
              </a:rPr>
              <a:t> </a:t>
            </a:r>
            <a:r>
              <a:rPr lang="fi-FI" sz="2000" b="1" dirty="0" err="1">
                <a:solidFill>
                  <a:srgbClr val="025C96"/>
                </a:solidFill>
              </a:rPr>
              <a:t>lifecycle</a:t>
            </a:r>
            <a:endParaRPr lang="fi-FI" sz="2000" b="1" dirty="0">
              <a:solidFill>
                <a:srgbClr val="025C96"/>
              </a:solidFill>
            </a:endParaRPr>
          </a:p>
        </p:txBody>
      </p:sp>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t="20192" b="22038"/>
          <a:stretch/>
        </p:blipFill>
        <p:spPr>
          <a:xfrm>
            <a:off x="4967290" y="229425"/>
            <a:ext cx="1036255" cy="598647"/>
          </a:xfrm>
          <a:prstGeom prst="rect">
            <a:avLst/>
          </a:prstGeom>
        </p:spPr>
      </p:pic>
      <p:pic>
        <p:nvPicPr>
          <p:cNvPr id="30" name="Picture 29"/>
          <p:cNvPicPr>
            <a:picLocks noChangeAspect="1"/>
          </p:cNvPicPr>
          <p:nvPr/>
        </p:nvPicPr>
        <p:blipFill rotWithShape="1">
          <a:blip r:embed="rId18"/>
          <a:srcRect l="18141" t="5174" r="16654" b="7038"/>
          <a:stretch/>
        </p:blipFill>
        <p:spPr>
          <a:xfrm>
            <a:off x="959886" y="3426942"/>
            <a:ext cx="890125" cy="898823"/>
          </a:xfrm>
          <a:prstGeom prst="rect">
            <a:avLst/>
          </a:prstGeom>
        </p:spPr>
      </p:pic>
      <p:sp>
        <p:nvSpPr>
          <p:cNvPr id="31" name="TextBox 30"/>
          <p:cNvSpPr txBox="1"/>
          <p:nvPr/>
        </p:nvSpPr>
        <p:spPr>
          <a:xfrm>
            <a:off x="754433" y="1462091"/>
            <a:ext cx="1607519" cy="261610"/>
          </a:xfrm>
          <a:prstGeom prst="rect">
            <a:avLst/>
          </a:prstGeom>
          <a:noFill/>
        </p:spPr>
        <p:txBody>
          <a:bodyPr wrap="square" rtlCol="0">
            <a:spAutoFit/>
          </a:bodyPr>
          <a:lstStyle/>
          <a:p>
            <a:pPr algn="ctr"/>
            <a:r>
              <a:rPr lang="fi-FI" sz="1100" dirty="0"/>
              <a:t>Research.fi</a:t>
            </a:r>
          </a:p>
        </p:txBody>
      </p:sp>
      <p:pic>
        <p:nvPicPr>
          <p:cNvPr id="3" name="Picture 2"/>
          <p:cNvPicPr>
            <a:picLocks noChangeAspect="1"/>
          </p:cNvPicPr>
          <p:nvPr/>
        </p:nvPicPr>
        <p:blipFill rotWithShape="1">
          <a:blip r:embed="rId19">
            <a:extLst>
              <a:ext uri="{28A0092B-C50C-407E-A947-70E740481C1C}">
                <a14:useLocalDpi xmlns:a14="http://schemas.microsoft.com/office/drawing/2010/main" val="0"/>
              </a:ext>
            </a:extLst>
          </a:blip>
          <a:srcRect t="28492" b="12297"/>
          <a:stretch/>
        </p:blipFill>
        <p:spPr>
          <a:xfrm>
            <a:off x="6518939" y="3091852"/>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550266" y="3175574"/>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70152" y="2049633"/>
            <a:ext cx="775900" cy="899884"/>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7596" y="2756314"/>
            <a:ext cx="2046297" cy="261007"/>
          </a:xfrm>
          <a:prstGeom prst="rect">
            <a:avLst/>
          </a:prstGeom>
          <a:solidFill>
            <a:srgbClr val="00B050"/>
          </a:solidFill>
        </p:spPr>
      </p:pic>
    </p:spTree>
    <p:extLst>
      <p:ext uri="{BB962C8B-B14F-4D97-AF65-F5344CB8AC3E}">
        <p14:creationId xmlns:p14="http://schemas.microsoft.com/office/powerpoint/2010/main" val="13886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1"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0192" b="22038"/>
          <a:stretch/>
        </p:blipFill>
        <p:spPr>
          <a:xfrm>
            <a:off x="255660" y="1800437"/>
            <a:ext cx="1621440" cy="936710"/>
          </a:xfrm>
          <a:prstGeom prst="rect">
            <a:avLst/>
          </a:prstGeom>
        </p:spPr>
      </p:pic>
      <p:sp>
        <p:nvSpPr>
          <p:cNvPr id="12" name="Content Placeholder 11"/>
          <p:cNvSpPr>
            <a:spLocks noGrp="1"/>
          </p:cNvSpPr>
          <p:nvPr>
            <p:ph idx="1"/>
          </p:nvPr>
        </p:nvSpPr>
        <p:spPr>
          <a:xfrm>
            <a:off x="2214438" y="1043330"/>
            <a:ext cx="6169025" cy="3184525"/>
          </a:xfrm>
        </p:spPr>
        <p:txBody>
          <a:bodyPr/>
          <a:lstStyle/>
          <a:p>
            <a:pPr marL="0" indent="0">
              <a:buNone/>
            </a:pPr>
            <a:r>
              <a:rPr lang="en-US" dirty="0"/>
              <a:t>Data management planning tool </a:t>
            </a:r>
            <a:r>
              <a:rPr lang="en-US" dirty="0" err="1"/>
              <a:t>DMPTuuli</a:t>
            </a:r>
            <a:r>
              <a:rPr lang="en-US" dirty="0"/>
              <a:t> helps you to create, review, and share data management plans that meet institutional and funder requirements. </a:t>
            </a:r>
          </a:p>
          <a:p>
            <a:pPr marL="0" indent="0">
              <a:buNone/>
            </a:pPr>
            <a:r>
              <a:rPr lang="en-US" dirty="0"/>
              <a:t>You can download funder templates without logging in, but from </a:t>
            </a:r>
            <a:r>
              <a:rPr lang="en-US" dirty="0" err="1"/>
              <a:t>DMPTuuli</a:t>
            </a:r>
            <a:r>
              <a:rPr lang="en-US" dirty="0"/>
              <a:t> you will find tailored guidance from many research </a:t>
            </a:r>
            <a:r>
              <a:rPr lang="en-US" dirty="0" err="1"/>
              <a:t>organisations</a:t>
            </a:r>
            <a:r>
              <a:rPr lang="en-US" dirty="0"/>
              <a:t>, including universities and service providers.</a:t>
            </a:r>
          </a:p>
          <a:p>
            <a:pPr marL="0" indent="0">
              <a:buNone/>
            </a:pPr>
            <a:r>
              <a:rPr lang="fi-FI" dirty="0"/>
              <a:t>https://www.dmptuuli.fi/</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21</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r>
                <a:rPr lang="en-US" sz="2000" b="1" dirty="0"/>
                <a:t>Planning</a:t>
              </a:r>
              <a:endParaRPr lang="en-US" sz="2000" b="1" kern="1200" dirty="0"/>
            </a:p>
          </p:txBody>
        </p:sp>
      </p:grpSp>
      <p:pic>
        <p:nvPicPr>
          <p:cNvPr id="9" name="Picture 8" descr="Tag Label Blank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11" y="2807466"/>
            <a:ext cx="1154455" cy="1154455"/>
          </a:xfrm>
          <a:prstGeom prst="rect">
            <a:avLst/>
          </a:prstGeom>
        </p:spPr>
      </p:pic>
      <p:sp>
        <p:nvSpPr>
          <p:cNvPr id="10" name="TextBox 9"/>
          <p:cNvSpPr txBox="1"/>
          <p:nvPr/>
        </p:nvSpPr>
        <p:spPr>
          <a:xfrm>
            <a:off x="912798" y="2969194"/>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20857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73597"/>
            <a:ext cx="1349023" cy="613445"/>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22</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a:t>Co-operation</a:t>
              </a:r>
              <a:endParaRPr lang="en-US" sz="2000" b="1" kern="1200" dirty="0"/>
            </a:p>
          </p:txBody>
        </p:sp>
      </p:grpSp>
      <p:pic>
        <p:nvPicPr>
          <p:cNvPr id="12" name="Picture 11"/>
          <p:cNvPicPr>
            <a:picLocks noChangeAspect="1"/>
          </p:cNvPicPr>
          <p:nvPr/>
        </p:nvPicPr>
        <p:blipFill>
          <a:blip r:embed="rId3"/>
          <a:stretch>
            <a:fillRect/>
          </a:stretch>
        </p:blipFill>
        <p:spPr>
          <a:xfrm>
            <a:off x="285110" y="2735180"/>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ontent Placeholder 11"/>
          <p:cNvSpPr txBox="1">
            <a:spLocks/>
          </p:cNvSpPr>
          <p:nvPr/>
        </p:nvSpPr>
        <p:spPr bwMode="auto">
          <a:xfrm>
            <a:off x="2214438" y="449606"/>
            <a:ext cx="6169025" cy="377824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400" dirty="0" err="1"/>
              <a:t>Eduuni</a:t>
            </a:r>
            <a:r>
              <a:rPr lang="en-US" sz="1400" dirty="0"/>
              <a:t> is a collaboration service environment for flexible and secure collaboration across </a:t>
            </a:r>
            <a:r>
              <a:rPr lang="en-US" sz="1400" dirty="0" err="1"/>
              <a:t>organisation</a:t>
            </a:r>
            <a:r>
              <a:rPr lang="en-US" sz="1400" dirty="0"/>
              <a:t> and ecosystem boundaries.</a:t>
            </a:r>
          </a:p>
          <a:p>
            <a:pPr marL="0" indent="0">
              <a:buNone/>
            </a:pPr>
            <a:r>
              <a:rPr lang="fi-FI" sz="1400" b="1" dirty="0" err="1"/>
              <a:t>Eduuni</a:t>
            </a:r>
            <a:r>
              <a:rPr lang="fi-FI" sz="1400" b="1" dirty="0"/>
              <a:t> Services:</a:t>
            </a:r>
          </a:p>
          <a:p>
            <a:r>
              <a:rPr lang="fi-FI" sz="1400" dirty="0" err="1">
                <a:hlinkClick r:id="rId4"/>
              </a:rPr>
              <a:t>Eduuni-workspaces</a:t>
            </a:r>
            <a:r>
              <a:rPr lang="fi-FI" sz="1400" dirty="0"/>
              <a:t> (Microsoft SharePoint, OneDrive ja Office Online)</a:t>
            </a:r>
          </a:p>
          <a:p>
            <a:r>
              <a:rPr lang="fi-FI" sz="1400" dirty="0" err="1">
                <a:hlinkClick r:id="rId5"/>
              </a:rPr>
              <a:t>Eduuni</a:t>
            </a:r>
            <a:r>
              <a:rPr lang="fi-FI" sz="1400" dirty="0">
                <a:hlinkClick r:id="rId5"/>
              </a:rPr>
              <a:t>-wiki</a:t>
            </a:r>
            <a:r>
              <a:rPr lang="fi-FI" sz="1400" dirty="0"/>
              <a:t> (Atlassian </a:t>
            </a:r>
            <a:r>
              <a:rPr lang="fi-FI" sz="1400" dirty="0" err="1"/>
              <a:t>Confluence</a:t>
            </a:r>
            <a:r>
              <a:rPr lang="fi-FI" sz="1400" dirty="0"/>
              <a:t>)</a:t>
            </a:r>
          </a:p>
          <a:p>
            <a:r>
              <a:rPr lang="fi-FI" sz="1400" dirty="0" err="1">
                <a:hlinkClick r:id="rId6"/>
              </a:rPr>
              <a:t>Eduuni-jira</a:t>
            </a:r>
            <a:r>
              <a:rPr lang="fi-FI" sz="1400" dirty="0"/>
              <a:t> (Atlassian </a:t>
            </a:r>
            <a:r>
              <a:rPr lang="fi-FI" sz="1400" dirty="0" err="1"/>
              <a:t>Jira</a:t>
            </a:r>
            <a:r>
              <a:rPr lang="fi-FI" sz="1400" dirty="0"/>
              <a:t>)</a:t>
            </a:r>
          </a:p>
          <a:p>
            <a:pPr marL="0" indent="0">
              <a:buNone/>
            </a:pPr>
            <a:r>
              <a:rPr lang="en-US" sz="1400" dirty="0"/>
              <a:t>The </a:t>
            </a:r>
            <a:r>
              <a:rPr lang="en-US" sz="1400" dirty="0" err="1"/>
              <a:t>Funet</a:t>
            </a:r>
            <a:r>
              <a:rPr lang="en-US" sz="1400" dirty="0"/>
              <a:t> </a:t>
            </a:r>
            <a:r>
              <a:rPr lang="en-US" sz="1400" dirty="0" err="1"/>
              <a:t>FileSender</a:t>
            </a:r>
            <a:r>
              <a:rPr lang="en-US" sz="1400" dirty="0"/>
              <a:t> is an easy-to-use, browser-based file sharing service. With </a:t>
            </a:r>
            <a:r>
              <a:rPr lang="en-US" sz="1400" dirty="0" err="1"/>
              <a:t>Funet</a:t>
            </a:r>
            <a:r>
              <a:rPr lang="en-US" sz="1400" dirty="0"/>
              <a:t> </a:t>
            </a:r>
            <a:r>
              <a:rPr lang="en-US" sz="1400" dirty="0" err="1"/>
              <a:t>Filesender</a:t>
            </a:r>
            <a:r>
              <a:rPr lang="en-US" sz="1400" dirty="0"/>
              <a:t>, you can transfer and share files up to several gigabytes in size. based on the open-source </a:t>
            </a:r>
            <a:r>
              <a:rPr lang="en-US" sz="1400" dirty="0" err="1">
                <a:hlinkClick r:id="rId7"/>
              </a:rPr>
              <a:t>FileSender</a:t>
            </a:r>
            <a:r>
              <a:rPr lang="en-US" sz="1400" dirty="0">
                <a:hlinkClick r:id="rId7"/>
              </a:rPr>
              <a:t> application</a:t>
            </a:r>
            <a:r>
              <a:rPr lang="en-US" sz="1400" dirty="0"/>
              <a:t> specially developed for higher-education institutions and research communities. The service is available to all </a:t>
            </a:r>
            <a:r>
              <a:rPr lang="en-US" sz="1400" dirty="0" err="1"/>
              <a:t>Funet</a:t>
            </a:r>
            <a:r>
              <a:rPr lang="en-US" sz="1400" dirty="0"/>
              <a:t> </a:t>
            </a:r>
            <a:r>
              <a:rPr lang="en-US" sz="1400" dirty="0" err="1"/>
              <a:t>organisations</a:t>
            </a:r>
            <a:r>
              <a:rPr lang="en-US" sz="1400" dirty="0"/>
              <a:t> included in the </a:t>
            </a:r>
            <a:r>
              <a:rPr lang="en-US" sz="1400" dirty="0">
                <a:hlinkClick r:id="rId8"/>
              </a:rPr>
              <a:t>Haka user identification system</a:t>
            </a:r>
            <a:r>
              <a:rPr lang="en-US" sz="1400" dirty="0"/>
              <a:t>. </a:t>
            </a:r>
            <a:r>
              <a:rPr lang="en-US" sz="1400" dirty="0" err="1"/>
              <a:t>Funet</a:t>
            </a:r>
            <a:r>
              <a:rPr lang="en-US" sz="1400" dirty="0"/>
              <a:t> </a:t>
            </a:r>
            <a:r>
              <a:rPr lang="en-US" sz="1400" dirty="0" err="1"/>
              <a:t>FileSender</a:t>
            </a:r>
            <a:r>
              <a:rPr lang="en-US" sz="1400" dirty="0"/>
              <a:t> is not intended for the permanent storage of files; all files are deleted after a predetermined period of time.</a:t>
            </a:r>
            <a:endParaRPr lang="fi-FI" sz="1400" dirty="0">
              <a:hlinkClick r:id="rId9"/>
            </a:endParaRPr>
          </a:p>
          <a:p>
            <a:pPr marL="0" indent="0">
              <a:buNone/>
            </a:pPr>
            <a:r>
              <a:rPr lang="fi-FI" sz="1400" dirty="0">
                <a:hlinkClick r:id="rId9"/>
              </a:rPr>
              <a:t>https://filesender.funet.fi/</a:t>
            </a:r>
            <a:endParaRPr lang="fi-FI" sz="1400" dirty="0"/>
          </a:p>
        </p:txBody>
      </p:sp>
      <p:pic>
        <p:nvPicPr>
          <p:cNvPr id="9" name="Picture 8" descr="Tag Label Blank · Free image on Pixaba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405" y="3186703"/>
            <a:ext cx="1154455" cy="1154455"/>
          </a:xfrm>
          <a:prstGeom prst="rect">
            <a:avLst/>
          </a:prstGeom>
        </p:spPr>
      </p:pic>
      <p:sp>
        <p:nvSpPr>
          <p:cNvPr id="10" name="TextBox 9"/>
          <p:cNvSpPr txBox="1"/>
          <p:nvPr/>
        </p:nvSpPr>
        <p:spPr>
          <a:xfrm>
            <a:off x="480891" y="3328237"/>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29846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5173" y="5189"/>
            <a:ext cx="3328827" cy="4710709"/>
          </a:xfrm>
          <a:prstGeom prst="rect">
            <a:avLst/>
          </a:prstGeom>
        </p:spPr>
      </p:pic>
      <p:sp>
        <p:nvSpPr>
          <p:cNvPr id="8" name="Title 7"/>
          <p:cNvSpPr>
            <a:spLocks noGrp="1"/>
          </p:cNvSpPr>
          <p:nvPr>
            <p:ph type="title"/>
          </p:nvPr>
        </p:nvSpPr>
        <p:spPr>
          <a:xfrm>
            <a:off x="457200" y="176213"/>
            <a:ext cx="4523477" cy="803275"/>
          </a:xfrm>
        </p:spPr>
        <p:txBody>
          <a:bodyPr>
            <a:normAutofit/>
          </a:bodyPr>
          <a:lstStyle/>
          <a:p>
            <a:r>
              <a:rPr lang="fi-FI" dirty="0"/>
              <a:t>Funet – </a:t>
            </a:r>
            <a:r>
              <a:rPr lang="en-US" dirty="0"/>
              <a:t>National and International Networks and Services</a:t>
            </a:r>
          </a:p>
        </p:txBody>
      </p:sp>
      <p:sp>
        <p:nvSpPr>
          <p:cNvPr id="9" name="Content Placeholder 8"/>
          <p:cNvSpPr>
            <a:spLocks noGrp="1"/>
          </p:cNvSpPr>
          <p:nvPr>
            <p:ph idx="1"/>
          </p:nvPr>
        </p:nvSpPr>
        <p:spPr/>
        <p:txBody>
          <a:bodyPr>
            <a:normAutofit fontScale="85000" lnSpcReduction="20000"/>
          </a:bodyPr>
          <a:lstStyle/>
          <a:p>
            <a:pPr marL="0" indent="0">
              <a:buNone/>
            </a:pPr>
            <a:r>
              <a:rPr lang="en-US" b="1" dirty="0"/>
              <a:t>Services included in </a:t>
            </a:r>
            <a:r>
              <a:rPr lang="en-US" b="1" dirty="0" err="1"/>
              <a:t>Funet</a:t>
            </a:r>
            <a:r>
              <a:rPr lang="en-US" b="1" dirty="0"/>
              <a:t> membership</a:t>
            </a:r>
          </a:p>
          <a:p>
            <a:pPr lvl="1">
              <a:buFont typeface="Arial"/>
              <a:buChar char="•"/>
            </a:pPr>
            <a:r>
              <a:rPr lang="fi-FI" dirty="0"/>
              <a:t>Funet Network </a:t>
            </a:r>
            <a:r>
              <a:rPr lang="fi-FI" dirty="0" err="1"/>
              <a:t>Connections</a:t>
            </a:r>
            <a:endParaRPr lang="fi-FI" dirty="0"/>
          </a:p>
          <a:p>
            <a:pPr lvl="1">
              <a:buFont typeface="Arial"/>
              <a:buChar char="•"/>
            </a:pPr>
            <a:r>
              <a:rPr lang="fi-FI" dirty="0"/>
              <a:t>Funet CERT </a:t>
            </a:r>
            <a:r>
              <a:rPr lang="fi-FI" dirty="0" err="1"/>
              <a:t>Information</a:t>
            </a:r>
            <a:r>
              <a:rPr lang="fi-FI" dirty="0"/>
              <a:t> Security Services</a:t>
            </a:r>
          </a:p>
          <a:p>
            <a:pPr lvl="1">
              <a:buFont typeface="Arial" panose="020B0604020202020204" pitchFamily="34" charset="0"/>
              <a:buChar char="•"/>
            </a:pPr>
            <a:r>
              <a:rPr lang="en-US" dirty="0"/>
              <a:t>Vulnerability Scanner</a:t>
            </a:r>
          </a:p>
          <a:p>
            <a:pPr lvl="1">
              <a:buFont typeface="Arial" panose="020B0604020202020204" pitchFamily="34" charset="0"/>
              <a:buChar char="•"/>
            </a:pPr>
            <a:r>
              <a:rPr lang="en-US" dirty="0"/>
              <a:t>Certificate Service</a:t>
            </a:r>
          </a:p>
          <a:p>
            <a:pPr lvl="1">
              <a:buFont typeface="Arial" panose="020B0604020202020204" pitchFamily="34" charset="0"/>
              <a:buChar char="•"/>
            </a:pPr>
            <a:r>
              <a:rPr lang="en-US" dirty="0" err="1"/>
              <a:t>eduroam</a:t>
            </a:r>
            <a:r>
              <a:rPr lang="en-US" dirty="0"/>
              <a:t> Roaming Access Service</a:t>
            </a:r>
          </a:p>
          <a:p>
            <a:pPr lvl="1">
              <a:buFont typeface="Arial" panose="020B0604020202020204" pitchFamily="34" charset="0"/>
              <a:buChar char="•"/>
            </a:pPr>
            <a:r>
              <a:rPr lang="en-US" dirty="0" err="1"/>
              <a:t>Funet</a:t>
            </a:r>
            <a:r>
              <a:rPr lang="en-US" dirty="0"/>
              <a:t> </a:t>
            </a:r>
            <a:r>
              <a:rPr lang="en-US" dirty="0" err="1"/>
              <a:t>FileSender</a:t>
            </a:r>
            <a:r>
              <a:rPr lang="en-US" dirty="0"/>
              <a:t> File Sharing Service</a:t>
            </a:r>
            <a:br>
              <a:rPr lang="fi-FI" dirty="0"/>
            </a:br>
            <a:endParaRPr lang="fi-FI" dirty="0"/>
          </a:p>
          <a:p>
            <a:pPr marL="0" indent="0">
              <a:buNone/>
            </a:pPr>
            <a:r>
              <a:rPr lang="en-US" b="1" dirty="0"/>
              <a:t>Services with additional costs</a:t>
            </a:r>
            <a:endParaRPr lang="fi-FI" b="1" dirty="0"/>
          </a:p>
          <a:p>
            <a:pPr lvl="1">
              <a:buFont typeface="Arial" panose="020B0604020202020204" pitchFamily="34" charset="0"/>
              <a:buChar char="•"/>
            </a:pPr>
            <a:r>
              <a:rPr lang="en-US" dirty="0" err="1"/>
              <a:t>Funet</a:t>
            </a:r>
            <a:r>
              <a:rPr lang="en-US" dirty="0"/>
              <a:t> </a:t>
            </a:r>
            <a:r>
              <a:rPr lang="en-US" dirty="0" err="1"/>
              <a:t>Etuubi</a:t>
            </a:r>
            <a:r>
              <a:rPr lang="en-US" dirty="0"/>
              <a:t> Video Management System</a:t>
            </a:r>
          </a:p>
          <a:p>
            <a:pPr lvl="1">
              <a:buFont typeface="Arial" panose="020B0604020202020204" pitchFamily="34" charset="0"/>
              <a:buChar char="•"/>
            </a:pPr>
            <a:r>
              <a:rPr lang="en-US" dirty="0" err="1"/>
              <a:t>Funet</a:t>
            </a:r>
            <a:r>
              <a:rPr lang="en-US" dirty="0"/>
              <a:t> </a:t>
            </a:r>
            <a:r>
              <a:rPr lang="en-US" dirty="0" err="1"/>
              <a:t>Silta</a:t>
            </a:r>
            <a:r>
              <a:rPr lang="en-US" dirty="0"/>
              <a:t> Video Conferencing MCU Service</a:t>
            </a:r>
          </a:p>
          <a:p>
            <a:pPr lvl="1">
              <a:buFont typeface="Arial" panose="020B0604020202020204" pitchFamily="34" charset="0"/>
              <a:buChar char="•"/>
            </a:pPr>
            <a:r>
              <a:rPr lang="en-US" dirty="0" err="1"/>
              <a:t>Funet</a:t>
            </a:r>
            <a:r>
              <a:rPr lang="en-US" dirty="0"/>
              <a:t> </a:t>
            </a:r>
            <a:r>
              <a:rPr lang="en-US" dirty="0" err="1"/>
              <a:t>Tiimi</a:t>
            </a:r>
            <a:r>
              <a:rPr lang="en-US" dirty="0"/>
              <a:t> Web Conferencing System</a:t>
            </a:r>
          </a:p>
          <a:p>
            <a:pPr lvl="1">
              <a:buFont typeface="Arial" panose="020B0604020202020204" pitchFamily="34" charset="0"/>
              <a:buChar char="•"/>
            </a:pPr>
            <a:r>
              <a:rPr lang="en-US" dirty="0" err="1"/>
              <a:t>Funet</a:t>
            </a:r>
            <a:r>
              <a:rPr lang="en-US" dirty="0"/>
              <a:t> light Paths</a:t>
            </a:r>
          </a:p>
          <a:p>
            <a:pPr lvl="1">
              <a:buFont typeface="Arial" panose="020B0604020202020204" pitchFamily="34" charset="0"/>
              <a:buChar char="•"/>
            </a:pPr>
            <a:r>
              <a:rPr lang="en-US" dirty="0"/>
              <a:t>Router Service</a:t>
            </a:r>
          </a:p>
          <a:p>
            <a:pPr lvl="1">
              <a:buFont typeface="Arial" panose="020B0604020202020204" pitchFamily="34" charset="0"/>
              <a:buChar char="•"/>
            </a:pPr>
            <a:r>
              <a:rPr lang="en-US" dirty="0"/>
              <a:t>Streaming Service</a:t>
            </a:r>
          </a:p>
        </p:txBody>
      </p:sp>
      <p:sp>
        <p:nvSpPr>
          <p:cNvPr id="13" name="Rectangle 12"/>
          <p:cNvSpPr/>
          <p:nvPr/>
        </p:nvSpPr>
        <p:spPr>
          <a:xfrm>
            <a:off x="4482913" y="2283801"/>
            <a:ext cx="135434" cy="344716"/>
          </a:xfrm>
          <a:prstGeom prst="rect">
            <a:avLst/>
          </a:prstGeom>
        </p:spPr>
        <p:txBody>
          <a:bodyPr wrap="none" lIns="67062" tIns="33531" rIns="67062" bIns="33531">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778"/>
                </a:solidFill>
                <a:effectLst/>
                <a:uLnTx/>
                <a:uFillTx/>
                <a:latin typeface="Candara" charset="0"/>
                <a:ea typeface="ＭＳ Ｐゴシック" charset="0"/>
              </a:rPr>
              <a:t> </a:t>
            </a:r>
          </a:p>
        </p:txBody>
      </p:sp>
      <p:cxnSp>
        <p:nvCxnSpPr>
          <p:cNvPr id="16" name="Straight Connector 15"/>
          <p:cNvCxnSpPr/>
          <p:nvPr/>
        </p:nvCxnSpPr>
        <p:spPr>
          <a:xfrm>
            <a:off x="3894674" y="2740900"/>
            <a:ext cx="1417662" cy="0"/>
          </a:xfrm>
          <a:prstGeom prst="line">
            <a:avLst/>
          </a:prstGeom>
          <a:solidFill>
            <a:srgbClr val="000090"/>
          </a:solidFill>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894674" y="1456507"/>
            <a:ext cx="1417662" cy="0"/>
          </a:xfrm>
          <a:prstGeom prst="line">
            <a:avLst/>
          </a:prstGeom>
          <a:solidFill>
            <a:srgbClr val="000090"/>
          </a:solidFill>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4272996" y="1194716"/>
            <a:ext cx="1857884" cy="1526983"/>
            <a:chOff x="4482913" y="907418"/>
            <a:chExt cx="1857884" cy="1526983"/>
          </a:xfrm>
          <a:solidFill>
            <a:srgbClr val="025C96"/>
          </a:solidFill>
        </p:grpSpPr>
        <p:sp>
          <p:nvSpPr>
            <p:cNvPr id="15" name="Rectangle 14"/>
            <p:cNvSpPr/>
            <p:nvPr/>
          </p:nvSpPr>
          <p:spPr>
            <a:xfrm>
              <a:off x="4482913" y="907418"/>
              <a:ext cx="1857884" cy="1526983"/>
            </a:xfrm>
            <a:prstGeom prst="rect">
              <a:avLst/>
            </a:prstGeom>
            <a:grp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324000" tIns="93600" rIns="180000" bIns="93600" numCol="1" spcCol="0" rtlCol="0" fromWordArt="0" anchor="ctr" anchorCtr="0" forceAA="0" compatLnSpc="1">
              <a:prstTxWarp prst="textNoShape">
                <a:avLst/>
              </a:prstTxWarp>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 name="TextBox 1"/>
            <p:cNvSpPr txBox="1"/>
            <p:nvPr/>
          </p:nvSpPr>
          <p:spPr>
            <a:xfrm>
              <a:off x="4531683" y="1034607"/>
              <a:ext cx="1701421" cy="1384995"/>
            </a:xfrm>
            <a:prstGeom prst="rect">
              <a:avLst/>
            </a:prstGeom>
            <a:grp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i="0" u="none" strike="noStrike" kern="1200" cap="none" spc="0" normalizeH="0" baseline="0" noProof="0" dirty="0" err="1">
                  <a:ln>
                    <a:noFill/>
                  </a:ln>
                  <a:solidFill>
                    <a:srgbClr val="FFFFFF"/>
                  </a:solidFill>
                  <a:effectLst/>
                  <a:uLnTx/>
                  <a:uFillTx/>
                  <a:latin typeface="Arial"/>
                  <a:ea typeface="ＭＳ Ｐゴシック" charset="0"/>
                  <a:cs typeface="Arial"/>
                </a:rPr>
                <a:t>Approx</a:t>
              </a:r>
              <a:r>
                <a:rPr kumimoji="0" lang="fi-FI"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sz="4800" b="1" i="0" u="none" strike="noStrike" kern="1200" cap="none" spc="0" normalizeH="0" baseline="0" noProof="0" dirty="0">
                  <a:ln>
                    <a:noFill/>
                  </a:ln>
                  <a:solidFill>
                    <a:srgbClr val="FFFFFF"/>
                  </a:solidFill>
                  <a:effectLst/>
                  <a:uLnTx/>
                  <a:uFillTx/>
                  <a:latin typeface="Arial"/>
                  <a:ea typeface="ＭＳ Ｐゴシック" charset="0"/>
                  <a:cs typeface="Arial"/>
                </a:rPr>
                <a:t>80</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Corbel"/>
                  <a:ea typeface="ＭＳ Ｐゴシック" charset="0"/>
                  <a:cs typeface="Corbel"/>
                </a:rPr>
                <a:t>Funet </a:t>
              </a:r>
              <a:r>
                <a:rPr kumimoji="0" lang="fi-FI" sz="1800" b="0" i="0" u="none" strike="noStrike" kern="1200" cap="none" spc="0" normalizeH="0" baseline="0" noProof="0" dirty="0" err="1">
                  <a:ln>
                    <a:noFill/>
                  </a:ln>
                  <a:solidFill>
                    <a:srgbClr val="FFFFFF"/>
                  </a:solidFill>
                  <a:effectLst/>
                  <a:uLnTx/>
                  <a:uFillTx/>
                  <a:latin typeface="Corbel"/>
                  <a:ea typeface="ＭＳ Ｐゴシック" charset="0"/>
                  <a:cs typeface="Corbel"/>
                </a:rPr>
                <a:t>members</a:t>
              </a:r>
              <a:endParaRPr kumimoji="0" lang="fi-FI" sz="1800" b="0" i="0" u="none" strike="noStrike" kern="1200" cap="none" spc="0" normalizeH="0" baseline="0" noProof="0" dirty="0">
                <a:ln>
                  <a:noFill/>
                </a:ln>
                <a:solidFill>
                  <a:srgbClr val="FFFFFF"/>
                </a:solidFill>
                <a:effectLst/>
                <a:uLnTx/>
                <a:uFillTx/>
                <a:latin typeface="Corbel"/>
                <a:ea typeface="ＭＳ Ｐゴシック" charset="0"/>
                <a:cs typeface="Corbel"/>
              </a:endParaRPr>
            </a:p>
          </p:txBody>
        </p:sp>
      </p:grpSp>
      <p:grpSp>
        <p:nvGrpSpPr>
          <p:cNvPr id="25" name="Group 24"/>
          <p:cNvGrpSpPr/>
          <p:nvPr/>
        </p:nvGrpSpPr>
        <p:grpSpPr>
          <a:xfrm>
            <a:off x="4215756" y="2700095"/>
            <a:ext cx="1972425" cy="1526400"/>
            <a:chOff x="3989918" y="3021957"/>
            <a:chExt cx="1972425" cy="1526400"/>
          </a:xfrm>
          <a:solidFill>
            <a:srgbClr val="92D050"/>
          </a:solidFill>
        </p:grpSpPr>
        <p:sp>
          <p:nvSpPr>
            <p:cNvPr id="21" name="Rectangle 20"/>
            <p:cNvSpPr/>
            <p:nvPr/>
          </p:nvSpPr>
          <p:spPr>
            <a:xfrm>
              <a:off x="4049466" y="3021957"/>
              <a:ext cx="1853330" cy="1526400"/>
            </a:xfrm>
            <a:prstGeom prst="rect">
              <a:avLst/>
            </a:prstGeom>
            <a:grp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324000" tIns="93600" rIns="180000" bIns="93600" numCol="1" spcCol="0" rtlCol="0" fromWordArt="0" anchor="ctr" anchorCtr="0" forceAA="0" compatLnSpc="1">
              <a:prstTxWarp prst="textNoShape">
                <a:avLst/>
              </a:prstTxWarp>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 name="TextBox 4"/>
            <p:cNvSpPr txBox="1"/>
            <p:nvPr/>
          </p:nvSpPr>
          <p:spPr>
            <a:xfrm>
              <a:off x="3989918" y="3391295"/>
              <a:ext cx="1972425" cy="861774"/>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sz="3200" b="1" i="0" u="none" strike="noStrike" kern="1200" cap="none" spc="0" normalizeH="0" baseline="0" noProof="0" dirty="0">
                  <a:ln>
                    <a:noFill/>
                  </a:ln>
                  <a:solidFill>
                    <a:srgbClr val="002F5F"/>
                  </a:solidFill>
                  <a:effectLst/>
                  <a:uLnTx/>
                  <a:uFillTx/>
                  <a:latin typeface="Arial"/>
                  <a:ea typeface="ＭＳ Ｐゴシック" charset="0"/>
                  <a:cs typeface="Arial"/>
                </a:rPr>
                <a:t>370 000</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err="1">
                  <a:ln>
                    <a:noFill/>
                  </a:ln>
                  <a:solidFill>
                    <a:srgbClr val="002F5F"/>
                  </a:solidFill>
                  <a:effectLst/>
                  <a:uLnTx/>
                  <a:uFillTx/>
                  <a:latin typeface="Corbel"/>
                  <a:ea typeface="ＭＳ Ｐゴシック" charset="0"/>
                  <a:cs typeface="Corbel"/>
                </a:rPr>
                <a:t>endusers</a:t>
              </a:r>
              <a:endParaRPr kumimoji="0" lang="fi-FI" sz="1800" b="0" i="0" u="none" strike="noStrike" kern="1200" cap="none" spc="0" normalizeH="0" baseline="0" noProof="0" dirty="0">
                <a:ln>
                  <a:noFill/>
                </a:ln>
                <a:solidFill>
                  <a:srgbClr val="002F5F"/>
                </a:solidFill>
                <a:effectLst/>
                <a:uLnTx/>
                <a:uFillTx/>
                <a:latin typeface="Corbel"/>
                <a:ea typeface="ＭＳ Ｐゴシック" charset="0"/>
                <a:cs typeface="Corbel"/>
              </a:endParaRPr>
            </a:p>
          </p:txBody>
        </p:sp>
      </p:grpSp>
    </p:spTree>
    <p:extLst>
      <p:ext uri="{BB962C8B-B14F-4D97-AF65-F5344CB8AC3E}">
        <p14:creationId xmlns:p14="http://schemas.microsoft.com/office/powerpoint/2010/main" val="413988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pPr>
              <a:defRPr/>
            </a:pPr>
            <a:fld id="{D41975A3-2E4D-4F46-A85A-D5B41899487D}" type="slidenum">
              <a:rPr lang="en-US" smtClean="0"/>
              <a:pPr>
                <a:defRPr/>
              </a:pPr>
              <a:t>24</a:t>
            </a:fld>
            <a:endParaRPr lang="en-US"/>
          </a:p>
        </p:txBody>
      </p:sp>
      <p:sp>
        <p:nvSpPr>
          <p:cNvPr id="9" name="Suorakulmio 8"/>
          <p:cNvSpPr/>
          <p:nvPr/>
        </p:nvSpPr>
        <p:spPr>
          <a:xfrm>
            <a:off x="273392" y="3429227"/>
            <a:ext cx="2109804" cy="1141337"/>
          </a:xfrm>
          <a:prstGeom prst="rect">
            <a:avLst/>
          </a:prstGeom>
          <a:solidFill>
            <a:srgbClr val="EC7439"/>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51" y="148255"/>
            <a:ext cx="2107151" cy="3280972"/>
          </a:xfrm>
          <a:prstGeom prst="rect">
            <a:avLst/>
          </a:prstGeom>
        </p:spPr>
      </p:pic>
      <p:sp>
        <p:nvSpPr>
          <p:cNvPr id="8" name="Title 9"/>
          <p:cNvSpPr>
            <a:spLocks noGrp="1"/>
          </p:cNvSpPr>
          <p:nvPr>
            <p:ph type="title"/>
          </p:nvPr>
        </p:nvSpPr>
        <p:spPr>
          <a:xfrm>
            <a:off x="2674341" y="148051"/>
            <a:ext cx="5302301" cy="753938"/>
          </a:xfrm>
        </p:spPr>
        <p:txBody>
          <a:bodyPr/>
          <a:lstStyle/>
          <a:p>
            <a:r>
              <a:rPr lang="fi-FI" dirty="0"/>
              <a:t>Service for </a:t>
            </a:r>
            <a:r>
              <a:rPr lang="fi-FI" dirty="0" err="1"/>
              <a:t>sensitive</a:t>
            </a:r>
            <a:r>
              <a:rPr lang="fi-FI" dirty="0"/>
              <a:t> data</a:t>
            </a:r>
          </a:p>
        </p:txBody>
      </p:sp>
      <p:sp>
        <p:nvSpPr>
          <p:cNvPr id="10" name="Content Placeholder 10"/>
          <p:cNvSpPr>
            <a:spLocks noGrp="1"/>
          </p:cNvSpPr>
          <p:nvPr>
            <p:ph idx="1"/>
          </p:nvPr>
        </p:nvSpPr>
        <p:spPr>
          <a:xfrm>
            <a:off x="2674341" y="749582"/>
            <a:ext cx="6139246" cy="508387"/>
          </a:xfrm>
        </p:spPr>
        <p:txBody>
          <a:bodyPr/>
          <a:lstStyle/>
          <a:p>
            <a:r>
              <a:rPr lang="fi-FI" sz="1400" dirty="0"/>
              <a:t>Datan management and </a:t>
            </a:r>
            <a:r>
              <a:rPr lang="fi-FI" sz="1400" dirty="0" err="1"/>
              <a:t>analysis</a:t>
            </a:r>
            <a:r>
              <a:rPr lang="fi-FI" sz="1400" dirty="0"/>
              <a:t> </a:t>
            </a:r>
            <a:r>
              <a:rPr lang="fi-FI" sz="1400" dirty="0" err="1"/>
              <a:t>solution</a:t>
            </a:r>
            <a:r>
              <a:rPr lang="fi-FI" sz="1400" dirty="0"/>
              <a:t> </a:t>
            </a:r>
            <a:r>
              <a:rPr lang="fi-FI" sz="1400" dirty="0" err="1"/>
              <a:t>primarily</a:t>
            </a:r>
            <a:r>
              <a:rPr lang="fi-FI" sz="1400" dirty="0"/>
              <a:t> for </a:t>
            </a:r>
            <a:r>
              <a:rPr lang="fi-FI" sz="1400" dirty="0" err="1"/>
              <a:t>sensitive</a:t>
            </a:r>
            <a:r>
              <a:rPr lang="fi-FI" sz="1400" dirty="0"/>
              <a:t> </a:t>
            </a:r>
            <a:r>
              <a:rPr lang="fi-FI" sz="1400" dirty="0" err="1"/>
              <a:t>human</a:t>
            </a:r>
            <a:r>
              <a:rPr lang="fi-FI" sz="1400" dirty="0"/>
              <a:t> data</a:t>
            </a:r>
          </a:p>
          <a:p>
            <a:r>
              <a:rPr lang="fi-FI" sz="1400" dirty="0" err="1"/>
              <a:t>Piloting</a:t>
            </a:r>
            <a:r>
              <a:rPr lang="fi-FI" sz="1400" dirty="0"/>
              <a:t> on </a:t>
            </a:r>
            <a:r>
              <a:rPr lang="fi-FI" sz="1400" dirty="0" err="1"/>
              <a:t>going</a:t>
            </a:r>
            <a:r>
              <a:rPr lang="fi-FI" sz="1400" dirty="0"/>
              <a:t>, in </a:t>
            </a:r>
            <a:r>
              <a:rPr lang="fi-FI" sz="1400" dirty="0" err="1"/>
              <a:t>production</a:t>
            </a:r>
            <a:r>
              <a:rPr lang="fi-FI" sz="1400" dirty="0"/>
              <a:t> </a:t>
            </a:r>
            <a:r>
              <a:rPr lang="fi-FI" sz="1400" dirty="0" err="1"/>
              <a:t>later</a:t>
            </a:r>
            <a:r>
              <a:rPr lang="fi-FI" sz="1400" dirty="0"/>
              <a:t> </a:t>
            </a:r>
            <a:r>
              <a:rPr lang="fi-FI" sz="1400" dirty="0" err="1"/>
              <a:t>this</a:t>
            </a:r>
            <a:r>
              <a:rPr lang="fi-FI" sz="1400" dirty="0"/>
              <a:t> </a:t>
            </a:r>
            <a:r>
              <a:rPr lang="fi-FI" sz="1400" dirty="0" err="1"/>
              <a:t>year</a:t>
            </a:r>
            <a:r>
              <a:rPr lang="fi-FI" sz="1400" dirty="0"/>
              <a:t>, </a:t>
            </a:r>
            <a:r>
              <a:rPr lang="fi-FI" sz="1400" dirty="0" err="1"/>
              <a:t>usage</a:t>
            </a:r>
            <a:r>
              <a:rPr lang="fi-FI" sz="1400" dirty="0"/>
              <a:t> </a:t>
            </a:r>
            <a:r>
              <a:rPr lang="fi-FI" sz="1400" dirty="0" err="1"/>
              <a:t>policy</a:t>
            </a:r>
            <a:r>
              <a:rPr lang="fi-FI" sz="1400" dirty="0"/>
              <a:t> </a:t>
            </a:r>
            <a:r>
              <a:rPr lang="fi-FI" sz="1400" dirty="0" err="1"/>
              <a:t>not</a:t>
            </a:r>
            <a:r>
              <a:rPr lang="fi-FI" sz="1400" dirty="0"/>
              <a:t> </a:t>
            </a:r>
            <a:r>
              <a:rPr lang="fi-FI" sz="1400" dirty="0" err="1"/>
              <a:t>yet</a:t>
            </a:r>
            <a:r>
              <a:rPr lang="fi-FI" sz="1400" dirty="0"/>
              <a:t> </a:t>
            </a:r>
            <a:r>
              <a:rPr lang="fi-FI" sz="1400" dirty="0" err="1"/>
              <a:t>determined</a:t>
            </a:r>
            <a:endParaRPr lang="fi-FI" sz="1400" dirty="0"/>
          </a:p>
          <a:p>
            <a:endParaRPr lang="fi-FI" dirty="0"/>
          </a:p>
        </p:txBody>
      </p:sp>
      <p:grpSp>
        <p:nvGrpSpPr>
          <p:cNvPr id="11" name="Group 10"/>
          <p:cNvGrpSpPr/>
          <p:nvPr/>
        </p:nvGrpSpPr>
        <p:grpSpPr>
          <a:xfrm>
            <a:off x="2851927" y="1831020"/>
            <a:ext cx="1693637" cy="2522738"/>
            <a:chOff x="453463" y="1545928"/>
            <a:chExt cx="2244017" cy="2861611"/>
          </a:xfrm>
        </p:grpSpPr>
        <p:sp>
          <p:nvSpPr>
            <p:cNvPr id="12" name="Round Same Side Corner Rectangle 11"/>
            <p:cNvSpPr/>
            <p:nvPr/>
          </p:nvSpPr>
          <p:spPr>
            <a:xfrm>
              <a:off x="457200" y="1545928"/>
              <a:ext cx="2240280" cy="961051"/>
            </a:xfrm>
            <a:prstGeom prst="round2SameRect">
              <a:avLst/>
            </a:prstGeom>
            <a:solidFill>
              <a:srgbClr val="ADDC7C"/>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sp>
          <p:nvSpPr>
            <p:cNvPr id="13" name="Round Same Side Corner Rectangle 12"/>
            <p:cNvSpPr/>
            <p:nvPr/>
          </p:nvSpPr>
          <p:spPr>
            <a:xfrm rot="10800000">
              <a:off x="457200" y="2359466"/>
              <a:ext cx="2240280" cy="2048073"/>
            </a:xfrm>
            <a:prstGeom prst="round2SameRect">
              <a:avLst/>
            </a:prstGeom>
            <a:solidFill>
              <a:srgbClr val="E9F6DC"/>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sp>
          <p:nvSpPr>
            <p:cNvPr id="14" name="TextBox 13"/>
            <p:cNvSpPr txBox="1"/>
            <p:nvPr/>
          </p:nvSpPr>
          <p:spPr>
            <a:xfrm>
              <a:off x="453463" y="2425078"/>
              <a:ext cx="2240281" cy="743624"/>
            </a:xfrm>
            <a:prstGeom prst="rect">
              <a:avLst/>
            </a:prstGeom>
            <a:noFill/>
            <a:ln>
              <a:noFill/>
            </a:ln>
          </p:spPr>
          <p:txBody>
            <a:bodyPr wrap="square" rtlCol="0">
              <a:spAutoFit/>
            </a:bodyPr>
            <a:lstStyle/>
            <a:p>
              <a:pPr marL="268179" indent="-268179">
                <a:buFont typeface="Wingdings" panose="05000000000000000000" pitchFamily="2" charset="2"/>
                <a:buChar char="ü"/>
              </a:pPr>
              <a:r>
                <a:rPr lang="fi-FI" sz="1220" dirty="0" err="1">
                  <a:solidFill>
                    <a:srgbClr val="006778"/>
                  </a:solidFill>
                </a:rPr>
                <a:t>We</a:t>
              </a:r>
              <a:r>
                <a:rPr lang="fi-FI" sz="1220" dirty="0">
                  <a:solidFill>
                    <a:srgbClr val="006778"/>
                  </a:solidFill>
                </a:rPr>
                <a:t> </a:t>
              </a:r>
              <a:r>
                <a:rPr lang="fi-FI" sz="1220" dirty="0" err="1">
                  <a:solidFill>
                    <a:srgbClr val="006778"/>
                  </a:solidFill>
                </a:rPr>
                <a:t>encrypt</a:t>
              </a:r>
              <a:r>
                <a:rPr lang="fi-FI" sz="1220" dirty="0">
                  <a:solidFill>
                    <a:srgbClr val="006778"/>
                  </a:solidFill>
                </a:rPr>
                <a:t> </a:t>
              </a:r>
              <a:r>
                <a:rPr lang="fi-FI" sz="1220" dirty="0" err="1">
                  <a:solidFill>
                    <a:srgbClr val="006778"/>
                  </a:solidFill>
                </a:rPr>
                <a:t>the</a:t>
              </a:r>
              <a:r>
                <a:rPr lang="fi-FI" sz="1220" dirty="0">
                  <a:solidFill>
                    <a:srgbClr val="006778"/>
                  </a:solidFill>
                </a:rPr>
                <a:t> data and </a:t>
              </a:r>
              <a:r>
                <a:rPr lang="fi-FI" sz="1220" dirty="0" err="1">
                  <a:solidFill>
                    <a:srgbClr val="006778"/>
                  </a:solidFill>
                </a:rPr>
                <a:t>store</a:t>
              </a:r>
              <a:r>
                <a:rPr lang="fi-FI" sz="1220" dirty="0">
                  <a:solidFill>
                    <a:srgbClr val="006778"/>
                  </a:solidFill>
                </a:rPr>
                <a:t> in </a:t>
              </a:r>
              <a:r>
                <a:rPr lang="fi-FI" sz="1220" dirty="0" err="1">
                  <a:solidFill>
                    <a:srgbClr val="006778"/>
                  </a:solidFill>
                </a:rPr>
                <a:t>securely</a:t>
              </a:r>
              <a:endParaRPr lang="fi-FI" sz="1689" dirty="0"/>
            </a:p>
          </p:txBody>
        </p:sp>
      </p:grpSp>
      <p:grpSp>
        <p:nvGrpSpPr>
          <p:cNvPr id="16" name="Group 15"/>
          <p:cNvGrpSpPr/>
          <p:nvPr/>
        </p:nvGrpSpPr>
        <p:grpSpPr>
          <a:xfrm>
            <a:off x="4793714" y="1827065"/>
            <a:ext cx="1696179" cy="2522740"/>
            <a:chOff x="3201074" y="1545928"/>
            <a:chExt cx="2247385" cy="2861612"/>
          </a:xfrm>
        </p:grpSpPr>
        <p:sp>
          <p:nvSpPr>
            <p:cNvPr id="17" name="Round Same Side Corner Rectangle 16"/>
            <p:cNvSpPr/>
            <p:nvPr/>
          </p:nvSpPr>
          <p:spPr>
            <a:xfrm>
              <a:off x="3208179" y="1545928"/>
              <a:ext cx="2240280" cy="961051"/>
            </a:xfrm>
            <a:prstGeom prst="round2SameRect">
              <a:avLst/>
            </a:prstGeom>
            <a:solidFill>
              <a:srgbClr val="92D050">
                <a:alpha val="75000"/>
              </a:srgb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sp>
          <p:nvSpPr>
            <p:cNvPr id="18" name="Round Same Side Corner Rectangle 17"/>
            <p:cNvSpPr/>
            <p:nvPr/>
          </p:nvSpPr>
          <p:spPr>
            <a:xfrm rot="10800000">
              <a:off x="3208178" y="2363952"/>
              <a:ext cx="2240280" cy="2043588"/>
            </a:xfrm>
            <a:prstGeom prst="round2SameRect">
              <a:avLst/>
            </a:prstGeom>
            <a:solidFill>
              <a:srgbClr val="E9F6DC"/>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sp>
          <p:nvSpPr>
            <p:cNvPr id="19" name="TextBox 18"/>
            <p:cNvSpPr txBox="1"/>
            <p:nvPr/>
          </p:nvSpPr>
          <p:spPr>
            <a:xfrm>
              <a:off x="3201074" y="2429565"/>
              <a:ext cx="2240281" cy="1382512"/>
            </a:xfrm>
            <a:prstGeom prst="rect">
              <a:avLst/>
            </a:prstGeom>
            <a:noFill/>
            <a:ln>
              <a:noFill/>
            </a:ln>
          </p:spPr>
          <p:txBody>
            <a:bodyPr wrap="square" rtlCol="0">
              <a:spAutoFit/>
            </a:bodyPr>
            <a:lstStyle/>
            <a:p>
              <a:pPr marL="268179" indent="-268179">
                <a:buFont typeface="Wingdings" panose="05000000000000000000" pitchFamily="2" charset="2"/>
                <a:buChar char="ü"/>
              </a:pPr>
              <a:r>
                <a:rPr lang="en-US" sz="1220" dirty="0"/>
                <a:t>Data is available for processing without the need to migrate or copy to another location</a:t>
              </a:r>
            </a:p>
          </p:txBody>
        </p:sp>
      </p:grpSp>
      <p:grpSp>
        <p:nvGrpSpPr>
          <p:cNvPr id="20" name="Group 19"/>
          <p:cNvGrpSpPr/>
          <p:nvPr/>
        </p:nvGrpSpPr>
        <p:grpSpPr>
          <a:xfrm>
            <a:off x="6740864" y="1824186"/>
            <a:ext cx="1693116" cy="2558899"/>
            <a:chOff x="5956111" y="1545928"/>
            <a:chExt cx="2243329" cy="2902628"/>
          </a:xfrm>
        </p:grpSpPr>
        <p:sp>
          <p:nvSpPr>
            <p:cNvPr id="21" name="Round Same Side Corner Rectangle 20"/>
            <p:cNvSpPr/>
            <p:nvPr/>
          </p:nvSpPr>
          <p:spPr>
            <a:xfrm>
              <a:off x="5959160" y="1545928"/>
              <a:ext cx="2240280" cy="961050"/>
            </a:xfrm>
            <a:prstGeom prst="round2SameRect">
              <a:avLst/>
            </a:prstGeom>
            <a:solidFill>
              <a:srgbClr val="ADDC7C"/>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en-US" sz="1596">
                <a:solidFill>
                  <a:schemeClr val="tx1"/>
                </a:solidFill>
                <a:latin typeface="Candara" panose="020E0502030303020204" pitchFamily="34" charset="0"/>
              </a:endParaRPr>
            </a:p>
          </p:txBody>
        </p:sp>
        <p:sp>
          <p:nvSpPr>
            <p:cNvPr id="22" name="Round Same Side Corner Rectangle 21"/>
            <p:cNvSpPr/>
            <p:nvPr/>
          </p:nvSpPr>
          <p:spPr>
            <a:xfrm rot="10800000">
              <a:off x="5959158" y="2367217"/>
              <a:ext cx="2240280" cy="2040322"/>
            </a:xfrm>
            <a:prstGeom prst="round2SameRect">
              <a:avLst/>
            </a:prstGeom>
            <a:solidFill>
              <a:srgbClr val="E9F6DC"/>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a:p>
          </p:txBody>
        </p:sp>
        <p:sp>
          <p:nvSpPr>
            <p:cNvPr id="23" name="TextBox 22"/>
            <p:cNvSpPr txBox="1"/>
            <p:nvPr/>
          </p:nvSpPr>
          <p:spPr>
            <a:xfrm>
              <a:off x="5956111" y="2427156"/>
              <a:ext cx="2240280" cy="2021400"/>
            </a:xfrm>
            <a:prstGeom prst="rect">
              <a:avLst/>
            </a:prstGeom>
            <a:noFill/>
            <a:ln>
              <a:noFill/>
            </a:ln>
          </p:spPr>
          <p:txBody>
            <a:bodyPr wrap="square" rtlCol="0">
              <a:spAutoFit/>
            </a:bodyPr>
            <a:lstStyle/>
            <a:p>
              <a:pPr marL="268179" indent="-268179">
                <a:buFont typeface="Wingdings" panose="05000000000000000000" pitchFamily="2" charset="2"/>
                <a:buChar char="ü"/>
              </a:pPr>
              <a:r>
                <a:rPr lang="en-US" sz="1220" dirty="0">
                  <a:solidFill>
                    <a:srgbClr val="006778"/>
                  </a:solidFill>
                </a:rPr>
                <a:t>Partners can see unencrypted read only version of data</a:t>
              </a:r>
            </a:p>
            <a:p>
              <a:pPr marL="268179" indent="-268179">
                <a:buFont typeface="Wingdings" panose="05000000000000000000" pitchFamily="2" charset="2"/>
                <a:buChar char="ü"/>
              </a:pPr>
              <a:r>
                <a:rPr lang="en-US" sz="1220" dirty="0">
                  <a:solidFill>
                    <a:srgbClr val="006778"/>
                  </a:solidFill>
                </a:rPr>
                <a:t>Access right can be temporary and revoked at any time by data owner</a:t>
              </a:r>
            </a:p>
          </p:txBody>
        </p:sp>
      </p:grpSp>
      <p:sp>
        <p:nvSpPr>
          <p:cNvPr id="24" name="TextBox 23"/>
          <p:cNvSpPr txBox="1"/>
          <p:nvPr/>
        </p:nvSpPr>
        <p:spPr>
          <a:xfrm>
            <a:off x="6741888" y="1854288"/>
            <a:ext cx="1690816" cy="496803"/>
          </a:xfrm>
          <a:prstGeom prst="rect">
            <a:avLst/>
          </a:prstGeom>
          <a:noFill/>
        </p:spPr>
        <p:txBody>
          <a:bodyPr wrap="square" rtlCol="0" anchor="ctr">
            <a:spAutoFit/>
          </a:bodyPr>
          <a:lstStyle/>
          <a:p>
            <a:pPr algn="ctr"/>
            <a:r>
              <a:rPr lang="fi-FI" sz="1314" dirty="0">
                <a:solidFill>
                  <a:srgbClr val="006778"/>
                </a:solidFill>
              </a:rPr>
              <a:t>Data </a:t>
            </a:r>
            <a:r>
              <a:rPr lang="fi-FI" sz="1314" dirty="0" err="1">
                <a:solidFill>
                  <a:srgbClr val="006778"/>
                </a:solidFill>
              </a:rPr>
              <a:t>owner</a:t>
            </a:r>
            <a:r>
              <a:rPr lang="fi-FI" sz="1314" dirty="0">
                <a:solidFill>
                  <a:srgbClr val="006778"/>
                </a:solidFill>
              </a:rPr>
              <a:t> </a:t>
            </a:r>
            <a:r>
              <a:rPr lang="fi-FI" sz="1314" dirty="0" err="1">
                <a:solidFill>
                  <a:srgbClr val="006778"/>
                </a:solidFill>
              </a:rPr>
              <a:t>controls</a:t>
            </a:r>
            <a:r>
              <a:rPr lang="fi-FI" sz="1314" dirty="0">
                <a:solidFill>
                  <a:srgbClr val="006778"/>
                </a:solidFill>
              </a:rPr>
              <a:t> </a:t>
            </a:r>
            <a:r>
              <a:rPr lang="fi-FI" sz="1314" dirty="0" err="1">
                <a:solidFill>
                  <a:srgbClr val="006778"/>
                </a:solidFill>
              </a:rPr>
              <a:t>access</a:t>
            </a:r>
            <a:endParaRPr lang="fi-FI" sz="1314" dirty="0">
              <a:solidFill>
                <a:srgbClr val="006778"/>
              </a:solidFill>
            </a:endParaRPr>
          </a:p>
        </p:txBody>
      </p:sp>
      <p:sp>
        <p:nvSpPr>
          <p:cNvPr id="25" name="TextBox 24"/>
          <p:cNvSpPr txBox="1"/>
          <p:nvPr/>
        </p:nvSpPr>
        <p:spPr>
          <a:xfrm>
            <a:off x="4799321" y="1852052"/>
            <a:ext cx="1690574" cy="699038"/>
          </a:xfrm>
          <a:prstGeom prst="rect">
            <a:avLst/>
          </a:prstGeom>
          <a:noFill/>
        </p:spPr>
        <p:txBody>
          <a:bodyPr wrap="square" rtlCol="0" anchor="ctr">
            <a:spAutoFit/>
          </a:bodyPr>
          <a:lstStyle/>
          <a:p>
            <a:pPr marL="0" lvl="1" algn="ctr"/>
            <a:r>
              <a:rPr lang="fi-FI" sz="1314" dirty="0">
                <a:solidFill>
                  <a:srgbClr val="006778"/>
                </a:solidFill>
              </a:rPr>
              <a:t>Access to data </a:t>
            </a:r>
            <a:r>
              <a:rPr lang="fi-FI" sz="1314" dirty="0" err="1">
                <a:solidFill>
                  <a:srgbClr val="006778"/>
                </a:solidFill>
              </a:rPr>
              <a:t>through</a:t>
            </a:r>
            <a:r>
              <a:rPr lang="fi-FI" sz="1314" dirty="0">
                <a:solidFill>
                  <a:srgbClr val="006778"/>
                </a:solidFill>
              </a:rPr>
              <a:t> </a:t>
            </a:r>
            <a:r>
              <a:rPr lang="fi-FI" sz="1314" dirty="0" err="1">
                <a:solidFill>
                  <a:srgbClr val="006778"/>
                </a:solidFill>
              </a:rPr>
              <a:t>ePouta</a:t>
            </a:r>
            <a:r>
              <a:rPr lang="fi-FI" sz="1314" dirty="0">
                <a:solidFill>
                  <a:srgbClr val="006778"/>
                </a:solidFill>
              </a:rPr>
              <a:t> </a:t>
            </a:r>
            <a:r>
              <a:rPr lang="fi-FI" sz="1314" dirty="0" err="1">
                <a:solidFill>
                  <a:srgbClr val="006778"/>
                </a:solidFill>
              </a:rPr>
              <a:t>remote</a:t>
            </a:r>
            <a:r>
              <a:rPr lang="fi-FI" sz="1314" dirty="0">
                <a:solidFill>
                  <a:srgbClr val="006778"/>
                </a:solidFill>
              </a:rPr>
              <a:t> desktop</a:t>
            </a:r>
          </a:p>
        </p:txBody>
      </p:sp>
      <p:sp>
        <p:nvSpPr>
          <p:cNvPr id="26" name="TextBox 25"/>
          <p:cNvSpPr txBox="1"/>
          <p:nvPr/>
        </p:nvSpPr>
        <p:spPr>
          <a:xfrm>
            <a:off x="2853471" y="1852063"/>
            <a:ext cx="1690816" cy="496803"/>
          </a:xfrm>
          <a:prstGeom prst="rect">
            <a:avLst/>
          </a:prstGeom>
          <a:noFill/>
        </p:spPr>
        <p:txBody>
          <a:bodyPr wrap="square" rtlCol="0" anchor="ctr">
            <a:spAutoFit/>
          </a:bodyPr>
          <a:lstStyle/>
          <a:p>
            <a:pPr algn="ctr"/>
            <a:r>
              <a:rPr lang="fi-FI" sz="1314" dirty="0">
                <a:solidFill>
                  <a:srgbClr val="006778"/>
                </a:solidFill>
              </a:rPr>
              <a:t>User </a:t>
            </a:r>
            <a:r>
              <a:rPr lang="fi-FI" sz="1314" dirty="0" err="1">
                <a:solidFill>
                  <a:srgbClr val="006778"/>
                </a:solidFill>
              </a:rPr>
              <a:t>submits</a:t>
            </a:r>
            <a:r>
              <a:rPr lang="fi-FI" sz="1314" dirty="0">
                <a:solidFill>
                  <a:srgbClr val="006778"/>
                </a:solidFill>
              </a:rPr>
              <a:t> data to </a:t>
            </a:r>
            <a:r>
              <a:rPr lang="fi-FI" sz="1314" dirty="0" err="1">
                <a:solidFill>
                  <a:srgbClr val="006778"/>
                </a:solidFill>
              </a:rPr>
              <a:t>the</a:t>
            </a:r>
            <a:r>
              <a:rPr lang="fi-FI" sz="1314" dirty="0">
                <a:solidFill>
                  <a:srgbClr val="006778"/>
                </a:solidFill>
              </a:rPr>
              <a:t> </a:t>
            </a:r>
            <a:r>
              <a:rPr lang="fi-FI" sz="1314" dirty="0" err="1">
                <a:solidFill>
                  <a:srgbClr val="006778"/>
                </a:solidFill>
              </a:rPr>
              <a:t>service</a:t>
            </a:r>
            <a:endParaRPr lang="fi-FI" sz="1314" dirty="0">
              <a:solidFill>
                <a:srgbClr val="006778"/>
              </a:solidFill>
            </a:endParaRPr>
          </a:p>
        </p:txBody>
      </p:sp>
      <p:sp>
        <p:nvSpPr>
          <p:cNvPr id="27" name="Suorakulmio 6"/>
          <p:cNvSpPr/>
          <p:nvPr/>
        </p:nvSpPr>
        <p:spPr>
          <a:xfrm>
            <a:off x="2156975" y="3429226"/>
            <a:ext cx="226220" cy="226609"/>
          </a:xfrm>
          <a:prstGeom prst="rect">
            <a:avLst/>
          </a:prstGeom>
          <a:solidFill>
            <a:srgbClr val="F5BB98"/>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sz="1689" dirty="0"/>
          </a:p>
        </p:txBody>
      </p:sp>
    </p:spTree>
    <p:extLst>
      <p:ext uri="{BB962C8B-B14F-4D97-AF65-F5344CB8AC3E}">
        <p14:creationId xmlns:p14="http://schemas.microsoft.com/office/powerpoint/2010/main" val="181585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2167522" y="546090"/>
            <a:ext cx="6169025" cy="3184525"/>
          </a:xfrm>
        </p:spPr>
        <p:txBody>
          <a:bodyPr/>
          <a:lstStyle/>
          <a:p>
            <a:pPr marL="0" indent="0">
              <a:buNone/>
            </a:pPr>
            <a:r>
              <a:rPr lang="en-US" sz="1400" b="1" dirty="0" err="1"/>
              <a:t>Puhti</a:t>
            </a:r>
            <a:r>
              <a:rPr lang="en-US" sz="1400" dirty="0"/>
              <a:t> is a supercomputer that caters to a wide range of use cases.</a:t>
            </a:r>
            <a:r>
              <a:rPr lang="fi-FI" sz="1400" dirty="0"/>
              <a:t> </a:t>
            </a:r>
            <a:r>
              <a:rPr lang="en-US" sz="1400" dirty="0" err="1"/>
              <a:t>Puhti</a:t>
            </a:r>
            <a:r>
              <a:rPr lang="en-US" sz="1400" dirty="0"/>
              <a:t> allows the user to run anything from interactive single core data processing to medium scale simulations spanning multiple nodes. </a:t>
            </a:r>
            <a:r>
              <a:rPr lang="en-US" sz="1400" dirty="0" err="1"/>
              <a:t>Puhti</a:t>
            </a:r>
            <a:r>
              <a:rPr lang="en-US" sz="1400" dirty="0"/>
              <a:t> GPU partition is suitable for all kinds workloads capable of utilizing GPUs, even heavy AI models that span multiple nodes. </a:t>
            </a:r>
            <a:r>
              <a:rPr lang="en-US" sz="1400" dirty="0" err="1"/>
              <a:t>Puhti</a:t>
            </a:r>
            <a:r>
              <a:rPr lang="en-US" sz="1400" dirty="0"/>
              <a:t> has wide selection of scientific software installed.</a:t>
            </a:r>
            <a:endParaRPr lang="fi-FI" sz="1400" dirty="0"/>
          </a:p>
          <a:p>
            <a:pPr marL="0" indent="0">
              <a:buNone/>
            </a:pPr>
            <a:r>
              <a:rPr lang="en-US" sz="1400" b="1" dirty="0" err="1"/>
              <a:t>cPouta</a:t>
            </a:r>
            <a:r>
              <a:rPr lang="en-US" sz="1400" b="1" dirty="0"/>
              <a:t> and </a:t>
            </a:r>
            <a:r>
              <a:rPr lang="en-US" sz="1400" b="1" dirty="0" err="1"/>
              <a:t>ePouta</a:t>
            </a:r>
            <a:r>
              <a:rPr lang="en-US" sz="1400" b="1" dirty="0"/>
              <a:t> </a:t>
            </a:r>
            <a:r>
              <a:rPr lang="en-US" sz="1400" dirty="0"/>
              <a:t>are Infrastructure as a Service (IaaS) cloud computing services. Both can be </a:t>
            </a:r>
            <a:r>
              <a:rPr lang="en-US" sz="1400" dirty="0" err="1"/>
              <a:t>accessd</a:t>
            </a:r>
            <a:r>
              <a:rPr lang="en-US" sz="1400" dirty="0"/>
              <a:t> through a web interface. The main difference is that </a:t>
            </a:r>
            <a:r>
              <a:rPr lang="en-US" sz="1400" dirty="0" err="1"/>
              <a:t>ePouta</a:t>
            </a:r>
            <a:r>
              <a:rPr lang="en-US" sz="1400" dirty="0"/>
              <a:t> is designed for sensitive data. The infrastructure consists of virtual machines (instances), block devices that can be attached to virtual machines (volumes), virtual networks that can be used to connect virtual machines, and in the case of </a:t>
            </a:r>
            <a:r>
              <a:rPr lang="en-US" sz="1400" dirty="0" err="1"/>
              <a:t>cPouta</a:t>
            </a:r>
            <a:r>
              <a:rPr lang="en-US" sz="1400" dirty="0"/>
              <a:t>, floating IP addresses that can be attached to virtual machines to make them accessible from the wider internet.</a:t>
            </a:r>
          </a:p>
          <a:p>
            <a:pPr marL="0" indent="0">
              <a:buNone/>
            </a:pPr>
            <a:r>
              <a:rPr lang="fi-FI" sz="1400" dirty="0" err="1">
                <a:hlinkClick r:id="rId2"/>
              </a:rPr>
              <a:t>Notebooks</a:t>
            </a:r>
            <a:r>
              <a:rPr lang="fi-FI" sz="1400" dirty="0"/>
              <a:t> is an </a:t>
            </a:r>
            <a:r>
              <a:rPr lang="en-US" sz="1400" dirty="0"/>
              <a:t>easy-to-use environments for working with data and programming</a:t>
            </a:r>
            <a:r>
              <a:rPr lang="en-US" sz="1400" b="1" dirty="0"/>
              <a:t> </a:t>
            </a:r>
            <a:r>
              <a:rPr lang="en-US" sz="1400" dirty="0"/>
              <a:t>especially suited for running training courses.</a:t>
            </a:r>
          </a:p>
          <a:p>
            <a:pPr marL="0" indent="0">
              <a:buNone/>
            </a:pPr>
            <a:endParaRPr lang="fi-FI" sz="14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25</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a:t>Analysis</a:t>
              </a:r>
              <a:endParaRPr lang="en-US" sz="2000" b="1" kern="1200" dirty="0"/>
            </a:p>
          </p:txBody>
        </p:sp>
      </p:grpSp>
      <p:pic>
        <p:nvPicPr>
          <p:cNvPr id="9" name="Picture 8"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68" y="2729086"/>
            <a:ext cx="782090" cy="523023"/>
          </a:xfrm>
          <a:prstGeom prst="rect">
            <a:avLst/>
          </a:prstGeom>
        </p:spPr>
      </p:pic>
      <p:sp>
        <p:nvSpPr>
          <p:cNvPr id="10" name="TextBox 9"/>
          <p:cNvSpPr txBox="1"/>
          <p:nvPr/>
        </p:nvSpPr>
        <p:spPr>
          <a:xfrm>
            <a:off x="827128" y="2870985"/>
            <a:ext cx="569713" cy="246221"/>
          </a:xfrm>
          <a:prstGeom prst="rect">
            <a:avLst/>
          </a:prstGeom>
          <a:noFill/>
        </p:spPr>
        <p:txBody>
          <a:bodyPr wrap="square" rtlCol="0">
            <a:spAutoFit/>
          </a:bodyPr>
          <a:lstStyle/>
          <a:p>
            <a:r>
              <a:rPr lang="fi-FI" sz="1000" b="1" dirty="0" err="1"/>
              <a:t>cPouta</a:t>
            </a:r>
            <a:endParaRPr lang="fi-FI" sz="1000" b="1" dirty="0"/>
          </a:p>
        </p:txBody>
      </p:sp>
      <p:pic>
        <p:nvPicPr>
          <p:cNvPr id="11" name="Picture 10"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8" y="3295431"/>
            <a:ext cx="823258" cy="550554"/>
          </a:xfrm>
          <a:prstGeom prst="rect">
            <a:avLst/>
          </a:prstGeom>
        </p:spPr>
      </p:pic>
      <p:pic>
        <p:nvPicPr>
          <p:cNvPr id="12" name="Picture 11" descr="File:Ic lock outline 48px.sv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47436">
            <a:off x="1352226" y="3546401"/>
            <a:ext cx="344129" cy="344129"/>
          </a:xfrm>
          <a:prstGeom prst="rect">
            <a:avLst/>
          </a:prstGeom>
        </p:spPr>
      </p:pic>
      <p:sp>
        <p:nvSpPr>
          <p:cNvPr id="13" name="TextBox 12"/>
          <p:cNvSpPr txBox="1"/>
          <p:nvPr/>
        </p:nvSpPr>
        <p:spPr>
          <a:xfrm>
            <a:off x="825774" y="3447597"/>
            <a:ext cx="569713" cy="246221"/>
          </a:xfrm>
          <a:prstGeom prst="rect">
            <a:avLst/>
          </a:prstGeom>
          <a:noFill/>
        </p:spPr>
        <p:txBody>
          <a:bodyPr wrap="square" rtlCol="0">
            <a:spAutoFit/>
          </a:bodyPr>
          <a:lstStyle/>
          <a:p>
            <a:r>
              <a:rPr lang="fi-FI" sz="1000" b="1" dirty="0" err="1"/>
              <a:t>ePouta</a:t>
            </a:r>
            <a:endParaRPr lang="fi-FI" sz="1000" b="1" dirty="0"/>
          </a:p>
        </p:txBody>
      </p:sp>
      <p:pic>
        <p:nvPicPr>
          <p:cNvPr id="14" name="Picture 13"/>
          <p:cNvPicPr>
            <a:picLocks noChangeAspect="1"/>
          </p:cNvPicPr>
          <p:nvPr/>
        </p:nvPicPr>
        <p:blipFill>
          <a:blip r:embed="rId5"/>
          <a:stretch>
            <a:fillRect/>
          </a:stretch>
        </p:blipFill>
        <p:spPr>
          <a:xfrm>
            <a:off x="544011" y="3996407"/>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8492" b="12297"/>
          <a:stretch/>
        </p:blipFill>
        <p:spPr>
          <a:xfrm>
            <a:off x="582601" y="1802024"/>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558901" y="1822065"/>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18" name="Picture 17" descr="Tag Label Blank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19" y="2431427"/>
            <a:ext cx="1154455" cy="1154455"/>
          </a:xfrm>
          <a:prstGeom prst="rect">
            <a:avLst/>
          </a:prstGeom>
        </p:spPr>
      </p:pic>
      <p:sp>
        <p:nvSpPr>
          <p:cNvPr id="19" name="TextBox 18"/>
          <p:cNvSpPr txBox="1"/>
          <p:nvPr/>
        </p:nvSpPr>
        <p:spPr>
          <a:xfrm>
            <a:off x="709406" y="2593155"/>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358583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241574" y="547717"/>
            <a:ext cx="6169025" cy="3184525"/>
          </a:xfrm>
        </p:spPr>
        <p:txBody>
          <a:bodyPr/>
          <a:lstStyle/>
          <a:p>
            <a:pPr marL="0" indent="0">
              <a:buNone/>
            </a:pPr>
            <a:r>
              <a:rPr lang="en-US" dirty="0"/>
              <a:t>The EUDAT – European Data Infrastructure – is a research data infrastructure initiative co-funded by the European Commission. EUDAT has built a suite of five integrated services: B2SHARE, B2SAFE, B2STAGE, B2FIND, and B2DROP. CSC coordinates EUDAT.</a:t>
            </a:r>
          </a:p>
          <a:p>
            <a:pPr marL="0" indent="0">
              <a:buNone/>
            </a:pPr>
            <a:r>
              <a:rPr lang="fi-FI" dirty="0"/>
              <a:t>Allas </a:t>
            </a:r>
            <a:r>
              <a:rPr lang="fi-FI" dirty="0" err="1"/>
              <a:t>object</a:t>
            </a:r>
            <a:r>
              <a:rPr lang="fi-FI" dirty="0"/>
              <a:t> </a:t>
            </a:r>
            <a:r>
              <a:rPr lang="fi-FI" dirty="0" err="1"/>
              <a:t>storage</a:t>
            </a:r>
            <a:r>
              <a:rPr lang="fi-FI" dirty="0"/>
              <a:t> is a </a:t>
            </a:r>
            <a:r>
              <a:rPr lang="fi-FI" dirty="0" err="1">
                <a:solidFill>
                  <a:srgbClr val="5E6A71">
                    <a:lumMod val="75000"/>
                  </a:srgbClr>
                </a:solidFill>
              </a:rPr>
              <a:t>new</a:t>
            </a:r>
            <a:r>
              <a:rPr lang="fi-FI" dirty="0">
                <a:solidFill>
                  <a:srgbClr val="5E6A71">
                    <a:lumMod val="75000"/>
                  </a:srgbClr>
                </a:solidFill>
              </a:rPr>
              <a:t> </a:t>
            </a:r>
            <a:r>
              <a:rPr lang="fi-FI" dirty="0" err="1">
                <a:solidFill>
                  <a:srgbClr val="5E6A71">
                    <a:lumMod val="75000"/>
                  </a:srgbClr>
                </a:solidFill>
              </a:rPr>
              <a:t>storage</a:t>
            </a:r>
            <a:r>
              <a:rPr lang="fi-FI" dirty="0">
                <a:solidFill>
                  <a:srgbClr val="5E6A71">
                    <a:lumMod val="75000"/>
                  </a:srgbClr>
                </a:solidFill>
              </a:rPr>
              <a:t> </a:t>
            </a:r>
            <a:r>
              <a:rPr lang="fi-FI" dirty="0" err="1">
                <a:solidFill>
                  <a:srgbClr val="5E6A71">
                    <a:lumMod val="75000"/>
                  </a:srgbClr>
                </a:solidFill>
              </a:rPr>
              <a:t>service</a:t>
            </a:r>
            <a:r>
              <a:rPr lang="fi-FI" dirty="0">
                <a:solidFill>
                  <a:srgbClr val="5E6A71">
                    <a:lumMod val="75000"/>
                  </a:srgbClr>
                </a:solidFill>
              </a:rPr>
              <a:t> for </a:t>
            </a:r>
            <a:r>
              <a:rPr lang="fi-FI" dirty="0" err="1">
                <a:solidFill>
                  <a:srgbClr val="5E6A71">
                    <a:lumMod val="75000"/>
                  </a:srgbClr>
                </a:solidFill>
              </a:rPr>
              <a:t>all</a:t>
            </a:r>
            <a:r>
              <a:rPr lang="fi-FI" dirty="0">
                <a:solidFill>
                  <a:srgbClr val="5E6A71">
                    <a:lumMod val="75000"/>
                  </a:srgbClr>
                </a:solidFill>
              </a:rPr>
              <a:t> CSC </a:t>
            </a:r>
            <a:r>
              <a:rPr lang="fi-FI" dirty="0" err="1">
                <a:solidFill>
                  <a:srgbClr val="5E6A71">
                    <a:lumMod val="75000"/>
                  </a:srgbClr>
                </a:solidFill>
              </a:rPr>
              <a:t>computing</a:t>
            </a:r>
            <a:r>
              <a:rPr lang="fi-FI" dirty="0">
                <a:solidFill>
                  <a:srgbClr val="5E6A71">
                    <a:lumMod val="75000"/>
                  </a:srgbClr>
                </a:solidFill>
              </a:rPr>
              <a:t> and </a:t>
            </a:r>
            <a:r>
              <a:rPr lang="fi-FI" dirty="0" err="1">
                <a:solidFill>
                  <a:srgbClr val="5E6A71">
                    <a:lumMod val="75000"/>
                  </a:srgbClr>
                </a:solidFill>
              </a:rPr>
              <a:t>cloud</a:t>
            </a:r>
            <a:r>
              <a:rPr lang="fi-FI" dirty="0">
                <a:solidFill>
                  <a:srgbClr val="5E6A71">
                    <a:lumMod val="75000"/>
                  </a:srgbClr>
                </a:solidFill>
              </a:rPr>
              <a:t> </a:t>
            </a:r>
            <a:r>
              <a:rPr lang="fi-FI" dirty="0" err="1">
                <a:solidFill>
                  <a:srgbClr val="5E6A71">
                    <a:lumMod val="75000"/>
                  </a:srgbClr>
                </a:solidFill>
              </a:rPr>
              <a:t>services</a:t>
            </a:r>
            <a:r>
              <a:rPr lang="fi-FI" dirty="0">
                <a:solidFill>
                  <a:srgbClr val="5E6A71">
                    <a:lumMod val="75000"/>
                  </a:srgbClr>
                </a:solidFill>
              </a:rPr>
              <a:t>. </a:t>
            </a:r>
            <a:r>
              <a:rPr lang="fi-FI" dirty="0" err="1">
                <a:solidFill>
                  <a:srgbClr val="5E6A71">
                    <a:lumMod val="75000"/>
                  </a:srgbClr>
                </a:solidFill>
              </a:rPr>
              <a:t>It’s</a:t>
            </a:r>
            <a:r>
              <a:rPr lang="fi-FI" dirty="0">
                <a:solidFill>
                  <a:srgbClr val="5E6A71">
                    <a:lumMod val="75000"/>
                  </a:srgbClr>
                </a:solidFill>
              </a:rPr>
              <a:t> </a:t>
            </a:r>
            <a:r>
              <a:rPr lang="fi-FI" dirty="0" err="1">
                <a:solidFill>
                  <a:srgbClr val="5E6A71">
                    <a:lumMod val="75000"/>
                  </a:srgbClr>
                </a:solidFill>
              </a:rPr>
              <a:t>meant</a:t>
            </a:r>
            <a:r>
              <a:rPr lang="fi-FI" dirty="0">
                <a:solidFill>
                  <a:srgbClr val="5E6A71">
                    <a:lumMod val="75000"/>
                  </a:srgbClr>
                </a:solidFill>
              </a:rPr>
              <a:t> for </a:t>
            </a:r>
            <a:r>
              <a:rPr lang="fi-FI" dirty="0"/>
              <a:t>data </a:t>
            </a:r>
            <a:r>
              <a:rPr lang="fi-FI" dirty="0" err="1"/>
              <a:t>during</a:t>
            </a:r>
            <a:r>
              <a:rPr lang="fi-FI" dirty="0"/>
              <a:t> </a:t>
            </a:r>
            <a:r>
              <a:rPr lang="fi-FI" dirty="0" err="1"/>
              <a:t>project</a:t>
            </a:r>
            <a:r>
              <a:rPr lang="fi-FI" dirty="0"/>
              <a:t> </a:t>
            </a:r>
            <a:r>
              <a:rPr lang="fi-FI" dirty="0" err="1"/>
              <a:t>lifetime</a:t>
            </a:r>
            <a:r>
              <a:rPr lang="fi-FI" dirty="0"/>
              <a:t>. Data </a:t>
            </a:r>
            <a:r>
              <a:rPr lang="fi-FI" dirty="0" err="1"/>
              <a:t>can</a:t>
            </a:r>
            <a:r>
              <a:rPr lang="fi-FI" dirty="0"/>
              <a:t> </a:t>
            </a:r>
            <a:r>
              <a:rPr lang="fi-FI" dirty="0" err="1"/>
              <a:t>be</a:t>
            </a:r>
            <a:r>
              <a:rPr lang="fi-FI" dirty="0"/>
              <a:t> </a:t>
            </a:r>
            <a:r>
              <a:rPr lang="fi-FI" dirty="0" err="1"/>
              <a:t>stored</a:t>
            </a:r>
            <a:r>
              <a:rPr lang="fi-FI" dirty="0"/>
              <a:t> and </a:t>
            </a:r>
            <a:r>
              <a:rPr lang="fi-FI" dirty="0" err="1"/>
              <a:t>retrieved</a:t>
            </a:r>
            <a:r>
              <a:rPr lang="fi-FI" dirty="0"/>
              <a:t> </a:t>
            </a:r>
            <a:r>
              <a:rPr lang="fi-FI" dirty="0" err="1"/>
              <a:t>directly</a:t>
            </a:r>
            <a:r>
              <a:rPr lang="fi-FI" dirty="0"/>
              <a:t> </a:t>
            </a:r>
            <a:r>
              <a:rPr lang="fi-FI" dirty="0" err="1"/>
              <a:t>from</a:t>
            </a:r>
            <a:r>
              <a:rPr lang="fi-FI" dirty="0"/>
              <a:t> </a:t>
            </a:r>
            <a:r>
              <a:rPr lang="fi-FI" dirty="0" err="1"/>
              <a:t>anywhere</a:t>
            </a:r>
            <a:r>
              <a:rPr lang="fi-FI" dirty="0"/>
              <a:t> on </a:t>
            </a:r>
            <a:r>
              <a:rPr lang="fi-FI" dirty="0" err="1"/>
              <a:t>the</a:t>
            </a:r>
            <a:r>
              <a:rPr lang="fi-FI" dirty="0"/>
              <a:t> internet</a:t>
            </a:r>
            <a:r>
              <a:rPr lang="fi-FI" dirty="0">
                <a:solidFill>
                  <a:srgbClr val="5E6A71">
                    <a:lumMod val="75000"/>
                  </a:srgbClr>
                </a:solidFill>
              </a:rPr>
              <a:t>, </a:t>
            </a:r>
            <a:r>
              <a:rPr lang="fi-FI" dirty="0" err="1">
                <a:solidFill>
                  <a:srgbClr val="5E6A71">
                    <a:lumMod val="75000"/>
                  </a:srgbClr>
                </a:solidFill>
              </a:rPr>
              <a:t>f.e</a:t>
            </a:r>
            <a:r>
              <a:rPr lang="fi-FI" dirty="0">
                <a:solidFill>
                  <a:srgbClr val="5E6A71">
                    <a:lumMod val="75000"/>
                  </a:srgbClr>
                </a:solidFill>
              </a:rPr>
              <a:t>. CSC </a:t>
            </a:r>
            <a:r>
              <a:rPr lang="fi-FI" dirty="0" err="1">
                <a:solidFill>
                  <a:srgbClr val="5E6A71">
                    <a:lumMod val="75000"/>
                  </a:srgbClr>
                </a:solidFill>
              </a:rPr>
              <a:t>supercomputers</a:t>
            </a:r>
            <a:r>
              <a:rPr lang="fi-FI" dirty="0">
                <a:solidFill>
                  <a:srgbClr val="5E6A71">
                    <a:lumMod val="75000"/>
                  </a:srgbClr>
                </a:solidFill>
              </a:rPr>
              <a:t>, </a:t>
            </a:r>
            <a:r>
              <a:rPr lang="fi-FI" dirty="0" err="1">
                <a:solidFill>
                  <a:srgbClr val="5E6A71">
                    <a:lumMod val="75000"/>
                  </a:srgbClr>
                </a:solidFill>
              </a:rPr>
              <a:t>local</a:t>
            </a:r>
            <a:r>
              <a:rPr lang="fi-FI" dirty="0">
                <a:solidFill>
                  <a:srgbClr val="5E6A71">
                    <a:lumMod val="75000"/>
                  </a:srgbClr>
                </a:solidFill>
              </a:rPr>
              <a:t> </a:t>
            </a:r>
            <a:r>
              <a:rPr lang="fi-FI" dirty="0" err="1">
                <a:solidFill>
                  <a:srgbClr val="5E6A71">
                    <a:lumMod val="75000"/>
                  </a:srgbClr>
                </a:solidFill>
              </a:rPr>
              <a:t>workstation</a:t>
            </a:r>
            <a:r>
              <a:rPr lang="fi-FI" dirty="0">
                <a:solidFill>
                  <a:srgbClr val="5E6A71">
                    <a:lumMod val="75000"/>
                  </a:srgbClr>
                </a:solidFill>
              </a:rPr>
              <a:t>, and </a:t>
            </a:r>
            <a:r>
              <a:rPr lang="fi-FI" dirty="0" err="1">
                <a:solidFill>
                  <a:srgbClr val="5E6A71">
                    <a:lumMod val="75000"/>
                  </a:srgbClr>
                </a:solidFill>
              </a:rPr>
              <a:t>measurement</a:t>
            </a:r>
            <a:r>
              <a:rPr lang="fi-FI" dirty="0">
                <a:solidFill>
                  <a:srgbClr val="5E6A71">
                    <a:lumMod val="75000"/>
                  </a:srgbClr>
                </a:solidFill>
              </a:rPr>
              <a:t> </a:t>
            </a:r>
            <a:r>
              <a:rPr lang="fi-FI" dirty="0" err="1">
                <a:solidFill>
                  <a:srgbClr val="5E6A71">
                    <a:lumMod val="75000"/>
                  </a:srgbClr>
                </a:solidFill>
              </a:rPr>
              <a:t>devices</a:t>
            </a:r>
            <a:r>
              <a:rPr lang="fi-FI" dirty="0">
                <a:solidFill>
                  <a:srgbClr val="5E6A71">
                    <a:lumMod val="75000"/>
                  </a:srgbClr>
                </a:solidFill>
              </a:rPr>
              <a:t>. Data is </a:t>
            </a:r>
            <a:r>
              <a:rPr lang="fi-FI" dirty="0" err="1">
                <a:solidFill>
                  <a:srgbClr val="5E6A71">
                    <a:lumMod val="75000"/>
                  </a:srgbClr>
                </a:solidFill>
              </a:rPr>
              <a:t>stored</a:t>
            </a:r>
            <a:r>
              <a:rPr lang="fi-FI" dirty="0">
                <a:solidFill>
                  <a:srgbClr val="5E6A71">
                    <a:lumMod val="75000"/>
                  </a:srgbClr>
                </a:solidFill>
              </a:rPr>
              <a:t> as </a:t>
            </a:r>
            <a:r>
              <a:rPr lang="fi-FI" dirty="0" err="1">
                <a:solidFill>
                  <a:srgbClr val="5E6A71">
                    <a:lumMod val="75000"/>
                  </a:srgbClr>
                </a:solidFill>
              </a:rPr>
              <a:t>objects</a:t>
            </a:r>
            <a:r>
              <a:rPr lang="fi-FI" dirty="0">
                <a:solidFill>
                  <a:srgbClr val="5E6A71">
                    <a:lumMod val="75000"/>
                  </a:srgbClr>
                </a:solidFill>
              </a:rPr>
              <a:t> </a:t>
            </a:r>
            <a:r>
              <a:rPr lang="fi-FI" dirty="0" err="1">
                <a:solidFill>
                  <a:srgbClr val="5E6A71">
                    <a:lumMod val="75000"/>
                  </a:srgbClr>
                </a:solidFill>
              </a:rPr>
              <a:t>within</a:t>
            </a:r>
            <a:r>
              <a:rPr lang="fi-FI" dirty="0">
                <a:solidFill>
                  <a:srgbClr val="5E6A71">
                    <a:lumMod val="75000"/>
                  </a:srgbClr>
                </a:solidFill>
              </a:rPr>
              <a:t> a </a:t>
            </a:r>
            <a:r>
              <a:rPr lang="fi-FI" dirty="0" err="1">
                <a:solidFill>
                  <a:srgbClr val="5E6A71">
                    <a:lumMod val="75000"/>
                  </a:srgbClr>
                </a:solidFill>
              </a:rPr>
              <a:t>bucket</a:t>
            </a:r>
            <a:r>
              <a:rPr lang="fi-FI" dirty="0">
                <a:solidFill>
                  <a:srgbClr val="5E6A71">
                    <a:lumMod val="75000"/>
                  </a:srgbClr>
                </a:solidFill>
              </a:rPr>
              <a:t>. </a:t>
            </a:r>
            <a:r>
              <a:rPr lang="fi-FI" dirty="0" err="1">
                <a:solidFill>
                  <a:srgbClr val="5E6A71">
                    <a:lumMod val="75000"/>
                  </a:srgbClr>
                </a:solidFill>
              </a:rPr>
              <a:t>There’s</a:t>
            </a:r>
            <a:r>
              <a:rPr lang="fi-FI" dirty="0">
                <a:solidFill>
                  <a:srgbClr val="5E6A71">
                    <a:lumMod val="75000"/>
                  </a:srgbClr>
                </a:solidFill>
              </a:rPr>
              <a:t> </a:t>
            </a:r>
            <a:r>
              <a:rPr lang="en-GB" dirty="0"/>
              <a:t>only one level of hierarchy of buckets (no folders within folders)</a:t>
            </a:r>
          </a:p>
          <a:p>
            <a:pPr marL="0" indent="0">
              <a:buNone/>
            </a:pPr>
            <a:endParaRPr lang="fi-FI" dirty="0">
              <a:solidFill>
                <a:srgbClr val="5E6A71">
                  <a:lumMod val="75000"/>
                </a:srgbClr>
              </a:solidFill>
            </a:endParaRPr>
          </a:p>
          <a:p>
            <a:pPr marL="0" indent="0">
              <a:buNone/>
            </a:pPr>
            <a:endParaRPr lang="fi-FI" dirty="0"/>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26</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Datan</a:t>
              </a:r>
              <a:r>
                <a:rPr lang="en-US" sz="2000" b="1" dirty="0"/>
                <a:t> storage &amp; sharing</a:t>
              </a:r>
              <a:endParaRPr lang="en-US" sz="2000" b="1" kern="1200" dirty="0"/>
            </a:p>
          </p:txBody>
        </p:sp>
      </p:grpSp>
      <p:pic>
        <p:nvPicPr>
          <p:cNvPr id="8" name="Picture 7"/>
          <p:cNvPicPr>
            <a:picLocks noChangeAspect="1"/>
          </p:cNvPicPr>
          <p:nvPr/>
        </p:nvPicPr>
        <p:blipFill>
          <a:blip r:embed="rId3"/>
          <a:stretch>
            <a:fillRect/>
          </a:stretch>
        </p:blipFill>
        <p:spPr>
          <a:xfrm>
            <a:off x="324303" y="3182822"/>
            <a:ext cx="1558019" cy="781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6765" y="1835047"/>
            <a:ext cx="1341155" cy="6098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150928" y="3962172"/>
            <a:ext cx="2012827" cy="52727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568" y="2265261"/>
            <a:ext cx="775900" cy="899884"/>
          </a:xfrm>
          <a:prstGeom prst="rect">
            <a:avLst/>
          </a:prstGeom>
        </p:spPr>
      </p:pic>
      <p:pic>
        <p:nvPicPr>
          <p:cNvPr id="12" name="Picture 11" descr="Tag Label Blank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817" y="1938474"/>
            <a:ext cx="1154455" cy="1154455"/>
          </a:xfrm>
          <a:prstGeom prst="rect">
            <a:avLst/>
          </a:prstGeom>
        </p:spPr>
      </p:pic>
      <p:sp>
        <p:nvSpPr>
          <p:cNvPr id="14" name="TextBox 13"/>
          <p:cNvSpPr txBox="1"/>
          <p:nvPr/>
        </p:nvSpPr>
        <p:spPr>
          <a:xfrm>
            <a:off x="324303" y="2080008"/>
            <a:ext cx="1301640" cy="830997"/>
          </a:xfrm>
          <a:prstGeom prst="rect">
            <a:avLst/>
          </a:prstGeom>
          <a:noFill/>
        </p:spPr>
        <p:txBody>
          <a:bodyPr wrap="square" rtlCol="0">
            <a:spAutoFit/>
          </a:bodyPr>
          <a:lstStyle/>
          <a:p>
            <a:pPr algn="ctr"/>
            <a:r>
              <a:rPr lang="fi-FI" sz="4800" dirty="0">
                <a:solidFill>
                  <a:schemeClr val="bg2"/>
                </a:solidFill>
              </a:rPr>
              <a:t>€</a:t>
            </a:r>
          </a:p>
        </p:txBody>
      </p:sp>
      <p:pic>
        <p:nvPicPr>
          <p:cNvPr id="15" name="Picture 14" descr="Tag Label Blank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711" y="3222963"/>
            <a:ext cx="1154455" cy="1154455"/>
          </a:xfrm>
          <a:prstGeom prst="rect">
            <a:avLst/>
          </a:prstGeom>
        </p:spPr>
      </p:pic>
      <p:sp>
        <p:nvSpPr>
          <p:cNvPr id="16" name="TextBox 15"/>
          <p:cNvSpPr txBox="1"/>
          <p:nvPr/>
        </p:nvSpPr>
        <p:spPr>
          <a:xfrm>
            <a:off x="912798" y="3384691"/>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75839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27</a:t>
            </a:fld>
            <a:endParaRPr lang="en-US" dirty="0"/>
          </a:p>
        </p:txBody>
      </p:sp>
      <p:grpSp>
        <p:nvGrpSpPr>
          <p:cNvPr id="5" name="Group 4"/>
          <p:cNvGrpSpPr/>
          <p:nvPr/>
        </p:nvGrpSpPr>
        <p:grpSpPr>
          <a:xfrm>
            <a:off x="186960" y="204644"/>
            <a:ext cx="1788282" cy="1672708"/>
            <a:chOff x="3207262" y="894"/>
            <a:chExt cx="10788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207262" y="122031"/>
              <a:ext cx="1078811"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a:t>Dissemination</a:t>
              </a:r>
              <a:endParaRPr lang="en-US" sz="2000" b="1" kern="1200" dirty="0"/>
            </a:p>
          </p:txBody>
        </p:sp>
      </p:grpSp>
      <p:pic>
        <p:nvPicPr>
          <p:cNvPr id="8" name="Picture 7"/>
          <p:cNvPicPr>
            <a:picLocks noChangeAspect="1"/>
          </p:cNvPicPr>
          <p:nvPr/>
        </p:nvPicPr>
        <p:blipFill rotWithShape="1">
          <a:blip r:embed="rId2"/>
          <a:srcRect l="18141" t="5174" r="16654" b="7038"/>
          <a:stretch/>
        </p:blipFill>
        <p:spPr>
          <a:xfrm>
            <a:off x="457200" y="2054267"/>
            <a:ext cx="1317367" cy="1330240"/>
          </a:xfrm>
          <a:prstGeom prst="rect">
            <a:avLst/>
          </a:prstGeom>
        </p:spPr>
      </p:pic>
      <p:pic>
        <p:nvPicPr>
          <p:cNvPr id="11" name="Picture 10" descr="Tag Label Blank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
        <p:nvSpPr>
          <p:cNvPr id="2" name="Content Placeholder 1"/>
          <p:cNvSpPr>
            <a:spLocks noGrp="1"/>
          </p:cNvSpPr>
          <p:nvPr>
            <p:ph idx="1"/>
          </p:nvPr>
        </p:nvSpPr>
        <p:spPr>
          <a:xfrm>
            <a:off x="2275046" y="285089"/>
            <a:ext cx="6169025" cy="3184525"/>
          </a:xfrm>
        </p:spPr>
        <p:txBody>
          <a:bodyPr/>
          <a:lstStyle/>
          <a:p>
            <a:pPr marL="0" indent="0">
              <a:buNone/>
            </a:pPr>
            <a:r>
              <a:rPr lang="fi-FI" sz="1400" b="1" dirty="0"/>
              <a:t>IDA - </a:t>
            </a:r>
            <a:r>
              <a:rPr lang="fi-FI" sz="1400" b="1" dirty="0" err="1"/>
              <a:t>Store</a:t>
            </a:r>
            <a:endParaRPr lang="fi-FI" sz="1400" b="1" dirty="0"/>
          </a:p>
          <a:p>
            <a:r>
              <a:rPr lang="fi-FI" sz="1400" dirty="0"/>
              <a:t>IDA </a:t>
            </a:r>
            <a:r>
              <a:rPr lang="fi-FI" sz="1400" dirty="0" err="1"/>
              <a:t>provides</a:t>
            </a:r>
            <a:r>
              <a:rPr lang="fi-FI" sz="1400" dirty="0"/>
              <a:t> </a:t>
            </a:r>
            <a:r>
              <a:rPr lang="fi-FI" sz="1400" dirty="0" err="1"/>
              <a:t>safe</a:t>
            </a:r>
            <a:r>
              <a:rPr lang="fi-FI" sz="1400" dirty="0"/>
              <a:t> </a:t>
            </a:r>
            <a:r>
              <a:rPr lang="fi-FI" sz="1400" dirty="0" err="1"/>
              <a:t>storage</a:t>
            </a:r>
            <a:r>
              <a:rPr lang="fi-FI" sz="1400" dirty="0"/>
              <a:t> for </a:t>
            </a:r>
            <a:r>
              <a:rPr lang="fi-FI" sz="1400" dirty="0" err="1"/>
              <a:t>research</a:t>
            </a:r>
            <a:r>
              <a:rPr lang="fi-FI" sz="1400" dirty="0"/>
              <a:t> data. </a:t>
            </a:r>
          </a:p>
          <a:p>
            <a:pPr marL="0" indent="0">
              <a:buNone/>
            </a:pPr>
            <a:r>
              <a:rPr lang="fi-FI" sz="1400" b="1" dirty="0"/>
              <a:t>Etsin - </a:t>
            </a:r>
            <a:r>
              <a:rPr lang="fi-FI" sz="1400" b="1" dirty="0" err="1"/>
              <a:t>Find</a:t>
            </a:r>
            <a:endParaRPr lang="fi-FI" sz="1400" b="1" dirty="0"/>
          </a:p>
          <a:p>
            <a:r>
              <a:rPr lang="fi-FI" sz="1400" dirty="0"/>
              <a:t>Etsin is a </a:t>
            </a:r>
            <a:r>
              <a:rPr lang="fi-FI" sz="1400" dirty="0" err="1"/>
              <a:t>research</a:t>
            </a:r>
            <a:r>
              <a:rPr lang="fi-FI" sz="1400" dirty="0"/>
              <a:t> data </a:t>
            </a:r>
            <a:r>
              <a:rPr lang="fi-FI" sz="1400" dirty="0" err="1"/>
              <a:t>finder</a:t>
            </a:r>
            <a:r>
              <a:rPr lang="fi-FI" sz="1400" dirty="0"/>
              <a:t> </a:t>
            </a:r>
            <a:r>
              <a:rPr lang="fi-FI" sz="1400" dirty="0" err="1"/>
              <a:t>that</a:t>
            </a:r>
            <a:r>
              <a:rPr lang="fi-FI" sz="1400" dirty="0"/>
              <a:t> </a:t>
            </a:r>
            <a:r>
              <a:rPr lang="fi-FI" sz="1400" dirty="0" err="1"/>
              <a:t>contains</a:t>
            </a:r>
            <a:r>
              <a:rPr lang="fi-FI" sz="1400" dirty="0"/>
              <a:t> </a:t>
            </a:r>
            <a:r>
              <a:rPr lang="fi-FI" sz="1400" dirty="0" err="1"/>
              <a:t>descriptive</a:t>
            </a:r>
            <a:r>
              <a:rPr lang="fi-FI" sz="1400" dirty="0"/>
              <a:t> </a:t>
            </a:r>
            <a:r>
              <a:rPr lang="fi-FI" sz="1400" dirty="0" err="1"/>
              <a:t>information</a:t>
            </a:r>
            <a:r>
              <a:rPr lang="fi-FI" sz="1400" dirty="0"/>
              <a:t> – metadata – on </a:t>
            </a:r>
            <a:r>
              <a:rPr lang="fi-FI" sz="1400" dirty="0" err="1"/>
              <a:t>research</a:t>
            </a:r>
            <a:r>
              <a:rPr lang="fi-FI" sz="1400" dirty="0"/>
              <a:t> </a:t>
            </a:r>
            <a:r>
              <a:rPr lang="fi-FI" sz="1400" dirty="0" err="1"/>
              <a:t>datasets</a:t>
            </a:r>
            <a:r>
              <a:rPr lang="fi-FI" sz="1400" dirty="0"/>
              <a:t>. </a:t>
            </a:r>
            <a:r>
              <a:rPr lang="fi-FI" sz="1400" dirty="0" err="1"/>
              <a:t>Anyone</a:t>
            </a:r>
            <a:r>
              <a:rPr lang="fi-FI" sz="1400" dirty="0"/>
              <a:t> </a:t>
            </a:r>
            <a:r>
              <a:rPr lang="fi-FI" sz="1400" dirty="0" err="1"/>
              <a:t>may</a:t>
            </a:r>
            <a:r>
              <a:rPr lang="fi-FI" sz="1400" dirty="0"/>
              <a:t> </a:t>
            </a:r>
            <a:r>
              <a:rPr lang="fi-FI" sz="1400" dirty="0" err="1"/>
              <a:t>browse</a:t>
            </a:r>
            <a:r>
              <a:rPr lang="fi-FI" sz="1400" dirty="0"/>
              <a:t> and </a:t>
            </a:r>
            <a:r>
              <a:rPr lang="fi-FI" sz="1400" dirty="0" err="1"/>
              <a:t>use</a:t>
            </a:r>
            <a:r>
              <a:rPr lang="fi-FI" sz="1400" dirty="0"/>
              <a:t> </a:t>
            </a:r>
            <a:r>
              <a:rPr lang="fi-FI" sz="1400" dirty="0" err="1"/>
              <a:t>the</a:t>
            </a:r>
            <a:r>
              <a:rPr lang="fi-FI" sz="1400" dirty="0"/>
              <a:t> metadata. </a:t>
            </a:r>
          </a:p>
          <a:p>
            <a:pPr marL="0" indent="0">
              <a:buNone/>
            </a:pPr>
            <a:r>
              <a:rPr lang="fi-FI" sz="1400" b="1" dirty="0" err="1"/>
              <a:t>Qvain</a:t>
            </a:r>
            <a:r>
              <a:rPr lang="fi-FI" sz="1400" b="1" dirty="0"/>
              <a:t> - </a:t>
            </a:r>
            <a:r>
              <a:rPr lang="fi-FI" sz="1400" b="1" dirty="0" err="1"/>
              <a:t>Describe</a:t>
            </a:r>
            <a:endParaRPr lang="fi-FI" sz="1400" b="1" dirty="0"/>
          </a:p>
          <a:p>
            <a:r>
              <a:rPr lang="fi-FI" sz="1400" dirty="0" err="1"/>
              <a:t>Qvain</a:t>
            </a:r>
            <a:r>
              <a:rPr lang="fi-FI" sz="1400" dirty="0"/>
              <a:t> metadata </a:t>
            </a:r>
            <a:r>
              <a:rPr lang="fi-FI" sz="1400" dirty="0" err="1"/>
              <a:t>tool</a:t>
            </a:r>
            <a:r>
              <a:rPr lang="fi-FI" sz="1400" dirty="0"/>
              <a:t> </a:t>
            </a:r>
            <a:r>
              <a:rPr lang="fi-FI" sz="1400" dirty="0" err="1"/>
              <a:t>helps</a:t>
            </a:r>
            <a:r>
              <a:rPr lang="fi-FI" sz="1400" dirty="0"/>
              <a:t> to </a:t>
            </a:r>
            <a:r>
              <a:rPr lang="fi-FI" sz="1400" dirty="0" err="1"/>
              <a:t>add</a:t>
            </a:r>
            <a:r>
              <a:rPr lang="fi-FI" sz="1400" dirty="0"/>
              <a:t> metadata </a:t>
            </a:r>
            <a:r>
              <a:rPr lang="fi-FI" sz="1400" dirty="0" err="1"/>
              <a:t>that</a:t>
            </a:r>
            <a:r>
              <a:rPr lang="fi-FI" sz="1400" dirty="0"/>
              <a:t> </a:t>
            </a:r>
            <a:r>
              <a:rPr lang="fi-FI" sz="1400" dirty="0" err="1"/>
              <a:t>fulfills</a:t>
            </a:r>
            <a:r>
              <a:rPr lang="fi-FI" sz="1400" dirty="0"/>
              <a:t> </a:t>
            </a:r>
            <a:r>
              <a:rPr lang="fi-FI" sz="1400" dirty="0" err="1"/>
              <a:t>the</a:t>
            </a:r>
            <a:r>
              <a:rPr lang="fi-FI" sz="1400" dirty="0"/>
              <a:t> </a:t>
            </a:r>
            <a:r>
              <a:rPr lang="fi-FI" sz="1400" dirty="0" err="1"/>
              <a:t>minimum</a:t>
            </a:r>
            <a:r>
              <a:rPr lang="fi-FI" sz="1400" dirty="0"/>
              <a:t> </a:t>
            </a:r>
            <a:r>
              <a:rPr lang="fi-FI" sz="1400" dirty="0" err="1"/>
              <a:t>requirements</a:t>
            </a:r>
            <a:r>
              <a:rPr lang="fi-FI" sz="1400" dirty="0"/>
              <a:t> for </a:t>
            </a:r>
            <a:r>
              <a:rPr lang="fi-FI" sz="1400" dirty="0" err="1"/>
              <a:t>digital</a:t>
            </a:r>
            <a:r>
              <a:rPr lang="fi-FI" sz="1400" dirty="0"/>
              <a:t> </a:t>
            </a:r>
            <a:r>
              <a:rPr lang="fi-FI" sz="1400" dirty="0" err="1"/>
              <a:t>preservation</a:t>
            </a:r>
            <a:r>
              <a:rPr lang="fi-FI" sz="1400" dirty="0"/>
              <a:t>. </a:t>
            </a:r>
            <a:r>
              <a:rPr lang="fi-FI" sz="1400" dirty="0" err="1"/>
              <a:t>Quality</a:t>
            </a:r>
            <a:r>
              <a:rPr lang="fi-FI" sz="1400" dirty="0"/>
              <a:t> metadata </a:t>
            </a:r>
            <a:r>
              <a:rPr lang="fi-FI" sz="1400" dirty="0" err="1"/>
              <a:t>keeps</a:t>
            </a:r>
            <a:r>
              <a:rPr lang="fi-FI" sz="1400" dirty="0"/>
              <a:t> </a:t>
            </a:r>
            <a:r>
              <a:rPr lang="fi-FI" sz="1400" dirty="0" err="1"/>
              <a:t>the</a:t>
            </a:r>
            <a:r>
              <a:rPr lang="fi-FI" sz="1400" dirty="0"/>
              <a:t> data </a:t>
            </a:r>
            <a:r>
              <a:rPr lang="fi-FI" sz="1400" dirty="0" err="1"/>
              <a:t>findable</a:t>
            </a:r>
            <a:r>
              <a:rPr lang="fi-FI" sz="1400" dirty="0"/>
              <a:t> and </a:t>
            </a:r>
            <a:r>
              <a:rPr lang="fi-FI" sz="1400" dirty="0" err="1"/>
              <a:t>linkable</a:t>
            </a:r>
            <a:r>
              <a:rPr lang="fi-FI" sz="1400" dirty="0"/>
              <a:t> and </a:t>
            </a:r>
            <a:r>
              <a:rPr lang="fi-FI" sz="1400" dirty="0" err="1"/>
              <a:t>ensures</a:t>
            </a:r>
            <a:r>
              <a:rPr lang="fi-FI" sz="1400" dirty="0"/>
              <a:t> </a:t>
            </a:r>
            <a:r>
              <a:rPr lang="fi-FI" sz="1400" dirty="0" err="1"/>
              <a:t>that</a:t>
            </a:r>
            <a:r>
              <a:rPr lang="fi-FI" sz="1400" dirty="0"/>
              <a:t> </a:t>
            </a:r>
            <a:r>
              <a:rPr lang="fi-FI" sz="1400" dirty="0" err="1"/>
              <a:t>Fairdata</a:t>
            </a:r>
            <a:r>
              <a:rPr lang="fi-FI" sz="1400" dirty="0"/>
              <a:t> </a:t>
            </a:r>
            <a:r>
              <a:rPr lang="fi-FI" sz="1400" dirty="0" err="1"/>
              <a:t>services</a:t>
            </a:r>
            <a:r>
              <a:rPr lang="fi-FI" sz="1400" dirty="0"/>
              <a:t> </a:t>
            </a:r>
            <a:r>
              <a:rPr lang="fi-FI" sz="1400" dirty="0" err="1"/>
              <a:t>are</a:t>
            </a:r>
            <a:r>
              <a:rPr lang="fi-FI" sz="1400" dirty="0"/>
              <a:t>  </a:t>
            </a:r>
            <a:r>
              <a:rPr lang="fi-FI" sz="1400" dirty="0" err="1"/>
              <a:t>interoperable</a:t>
            </a:r>
            <a:r>
              <a:rPr lang="fi-FI" sz="1400" dirty="0"/>
              <a:t>. </a:t>
            </a:r>
          </a:p>
          <a:p>
            <a:pPr marL="0" indent="0">
              <a:buNone/>
            </a:pPr>
            <a:r>
              <a:rPr lang="fi-FI" sz="1400" b="1" dirty="0"/>
              <a:t>Digital </a:t>
            </a:r>
            <a:r>
              <a:rPr lang="fi-FI" sz="1400" b="1" dirty="0" err="1"/>
              <a:t>Preservation</a:t>
            </a:r>
            <a:r>
              <a:rPr lang="fi-FI" sz="1400" b="1" dirty="0"/>
              <a:t> Service for </a:t>
            </a:r>
            <a:r>
              <a:rPr lang="fi-FI" sz="1400" b="1" dirty="0" err="1"/>
              <a:t>Research</a:t>
            </a:r>
            <a:r>
              <a:rPr lang="fi-FI" sz="1400" b="1" dirty="0"/>
              <a:t> Data - </a:t>
            </a:r>
            <a:r>
              <a:rPr lang="fi-FI" sz="1400" b="1" dirty="0" err="1"/>
              <a:t>Preserve</a:t>
            </a:r>
            <a:endParaRPr lang="fi-FI" sz="1400" b="1" dirty="0"/>
          </a:p>
          <a:p>
            <a:r>
              <a:rPr lang="fi-FI" sz="1400" dirty="0"/>
              <a:t>Digital </a:t>
            </a:r>
            <a:r>
              <a:rPr lang="fi-FI" sz="1400" dirty="0" err="1"/>
              <a:t>Preservation</a:t>
            </a:r>
            <a:r>
              <a:rPr lang="fi-FI" sz="1400" dirty="0"/>
              <a:t> Service for </a:t>
            </a:r>
            <a:r>
              <a:rPr lang="fi-FI" sz="1400" dirty="0" err="1"/>
              <a:t>Research</a:t>
            </a:r>
            <a:r>
              <a:rPr lang="fi-FI" sz="1400" dirty="0"/>
              <a:t> Data </a:t>
            </a:r>
            <a:r>
              <a:rPr lang="fi-FI" sz="1400" dirty="0" err="1"/>
              <a:t>takes</a:t>
            </a:r>
            <a:r>
              <a:rPr lang="fi-FI" sz="1400" dirty="0"/>
              <a:t> </a:t>
            </a:r>
            <a:r>
              <a:rPr lang="fi-FI" sz="1400" dirty="0" err="1"/>
              <a:t>care</a:t>
            </a:r>
            <a:r>
              <a:rPr lang="fi-FI" sz="1400" dirty="0"/>
              <a:t> of </a:t>
            </a:r>
            <a:r>
              <a:rPr lang="fi-FI" sz="1400" dirty="0" err="1"/>
              <a:t>the</a:t>
            </a:r>
            <a:r>
              <a:rPr lang="fi-FI" sz="1400" dirty="0"/>
              <a:t> </a:t>
            </a:r>
            <a:r>
              <a:rPr lang="fi-FI" sz="1400" dirty="0" err="1"/>
              <a:t>digital</a:t>
            </a:r>
            <a:r>
              <a:rPr lang="fi-FI" sz="1400" dirty="0"/>
              <a:t> </a:t>
            </a:r>
            <a:r>
              <a:rPr lang="fi-FI" sz="1400" dirty="0" err="1"/>
              <a:t>preservation</a:t>
            </a:r>
            <a:r>
              <a:rPr lang="fi-FI" sz="1400" dirty="0"/>
              <a:t> of </a:t>
            </a:r>
            <a:r>
              <a:rPr lang="fi-FI" sz="1400" dirty="0" err="1"/>
              <a:t>research</a:t>
            </a:r>
            <a:r>
              <a:rPr lang="fi-FI" sz="1400" dirty="0"/>
              <a:t> </a:t>
            </a:r>
            <a:r>
              <a:rPr lang="fi-FI" sz="1400" dirty="0" err="1"/>
              <a:t>outputs</a:t>
            </a:r>
            <a:r>
              <a:rPr lang="fi-FI" sz="1400" dirty="0"/>
              <a:t>. Digital </a:t>
            </a:r>
            <a:r>
              <a:rPr lang="fi-FI" sz="1400" dirty="0" err="1"/>
              <a:t>preservation</a:t>
            </a:r>
            <a:r>
              <a:rPr lang="fi-FI" sz="1400" dirty="0"/>
              <a:t> is </a:t>
            </a:r>
            <a:r>
              <a:rPr lang="fi-FI" sz="1400" dirty="0" err="1"/>
              <a:t>the</a:t>
            </a:r>
            <a:r>
              <a:rPr lang="fi-FI" sz="1400" dirty="0"/>
              <a:t> </a:t>
            </a:r>
            <a:r>
              <a:rPr lang="fi-FI" sz="1400" dirty="0" err="1"/>
              <a:t>reliable</a:t>
            </a:r>
            <a:r>
              <a:rPr lang="fi-FI" sz="1400" dirty="0"/>
              <a:t> </a:t>
            </a:r>
            <a:r>
              <a:rPr lang="fi-FI" sz="1400" dirty="0" err="1"/>
              <a:t>storage</a:t>
            </a:r>
            <a:r>
              <a:rPr lang="fi-FI" sz="1400" dirty="0"/>
              <a:t> of </a:t>
            </a:r>
            <a:r>
              <a:rPr lang="fi-FI" sz="1400" dirty="0" err="1"/>
              <a:t>digital</a:t>
            </a:r>
            <a:r>
              <a:rPr lang="fi-FI" sz="1400" dirty="0"/>
              <a:t> </a:t>
            </a:r>
            <a:r>
              <a:rPr lang="fi-FI" sz="1400" dirty="0" err="1"/>
              <a:t>information</a:t>
            </a:r>
            <a:r>
              <a:rPr lang="fi-FI" sz="1400" dirty="0"/>
              <a:t> for </a:t>
            </a:r>
            <a:r>
              <a:rPr lang="fi-FI" sz="1400" dirty="0" err="1"/>
              <a:t>tens</a:t>
            </a:r>
            <a:r>
              <a:rPr lang="fi-FI" sz="1400" dirty="0"/>
              <a:t> </a:t>
            </a:r>
            <a:r>
              <a:rPr lang="fi-FI" sz="1400" dirty="0" err="1"/>
              <a:t>or</a:t>
            </a:r>
            <a:r>
              <a:rPr lang="fi-FI" sz="1400" dirty="0"/>
              <a:t> </a:t>
            </a:r>
            <a:r>
              <a:rPr lang="fi-FI" sz="1400" dirty="0" err="1"/>
              <a:t>even</a:t>
            </a:r>
            <a:r>
              <a:rPr lang="fi-FI" sz="1400" dirty="0"/>
              <a:t> </a:t>
            </a:r>
            <a:r>
              <a:rPr lang="fi-FI" sz="1400" dirty="0" err="1"/>
              <a:t>hundreds</a:t>
            </a:r>
            <a:r>
              <a:rPr lang="fi-FI" sz="1400" dirty="0"/>
              <a:t> of </a:t>
            </a:r>
            <a:r>
              <a:rPr lang="fi-FI" sz="1400" dirty="0" err="1"/>
              <a:t>years</a:t>
            </a:r>
            <a:r>
              <a:rPr lang="fi-FI" sz="1400" dirty="0"/>
              <a:t>. </a:t>
            </a:r>
          </a:p>
        </p:txBody>
      </p:sp>
    </p:spTree>
    <p:extLst>
      <p:ext uri="{BB962C8B-B14F-4D97-AF65-F5344CB8AC3E}">
        <p14:creationId xmlns:p14="http://schemas.microsoft.com/office/powerpoint/2010/main" val="18370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28</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248628" y="154957"/>
              <a:ext cx="1022877"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a:t>Dissemination</a:t>
              </a:r>
              <a:endParaRPr lang="en-US" sz="2000" b="1" kern="1200" dirty="0"/>
            </a:p>
          </p:txBody>
        </p:sp>
      </p:grpSp>
      <p:pic>
        <p:nvPicPr>
          <p:cNvPr id="11" name="Picture 10" descr="Tag Label Blank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
        <p:nvSpPr>
          <p:cNvPr id="2" name="Content Placeholder 1"/>
          <p:cNvSpPr>
            <a:spLocks noGrp="1"/>
          </p:cNvSpPr>
          <p:nvPr>
            <p:ph idx="1"/>
          </p:nvPr>
        </p:nvSpPr>
        <p:spPr>
          <a:xfrm>
            <a:off x="2275046" y="1127124"/>
            <a:ext cx="6169025" cy="3184525"/>
          </a:xfrm>
        </p:spPr>
        <p:txBody>
          <a:bodyPr/>
          <a:lstStyle/>
          <a:p>
            <a:pPr marL="0" indent="0">
              <a:buNone/>
            </a:pPr>
            <a:r>
              <a:rPr lang="en-US" dirty="0"/>
              <a:t>In the Library of Open Educational Resources (OER), you can search for and share open educational resources from all levels of education. Gradually introduced from 2019 to 2020, the service and its OER are available for use by teachers, learners and everyone else. The service is being developed by the Ministry of Education and Culture and the Finnish National Agency for Education, and its development is coordinated by CSC.</a:t>
            </a:r>
            <a:endParaRPr lang="fi-FI"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 r="57481" b="1902"/>
          <a:stretch/>
        </p:blipFill>
        <p:spPr>
          <a:xfrm>
            <a:off x="517245" y="2141943"/>
            <a:ext cx="1172136" cy="344933"/>
          </a:xfrm>
          <a:prstGeom prst="rect">
            <a:avLst/>
          </a:prstGeom>
          <a:solidFill>
            <a:srgbClr val="00B050"/>
          </a:solidFill>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2719" t="3736" b="-1"/>
          <a:stretch/>
        </p:blipFill>
        <p:spPr>
          <a:xfrm>
            <a:off x="517245" y="2486876"/>
            <a:ext cx="1172136" cy="251256"/>
          </a:xfrm>
          <a:prstGeom prst="rect">
            <a:avLst/>
          </a:prstGeom>
          <a:solidFill>
            <a:srgbClr val="00B050"/>
          </a:solidFill>
        </p:spPr>
      </p:pic>
    </p:spTree>
    <p:extLst>
      <p:ext uri="{BB962C8B-B14F-4D97-AF65-F5344CB8AC3E}">
        <p14:creationId xmlns:p14="http://schemas.microsoft.com/office/powerpoint/2010/main" val="25090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43783" y="916516"/>
            <a:ext cx="6169025" cy="3184525"/>
          </a:xfrm>
        </p:spPr>
        <p:txBody>
          <a:bodyPr/>
          <a:lstStyle/>
          <a:p>
            <a:pPr marL="0" indent="0">
              <a:buNone/>
            </a:pPr>
            <a:r>
              <a:rPr lang="fi-FI" sz="1600" dirty="0"/>
              <a:t>Tutkimustietovaranto kokoaa ja välittää tietoja esimerkiksi julkaisuista, tutkimusaineistoista, tutkimusinfrastruktuureista, tutkijoista ja tutkimushankkeista. Tutkimusta kuvaavia tietoja käytetään tutkimustyössä ja tutkimukseen liittyvässä hallinnollisissa prosesseissa, esim. tiedonhauissa, rahoitushauissa ja -raportoinnissa, julkaisutoiminnassa, tilastoinnissa ja muussa tutkimustiedon levittämisessä. Tutkimustietovarannon research.fi-portaali julkaistaan kesäkuussa 2020.</a:t>
            </a:r>
          </a:p>
          <a:p>
            <a:pPr marL="0" indent="0">
              <a:buNone/>
            </a:pPr>
            <a:r>
              <a:rPr lang="fi-FI" sz="1600" dirty="0"/>
              <a:t>Justus on ammattikorkeakouluille kehitetty palvelu julkaisutietojen keräämiseen. Yhdistettynä Tutkimustietovarantoon Justusta voi hyödyntää tutkimustietojärjestelmänä (CRIS), joka helpottaa ja automatisoi tutkimustuotteiden seurantaa ja raportointia organisaatiossa.</a:t>
            </a:r>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29</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35738" y="154957"/>
              <a:ext cx="848658"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a:t>Reporting</a:t>
              </a:r>
              <a:endParaRPr lang="en-US" sz="2000" b="1" kern="1200" dirty="0"/>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19" y="1928103"/>
            <a:ext cx="990599" cy="837256"/>
          </a:xfrm>
          <a:prstGeom prst="rect">
            <a:avLst/>
          </a:prstGeom>
        </p:spPr>
      </p:pic>
      <p:pic>
        <p:nvPicPr>
          <p:cNvPr id="10" name="Picture 9"/>
          <p:cNvPicPr>
            <a:picLocks noChangeAspect="1"/>
          </p:cNvPicPr>
          <p:nvPr/>
        </p:nvPicPr>
        <p:blipFill rotWithShape="1">
          <a:blip r:embed="rId3"/>
          <a:srcRect t="31064" b="32629"/>
          <a:stretch/>
        </p:blipFill>
        <p:spPr>
          <a:xfrm>
            <a:off x="682299" y="3622679"/>
            <a:ext cx="942413" cy="289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367722" y="2709637"/>
            <a:ext cx="1607519" cy="261610"/>
          </a:xfrm>
          <a:prstGeom prst="rect">
            <a:avLst/>
          </a:prstGeom>
          <a:noFill/>
        </p:spPr>
        <p:txBody>
          <a:bodyPr wrap="square" rtlCol="0">
            <a:spAutoFit/>
          </a:bodyPr>
          <a:lstStyle/>
          <a:p>
            <a:pPr algn="ctr"/>
            <a:r>
              <a:rPr lang="fi-FI" sz="1100" dirty="0"/>
              <a:t>Tutkimustietovaranto</a:t>
            </a:r>
          </a:p>
        </p:txBody>
      </p:sp>
      <p:pic>
        <p:nvPicPr>
          <p:cNvPr id="12" name="Picture 11"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59" y="2241100"/>
            <a:ext cx="1154455" cy="1154455"/>
          </a:xfrm>
          <a:prstGeom prst="rect">
            <a:avLst/>
          </a:prstGeom>
        </p:spPr>
      </p:pic>
      <p:sp>
        <p:nvSpPr>
          <p:cNvPr id="13" name="TextBox 12"/>
          <p:cNvSpPr txBox="1"/>
          <p:nvPr/>
        </p:nvSpPr>
        <p:spPr>
          <a:xfrm>
            <a:off x="761346" y="2402828"/>
            <a:ext cx="1301640" cy="830997"/>
          </a:xfrm>
          <a:prstGeom prst="rect">
            <a:avLst/>
          </a:prstGeom>
          <a:noFill/>
        </p:spPr>
        <p:txBody>
          <a:bodyPr wrap="square" rtlCol="0">
            <a:spAutoFit/>
          </a:bodyPr>
          <a:lstStyle/>
          <a:p>
            <a:r>
              <a:rPr lang="fi-FI" sz="4800" dirty="0">
                <a:solidFill>
                  <a:schemeClr val="bg2"/>
                </a:solidFill>
              </a:rPr>
              <a:t>0€</a:t>
            </a:r>
          </a:p>
        </p:txBody>
      </p:sp>
      <p:pic>
        <p:nvPicPr>
          <p:cNvPr id="14" name="Picture 13"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0" y="3223741"/>
            <a:ext cx="1154455" cy="1154455"/>
          </a:xfrm>
          <a:prstGeom prst="rect">
            <a:avLst/>
          </a:prstGeom>
        </p:spPr>
      </p:pic>
      <p:sp>
        <p:nvSpPr>
          <p:cNvPr id="15" name="TextBox 14"/>
          <p:cNvSpPr txBox="1"/>
          <p:nvPr/>
        </p:nvSpPr>
        <p:spPr>
          <a:xfrm>
            <a:off x="470536" y="3365275"/>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39778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tutkija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060" y="1047254"/>
            <a:ext cx="2380081" cy="2264747"/>
          </a:xfrm>
          <a:prstGeom prst="rect">
            <a:avLst/>
          </a:prstGeom>
        </p:spPr>
      </p:pic>
      <p:pic>
        <p:nvPicPr>
          <p:cNvPr id="22" name="Picture 21" descr="muistiorganisaati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2981" y="1047254"/>
            <a:ext cx="2380082" cy="2264747"/>
          </a:xfrm>
          <a:prstGeom prst="rect">
            <a:avLst/>
          </a:prstGeom>
        </p:spPr>
      </p:pic>
      <p:pic>
        <p:nvPicPr>
          <p:cNvPr id="19" name="Picture 18" descr="koulutusorganisaatio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1960" y="1047254"/>
            <a:ext cx="2380082" cy="2264747"/>
          </a:xfrm>
          <a:prstGeom prst="rect">
            <a:avLst/>
          </a:prstGeom>
        </p:spPr>
      </p:pic>
      <p:sp>
        <p:nvSpPr>
          <p:cNvPr id="2" name="Title 1"/>
          <p:cNvSpPr>
            <a:spLocks noGrp="1"/>
          </p:cNvSpPr>
          <p:nvPr>
            <p:ph type="title"/>
          </p:nvPr>
        </p:nvSpPr>
        <p:spPr/>
        <p:txBody>
          <a:bodyPr/>
          <a:lstStyle/>
          <a:p>
            <a:r>
              <a:rPr lang="fi-FI" dirty="0" err="1"/>
              <a:t>Our</a:t>
            </a:r>
            <a:r>
              <a:rPr lang="fi-FI" dirty="0"/>
              <a:t> </a:t>
            </a:r>
            <a:r>
              <a:rPr lang="fi-FI" dirty="0" err="1"/>
              <a:t>customers</a:t>
            </a:r>
            <a:endParaRPr lang="en-US" dirty="0"/>
          </a:p>
        </p:txBody>
      </p:sp>
      <p:sp>
        <p:nvSpPr>
          <p:cNvPr id="5" name="Rectangle 4"/>
          <p:cNvSpPr/>
          <p:nvPr/>
        </p:nvSpPr>
        <p:spPr>
          <a:xfrm>
            <a:off x="500939" y="3422473"/>
            <a:ext cx="2380082" cy="985652"/>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fi-FI" sz="1600" dirty="0" err="1">
                <a:solidFill>
                  <a:srgbClr val="006778"/>
                </a:solidFill>
                <a:latin typeface="Corbel"/>
                <a:cs typeface="Corbel"/>
              </a:rPr>
              <a:t>Researchers</a:t>
            </a:r>
            <a:r>
              <a:rPr lang="fi-FI" sz="1600" dirty="0">
                <a:solidFill>
                  <a:srgbClr val="006778"/>
                </a:solidFill>
                <a:latin typeface="Corbel"/>
                <a:cs typeface="Corbel"/>
              </a:rPr>
              <a:t>,</a:t>
            </a:r>
            <a:br>
              <a:rPr lang="fi-FI" sz="1600" dirty="0">
                <a:solidFill>
                  <a:srgbClr val="006778"/>
                </a:solidFill>
                <a:latin typeface="Corbel"/>
                <a:cs typeface="Corbel"/>
              </a:rPr>
            </a:br>
            <a:r>
              <a:rPr lang="fi-FI" sz="1600" dirty="0" err="1">
                <a:solidFill>
                  <a:srgbClr val="006778"/>
                </a:solidFill>
                <a:latin typeface="Corbel"/>
                <a:cs typeface="Corbel"/>
              </a:rPr>
              <a:t>research</a:t>
            </a:r>
            <a:r>
              <a:rPr lang="fi-FI" sz="1600" dirty="0">
                <a:solidFill>
                  <a:srgbClr val="006778"/>
                </a:solidFill>
                <a:latin typeface="Corbel"/>
                <a:cs typeface="Corbel"/>
              </a:rPr>
              <a:t> </a:t>
            </a:r>
            <a:r>
              <a:rPr lang="fi-FI" sz="1600" dirty="0" err="1">
                <a:solidFill>
                  <a:srgbClr val="006778"/>
                </a:solidFill>
                <a:latin typeface="Corbel"/>
                <a:cs typeface="Corbel"/>
              </a:rPr>
              <a:t>institutes</a:t>
            </a:r>
            <a:r>
              <a:rPr lang="fi-FI" sz="1600" dirty="0">
                <a:solidFill>
                  <a:srgbClr val="006778"/>
                </a:solidFill>
                <a:latin typeface="Corbel"/>
                <a:cs typeface="Corbel"/>
              </a:rPr>
              <a:t> and </a:t>
            </a:r>
            <a:r>
              <a:rPr lang="fi-FI" sz="1600" dirty="0" err="1">
                <a:solidFill>
                  <a:srgbClr val="006778"/>
                </a:solidFill>
                <a:latin typeface="Corbel"/>
                <a:cs typeface="Corbel"/>
              </a:rPr>
              <a:t>organizations</a:t>
            </a:r>
            <a:endParaRPr lang="fi-FI" sz="1600" dirty="0">
              <a:solidFill>
                <a:srgbClr val="006778"/>
              </a:solidFill>
              <a:latin typeface="Corbel"/>
              <a:cs typeface="Corbel"/>
            </a:endParaRPr>
          </a:p>
        </p:txBody>
      </p:sp>
      <p:sp>
        <p:nvSpPr>
          <p:cNvPr id="7" name="Rectangle 6"/>
          <p:cNvSpPr/>
          <p:nvPr/>
        </p:nvSpPr>
        <p:spPr>
          <a:xfrm flipV="1">
            <a:off x="500939" y="3303119"/>
            <a:ext cx="2380082" cy="99145"/>
          </a:xfrm>
          <a:prstGeom prst="rect">
            <a:avLst/>
          </a:prstGeom>
          <a:solidFill>
            <a:srgbClr val="00BAA6"/>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
        <p:nvSpPr>
          <p:cNvPr id="9" name="Rectangle 8"/>
          <p:cNvSpPr/>
          <p:nvPr/>
        </p:nvSpPr>
        <p:spPr>
          <a:xfrm>
            <a:off x="3381960" y="3341038"/>
            <a:ext cx="2380082" cy="717150"/>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600" dirty="0">
              <a:solidFill>
                <a:srgbClr val="006778"/>
              </a:solidFill>
              <a:latin typeface="Corbel"/>
              <a:cs typeface="Corbel"/>
            </a:endParaRPr>
          </a:p>
          <a:p>
            <a:pPr lvl="0" algn="ctr"/>
            <a:r>
              <a:rPr lang="en-US" sz="1600" dirty="0">
                <a:solidFill>
                  <a:srgbClr val="006778"/>
                </a:solidFill>
                <a:latin typeface="Corbel"/>
                <a:cs typeface="Corbel"/>
              </a:rPr>
              <a:t>Organizations providing education</a:t>
            </a:r>
          </a:p>
        </p:txBody>
      </p:sp>
      <p:sp>
        <p:nvSpPr>
          <p:cNvPr id="12" name="Rectangle 11"/>
          <p:cNvSpPr/>
          <p:nvPr/>
        </p:nvSpPr>
        <p:spPr>
          <a:xfrm>
            <a:off x="6262981" y="3520052"/>
            <a:ext cx="2380082" cy="790494"/>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600" dirty="0">
                <a:solidFill>
                  <a:srgbClr val="006778"/>
                </a:solidFill>
                <a:latin typeface="Corbel"/>
                <a:cs typeface="Corbel"/>
              </a:rPr>
              <a:t>Memory organizations, state and public organizations</a:t>
            </a:r>
          </a:p>
        </p:txBody>
      </p:sp>
      <p:sp>
        <p:nvSpPr>
          <p:cNvPr id="14" name="Rectangle 13"/>
          <p:cNvSpPr/>
          <p:nvPr/>
        </p:nvSpPr>
        <p:spPr>
          <a:xfrm flipV="1">
            <a:off x="6262981" y="3303119"/>
            <a:ext cx="2380082" cy="99145"/>
          </a:xfrm>
          <a:prstGeom prst="rect">
            <a:avLst/>
          </a:prstGeom>
          <a:solidFill>
            <a:srgbClr val="EA1D77"/>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
        <p:nvSpPr>
          <p:cNvPr id="15" name="Rectangle 14"/>
          <p:cNvSpPr/>
          <p:nvPr/>
        </p:nvSpPr>
        <p:spPr>
          <a:xfrm flipV="1">
            <a:off x="3381960" y="3303119"/>
            <a:ext cx="2380082" cy="99145"/>
          </a:xfrm>
          <a:prstGeom prst="rect">
            <a:avLst/>
          </a:prstGeom>
          <a:solidFill>
            <a:srgbClr val="F05422"/>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
        <p:nvSpPr>
          <p:cNvPr id="13" name="Rectangle 12"/>
          <p:cNvSpPr/>
          <p:nvPr/>
        </p:nvSpPr>
        <p:spPr>
          <a:xfrm flipV="1">
            <a:off x="499059" y="1047253"/>
            <a:ext cx="2380082" cy="2255865"/>
          </a:xfrm>
          <a:prstGeom prst="rect">
            <a:avLst/>
          </a:prstGeom>
          <a:solidFill>
            <a:srgbClr val="00BAA6">
              <a:alpha val="1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
        <p:nvSpPr>
          <p:cNvPr id="16" name="Rectangle 15"/>
          <p:cNvSpPr/>
          <p:nvPr/>
        </p:nvSpPr>
        <p:spPr>
          <a:xfrm flipV="1">
            <a:off x="3381960" y="1047253"/>
            <a:ext cx="2380082" cy="2255865"/>
          </a:xfrm>
          <a:prstGeom prst="rect">
            <a:avLst/>
          </a:prstGeom>
          <a:solidFill>
            <a:srgbClr val="F05422">
              <a:alpha val="1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
        <p:nvSpPr>
          <p:cNvPr id="17" name="Rectangle 16"/>
          <p:cNvSpPr/>
          <p:nvPr/>
        </p:nvSpPr>
        <p:spPr>
          <a:xfrm flipV="1">
            <a:off x="6262981" y="1040807"/>
            <a:ext cx="2380082" cy="2255865"/>
          </a:xfrm>
          <a:prstGeom prst="rect">
            <a:avLst/>
          </a:prstGeom>
          <a:solidFill>
            <a:srgbClr val="EA1D77">
              <a:alpha val="1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Tree>
    <p:extLst>
      <p:ext uri="{BB962C8B-B14F-4D97-AF65-F5344CB8AC3E}">
        <p14:creationId xmlns:p14="http://schemas.microsoft.com/office/powerpoint/2010/main" val="1869904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30</a:t>
            </a:fld>
            <a:endParaRPr lang="en-US" dirty="0"/>
          </a:p>
        </p:txBody>
      </p:sp>
      <p:graphicFrame>
        <p:nvGraphicFramePr>
          <p:cNvPr id="7" name="Diagram 6"/>
          <p:cNvGraphicFramePr/>
          <p:nvPr>
            <p:extLst>
              <p:ext uri="{D42A27DB-BD31-4B8C-83A1-F6EECF244321}">
                <p14:modId xmlns:p14="http://schemas.microsoft.com/office/powerpoint/2010/main" val="3002729767"/>
              </p:ext>
            </p:extLst>
          </p:nvPr>
        </p:nvGraphicFramePr>
        <p:xfrm>
          <a:off x="2008094" y="3846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rot="16200000">
            <a:off x="-1210863" y="1390333"/>
            <a:ext cx="4925466" cy="1077218"/>
          </a:xfrm>
          <a:prstGeom prst="rect">
            <a:avLst/>
          </a:prstGeom>
          <a:noFill/>
        </p:spPr>
        <p:txBody>
          <a:bodyPr wrap="square" rtlCol="0">
            <a:spAutoFit/>
          </a:bodyPr>
          <a:lstStyle/>
          <a:p>
            <a:r>
              <a:rPr lang="fi-FI" sz="3200" b="1" dirty="0" err="1">
                <a:solidFill>
                  <a:schemeClr val="tx2"/>
                </a:solidFill>
              </a:rPr>
              <a:t>Find</a:t>
            </a:r>
            <a:r>
              <a:rPr lang="fi-FI" sz="3200" b="1" dirty="0">
                <a:solidFill>
                  <a:schemeClr val="tx2"/>
                </a:solidFill>
              </a:rPr>
              <a:t> </a:t>
            </a:r>
            <a:r>
              <a:rPr lang="fi-FI" sz="3200" b="1" dirty="0" err="1">
                <a:solidFill>
                  <a:schemeClr val="tx2"/>
                </a:solidFill>
              </a:rPr>
              <a:t>the</a:t>
            </a:r>
            <a:r>
              <a:rPr lang="fi-FI" sz="3200" b="1" dirty="0">
                <a:solidFill>
                  <a:schemeClr val="tx2"/>
                </a:solidFill>
              </a:rPr>
              <a:t> </a:t>
            </a:r>
            <a:r>
              <a:rPr lang="fi-FI" sz="3200" b="1" dirty="0" err="1">
                <a:solidFill>
                  <a:schemeClr val="tx2"/>
                </a:solidFill>
              </a:rPr>
              <a:t>right</a:t>
            </a:r>
            <a:r>
              <a:rPr lang="fi-FI" sz="3200" b="1" dirty="0">
                <a:solidFill>
                  <a:schemeClr val="tx2"/>
                </a:solidFill>
              </a:rPr>
              <a:t> </a:t>
            </a:r>
            <a:r>
              <a:rPr lang="fi-FI" sz="3200" b="1" dirty="0" err="1">
                <a:solidFill>
                  <a:schemeClr val="tx2"/>
                </a:solidFill>
              </a:rPr>
              <a:t>service</a:t>
            </a:r>
            <a:endParaRPr lang="fi-FI" sz="3200" b="1" dirty="0">
              <a:solidFill>
                <a:schemeClr val="tx2"/>
              </a:solidFill>
            </a:endParaRPr>
          </a:p>
          <a:p>
            <a:r>
              <a:rPr lang="fi-FI" sz="3200" b="1" dirty="0">
                <a:solidFill>
                  <a:schemeClr val="tx2"/>
                </a:solidFill>
              </a:rPr>
              <a:t>and </a:t>
            </a:r>
            <a:r>
              <a:rPr lang="fi-FI" sz="3200" b="1" dirty="0" err="1">
                <a:solidFill>
                  <a:schemeClr val="tx2"/>
                </a:solidFill>
              </a:rPr>
              <a:t>how</a:t>
            </a:r>
            <a:r>
              <a:rPr lang="fi-FI" sz="3200" b="1" dirty="0">
                <a:solidFill>
                  <a:schemeClr val="tx2"/>
                </a:solidFill>
              </a:rPr>
              <a:t> to </a:t>
            </a:r>
            <a:r>
              <a:rPr lang="fi-FI" sz="3200" b="1" dirty="0" err="1">
                <a:solidFill>
                  <a:schemeClr val="tx2"/>
                </a:solidFill>
              </a:rPr>
              <a:t>use</a:t>
            </a:r>
            <a:r>
              <a:rPr lang="fi-FI" sz="3200" b="1" dirty="0">
                <a:solidFill>
                  <a:schemeClr val="tx2"/>
                </a:solidFill>
              </a:rPr>
              <a:t> it</a:t>
            </a:r>
          </a:p>
        </p:txBody>
      </p:sp>
    </p:spTree>
    <p:extLst>
      <p:ext uri="{BB962C8B-B14F-4D97-AF65-F5344CB8AC3E}">
        <p14:creationId xmlns:p14="http://schemas.microsoft.com/office/powerpoint/2010/main" val="889768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87"/>
            <a:ext cx="7742238" cy="803275"/>
          </a:xfrm>
        </p:spPr>
        <p:txBody>
          <a:bodyPr/>
          <a:lstStyle/>
          <a:p>
            <a:r>
              <a:rPr lang="fi-FI" dirty="0"/>
              <a:t>Service </a:t>
            </a:r>
            <a:r>
              <a:rPr lang="fi-FI" dirty="0" err="1"/>
              <a:t>application</a:t>
            </a:r>
            <a:r>
              <a:rPr lang="fi-FI" dirty="0"/>
              <a:t> </a:t>
            </a:r>
            <a:r>
              <a:rPr lang="fi-FI" dirty="0" err="1"/>
              <a:t>examples</a:t>
            </a:r>
            <a:r>
              <a:rPr lang="fi-FI" dirty="0"/>
              <a:t> wiki</a:t>
            </a:r>
          </a:p>
        </p:txBody>
      </p:sp>
      <p:sp>
        <p:nvSpPr>
          <p:cNvPr id="3" name="Content Placeholder 2"/>
          <p:cNvSpPr>
            <a:spLocks noGrp="1"/>
          </p:cNvSpPr>
          <p:nvPr>
            <p:ph idx="1"/>
          </p:nvPr>
        </p:nvSpPr>
        <p:spPr>
          <a:xfrm>
            <a:off x="457200" y="885608"/>
            <a:ext cx="2491431" cy="3184525"/>
          </a:xfrm>
        </p:spPr>
        <p:txBody>
          <a:bodyPr/>
          <a:lstStyle/>
          <a:p>
            <a:endParaRPr lang="fi-FI" dirty="0">
              <a:hlinkClick r:id="rId2"/>
            </a:endParaRPr>
          </a:p>
          <a:p>
            <a:r>
              <a:rPr lang="fi-FI" dirty="0">
                <a:hlinkClick r:id="rId2"/>
              </a:rPr>
              <a:t>https://wiki.eduuni.fi/x/TySeBw</a:t>
            </a: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31</a:t>
            </a:fld>
            <a:endParaRPr lang="en-US" dirty="0"/>
          </a:p>
        </p:txBody>
      </p:sp>
      <p:pic>
        <p:nvPicPr>
          <p:cNvPr id="6" name="Picture 5"/>
          <p:cNvPicPr>
            <a:picLocks noChangeAspect="1"/>
          </p:cNvPicPr>
          <p:nvPr/>
        </p:nvPicPr>
        <p:blipFill>
          <a:blip r:embed="rId3"/>
          <a:stretch>
            <a:fillRect/>
          </a:stretch>
        </p:blipFill>
        <p:spPr>
          <a:xfrm>
            <a:off x="3180387" y="885608"/>
            <a:ext cx="5502571" cy="3372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340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CSC and COVID-19</a:t>
            </a:r>
          </a:p>
        </p:txBody>
      </p:sp>
      <p:sp>
        <p:nvSpPr>
          <p:cNvPr id="3" name="Content Placeholder 2"/>
          <p:cNvSpPr>
            <a:spLocks noGrp="1"/>
          </p:cNvSpPr>
          <p:nvPr>
            <p:ph idx="1"/>
          </p:nvPr>
        </p:nvSpPr>
        <p:spPr>
          <a:xfrm>
            <a:off x="457200" y="865868"/>
            <a:ext cx="7856924" cy="3184525"/>
          </a:xfrm>
        </p:spPr>
        <p:txBody>
          <a:bodyPr/>
          <a:lstStyle/>
          <a:p>
            <a:r>
              <a:rPr lang="fi-FI" dirty="0" err="1"/>
              <a:t>Majority</a:t>
            </a:r>
            <a:r>
              <a:rPr lang="fi-FI" dirty="0"/>
              <a:t> of </a:t>
            </a:r>
            <a:r>
              <a:rPr lang="fi-FI" dirty="0" err="1"/>
              <a:t>CSC’s</a:t>
            </a:r>
            <a:r>
              <a:rPr lang="fi-FI" dirty="0"/>
              <a:t> </a:t>
            </a:r>
            <a:r>
              <a:rPr lang="fi-FI" dirty="0" err="1"/>
              <a:t>staff</a:t>
            </a:r>
            <a:r>
              <a:rPr lang="fi-FI" dirty="0"/>
              <a:t> is </a:t>
            </a:r>
            <a:r>
              <a:rPr lang="fi-FI" dirty="0" err="1"/>
              <a:t>working</a:t>
            </a:r>
            <a:r>
              <a:rPr lang="fi-FI" dirty="0"/>
              <a:t> </a:t>
            </a:r>
            <a:r>
              <a:rPr lang="fi-FI" dirty="0" err="1"/>
              <a:t>remotely</a:t>
            </a:r>
            <a:r>
              <a:rPr lang="fi-FI" dirty="0"/>
              <a:t>, </a:t>
            </a:r>
            <a:r>
              <a:rPr lang="fi-FI" dirty="0" err="1"/>
              <a:t>services</a:t>
            </a:r>
            <a:r>
              <a:rPr lang="fi-FI" dirty="0"/>
              <a:t> </a:t>
            </a:r>
            <a:r>
              <a:rPr lang="fi-FI" dirty="0" err="1"/>
              <a:t>are</a:t>
            </a:r>
            <a:r>
              <a:rPr lang="fi-FI" dirty="0"/>
              <a:t> </a:t>
            </a:r>
            <a:r>
              <a:rPr lang="fi-FI" dirty="0" err="1"/>
              <a:t>available</a:t>
            </a:r>
            <a:r>
              <a:rPr lang="fi-FI" dirty="0"/>
              <a:t> and </a:t>
            </a:r>
            <a:r>
              <a:rPr lang="fi-FI" dirty="0" err="1"/>
              <a:t>running</a:t>
            </a:r>
            <a:r>
              <a:rPr lang="fi-FI" dirty="0"/>
              <a:t> as </a:t>
            </a:r>
            <a:r>
              <a:rPr lang="fi-FI" dirty="0" err="1"/>
              <a:t>normally</a:t>
            </a:r>
            <a:endParaRPr lang="fi-FI" dirty="0"/>
          </a:p>
          <a:p>
            <a:r>
              <a:rPr lang="fi-FI" dirty="0"/>
              <a:t>CSC </a:t>
            </a:r>
            <a:r>
              <a:rPr lang="fi-FI" dirty="0" err="1"/>
              <a:t>has</a:t>
            </a:r>
            <a:r>
              <a:rPr lang="fi-FI" dirty="0"/>
              <a:t> </a:t>
            </a:r>
            <a:r>
              <a:rPr lang="fi-FI" dirty="0" err="1"/>
              <a:t>prioritized</a:t>
            </a:r>
            <a:r>
              <a:rPr lang="fi-FI" dirty="0"/>
              <a:t> COVID-19 </a:t>
            </a:r>
            <a:r>
              <a:rPr lang="fi-FI" dirty="0" err="1"/>
              <a:t>related</a:t>
            </a:r>
            <a:r>
              <a:rPr lang="fi-FI" dirty="0"/>
              <a:t> </a:t>
            </a:r>
            <a:r>
              <a:rPr lang="fi-FI" dirty="0" err="1"/>
              <a:t>research</a:t>
            </a:r>
            <a:r>
              <a:rPr lang="fi-FI" dirty="0"/>
              <a:t> in </a:t>
            </a:r>
            <a:r>
              <a:rPr lang="fi-FI" dirty="0" err="1"/>
              <a:t>our</a:t>
            </a:r>
            <a:r>
              <a:rPr lang="fi-FI" dirty="0"/>
              <a:t> </a:t>
            </a:r>
            <a:r>
              <a:rPr lang="fi-FI" dirty="0" err="1"/>
              <a:t>services</a:t>
            </a:r>
            <a:r>
              <a:rPr lang="fi-FI" dirty="0"/>
              <a:t>, </a:t>
            </a:r>
            <a:r>
              <a:rPr lang="fi-FI" dirty="0" err="1"/>
              <a:t>such</a:t>
            </a:r>
            <a:r>
              <a:rPr lang="fi-FI" dirty="0"/>
              <a:t> as </a:t>
            </a:r>
            <a:r>
              <a:rPr lang="fi-FI" dirty="0" err="1"/>
              <a:t>high</a:t>
            </a:r>
            <a:r>
              <a:rPr lang="fi-FI" dirty="0"/>
              <a:t> </a:t>
            </a:r>
            <a:r>
              <a:rPr lang="fi-FI" dirty="0" err="1"/>
              <a:t>performance</a:t>
            </a:r>
            <a:r>
              <a:rPr lang="fi-FI" dirty="0"/>
              <a:t> </a:t>
            </a:r>
            <a:r>
              <a:rPr lang="fi-FI" dirty="0" err="1"/>
              <a:t>computing</a:t>
            </a:r>
            <a:r>
              <a:rPr lang="fi-FI" dirty="0"/>
              <a:t>. If </a:t>
            </a:r>
            <a:r>
              <a:rPr lang="fi-FI" dirty="0" err="1"/>
              <a:t>you</a:t>
            </a:r>
            <a:r>
              <a:rPr lang="fi-FI" dirty="0"/>
              <a:t> </a:t>
            </a:r>
            <a:r>
              <a:rPr lang="fi-FI" dirty="0" err="1"/>
              <a:t>work</a:t>
            </a:r>
            <a:r>
              <a:rPr lang="fi-FI" dirty="0"/>
              <a:t> </a:t>
            </a:r>
            <a:r>
              <a:rPr lang="fi-FI" dirty="0" err="1"/>
              <a:t>with</a:t>
            </a:r>
            <a:r>
              <a:rPr lang="fi-FI" dirty="0"/>
              <a:t> a COVID-19 </a:t>
            </a:r>
            <a:r>
              <a:rPr lang="fi-FI" dirty="0" err="1"/>
              <a:t>related</a:t>
            </a:r>
            <a:r>
              <a:rPr lang="fi-FI" dirty="0"/>
              <a:t> </a:t>
            </a:r>
            <a:r>
              <a:rPr lang="fi-FI" dirty="0" err="1"/>
              <a:t>research</a:t>
            </a:r>
            <a:r>
              <a:rPr lang="fi-FI" dirty="0"/>
              <a:t> </a:t>
            </a:r>
            <a:r>
              <a:rPr lang="fi-FI" dirty="0" err="1"/>
              <a:t>topic</a:t>
            </a:r>
            <a:r>
              <a:rPr lang="fi-FI" dirty="0"/>
              <a:t> and </a:t>
            </a:r>
            <a:r>
              <a:rPr lang="fi-FI" dirty="0" err="1"/>
              <a:t>want</a:t>
            </a:r>
            <a:r>
              <a:rPr lang="fi-FI" dirty="0"/>
              <a:t> to </a:t>
            </a:r>
            <a:r>
              <a:rPr lang="fi-FI" dirty="0" err="1"/>
              <a:t>know</a:t>
            </a:r>
            <a:r>
              <a:rPr lang="fi-FI" dirty="0"/>
              <a:t> </a:t>
            </a:r>
            <a:r>
              <a:rPr lang="fi-FI" dirty="0" err="1"/>
              <a:t>more</a:t>
            </a:r>
            <a:r>
              <a:rPr lang="fi-FI" dirty="0"/>
              <a:t>, </a:t>
            </a:r>
            <a:r>
              <a:rPr lang="fi-FI" dirty="0" err="1"/>
              <a:t>please</a:t>
            </a:r>
            <a:r>
              <a:rPr lang="fi-FI" dirty="0"/>
              <a:t> </a:t>
            </a:r>
            <a:r>
              <a:rPr lang="fi-FI" dirty="0" err="1"/>
              <a:t>contact</a:t>
            </a:r>
            <a:r>
              <a:rPr lang="fi-FI" dirty="0"/>
              <a:t> </a:t>
            </a:r>
            <a:r>
              <a:rPr lang="fi-FI" dirty="0">
                <a:hlinkClick r:id="rId2"/>
              </a:rPr>
              <a:t>servicedesk@csc.fi.</a:t>
            </a:r>
            <a:endParaRPr lang="fi-FI" dirty="0"/>
          </a:p>
          <a:p>
            <a:r>
              <a:rPr lang="fi-FI" dirty="0"/>
              <a:t>Funet </a:t>
            </a:r>
            <a:r>
              <a:rPr lang="fi-FI" dirty="0" err="1"/>
              <a:t>Miitti</a:t>
            </a:r>
            <a:r>
              <a:rPr lang="fi-FI" dirty="0"/>
              <a:t> (</a:t>
            </a:r>
            <a:r>
              <a:rPr lang="fi-FI" dirty="0" err="1"/>
              <a:t>Zoom</a:t>
            </a:r>
            <a:r>
              <a:rPr lang="fi-FI" dirty="0"/>
              <a:t>) FAQ: </a:t>
            </a:r>
            <a:r>
              <a:rPr lang="fi-FI" dirty="0">
                <a:hlinkClick r:id="rId3"/>
              </a:rPr>
              <a:t>https://wiki.eduuni.fi/display/csckorkeakoulut/Funet+Miitti+%28Zoom%29+FAQ</a:t>
            </a:r>
            <a:endParaRPr lang="fi-FI" dirty="0"/>
          </a:p>
          <a:p>
            <a:r>
              <a:rPr lang="fi-FI" dirty="0"/>
              <a:t>More </a:t>
            </a:r>
            <a:r>
              <a:rPr lang="fi-FI" dirty="0" err="1"/>
              <a:t>information</a:t>
            </a:r>
            <a:r>
              <a:rPr lang="fi-FI" dirty="0"/>
              <a:t>: </a:t>
            </a:r>
          </a:p>
          <a:p>
            <a:pPr lvl="1"/>
            <a:r>
              <a:rPr lang="fi-FI" dirty="0">
                <a:hlinkClick r:id="rId4"/>
              </a:rPr>
              <a:t>https://www.csc.fi/koronavirusinfo</a:t>
            </a:r>
            <a:endParaRPr lang="fi-FI" dirty="0"/>
          </a:p>
          <a:p>
            <a:pPr lvl="1"/>
            <a:r>
              <a:rPr lang="fi-FI" dirty="0">
                <a:hlinkClick r:id="rId5"/>
              </a:rPr>
              <a:t>Korkeakoulutusta ja tutkimusta tukevat palvelut poikkeustilanteessa</a:t>
            </a:r>
            <a:endParaRPr lang="fi-FI" dirty="0"/>
          </a:p>
          <a:p>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32</a:t>
            </a:fld>
            <a:endParaRPr lang="en-US" dirty="0"/>
          </a:p>
        </p:txBody>
      </p:sp>
    </p:spTree>
    <p:extLst>
      <p:ext uri="{BB962C8B-B14F-4D97-AF65-F5344CB8AC3E}">
        <p14:creationId xmlns:p14="http://schemas.microsoft.com/office/powerpoint/2010/main" val="1979678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Let’s talk!</a:t>
            </a: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9" b="1619"/>
          <a:stretch>
            <a:fillRect/>
          </a:stretch>
        </p:blipFill>
        <p:spPr/>
      </p:pic>
      <p:sp>
        <p:nvSpPr>
          <p:cNvPr id="4" name="Text Placeholder 3"/>
          <p:cNvSpPr>
            <a:spLocks noGrp="1"/>
          </p:cNvSpPr>
          <p:nvPr>
            <p:ph type="body" sz="quarter" idx="12"/>
          </p:nvPr>
        </p:nvSpPr>
        <p:spPr/>
        <p:txBody>
          <a:bodyPr/>
          <a:lstStyle/>
          <a:p>
            <a:r>
              <a:rPr lang="fi-FI" dirty="0"/>
              <a:t>HEIDI LAINE</a:t>
            </a:r>
          </a:p>
          <a:p>
            <a:r>
              <a:rPr lang="fi-FI" dirty="0"/>
              <a:t>Asiakasratkaisupäällikkö</a:t>
            </a:r>
          </a:p>
          <a:p>
            <a:r>
              <a:rPr lang="fi-FI" dirty="0"/>
              <a:t>Datanhallinnan palvelut</a:t>
            </a:r>
            <a:br>
              <a:rPr lang="fi-FI" dirty="0"/>
            </a:br>
            <a:endParaRPr lang="fi-FI" dirty="0"/>
          </a:p>
          <a:p>
            <a:r>
              <a:rPr lang="fi-FI" dirty="0"/>
              <a:t>CSC - IT CENTER FOR SCIENCE LTD.</a:t>
            </a:r>
          </a:p>
          <a:p>
            <a:r>
              <a:rPr lang="fi-FI" dirty="0"/>
              <a:t>Keilaranta 14, P. O. Box 405,</a:t>
            </a:r>
          </a:p>
          <a:p>
            <a:r>
              <a:rPr lang="fi-FI" dirty="0"/>
              <a:t>FI-02101 Espoo, Finland</a:t>
            </a:r>
          </a:p>
          <a:p>
            <a:r>
              <a:rPr lang="fi-FI" dirty="0"/>
              <a:t>Tel. +358 40 513 95 93</a:t>
            </a:r>
          </a:p>
          <a:p>
            <a:r>
              <a:rPr lang="fi-FI" dirty="0">
                <a:hlinkClick r:id="rId3"/>
              </a:rPr>
              <a:t>heidi.laine@csc.fi</a:t>
            </a:r>
            <a:endParaRPr lang="fi-FI" dirty="0"/>
          </a:p>
          <a:p>
            <a:r>
              <a:rPr lang="fi-FI" dirty="0">
                <a:hlinkClick r:id="rId4"/>
              </a:rPr>
              <a:t>www.csc.fi</a:t>
            </a:r>
            <a:endParaRPr lang="fi-FI" dirty="0">
              <a:effectLst/>
            </a:endParaRPr>
          </a:p>
        </p:txBody>
      </p:sp>
    </p:spTree>
    <p:extLst>
      <p:ext uri="{BB962C8B-B14F-4D97-AF65-F5344CB8AC3E}">
        <p14:creationId xmlns:p14="http://schemas.microsoft.com/office/powerpoint/2010/main" val="107519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34" y="104988"/>
            <a:ext cx="4261957" cy="671863"/>
          </a:xfrm>
        </p:spPr>
        <p:txBody>
          <a:bodyPr/>
          <a:lstStyle/>
          <a:p>
            <a:r>
              <a:rPr lang="en-US" dirty="0"/>
              <a:t>CSC’s solutions</a:t>
            </a:r>
          </a:p>
        </p:txBody>
      </p:sp>
      <p:sp>
        <p:nvSpPr>
          <p:cNvPr id="4" name="Date Placeholder 3"/>
          <p:cNvSpPr>
            <a:spLocks noGrp="1"/>
          </p:cNvSpPr>
          <p:nvPr>
            <p:ph type="dt" sz="half" idx="10"/>
          </p:nvPr>
        </p:nvSpPr>
        <p:spPr/>
        <p:txBody>
          <a:bodyPr/>
          <a:lstStyle/>
          <a:p>
            <a:pPr>
              <a:defRPr/>
            </a:pPr>
            <a:fld id="{9B4137FA-E41A-9F4F-917A-8F177691A111}" type="datetime1">
              <a:rPr lang="fi-FI" smtClean="0"/>
              <a:t>7.5.2020</a:t>
            </a:fld>
            <a:endParaRPr lang="en-US"/>
          </a:p>
        </p:txBody>
      </p:sp>
      <p:sp>
        <p:nvSpPr>
          <p:cNvPr id="5" name="Slide Number Placeholder 4"/>
          <p:cNvSpPr>
            <a:spLocks noGrp="1"/>
          </p:cNvSpPr>
          <p:nvPr>
            <p:ph type="sldNum" sz="quarter" idx="12"/>
          </p:nvPr>
        </p:nvSpPr>
        <p:spPr/>
        <p:txBody>
          <a:bodyPr/>
          <a:lstStyle/>
          <a:p>
            <a:pPr>
              <a:defRPr/>
            </a:pPr>
            <a:fld id="{2BC46539-7FEE-8846-9EF1-6D13C0293C6C}" type="slidenum">
              <a:rPr lang="en-US" smtClean="0"/>
              <a:pPr>
                <a:defRPr/>
              </a:pPr>
              <a:t>4</a:t>
            </a:fld>
            <a:endParaRPr lang="en-US"/>
          </a:p>
        </p:txBody>
      </p:sp>
      <p:sp>
        <p:nvSpPr>
          <p:cNvPr id="9" name="TextBox 8"/>
          <p:cNvSpPr txBox="1"/>
          <p:nvPr/>
        </p:nvSpPr>
        <p:spPr>
          <a:xfrm>
            <a:off x="386044" y="1401392"/>
            <a:ext cx="2288428" cy="433674"/>
          </a:xfrm>
          <a:prstGeom prst="rect">
            <a:avLst/>
          </a:prstGeom>
          <a:noFill/>
        </p:spPr>
        <p:txBody>
          <a:bodyPr wrap="square" lIns="0" tIns="18000" rtlCol="0" anchor="t">
            <a:spAutoFit/>
          </a:bodyPr>
          <a:lstStyle/>
          <a:p>
            <a:r>
              <a:rPr lang="en-US" sz="1200" dirty="0">
                <a:solidFill>
                  <a:srgbClr val="002060"/>
                </a:solidFill>
                <a:latin typeface="Corbel" charset="0"/>
                <a:ea typeface="Corbel" charset="0"/>
                <a:cs typeface="Corbel" charset="0"/>
              </a:rPr>
              <a:t>Computing and software</a:t>
            </a:r>
          </a:p>
          <a:p>
            <a:endParaRPr lang="fi-FI" sz="1200" b="1" dirty="0">
              <a:latin typeface="Corbel" charset="0"/>
              <a:ea typeface="Corbel" charset="0"/>
              <a:cs typeface="Corbel" charset="0"/>
            </a:endParaRPr>
          </a:p>
        </p:txBody>
      </p:sp>
      <p:pic>
        <p:nvPicPr>
          <p:cNvPr id="12" name="Picture 11" descr="laskentapalvelut_banner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44" y="776851"/>
            <a:ext cx="2295188" cy="624541"/>
          </a:xfrm>
          <a:prstGeom prst="rect">
            <a:avLst/>
          </a:prstGeom>
        </p:spPr>
      </p:pic>
      <p:sp>
        <p:nvSpPr>
          <p:cNvPr id="46" name="TextBox 45"/>
          <p:cNvSpPr txBox="1"/>
          <p:nvPr/>
        </p:nvSpPr>
        <p:spPr>
          <a:xfrm>
            <a:off x="395940" y="2319977"/>
            <a:ext cx="2818838" cy="618340"/>
          </a:xfrm>
          <a:prstGeom prst="rect">
            <a:avLst/>
          </a:prstGeom>
          <a:noFill/>
        </p:spPr>
        <p:txBody>
          <a:bodyPr wrap="square" lIns="0" tIns="18000" rtlCol="0">
            <a:spAutoFit/>
          </a:bodyPr>
          <a:lstStyle/>
          <a:p>
            <a:r>
              <a:rPr lang="en-US" sz="1200" dirty="0">
                <a:solidFill>
                  <a:srgbClr val="002060"/>
                </a:solidFill>
                <a:latin typeface="Corbel"/>
                <a:cs typeface="Corbel"/>
              </a:rPr>
              <a:t>Data management and analytics for research</a:t>
            </a:r>
          </a:p>
          <a:p>
            <a:endParaRPr lang="fi-FI" sz="1200" b="1" dirty="0">
              <a:solidFill>
                <a:schemeClr val="tx2"/>
              </a:solidFill>
              <a:latin typeface="Corbel"/>
              <a:cs typeface="Corbe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40" y="1701637"/>
            <a:ext cx="2295188" cy="624540"/>
          </a:xfrm>
          <a:prstGeom prst="rect">
            <a:avLst/>
          </a:prstGeom>
        </p:spPr>
      </p:pic>
      <p:sp>
        <p:nvSpPr>
          <p:cNvPr id="48" name="TextBox 47"/>
          <p:cNvSpPr txBox="1"/>
          <p:nvPr/>
        </p:nvSpPr>
        <p:spPr>
          <a:xfrm>
            <a:off x="386044" y="3370861"/>
            <a:ext cx="2288428" cy="433674"/>
          </a:xfrm>
          <a:prstGeom prst="rect">
            <a:avLst/>
          </a:prstGeom>
          <a:noFill/>
        </p:spPr>
        <p:txBody>
          <a:bodyPr wrap="square" lIns="0" tIns="18000" rtlCol="0">
            <a:spAutoFit/>
          </a:bodyPr>
          <a:lstStyle/>
          <a:p>
            <a:r>
              <a:rPr lang="en-US" sz="1200" dirty="0">
                <a:solidFill>
                  <a:srgbClr val="002060"/>
                </a:solidFill>
                <a:latin typeface="Corbel"/>
                <a:cs typeface="Corbel"/>
              </a:rPr>
              <a:t>Support and training for research</a:t>
            </a:r>
          </a:p>
          <a:p>
            <a:endParaRPr lang="fi-FI" sz="1200" b="1" dirty="0">
              <a:solidFill>
                <a:schemeClr val="tx2"/>
              </a:solidFill>
              <a:latin typeface="Corbel"/>
              <a:cs typeface="Corbel"/>
            </a:endParaRP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44" y="2746321"/>
            <a:ext cx="2295188" cy="624540"/>
          </a:xfrm>
          <a:prstGeom prst="rect">
            <a:avLst/>
          </a:prstGeom>
        </p:spPr>
      </p:pic>
      <p:sp>
        <p:nvSpPr>
          <p:cNvPr id="50" name="TextBox 49"/>
          <p:cNvSpPr txBox="1"/>
          <p:nvPr/>
        </p:nvSpPr>
        <p:spPr>
          <a:xfrm>
            <a:off x="386044" y="4307672"/>
            <a:ext cx="2288428" cy="433674"/>
          </a:xfrm>
          <a:prstGeom prst="rect">
            <a:avLst/>
          </a:prstGeom>
          <a:noFill/>
        </p:spPr>
        <p:txBody>
          <a:bodyPr wrap="square" lIns="0" tIns="18000" rtlCol="0">
            <a:spAutoFit/>
          </a:bodyPr>
          <a:lstStyle/>
          <a:p>
            <a:r>
              <a:rPr lang="fi-FI" sz="1200" dirty="0" err="1">
                <a:solidFill>
                  <a:srgbClr val="002060"/>
                </a:solidFill>
                <a:latin typeface="Corbel"/>
                <a:cs typeface="Corbel"/>
              </a:rPr>
              <a:t>Research</a:t>
            </a:r>
            <a:r>
              <a:rPr lang="fi-FI" sz="1200" dirty="0">
                <a:solidFill>
                  <a:srgbClr val="002060"/>
                </a:solidFill>
                <a:latin typeface="Corbel"/>
                <a:cs typeface="Corbel"/>
              </a:rPr>
              <a:t> </a:t>
            </a:r>
            <a:r>
              <a:rPr lang="fi-FI" sz="1200" dirty="0" err="1">
                <a:solidFill>
                  <a:srgbClr val="002060"/>
                </a:solidFill>
                <a:latin typeface="Corbel"/>
                <a:cs typeface="Corbel"/>
              </a:rPr>
              <a:t>administration</a:t>
            </a:r>
            <a:endParaRPr lang="fi-FI" sz="1200" dirty="0">
              <a:solidFill>
                <a:srgbClr val="002060"/>
              </a:solidFill>
              <a:latin typeface="Corbel"/>
              <a:cs typeface="Corbel"/>
            </a:endParaRPr>
          </a:p>
          <a:p>
            <a:endParaRPr lang="fi-FI" sz="1200" b="1" dirty="0">
              <a:solidFill>
                <a:schemeClr val="tx2"/>
              </a:solidFill>
              <a:latin typeface="Corbel"/>
              <a:cs typeface="Corbel"/>
            </a:endParaRPr>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44" y="3683131"/>
            <a:ext cx="2295188" cy="624540"/>
          </a:xfrm>
          <a:prstGeom prst="rect">
            <a:avLst/>
          </a:prstGeom>
        </p:spPr>
      </p:pic>
      <p:sp>
        <p:nvSpPr>
          <p:cNvPr id="52" name="TextBox 51"/>
          <p:cNvSpPr txBox="1"/>
          <p:nvPr/>
        </p:nvSpPr>
        <p:spPr>
          <a:xfrm>
            <a:off x="3204881" y="1401392"/>
            <a:ext cx="2445147" cy="618340"/>
          </a:xfrm>
          <a:prstGeom prst="rect">
            <a:avLst/>
          </a:prstGeom>
          <a:noFill/>
        </p:spPr>
        <p:txBody>
          <a:bodyPr wrap="square" lIns="0" tIns="18000" rtlCol="0">
            <a:spAutoFit/>
          </a:bodyPr>
          <a:lstStyle/>
          <a:p>
            <a:r>
              <a:rPr lang="en-US" sz="1200" dirty="0">
                <a:solidFill>
                  <a:srgbClr val="002060"/>
                </a:solidFill>
                <a:latin typeface="Corbel"/>
                <a:cs typeface="Corbel"/>
              </a:rPr>
              <a:t>Solutions for managing and </a:t>
            </a:r>
          </a:p>
          <a:p>
            <a:r>
              <a:rPr lang="en-US" sz="1200" dirty="0">
                <a:solidFill>
                  <a:srgbClr val="002060"/>
                </a:solidFill>
                <a:latin typeface="Corbel"/>
                <a:cs typeface="Corbel"/>
              </a:rPr>
              <a:t>organizing education</a:t>
            </a:r>
          </a:p>
          <a:p>
            <a:endParaRPr lang="fi-FI" sz="1200" b="1" dirty="0">
              <a:solidFill>
                <a:schemeClr val="tx2"/>
              </a:solidFill>
              <a:latin typeface="Corbel"/>
              <a:cs typeface="Corbel"/>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882" y="776851"/>
            <a:ext cx="2295188" cy="624540"/>
          </a:xfrm>
          <a:prstGeom prst="rect">
            <a:avLst/>
          </a:prstGeom>
        </p:spPr>
      </p:pic>
      <p:sp>
        <p:nvSpPr>
          <p:cNvPr id="54" name="TextBox 53"/>
          <p:cNvSpPr txBox="1"/>
          <p:nvPr/>
        </p:nvSpPr>
        <p:spPr>
          <a:xfrm>
            <a:off x="3204881" y="2437641"/>
            <a:ext cx="2551025" cy="433674"/>
          </a:xfrm>
          <a:prstGeom prst="rect">
            <a:avLst/>
          </a:prstGeom>
          <a:noFill/>
        </p:spPr>
        <p:txBody>
          <a:bodyPr wrap="square" lIns="0" tIns="18000" rtlCol="0">
            <a:spAutoFit/>
          </a:bodyPr>
          <a:lstStyle/>
          <a:p>
            <a:r>
              <a:rPr lang="en-US" sz="1200" dirty="0">
                <a:solidFill>
                  <a:srgbClr val="002060"/>
                </a:solidFill>
                <a:latin typeface="Corbel"/>
                <a:cs typeface="Corbel"/>
              </a:rPr>
              <a:t>Solutions for learners and teachers</a:t>
            </a:r>
          </a:p>
          <a:p>
            <a:endParaRPr lang="fi-FI" sz="1200" b="1" dirty="0">
              <a:solidFill>
                <a:schemeClr val="tx2"/>
              </a:solidFill>
              <a:latin typeface="Corbel"/>
              <a:cs typeface="Corbel"/>
            </a:endParaRPr>
          </a:p>
        </p:txBody>
      </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884" y="1797251"/>
            <a:ext cx="2295184" cy="624540"/>
          </a:xfrm>
          <a:prstGeom prst="rect">
            <a:avLst/>
          </a:prstGeom>
        </p:spPr>
      </p:pic>
      <p:sp>
        <p:nvSpPr>
          <p:cNvPr id="56" name="TextBox 55"/>
          <p:cNvSpPr txBox="1"/>
          <p:nvPr/>
        </p:nvSpPr>
        <p:spPr>
          <a:xfrm>
            <a:off x="3204882" y="3390761"/>
            <a:ext cx="2288428" cy="433674"/>
          </a:xfrm>
          <a:prstGeom prst="rect">
            <a:avLst/>
          </a:prstGeom>
          <a:noFill/>
        </p:spPr>
        <p:txBody>
          <a:bodyPr wrap="square" lIns="0" tIns="18000" rtlCol="0">
            <a:spAutoFit/>
          </a:bodyPr>
          <a:lstStyle/>
          <a:p>
            <a:r>
              <a:rPr lang="en-US" sz="1200" dirty="0">
                <a:solidFill>
                  <a:srgbClr val="002060"/>
                </a:solidFill>
                <a:latin typeface="Corbel"/>
                <a:cs typeface="Corbel"/>
              </a:rPr>
              <a:t>Solutions for educational and teaching cooperation </a:t>
            </a:r>
            <a:endParaRPr lang="fi-FI" sz="1200" dirty="0">
              <a:solidFill>
                <a:srgbClr val="002060"/>
              </a:solidFill>
              <a:latin typeface="Corbel"/>
              <a:cs typeface="Corbel"/>
            </a:endParaRPr>
          </a:p>
        </p:txBody>
      </p:sp>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4886" y="2736764"/>
            <a:ext cx="2295184" cy="624540"/>
          </a:xfrm>
          <a:prstGeom prst="rect">
            <a:avLst/>
          </a:prstGeom>
        </p:spPr>
      </p:pic>
      <p:sp>
        <p:nvSpPr>
          <p:cNvPr id="58" name="TextBox 57"/>
          <p:cNvSpPr txBox="1"/>
          <p:nvPr/>
        </p:nvSpPr>
        <p:spPr>
          <a:xfrm>
            <a:off x="6013821" y="1401392"/>
            <a:ext cx="2514162" cy="618340"/>
          </a:xfrm>
          <a:prstGeom prst="rect">
            <a:avLst/>
          </a:prstGeom>
          <a:noFill/>
        </p:spPr>
        <p:txBody>
          <a:bodyPr wrap="square" lIns="0" tIns="18000" rtlCol="0">
            <a:spAutoFit/>
          </a:bodyPr>
          <a:lstStyle/>
          <a:p>
            <a:r>
              <a:rPr lang="en-US" sz="1200" dirty="0">
                <a:solidFill>
                  <a:srgbClr val="002060"/>
                </a:solidFill>
                <a:latin typeface="Corbel"/>
                <a:cs typeface="Corbel"/>
              </a:rPr>
              <a:t>Hosting services tailored to customers’ needs</a:t>
            </a:r>
          </a:p>
          <a:p>
            <a:endParaRPr lang="fi-FI" sz="1200" b="1" dirty="0">
              <a:solidFill>
                <a:schemeClr val="tx2"/>
              </a:solidFill>
              <a:latin typeface="Corbel"/>
              <a:cs typeface="Corbel"/>
            </a:endParaRPr>
          </a:p>
        </p:txBody>
      </p:sp>
      <p:pic>
        <p:nvPicPr>
          <p:cNvPr id="59" name="Picture 5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3821" y="776851"/>
            <a:ext cx="2295188" cy="624540"/>
          </a:xfrm>
          <a:prstGeom prst="rect">
            <a:avLst/>
          </a:prstGeom>
        </p:spPr>
      </p:pic>
      <p:sp>
        <p:nvSpPr>
          <p:cNvPr id="60" name="TextBox 59"/>
          <p:cNvSpPr txBox="1"/>
          <p:nvPr/>
        </p:nvSpPr>
        <p:spPr>
          <a:xfrm>
            <a:off x="6013821" y="2428200"/>
            <a:ext cx="2295188" cy="433674"/>
          </a:xfrm>
          <a:prstGeom prst="rect">
            <a:avLst/>
          </a:prstGeom>
          <a:noFill/>
        </p:spPr>
        <p:txBody>
          <a:bodyPr wrap="square" lIns="0" tIns="18000" rtlCol="0">
            <a:spAutoFit/>
          </a:bodyPr>
          <a:lstStyle/>
          <a:p>
            <a:r>
              <a:rPr lang="fi-FI" sz="1200" dirty="0">
                <a:solidFill>
                  <a:srgbClr val="002060"/>
                </a:solidFill>
                <a:latin typeface="Corbel"/>
                <a:cs typeface="Corbel"/>
              </a:rPr>
              <a:t>Identity and </a:t>
            </a:r>
            <a:r>
              <a:rPr lang="fi-FI" sz="1200" dirty="0" err="1">
                <a:solidFill>
                  <a:srgbClr val="002060"/>
                </a:solidFill>
                <a:latin typeface="Corbel"/>
                <a:cs typeface="Corbel"/>
              </a:rPr>
              <a:t>authorisation</a:t>
            </a:r>
            <a:endParaRPr lang="fi-FI" sz="1200" dirty="0">
              <a:solidFill>
                <a:srgbClr val="002060"/>
              </a:solidFill>
              <a:latin typeface="Corbel"/>
              <a:cs typeface="Corbel"/>
            </a:endParaRPr>
          </a:p>
          <a:p>
            <a:endParaRPr lang="fi-FI" sz="1200" b="1" dirty="0">
              <a:solidFill>
                <a:schemeClr val="tx2"/>
              </a:solidFill>
              <a:latin typeface="Corbel"/>
              <a:cs typeface="Corbel"/>
            </a:endParaRPr>
          </a:p>
        </p:txBody>
      </p:sp>
      <p:pic>
        <p:nvPicPr>
          <p:cNvPr id="61" name="Picture 6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3720" y="1813101"/>
            <a:ext cx="2295184" cy="624540"/>
          </a:xfrm>
          <a:prstGeom prst="rect">
            <a:avLst/>
          </a:prstGeom>
        </p:spPr>
      </p:pic>
      <p:sp>
        <p:nvSpPr>
          <p:cNvPr id="62" name="TextBox 61"/>
          <p:cNvSpPr txBox="1"/>
          <p:nvPr/>
        </p:nvSpPr>
        <p:spPr>
          <a:xfrm>
            <a:off x="6013821" y="3390761"/>
            <a:ext cx="2288428" cy="433674"/>
          </a:xfrm>
          <a:prstGeom prst="rect">
            <a:avLst/>
          </a:prstGeom>
          <a:noFill/>
        </p:spPr>
        <p:txBody>
          <a:bodyPr wrap="square" lIns="0" tIns="18000" rtlCol="0">
            <a:spAutoFit/>
          </a:bodyPr>
          <a:lstStyle/>
          <a:p>
            <a:r>
              <a:rPr lang="en-US" sz="1200" dirty="0">
                <a:solidFill>
                  <a:srgbClr val="002060"/>
                </a:solidFill>
                <a:latin typeface="Corbel"/>
                <a:cs typeface="Corbel"/>
              </a:rPr>
              <a:t>Management and use of data</a:t>
            </a:r>
          </a:p>
          <a:p>
            <a:endParaRPr lang="fi-FI" sz="1200" b="1" dirty="0">
              <a:solidFill>
                <a:schemeClr val="tx2"/>
              </a:solidFill>
              <a:latin typeface="Corbel"/>
              <a:cs typeface="Corbel"/>
            </a:endParaRPr>
          </a:p>
        </p:txBody>
      </p:sp>
      <p:pic>
        <p:nvPicPr>
          <p:cNvPr id="63" name="Picture 6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3823" y="2716485"/>
            <a:ext cx="2295184" cy="624540"/>
          </a:xfrm>
          <a:prstGeom prst="rect">
            <a:avLst/>
          </a:prstGeom>
        </p:spPr>
      </p:pic>
      <p:sp>
        <p:nvSpPr>
          <p:cNvPr id="26" name="Rectangle 25"/>
          <p:cNvSpPr/>
          <p:nvPr/>
        </p:nvSpPr>
        <p:spPr>
          <a:xfrm>
            <a:off x="5791387" y="3638651"/>
            <a:ext cx="3177951" cy="1009846"/>
          </a:xfrm>
          <a:prstGeom prst="rect">
            <a:avLst/>
          </a:prstGeom>
          <a:solidFill>
            <a:srgbClr val="D0DCED"/>
          </a:solidFill>
        </p:spPr>
        <p:txBody>
          <a:bodyPr wrap="square" lIns="251999" tIns="180000" rIns="251999" bIns="180000">
            <a:spAutoFit/>
          </a:bodyPr>
          <a:lstStyle/>
          <a:p>
            <a:pPr algn="ctr"/>
            <a:r>
              <a:rPr lang="en-US" sz="1400" b="1" dirty="0">
                <a:solidFill>
                  <a:srgbClr val="002F5F"/>
                </a:solidFill>
                <a:latin typeface="Corbel"/>
                <a:cs typeface="Corbel"/>
              </a:rPr>
              <a:t>ICT platforms, </a:t>
            </a:r>
            <a:r>
              <a:rPr lang="en-US" sz="1400" b="1" dirty="0" err="1">
                <a:solidFill>
                  <a:srgbClr val="002F5F"/>
                </a:solidFill>
                <a:latin typeface="Corbel"/>
                <a:cs typeface="Corbel"/>
              </a:rPr>
              <a:t>Funet</a:t>
            </a:r>
            <a:r>
              <a:rPr lang="en-US" sz="1400" b="1" dirty="0">
                <a:solidFill>
                  <a:srgbClr val="002F5F"/>
                </a:solidFill>
                <a:latin typeface="Corbel"/>
                <a:cs typeface="Corbel"/>
              </a:rPr>
              <a:t> network and data center functions are the base for our solutions </a:t>
            </a:r>
          </a:p>
        </p:txBody>
      </p:sp>
    </p:spTree>
    <p:extLst>
      <p:ext uri="{BB962C8B-B14F-4D97-AF65-F5344CB8AC3E}">
        <p14:creationId xmlns:p14="http://schemas.microsoft.com/office/powerpoint/2010/main" val="69602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err="1"/>
              <a:t>Good</a:t>
            </a:r>
            <a:r>
              <a:rPr lang="fi-FI" dirty="0"/>
              <a:t> Data Management</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5</a:t>
            </a:fld>
            <a:endParaRPr lang="en-US" dirty="0"/>
          </a:p>
        </p:txBody>
      </p:sp>
    </p:spTree>
    <p:extLst>
      <p:ext uri="{BB962C8B-B14F-4D97-AF65-F5344CB8AC3E}">
        <p14:creationId xmlns:p14="http://schemas.microsoft.com/office/powerpoint/2010/main" val="186837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77" y="247544"/>
            <a:ext cx="7742238" cy="803275"/>
          </a:xfrm>
        </p:spPr>
        <p:txBody>
          <a:bodyPr/>
          <a:lstStyle/>
          <a:p>
            <a:r>
              <a:rPr lang="fi-FI" dirty="0" err="1"/>
              <a:t>What’s</a:t>
            </a:r>
            <a:r>
              <a:rPr lang="fi-FI" dirty="0"/>
              <a:t> </a:t>
            </a:r>
            <a:r>
              <a:rPr lang="fi-FI" dirty="0" err="1"/>
              <a:t>so</a:t>
            </a:r>
            <a:r>
              <a:rPr lang="fi-FI" dirty="0"/>
              <a:t> </a:t>
            </a:r>
            <a:r>
              <a:rPr lang="fi-FI" dirty="0" err="1"/>
              <a:t>special</a:t>
            </a:r>
            <a:r>
              <a:rPr lang="fi-FI" dirty="0"/>
              <a:t> </a:t>
            </a:r>
            <a:r>
              <a:rPr lang="fi-FI" dirty="0" err="1"/>
              <a:t>about</a:t>
            </a:r>
            <a:r>
              <a:rPr lang="fi-FI" dirty="0"/>
              <a:t> data?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6</a:t>
            </a:fld>
            <a:endParaRPr lang="en-US" dirty="0"/>
          </a:p>
        </p:txBody>
      </p:sp>
      <p:sp>
        <p:nvSpPr>
          <p:cNvPr id="3" name="Content Placeholder 2"/>
          <p:cNvSpPr>
            <a:spLocks noGrp="1"/>
          </p:cNvSpPr>
          <p:nvPr>
            <p:ph idx="1"/>
          </p:nvPr>
        </p:nvSpPr>
        <p:spPr>
          <a:xfrm>
            <a:off x="769677" y="1033023"/>
            <a:ext cx="8054715" cy="3184525"/>
          </a:xfrm>
        </p:spPr>
        <p:txBody>
          <a:bodyPr/>
          <a:lstStyle/>
          <a:p>
            <a:pPr marL="0" indent="0">
              <a:buNone/>
            </a:pPr>
            <a:r>
              <a:rPr lang="en-US" i="1" dirty="0"/>
              <a:t>““Data is the new oil. It’s valuable, but if unrefined it cannot really be used. It has to be changed into gas, plastic, chemicals, </a:t>
            </a:r>
            <a:r>
              <a:rPr lang="en-US" i="1" dirty="0" err="1"/>
              <a:t>etc</a:t>
            </a:r>
            <a:r>
              <a:rPr lang="en-US" i="1" dirty="0"/>
              <a:t> to create a valuable entity that drives profitable activity; so must data be broken down, analyzed for it to have value.”</a:t>
            </a:r>
            <a:r>
              <a:rPr lang="en-US" dirty="0"/>
              <a:t>– </a:t>
            </a:r>
            <a:r>
              <a:rPr lang="en-US" b="1" dirty="0"/>
              <a:t>Clive </a:t>
            </a:r>
            <a:r>
              <a:rPr lang="en-US" b="1" dirty="0" err="1"/>
              <a:t>Humby</a:t>
            </a:r>
            <a:r>
              <a:rPr lang="en-US" dirty="0"/>
              <a:t>, mathematician </a:t>
            </a:r>
          </a:p>
          <a:p>
            <a:pPr marL="0" indent="0">
              <a:buNone/>
            </a:pPr>
            <a:endParaRPr lang="fi-FI"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564" y="2432584"/>
            <a:ext cx="6128940" cy="2056866"/>
          </a:xfrm>
          <a:prstGeom prst="rect">
            <a:avLst/>
          </a:prstGeom>
        </p:spPr>
      </p:pic>
      <p:sp>
        <p:nvSpPr>
          <p:cNvPr id="8" name="Rectangle 7"/>
          <p:cNvSpPr/>
          <p:nvPr/>
        </p:nvSpPr>
        <p:spPr>
          <a:xfrm>
            <a:off x="1632860" y="4425771"/>
            <a:ext cx="6765792" cy="230832"/>
          </a:xfrm>
          <a:prstGeom prst="rect">
            <a:avLst/>
          </a:prstGeom>
        </p:spPr>
        <p:txBody>
          <a:bodyPr wrap="square">
            <a:spAutoFit/>
          </a:bodyPr>
          <a:lstStyle/>
          <a:p>
            <a:r>
              <a:rPr lang="fi-FI" sz="900" dirty="0">
                <a:solidFill>
                  <a:srgbClr val="D0DCED"/>
                </a:solidFill>
              </a:rPr>
              <a:t>Lainauksen ja kuvaajan lähde: https://medium.com/project-2030/data-is-the-new-oil-a-ludicrous-proposition-1d91bba4f294</a:t>
            </a:r>
          </a:p>
        </p:txBody>
      </p:sp>
    </p:spTree>
    <p:extLst>
      <p:ext uri="{BB962C8B-B14F-4D97-AF65-F5344CB8AC3E}">
        <p14:creationId xmlns:p14="http://schemas.microsoft.com/office/powerpoint/2010/main" val="6536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31" y="233699"/>
            <a:ext cx="7742238" cy="803275"/>
          </a:xfrm>
        </p:spPr>
        <p:txBody>
          <a:bodyPr/>
          <a:lstStyle/>
          <a:p>
            <a:r>
              <a:rPr lang="fi-FI" dirty="0" err="1"/>
              <a:t>Two</a:t>
            </a:r>
            <a:r>
              <a:rPr lang="fi-FI" dirty="0"/>
              <a:t> </a:t>
            </a:r>
            <a:r>
              <a:rPr lang="fi-FI" dirty="0" err="1"/>
              <a:t>major</a:t>
            </a:r>
            <a:r>
              <a:rPr lang="fi-FI" dirty="0"/>
              <a:t> </a:t>
            </a:r>
            <a:r>
              <a:rPr lang="fi-FI" dirty="0" err="1"/>
              <a:t>bottlenecks</a:t>
            </a:r>
            <a:r>
              <a:rPr lang="fi-FI" dirty="0"/>
              <a:t>: </a:t>
            </a:r>
            <a:r>
              <a:rPr lang="fi-FI" dirty="0" err="1"/>
              <a:t>quality</a:t>
            </a:r>
            <a:r>
              <a:rPr lang="fi-FI" dirty="0"/>
              <a:t> and </a:t>
            </a:r>
            <a:r>
              <a:rPr lang="fi-FI" dirty="0" err="1"/>
              <a:t>accessibility</a:t>
            </a: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7</a:t>
            </a:fld>
            <a:endParaRPr lang="en-US" dirty="0"/>
          </a:p>
        </p:txBody>
      </p:sp>
      <p:pic>
        <p:nvPicPr>
          <p:cNvPr id="9" name="Picture 8"/>
          <p:cNvPicPr>
            <a:picLocks noChangeAspect="1"/>
          </p:cNvPicPr>
          <p:nvPr/>
        </p:nvPicPr>
        <p:blipFill rotWithShape="1">
          <a:blip r:embed="rId3"/>
          <a:srcRect t="1563" b="1563"/>
          <a:stretch/>
        </p:blipFill>
        <p:spPr>
          <a:xfrm>
            <a:off x="4085174" y="1291368"/>
            <a:ext cx="5036519" cy="2656920"/>
          </a:xfrm>
          <a:prstGeom prst="rect">
            <a:avLst/>
          </a:prstGeom>
        </p:spPr>
      </p:pic>
      <p:pic>
        <p:nvPicPr>
          <p:cNvPr id="14" name="Picture 13"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4603981" y="2501691"/>
            <a:ext cx="414997" cy="473096"/>
          </a:xfrm>
          <a:prstGeom prst="rect">
            <a:avLst/>
          </a:prstGeom>
        </p:spPr>
      </p:pic>
      <p:pic>
        <p:nvPicPr>
          <p:cNvPr id="15" name="Picture 14" descr="A Better Save Icon – Seth Coelen – Medium"/>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46053"/>
          <a:stretch/>
        </p:blipFill>
        <p:spPr>
          <a:xfrm flipH="1">
            <a:off x="6279525" y="2437560"/>
            <a:ext cx="547686" cy="502593"/>
          </a:xfrm>
          <a:prstGeom prst="rect">
            <a:avLst/>
          </a:prstGeom>
        </p:spPr>
      </p:pic>
      <p:pic>
        <p:nvPicPr>
          <p:cNvPr id="16" name="Picture 15"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5460478" y="2489499"/>
            <a:ext cx="414997" cy="473096"/>
          </a:xfrm>
          <a:prstGeom prst="rect">
            <a:avLst/>
          </a:prstGeom>
        </p:spPr>
      </p:pic>
      <p:pic>
        <p:nvPicPr>
          <p:cNvPr id="17" name="Picture 16"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7195740" y="2501691"/>
            <a:ext cx="414997" cy="473096"/>
          </a:xfrm>
          <a:prstGeom prst="rect">
            <a:avLst/>
          </a:prstGeom>
        </p:spPr>
      </p:pic>
      <p:pic>
        <p:nvPicPr>
          <p:cNvPr id="18" name="Picture 17"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8029216" y="2514356"/>
            <a:ext cx="414997" cy="473096"/>
          </a:xfrm>
          <a:prstGeom prst="rect">
            <a:avLst/>
          </a:prstGeom>
        </p:spPr>
      </p:pic>
      <p:sp>
        <p:nvSpPr>
          <p:cNvPr id="22" name="Rectangle 21"/>
          <p:cNvSpPr/>
          <p:nvPr/>
        </p:nvSpPr>
        <p:spPr>
          <a:xfrm>
            <a:off x="4486789" y="4183404"/>
            <a:ext cx="1549425" cy="135743"/>
          </a:xfrm>
          <a:prstGeom prst="rect">
            <a:avLst/>
          </a:prstGeom>
        </p:spPr>
        <p:txBody>
          <a:bodyPr wrap="square">
            <a:spAutoFit/>
          </a:bodyPr>
          <a:lstStyle/>
          <a:p>
            <a:r>
              <a:rPr lang="fi-FI" sz="282" dirty="0">
                <a:solidFill>
                  <a:schemeClr val="bg2">
                    <a:lumMod val="65000"/>
                  </a:schemeClr>
                </a:solidFill>
                <a:latin typeface="Times New Roman" panose="02020603050405020304" pitchFamily="18" charset="0"/>
                <a:cs typeface="Times New Roman" panose="02020603050405020304" pitchFamily="18" charset="0"/>
              </a:rPr>
              <a:t>Lähde: https://www.elsevier.com/about/open-science/research-data/open-data-report </a:t>
            </a:r>
          </a:p>
        </p:txBody>
      </p:sp>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42110"/>
          <a:stretch/>
        </p:blipFill>
        <p:spPr bwMode="auto">
          <a:xfrm>
            <a:off x="389647" y="947205"/>
            <a:ext cx="2798170" cy="205931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3474" t="5912" r="56460"/>
          <a:stretch/>
        </p:blipFill>
        <p:spPr bwMode="auto">
          <a:xfrm>
            <a:off x="1913248" y="1809091"/>
            <a:ext cx="2255713" cy="225675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72431" y="1659751"/>
            <a:ext cx="1640571" cy="399570"/>
          </a:xfrm>
          <a:prstGeom prst="rect">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11" name="Rectangle 10"/>
          <p:cNvSpPr/>
          <p:nvPr/>
        </p:nvSpPr>
        <p:spPr>
          <a:xfrm>
            <a:off x="574239" y="4184716"/>
            <a:ext cx="4572000" cy="135422"/>
          </a:xfrm>
          <a:prstGeom prst="rect">
            <a:avLst/>
          </a:prstGeom>
        </p:spPr>
        <p:txBody>
          <a:bodyPr>
            <a:spAutoFit/>
          </a:bodyPr>
          <a:lstStyle/>
          <a:p>
            <a:r>
              <a:rPr lang="fi-FI" sz="280" dirty="0">
                <a:solidFill>
                  <a:schemeClr val="bg2">
                    <a:lumMod val="65000"/>
                  </a:schemeClr>
                </a:solidFill>
                <a:latin typeface="Times New Roman" panose="02020603050405020304" pitchFamily="18" charset="0"/>
                <a:cs typeface="Times New Roman" panose="02020603050405020304" pitchFamily="18" charset="0"/>
              </a:rPr>
              <a:t>Lähde: https://www.forbes.com/sites/gilpress/2016/03/23/data-preparation-most-time-consuming-least-enjoyable-data-science-task-survey-says/#7b34677e6f63</a:t>
            </a:r>
          </a:p>
        </p:txBody>
      </p:sp>
    </p:spTree>
    <p:extLst>
      <p:ext uri="{BB962C8B-B14F-4D97-AF65-F5344CB8AC3E}">
        <p14:creationId xmlns:p14="http://schemas.microsoft.com/office/powerpoint/2010/main" val="254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err="1">
                <a:solidFill>
                  <a:srgbClr val="EA1D77"/>
                </a:solidFill>
              </a:rPr>
              <a:t>Understanding</a:t>
            </a:r>
            <a:r>
              <a:rPr lang="fi-FI" dirty="0">
                <a:solidFill>
                  <a:srgbClr val="EA1D77"/>
                </a:solidFill>
              </a:rPr>
              <a:t> data </a:t>
            </a:r>
            <a:r>
              <a:rPr lang="fi-FI" dirty="0" err="1">
                <a:solidFill>
                  <a:srgbClr val="EA1D77"/>
                </a:solidFill>
              </a:rPr>
              <a:t>key</a:t>
            </a:r>
            <a:r>
              <a:rPr lang="fi-FI" dirty="0">
                <a:solidFill>
                  <a:srgbClr val="EA1D77"/>
                </a:solidFill>
              </a:rPr>
              <a:t> to CSC </a:t>
            </a:r>
            <a:r>
              <a:rPr lang="fi-FI" dirty="0" err="1">
                <a:solidFill>
                  <a:srgbClr val="EA1D77"/>
                </a:solidFill>
              </a:rPr>
              <a:t>services</a:t>
            </a:r>
            <a:endParaRPr lang="fi-FI" dirty="0">
              <a:solidFill>
                <a:srgbClr val="EA1D77"/>
              </a:solidFill>
            </a:endParaRPr>
          </a:p>
        </p:txBody>
      </p:sp>
      <p:sp>
        <p:nvSpPr>
          <p:cNvPr id="3" name="Content Placeholder 2"/>
          <p:cNvSpPr>
            <a:spLocks noGrp="1"/>
          </p:cNvSpPr>
          <p:nvPr>
            <p:ph idx="1"/>
          </p:nvPr>
        </p:nvSpPr>
        <p:spPr>
          <a:xfrm>
            <a:off x="524204" y="3380783"/>
            <a:ext cx="3732751" cy="3185985"/>
          </a:xfrm>
        </p:spPr>
        <p:txBody>
          <a:bodyPr/>
          <a:lstStyle/>
          <a:p>
            <a:pPr marL="0" indent="0">
              <a:buNone/>
            </a:pPr>
            <a:r>
              <a:rPr lang="fi-FI" sz="1600" dirty="0" err="1"/>
              <a:t>Recognising</a:t>
            </a:r>
            <a:r>
              <a:rPr lang="fi-FI" sz="1600" dirty="0"/>
              <a:t> and </a:t>
            </a:r>
            <a:r>
              <a:rPr lang="fi-FI" sz="1600" dirty="0" err="1"/>
              <a:t>understanding</a:t>
            </a:r>
            <a:r>
              <a:rPr lang="fi-FI" sz="1600" dirty="0"/>
              <a:t> data </a:t>
            </a:r>
            <a:r>
              <a:rPr lang="fi-FI" sz="1600" dirty="0" err="1"/>
              <a:t>related</a:t>
            </a:r>
            <a:r>
              <a:rPr lang="fi-FI" sz="1600" dirty="0"/>
              <a:t> </a:t>
            </a:r>
            <a:r>
              <a:rPr lang="fi-FI" sz="1600" dirty="0" err="1"/>
              <a:t>information</a:t>
            </a:r>
            <a:r>
              <a:rPr lang="fi-FI" sz="1600" dirty="0"/>
              <a:t> and </a:t>
            </a:r>
            <a:r>
              <a:rPr lang="fi-FI" sz="1600" dirty="0" err="1"/>
              <a:t>workflows</a:t>
            </a:r>
            <a:r>
              <a:rPr lang="fi-FI" sz="1600" dirty="0"/>
              <a:t> is </a:t>
            </a:r>
            <a:r>
              <a:rPr lang="fi-FI" sz="1600" dirty="0" err="1"/>
              <a:t>the</a:t>
            </a:r>
            <a:r>
              <a:rPr lang="fi-FI" sz="1600" dirty="0"/>
              <a:t> </a:t>
            </a:r>
            <a:r>
              <a:rPr lang="fi-FI" sz="1600" dirty="0" err="1"/>
              <a:t>key</a:t>
            </a:r>
            <a:r>
              <a:rPr lang="fi-FI" sz="1600" dirty="0"/>
              <a:t> to </a:t>
            </a:r>
            <a:r>
              <a:rPr lang="fi-FI" sz="1600" dirty="0" err="1"/>
              <a:t>harnessing</a:t>
            </a:r>
            <a:r>
              <a:rPr lang="fi-FI" sz="1600" dirty="0"/>
              <a:t> </a:t>
            </a:r>
            <a:r>
              <a:rPr lang="fi-FI" sz="1600" dirty="0" err="1"/>
              <a:t>the</a:t>
            </a:r>
            <a:r>
              <a:rPr lang="fi-FI" sz="1600" dirty="0"/>
              <a:t> </a:t>
            </a:r>
            <a:r>
              <a:rPr lang="fi-FI" sz="1600" dirty="0" err="1"/>
              <a:t>full</a:t>
            </a:r>
            <a:r>
              <a:rPr lang="fi-FI" sz="1600" dirty="0"/>
              <a:t> </a:t>
            </a:r>
            <a:r>
              <a:rPr lang="fi-FI" sz="1600" dirty="0" err="1"/>
              <a:t>potential</a:t>
            </a:r>
            <a:r>
              <a:rPr lang="fi-FI" sz="1600" dirty="0"/>
              <a:t> of CSC </a:t>
            </a:r>
            <a:r>
              <a:rPr lang="fi-FI" sz="1600" dirty="0" err="1"/>
              <a:t>services</a:t>
            </a:r>
            <a:r>
              <a:rPr lang="fi-FI" sz="1600" dirty="0"/>
              <a:t>.</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04" y="979488"/>
            <a:ext cx="3479177" cy="232906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18" t="22603" r="4637" b="22643"/>
          <a:stretch/>
        </p:blipFill>
        <p:spPr>
          <a:xfrm>
            <a:off x="4718859" y="994695"/>
            <a:ext cx="3872752" cy="2329068"/>
          </a:xfrm>
          <a:prstGeom prst="rect">
            <a:avLst/>
          </a:prstGeom>
        </p:spPr>
      </p:pic>
      <p:sp>
        <p:nvSpPr>
          <p:cNvPr id="7" name="Content Placeholder 2"/>
          <p:cNvSpPr txBox="1">
            <a:spLocks/>
          </p:cNvSpPr>
          <p:nvPr/>
        </p:nvSpPr>
        <p:spPr bwMode="auto">
          <a:xfrm>
            <a:off x="4614261" y="3380783"/>
            <a:ext cx="3872752" cy="318598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600" dirty="0" err="1"/>
              <a:t>Digitalization</a:t>
            </a:r>
            <a:r>
              <a:rPr lang="fi-FI" sz="1600" dirty="0"/>
              <a:t> is </a:t>
            </a:r>
            <a:r>
              <a:rPr lang="fi-FI" sz="1600" dirty="0" err="1"/>
              <a:t>about</a:t>
            </a:r>
            <a:r>
              <a:rPr lang="fi-FI" sz="1600" dirty="0"/>
              <a:t> data.  New </a:t>
            </a:r>
            <a:r>
              <a:rPr lang="fi-FI" sz="1600" dirty="0" err="1"/>
              <a:t>digital</a:t>
            </a:r>
            <a:r>
              <a:rPr lang="fi-FI" sz="1600" dirty="0"/>
              <a:t> </a:t>
            </a:r>
            <a:r>
              <a:rPr lang="fi-FI" sz="1600" dirty="0" err="1"/>
              <a:t>fronteers</a:t>
            </a:r>
            <a:r>
              <a:rPr lang="fi-FI" sz="1600" dirty="0"/>
              <a:t>, </a:t>
            </a:r>
            <a:r>
              <a:rPr lang="fi-FI" sz="1600" dirty="0" err="1"/>
              <a:t>such</a:t>
            </a:r>
            <a:r>
              <a:rPr lang="fi-FI" sz="1600" dirty="0"/>
              <a:t> as </a:t>
            </a:r>
            <a:r>
              <a:rPr lang="fi-FI" sz="1600" dirty="0" err="1"/>
              <a:t>machine</a:t>
            </a:r>
            <a:r>
              <a:rPr lang="fi-FI" sz="1600" dirty="0"/>
              <a:t> </a:t>
            </a:r>
            <a:r>
              <a:rPr lang="fi-FI" sz="1600" dirty="0" err="1"/>
              <a:t>learning</a:t>
            </a:r>
            <a:r>
              <a:rPr lang="fi-FI" sz="1600" dirty="0"/>
              <a:t> and Internet of </a:t>
            </a:r>
            <a:r>
              <a:rPr lang="fi-FI" sz="1600" dirty="0" err="1"/>
              <a:t>Things</a:t>
            </a:r>
            <a:r>
              <a:rPr lang="fi-FI" sz="1600" dirty="0"/>
              <a:t>, </a:t>
            </a:r>
            <a:r>
              <a:rPr lang="fi-FI" sz="1600" dirty="0" err="1"/>
              <a:t>are</a:t>
            </a:r>
            <a:r>
              <a:rPr lang="fi-FI" sz="1600" dirty="0"/>
              <a:t> </a:t>
            </a:r>
            <a:r>
              <a:rPr lang="fi-FI" sz="1600" dirty="0" err="1"/>
              <a:t>based</a:t>
            </a:r>
            <a:r>
              <a:rPr lang="fi-FI" sz="1600" dirty="0"/>
              <a:t> on </a:t>
            </a:r>
            <a:r>
              <a:rPr lang="fi-FI" sz="1600" dirty="0" err="1"/>
              <a:t>good</a:t>
            </a:r>
            <a:r>
              <a:rPr lang="fi-FI" sz="1600" dirty="0"/>
              <a:t> </a:t>
            </a:r>
            <a:r>
              <a:rPr lang="fi-FI" sz="1600" dirty="0" err="1"/>
              <a:t>quality</a:t>
            </a:r>
            <a:r>
              <a:rPr lang="fi-FI" sz="1600" dirty="0"/>
              <a:t> data. </a:t>
            </a:r>
          </a:p>
        </p:txBody>
      </p:sp>
    </p:spTree>
    <p:extLst>
      <p:ext uri="{BB962C8B-B14F-4D97-AF65-F5344CB8AC3E}">
        <p14:creationId xmlns:p14="http://schemas.microsoft.com/office/powerpoint/2010/main" val="242921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err="1"/>
              <a:t>Don’t</a:t>
            </a:r>
            <a:r>
              <a:rPr lang="fi-FI" dirty="0"/>
              <a:t> </a:t>
            </a:r>
            <a:r>
              <a:rPr lang="fi-FI" dirty="0" err="1"/>
              <a:t>ask</a:t>
            </a:r>
            <a:r>
              <a:rPr lang="fi-FI" dirty="0"/>
              <a:t> </a:t>
            </a:r>
            <a:r>
              <a:rPr lang="fi-FI" dirty="0" err="1"/>
              <a:t>what</a:t>
            </a:r>
            <a:r>
              <a:rPr lang="fi-FI" dirty="0"/>
              <a:t> is data, </a:t>
            </a:r>
            <a:r>
              <a:rPr lang="fi-FI" dirty="0" err="1"/>
              <a:t>but</a:t>
            </a:r>
            <a:r>
              <a:rPr lang="fi-FI" dirty="0"/>
              <a:t> WHEN is data</a:t>
            </a:r>
          </a:p>
        </p:txBody>
      </p:sp>
      <p:sp>
        <p:nvSpPr>
          <p:cNvPr id="3" name="Slide Number Placeholder 2"/>
          <p:cNvSpPr>
            <a:spLocks noGrp="1"/>
          </p:cNvSpPr>
          <p:nvPr>
            <p:ph type="sldNum" sz="quarter" idx="12"/>
          </p:nvPr>
        </p:nvSpPr>
        <p:spPr/>
        <p:txBody>
          <a:bodyPr/>
          <a:lstStyle/>
          <a:p>
            <a:pPr>
              <a:defRPr/>
            </a:pPr>
            <a:fld id="{960A7158-70CB-DA43-BE72-927191FCEB13}" type="slidenum">
              <a:rPr lang="en-US" smtClean="0"/>
              <a:pPr>
                <a:defRPr/>
              </a:pPr>
              <a:t>9</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559" y="979488"/>
            <a:ext cx="2371241" cy="1581579"/>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780" y="978245"/>
            <a:ext cx="2402654" cy="16017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454" y="979488"/>
            <a:ext cx="2382552" cy="15815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819" y="2856957"/>
            <a:ext cx="2385615" cy="15836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946" y="2856957"/>
            <a:ext cx="2374234" cy="158282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934" y="2856957"/>
            <a:ext cx="2382072" cy="1588048"/>
          </a:xfrm>
          <a:prstGeom prst="rect">
            <a:avLst/>
          </a:prstGeom>
        </p:spPr>
      </p:pic>
      <p:sp>
        <p:nvSpPr>
          <p:cNvPr id="17" name="TextBox 16"/>
          <p:cNvSpPr txBox="1"/>
          <p:nvPr/>
        </p:nvSpPr>
        <p:spPr>
          <a:xfrm>
            <a:off x="5902779" y="4439780"/>
            <a:ext cx="5690507" cy="261610"/>
          </a:xfrm>
          <a:prstGeom prst="rect">
            <a:avLst/>
          </a:prstGeom>
          <a:noFill/>
        </p:spPr>
        <p:txBody>
          <a:bodyPr wrap="square" rtlCol="0">
            <a:spAutoFit/>
          </a:bodyPr>
          <a:lstStyle/>
          <a:p>
            <a:r>
              <a:rPr lang="fi-FI" sz="1100" dirty="0">
                <a:solidFill>
                  <a:schemeClr val="bg2">
                    <a:lumMod val="75000"/>
                  </a:schemeClr>
                </a:solidFill>
              </a:rPr>
              <a:t>Kuvat </a:t>
            </a:r>
            <a:r>
              <a:rPr lang="fi-FI" sz="1100" dirty="0" err="1">
                <a:solidFill>
                  <a:schemeClr val="bg2">
                    <a:lumMod val="75000"/>
                  </a:schemeClr>
                </a:solidFill>
              </a:rPr>
              <a:t>Unsplash</a:t>
            </a:r>
            <a:r>
              <a:rPr lang="fi-FI" sz="1100" dirty="0">
                <a:solidFill>
                  <a:schemeClr val="bg2">
                    <a:lumMod val="75000"/>
                  </a:schemeClr>
                </a:solidFill>
              </a:rPr>
              <a:t> palvelusta CC0-lisenssillä</a:t>
            </a:r>
          </a:p>
        </p:txBody>
      </p:sp>
    </p:spTree>
    <p:extLst>
      <p:ext uri="{BB962C8B-B14F-4D97-AF65-F5344CB8AC3E}">
        <p14:creationId xmlns:p14="http://schemas.microsoft.com/office/powerpoint/2010/main" val="4183479879"/>
      </p:ext>
    </p:extLst>
  </p:cSld>
  <p:clrMapOvr>
    <a:masterClrMapping/>
  </p:clrMapOvr>
</p:sld>
</file>

<file path=ppt/theme/theme1.xml><?xml version="1.0" encoding="utf-8"?>
<a:theme xmlns:a="http://schemas.openxmlformats.org/drawingml/2006/main" name="CSC_template_2017">
  <a:themeElements>
    <a:clrScheme name="Custom 15">
      <a:dk1>
        <a:srgbClr val="006778"/>
      </a:dk1>
      <a:lt1>
        <a:srgbClr val="FFFFFF"/>
      </a:lt1>
      <a:dk2>
        <a:srgbClr val="830051"/>
      </a:dk2>
      <a:lt2>
        <a:srgbClr val="FFFFFF"/>
      </a:lt2>
      <a:accent1>
        <a:srgbClr val="006778"/>
      </a:accent1>
      <a:accent2>
        <a:srgbClr val="830051"/>
      </a:accent2>
      <a:accent3>
        <a:srgbClr val="5E6971"/>
      </a:accent3>
      <a:accent4>
        <a:srgbClr val="025B96"/>
      </a:accent4>
      <a:accent5>
        <a:srgbClr val="92C746"/>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pptx" id="{F2A741A0-D5DE-4705-A172-FE33E0D58909}" vid="{CD873E69-D1B7-4235-A758-7B97520355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Props1.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3.xml><?xml version="1.0" encoding="utf-8"?>
<ds:datastoreItem xmlns:ds="http://schemas.openxmlformats.org/officeDocument/2006/customXml" ds:itemID="{FB98A3F4-F572-40C1-A32F-15FF12C1612A}">
  <ds:schemaRefs>
    <ds:schemaRef ds:uri="http://purl.org/dc/dcmitype/"/>
    <ds:schemaRef ds:uri="http://www.w3.org/XML/1998/namespace"/>
    <ds:schemaRef ds:uri="http://schemas.microsoft.com/office/2006/metadata/properties"/>
    <ds:schemaRef ds:uri="http://schemas.microsoft.com/sharepoint/v3"/>
    <ds:schemaRef ds:uri="http://purl.org/dc/elements/1.1/"/>
    <ds:schemaRef ds:uri="http://schemas.microsoft.com/office/2006/documentManagement/types"/>
    <ds:schemaRef ds:uri="http://schemas.openxmlformats.org/package/2006/metadata/core-properties"/>
    <ds:schemaRef ds:uri="5b92892c-7639-4d25-8599-0c2b88216d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6287</TotalTime>
  <Words>2146</Words>
  <Application>Microsoft Office PowerPoint</Application>
  <PresentationFormat>Custom</PresentationFormat>
  <Paragraphs>307</Paragraphs>
  <Slides>33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Arial</vt:lpstr>
      <vt:lpstr>Arial Black</vt:lpstr>
      <vt:lpstr>Calibri</vt:lpstr>
      <vt:lpstr>Candara</vt:lpstr>
      <vt:lpstr>Corbel</vt:lpstr>
      <vt:lpstr>Courier New</vt:lpstr>
      <vt:lpstr>Times New Roman</vt:lpstr>
      <vt:lpstr>Verdana</vt:lpstr>
      <vt:lpstr>Wingdings</vt:lpstr>
      <vt:lpstr>CSC_template_2017</vt:lpstr>
      <vt:lpstr> Good Data Management and CSC Services </vt:lpstr>
      <vt:lpstr>PowerPoint Presentation</vt:lpstr>
      <vt:lpstr>Our customers</vt:lpstr>
      <vt:lpstr>CSC’s solutions</vt:lpstr>
      <vt:lpstr>Good Data Management</vt:lpstr>
      <vt:lpstr>What’s so special about data?</vt:lpstr>
      <vt:lpstr>Two major bottlenecks: quality and accessibility</vt:lpstr>
      <vt:lpstr>Understanding data key to CSC services</vt:lpstr>
      <vt:lpstr>Don’t ask what is data, but WHEN is data</vt:lpstr>
      <vt:lpstr>PowerPoint Presentation</vt:lpstr>
      <vt:lpstr>All you need is love (and metadata)</vt:lpstr>
      <vt:lpstr>Data management</vt:lpstr>
      <vt:lpstr>PowerPoint Presentation</vt:lpstr>
      <vt:lpstr>PowerPoint Presentation</vt:lpstr>
      <vt:lpstr>As open as possible, as closed as necessary</vt:lpstr>
      <vt:lpstr>Sensitive data</vt:lpstr>
      <vt:lpstr>Organizing research data management support</vt:lpstr>
      <vt:lpstr>CSC data policy</vt:lpstr>
      <vt:lpstr>CSC services throughout  the research project life cycle</vt:lpstr>
      <vt:lpstr>PowerPoint Presentation</vt:lpstr>
      <vt:lpstr>PowerPoint Presentation</vt:lpstr>
      <vt:lpstr>PowerPoint Presentation</vt:lpstr>
      <vt:lpstr>Funet – National and International Networks and Services</vt:lpstr>
      <vt:lpstr>Service for sensitive data</vt:lpstr>
      <vt:lpstr>PowerPoint Presentation</vt:lpstr>
      <vt:lpstr>PowerPoint Presentation</vt:lpstr>
      <vt:lpstr>PowerPoint Presentation</vt:lpstr>
      <vt:lpstr>PowerPoint Presentation</vt:lpstr>
      <vt:lpstr>PowerPoint Presentation</vt:lpstr>
      <vt:lpstr>PowerPoint Presentation</vt:lpstr>
      <vt:lpstr>Service application examples wiki</vt:lpstr>
      <vt:lpstr>CSC and COVID-19</vt:lpstr>
      <vt:lpstr>PowerPoint Presentation</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CSC:n palvelut ammattikorkeakouluille</dc:title>
  <dc:creator>Heidi Laine</dc:creator>
  <cp:lastModifiedBy>Päivi Rauste</cp:lastModifiedBy>
  <cp:revision>134</cp:revision>
  <dcterms:created xsi:type="dcterms:W3CDTF">2020-01-20T18:41:07Z</dcterms:created>
  <dcterms:modified xsi:type="dcterms:W3CDTF">2020-05-07T05:03:54Z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