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notesMasterIdLst>
    <p:notesMasterId r:id="rId18"/>
  </p:notesMasterIdLst>
  <p:handoutMasterIdLst>
    <p:handoutMasterId r:id="rId19"/>
  </p:handoutMasterIdLst>
  <p:sldIdLst>
    <p:sldId id="256" r:id="rId5"/>
    <p:sldId id="300" r:id="rId6"/>
    <p:sldId id="371" r:id="rId7"/>
    <p:sldId id="291" r:id="rId8"/>
    <p:sldId id="261" r:id="rId9"/>
    <p:sldId id="263" r:id="rId10"/>
    <p:sldId id="296" r:id="rId11"/>
    <p:sldId id="372" r:id="rId12"/>
    <p:sldId id="298" r:id="rId13"/>
    <p:sldId id="368" r:id="rId14"/>
    <p:sldId id="337" r:id="rId15"/>
    <p:sldId id="294" r:id="rId16"/>
    <p:sldId id="267" r:id="rId17"/>
  </p:sldIdLst>
  <p:sldSz cx="9144000" cy="4827588"/>
  <p:notesSz cx="6858000" cy="9144000"/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C96"/>
    <a:srgbClr val="00BAA6"/>
    <a:srgbClr val="EA1D77"/>
    <a:srgbClr val="006778"/>
    <a:srgbClr val="002F5F"/>
    <a:srgbClr val="FF8C0C"/>
    <a:srgbClr val="FFBA26"/>
    <a:srgbClr val="006B99"/>
    <a:srgbClr val="D0DCED"/>
    <a:srgbClr val="475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453" autoAdjust="0"/>
    <p:restoredTop sz="86384"/>
  </p:normalViewPr>
  <p:slideViewPr>
    <p:cSldViewPr snapToGrid="0" snapToObjects="1">
      <p:cViewPr varScale="1">
        <p:scale>
          <a:sx n="133" d="100"/>
          <a:sy n="133" d="100"/>
        </p:scale>
        <p:origin x="192" y="272"/>
      </p:cViewPr>
      <p:guideLst>
        <p:guide orient="horz" pos="1520"/>
        <p:guide pos="2880"/>
      </p:guideLst>
    </p:cSldViewPr>
  </p:slideViewPr>
  <p:outlineViewPr>
    <p:cViewPr>
      <p:scale>
        <a:sx n="33" d="100"/>
        <a:sy n="33" d="100"/>
      </p:scale>
      <p:origin x="0" y="-55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82D570-8AF1-4158-A6E9-52A9A4283BE3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CC40D12-6EF9-4607-9A59-AB04124A9341}">
      <dgm:prSet phldrT="[Text]" custT="1"/>
      <dgm:spPr>
        <a:solidFill>
          <a:srgbClr val="025C96"/>
        </a:solidFill>
        <a:ln>
          <a:noFill/>
        </a:ln>
      </dgm:spPr>
      <dgm:t>
        <a:bodyPr/>
        <a:lstStyle/>
        <a:p>
          <a:r>
            <a:rPr lang="en-US" sz="1600" kern="1200" dirty="0" err="1">
              <a:solidFill>
                <a:srgbClr val="FFFFFF"/>
              </a:solidFill>
              <a:latin typeface="Corbel" panose="020B0503020204020204" pitchFamily="34" charset="0"/>
              <a:ea typeface="+mn-ea"/>
              <a:cs typeface="+mn-cs"/>
            </a:rPr>
            <a:t>Eduuni</a:t>
          </a:r>
          <a:r>
            <a:rPr lang="en-US" sz="1600" kern="1200" dirty="0">
              <a:solidFill>
                <a:srgbClr val="FFFFFF"/>
              </a:solidFill>
              <a:latin typeface="Corbel" panose="020B0503020204020204" pitchFamily="34" charset="0"/>
              <a:ea typeface="+mn-ea"/>
              <a:cs typeface="+mn-cs"/>
            </a:rPr>
            <a:t>-ID</a:t>
          </a:r>
        </a:p>
      </dgm:t>
    </dgm:pt>
    <dgm:pt modelId="{5D13376B-6384-447D-8D0B-3AE7026A1ABD}" type="parTrans" cxnId="{BA2200FE-22CA-4950-BB32-14C0328215E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15252B4-3EBF-4602-B831-B5BE3186C7B6}" type="sibTrans" cxnId="{BA2200FE-22CA-4950-BB32-14C0328215E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BFA0FD2-5BE4-4B47-8017-60396FA52A73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en-US" sz="1400" dirty="0" err="1">
              <a:solidFill>
                <a:schemeClr val="bg2"/>
              </a:solidFill>
              <a:latin typeface="Corbel" panose="020B0503020204020204" pitchFamily="34" charset="0"/>
            </a:rPr>
            <a:t>Eduuni</a:t>
          </a:r>
          <a:r>
            <a:rPr lang="en-US" sz="1400" dirty="0">
              <a:solidFill>
                <a:schemeClr val="bg2"/>
              </a:solidFill>
              <a:latin typeface="Corbel" panose="020B0503020204020204" pitchFamily="34" charset="0"/>
            </a:rPr>
            <a:t>-workspaces</a:t>
          </a:r>
        </a:p>
      </dgm:t>
    </dgm:pt>
    <dgm:pt modelId="{F7C5431B-AF1C-4408-967E-8DA19DF80C09}" type="parTrans" cxnId="{A33EA071-383D-4134-89DF-F737BDCD79B3}">
      <dgm:prSet/>
      <dgm:spPr>
        <a:ln>
          <a:solidFill>
            <a:srgbClr val="025C96"/>
          </a:solidFill>
        </a:ln>
      </dgm:spPr>
      <dgm:t>
        <a:bodyPr/>
        <a:lstStyle/>
        <a:p>
          <a:endParaRPr lang="en-US">
            <a:latin typeface="+mn-lt"/>
          </a:endParaRPr>
        </a:p>
      </dgm:t>
    </dgm:pt>
    <dgm:pt modelId="{E1E15594-089D-433A-AE49-602B55B48652}" type="sibTrans" cxnId="{A33EA071-383D-4134-89DF-F737BDCD79B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38CF60C-6735-479A-AE14-424C473F22BB}">
      <dgm:prSet phldrT="[Text]" custT="1"/>
      <dgm:spPr>
        <a:solidFill>
          <a:srgbClr val="EA1D77"/>
        </a:solidFill>
        <a:ln>
          <a:noFill/>
        </a:ln>
      </dgm:spPr>
      <dgm:t>
        <a:bodyPr/>
        <a:lstStyle/>
        <a:p>
          <a:r>
            <a:rPr lang="en-US" sz="1600" kern="1200" dirty="0" err="1">
              <a:solidFill>
                <a:srgbClr val="FFFFFF"/>
              </a:solidFill>
              <a:latin typeface="Corbel" panose="020B0503020204020204" pitchFamily="34" charset="0"/>
              <a:ea typeface="+mn-ea"/>
              <a:cs typeface="+mn-cs"/>
            </a:rPr>
            <a:t>Eduuni</a:t>
          </a:r>
          <a:r>
            <a:rPr lang="en-US" sz="1600" kern="1200" dirty="0">
              <a:solidFill>
                <a:srgbClr val="FFFFFF"/>
              </a:solidFill>
              <a:latin typeface="Corbel" panose="020B0503020204020204" pitchFamily="34" charset="0"/>
              <a:ea typeface="+mn-ea"/>
              <a:cs typeface="+mn-cs"/>
            </a:rPr>
            <a:t>-wiki</a:t>
          </a:r>
        </a:p>
      </dgm:t>
    </dgm:pt>
    <dgm:pt modelId="{A2378228-AB34-44D3-9914-6212AD64755C}" type="parTrans" cxnId="{4D218AE9-1D9E-483B-A4BD-E3235798A4B8}">
      <dgm:prSet/>
      <dgm:spPr>
        <a:ln>
          <a:solidFill>
            <a:srgbClr val="025C96"/>
          </a:solidFill>
        </a:ln>
      </dgm:spPr>
      <dgm:t>
        <a:bodyPr/>
        <a:lstStyle/>
        <a:p>
          <a:endParaRPr lang="en-US">
            <a:latin typeface="+mn-lt"/>
          </a:endParaRPr>
        </a:p>
      </dgm:t>
    </dgm:pt>
    <dgm:pt modelId="{434E24A9-3A10-463E-96A3-C233298ED9EC}" type="sibTrans" cxnId="{4D218AE9-1D9E-483B-A4BD-E3235798A4B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0D4FEC4-7416-4169-94B1-A5E4971257B7}">
      <dgm:prSet phldrT="[Text]" custT="1"/>
      <dgm:spPr>
        <a:solidFill>
          <a:srgbClr val="00BAA6"/>
        </a:solidFill>
        <a:ln>
          <a:noFill/>
        </a:ln>
      </dgm:spPr>
      <dgm:t>
        <a:bodyPr/>
        <a:lstStyle/>
        <a:p>
          <a:r>
            <a:rPr lang="en-US" sz="1600" dirty="0" err="1">
              <a:solidFill>
                <a:schemeClr val="bg2"/>
              </a:solidFill>
              <a:latin typeface="+mn-lt"/>
            </a:rPr>
            <a:t>Eduuni</a:t>
          </a:r>
          <a:r>
            <a:rPr lang="en-US" sz="1600" dirty="0">
              <a:solidFill>
                <a:schemeClr val="bg2"/>
              </a:solidFill>
              <a:latin typeface="+mn-lt"/>
            </a:rPr>
            <a:t> Jira</a:t>
          </a:r>
        </a:p>
      </dgm:t>
    </dgm:pt>
    <dgm:pt modelId="{5651C1C0-E481-4337-B58D-445BB271DD1B}" type="parTrans" cxnId="{0BB8A906-CBF1-43FF-A416-0609D46F1B0D}">
      <dgm:prSet/>
      <dgm:spPr>
        <a:ln>
          <a:solidFill>
            <a:srgbClr val="025C96"/>
          </a:solidFill>
        </a:ln>
      </dgm:spPr>
      <dgm:t>
        <a:bodyPr/>
        <a:lstStyle/>
        <a:p>
          <a:endParaRPr lang="en-US">
            <a:latin typeface="+mn-lt"/>
          </a:endParaRPr>
        </a:p>
      </dgm:t>
    </dgm:pt>
    <dgm:pt modelId="{66FA4039-644F-4DAF-9E65-A7F2C24B5184}" type="sibTrans" cxnId="{0BB8A906-CBF1-43FF-A416-0609D46F1B0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D724F40-6F84-4459-9CC9-1F999BDD08BF}" type="pres">
      <dgm:prSet presAssocID="{AF82D570-8AF1-4158-A6E9-52A9A4283BE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3AEF5B7-57F8-4B64-A41F-21252156E3A0}" type="pres">
      <dgm:prSet presAssocID="{0CC40D12-6EF9-4607-9A59-AB04124A9341}" presName="centerShape" presStyleLbl="node0" presStyleIdx="0" presStyleCnt="1" custLinFactNeighborX="751" custLinFactNeighborY="-1002"/>
      <dgm:spPr/>
    </dgm:pt>
    <dgm:pt modelId="{3C951BE0-87E2-482D-95BA-D12CD7890DD5}" type="pres">
      <dgm:prSet presAssocID="{F7C5431B-AF1C-4408-967E-8DA19DF80C09}" presName="Name9" presStyleLbl="parChTrans1D2" presStyleIdx="0" presStyleCnt="3"/>
      <dgm:spPr/>
    </dgm:pt>
    <dgm:pt modelId="{AF67B210-0DBA-4971-84AE-BD3FF2BCBFF6}" type="pres">
      <dgm:prSet presAssocID="{F7C5431B-AF1C-4408-967E-8DA19DF80C09}" presName="connTx" presStyleLbl="parChTrans1D2" presStyleIdx="0" presStyleCnt="3"/>
      <dgm:spPr/>
    </dgm:pt>
    <dgm:pt modelId="{CE7D0FF6-9161-4FA7-8D96-AB55A9929AA7}" type="pres">
      <dgm:prSet presAssocID="{FBFA0FD2-5BE4-4B47-8017-60396FA52A73}" presName="node" presStyleLbl="node1" presStyleIdx="0" presStyleCnt="3" custRadScaleRad="92399">
        <dgm:presLayoutVars>
          <dgm:bulletEnabled val="1"/>
        </dgm:presLayoutVars>
      </dgm:prSet>
      <dgm:spPr/>
    </dgm:pt>
    <dgm:pt modelId="{E5B731DB-FFDE-4305-B0B7-010A6DD1A04A}" type="pres">
      <dgm:prSet presAssocID="{A2378228-AB34-44D3-9914-6212AD64755C}" presName="Name9" presStyleLbl="parChTrans1D2" presStyleIdx="1" presStyleCnt="3"/>
      <dgm:spPr/>
    </dgm:pt>
    <dgm:pt modelId="{6691BADE-9BE2-4D58-AA35-F91D141D77E5}" type="pres">
      <dgm:prSet presAssocID="{A2378228-AB34-44D3-9914-6212AD64755C}" presName="connTx" presStyleLbl="parChTrans1D2" presStyleIdx="1" presStyleCnt="3"/>
      <dgm:spPr/>
    </dgm:pt>
    <dgm:pt modelId="{0C74D760-1E22-4393-A91C-C5A2442AD16B}" type="pres">
      <dgm:prSet presAssocID="{538CF60C-6735-479A-AE14-424C473F22BB}" presName="node" presStyleLbl="node1" presStyleIdx="1" presStyleCnt="3" custRadScaleRad="99274" custRadScaleInc="-19344">
        <dgm:presLayoutVars>
          <dgm:bulletEnabled val="1"/>
        </dgm:presLayoutVars>
      </dgm:prSet>
      <dgm:spPr/>
    </dgm:pt>
    <dgm:pt modelId="{8C84CB1C-EF84-4E17-81EC-46EFBF4F8A85}" type="pres">
      <dgm:prSet presAssocID="{5651C1C0-E481-4337-B58D-445BB271DD1B}" presName="Name9" presStyleLbl="parChTrans1D2" presStyleIdx="2" presStyleCnt="3"/>
      <dgm:spPr/>
    </dgm:pt>
    <dgm:pt modelId="{76325D14-DDA2-43D3-BFE0-2EC5EFEC0F26}" type="pres">
      <dgm:prSet presAssocID="{5651C1C0-E481-4337-B58D-445BB271DD1B}" presName="connTx" presStyleLbl="parChTrans1D2" presStyleIdx="2" presStyleCnt="3"/>
      <dgm:spPr/>
    </dgm:pt>
    <dgm:pt modelId="{DE2F239F-4752-46F2-A2C7-A0321EC17A28}" type="pres">
      <dgm:prSet presAssocID="{50D4FEC4-7416-4169-94B1-A5E4971257B7}" presName="node" presStyleLbl="node1" presStyleIdx="2" presStyleCnt="3" custRadScaleRad="96586" custRadScaleInc="17662">
        <dgm:presLayoutVars>
          <dgm:bulletEnabled val="1"/>
        </dgm:presLayoutVars>
      </dgm:prSet>
      <dgm:spPr/>
    </dgm:pt>
  </dgm:ptLst>
  <dgm:cxnLst>
    <dgm:cxn modelId="{D6CA5D00-CBD8-4D88-A8A7-999390602DF1}" type="presOf" srcId="{FBFA0FD2-5BE4-4B47-8017-60396FA52A73}" destId="{CE7D0FF6-9161-4FA7-8D96-AB55A9929AA7}" srcOrd="0" destOrd="0" presId="urn:microsoft.com/office/officeart/2005/8/layout/radial1"/>
    <dgm:cxn modelId="{0BB8A906-CBF1-43FF-A416-0609D46F1B0D}" srcId="{0CC40D12-6EF9-4607-9A59-AB04124A9341}" destId="{50D4FEC4-7416-4169-94B1-A5E4971257B7}" srcOrd="2" destOrd="0" parTransId="{5651C1C0-E481-4337-B58D-445BB271DD1B}" sibTransId="{66FA4039-644F-4DAF-9E65-A7F2C24B5184}"/>
    <dgm:cxn modelId="{4845CA10-9E66-4A3A-B69D-87B9DB6A24BE}" type="presOf" srcId="{A2378228-AB34-44D3-9914-6212AD64755C}" destId="{E5B731DB-FFDE-4305-B0B7-010A6DD1A04A}" srcOrd="0" destOrd="0" presId="urn:microsoft.com/office/officeart/2005/8/layout/radial1"/>
    <dgm:cxn modelId="{AE87E315-8F60-4096-B6C2-9744F65D7D2E}" type="presOf" srcId="{F7C5431B-AF1C-4408-967E-8DA19DF80C09}" destId="{3C951BE0-87E2-482D-95BA-D12CD7890DD5}" srcOrd="0" destOrd="0" presId="urn:microsoft.com/office/officeart/2005/8/layout/radial1"/>
    <dgm:cxn modelId="{F312B719-23CD-46EC-83CB-529B696D6410}" type="presOf" srcId="{A2378228-AB34-44D3-9914-6212AD64755C}" destId="{6691BADE-9BE2-4D58-AA35-F91D141D77E5}" srcOrd="1" destOrd="0" presId="urn:microsoft.com/office/officeart/2005/8/layout/radial1"/>
    <dgm:cxn modelId="{D9B65D3B-B0CE-484E-8E92-5BC0EB73C41B}" type="presOf" srcId="{F7C5431B-AF1C-4408-967E-8DA19DF80C09}" destId="{AF67B210-0DBA-4971-84AE-BD3FF2BCBFF6}" srcOrd="1" destOrd="0" presId="urn:microsoft.com/office/officeart/2005/8/layout/radial1"/>
    <dgm:cxn modelId="{A151CC4D-F412-463F-8924-96891825B29F}" type="presOf" srcId="{AF82D570-8AF1-4158-A6E9-52A9A4283BE3}" destId="{3D724F40-6F84-4459-9CC9-1F999BDD08BF}" srcOrd="0" destOrd="0" presId="urn:microsoft.com/office/officeart/2005/8/layout/radial1"/>
    <dgm:cxn modelId="{A33EA071-383D-4134-89DF-F737BDCD79B3}" srcId="{0CC40D12-6EF9-4607-9A59-AB04124A9341}" destId="{FBFA0FD2-5BE4-4B47-8017-60396FA52A73}" srcOrd="0" destOrd="0" parTransId="{F7C5431B-AF1C-4408-967E-8DA19DF80C09}" sibTransId="{E1E15594-089D-433A-AE49-602B55B48652}"/>
    <dgm:cxn modelId="{E5804780-929D-4D83-9C66-329BF04402CB}" type="presOf" srcId="{50D4FEC4-7416-4169-94B1-A5E4971257B7}" destId="{DE2F239F-4752-46F2-A2C7-A0321EC17A28}" srcOrd="0" destOrd="0" presId="urn:microsoft.com/office/officeart/2005/8/layout/radial1"/>
    <dgm:cxn modelId="{86425A81-BF21-4EDC-A2C1-6BD06A7E795C}" type="presOf" srcId="{5651C1C0-E481-4337-B58D-445BB271DD1B}" destId="{76325D14-DDA2-43D3-BFE0-2EC5EFEC0F26}" srcOrd="1" destOrd="0" presId="urn:microsoft.com/office/officeart/2005/8/layout/radial1"/>
    <dgm:cxn modelId="{934D8293-A2C4-4F40-87AA-290A25DC6C90}" type="presOf" srcId="{538CF60C-6735-479A-AE14-424C473F22BB}" destId="{0C74D760-1E22-4393-A91C-C5A2442AD16B}" srcOrd="0" destOrd="0" presId="urn:microsoft.com/office/officeart/2005/8/layout/radial1"/>
    <dgm:cxn modelId="{9187D3C5-31DF-4895-9D45-EF6FE401452F}" type="presOf" srcId="{5651C1C0-E481-4337-B58D-445BB271DD1B}" destId="{8C84CB1C-EF84-4E17-81EC-46EFBF4F8A85}" srcOrd="0" destOrd="0" presId="urn:microsoft.com/office/officeart/2005/8/layout/radial1"/>
    <dgm:cxn modelId="{4D218AE9-1D9E-483B-A4BD-E3235798A4B8}" srcId="{0CC40D12-6EF9-4607-9A59-AB04124A9341}" destId="{538CF60C-6735-479A-AE14-424C473F22BB}" srcOrd="1" destOrd="0" parTransId="{A2378228-AB34-44D3-9914-6212AD64755C}" sibTransId="{434E24A9-3A10-463E-96A3-C233298ED9EC}"/>
    <dgm:cxn modelId="{FB933FFB-AD00-4BBB-ABB6-52CB072091A6}" type="presOf" srcId="{0CC40D12-6EF9-4607-9A59-AB04124A9341}" destId="{63AEF5B7-57F8-4B64-A41F-21252156E3A0}" srcOrd="0" destOrd="0" presId="urn:microsoft.com/office/officeart/2005/8/layout/radial1"/>
    <dgm:cxn modelId="{BA2200FE-22CA-4950-BB32-14C0328215E0}" srcId="{AF82D570-8AF1-4158-A6E9-52A9A4283BE3}" destId="{0CC40D12-6EF9-4607-9A59-AB04124A9341}" srcOrd="0" destOrd="0" parTransId="{5D13376B-6384-447D-8D0B-3AE7026A1ABD}" sibTransId="{315252B4-3EBF-4602-B831-B5BE3186C7B6}"/>
    <dgm:cxn modelId="{BE0F9E15-35FB-4671-94B0-D1FFF8DD5E27}" type="presParOf" srcId="{3D724F40-6F84-4459-9CC9-1F999BDD08BF}" destId="{63AEF5B7-57F8-4B64-A41F-21252156E3A0}" srcOrd="0" destOrd="0" presId="urn:microsoft.com/office/officeart/2005/8/layout/radial1"/>
    <dgm:cxn modelId="{CFBF44FE-DF74-446B-AFE2-4AFACF290E78}" type="presParOf" srcId="{3D724F40-6F84-4459-9CC9-1F999BDD08BF}" destId="{3C951BE0-87E2-482D-95BA-D12CD7890DD5}" srcOrd="1" destOrd="0" presId="urn:microsoft.com/office/officeart/2005/8/layout/radial1"/>
    <dgm:cxn modelId="{9B0CD433-F6F0-4FF9-9FB2-7FD5F3D73B65}" type="presParOf" srcId="{3C951BE0-87E2-482D-95BA-D12CD7890DD5}" destId="{AF67B210-0DBA-4971-84AE-BD3FF2BCBFF6}" srcOrd="0" destOrd="0" presId="urn:microsoft.com/office/officeart/2005/8/layout/radial1"/>
    <dgm:cxn modelId="{F6DA469D-EF2E-4125-B58B-189450D43015}" type="presParOf" srcId="{3D724F40-6F84-4459-9CC9-1F999BDD08BF}" destId="{CE7D0FF6-9161-4FA7-8D96-AB55A9929AA7}" srcOrd="2" destOrd="0" presId="urn:microsoft.com/office/officeart/2005/8/layout/radial1"/>
    <dgm:cxn modelId="{8A38C96B-3AE1-4D14-8221-B8BF4AC5AB98}" type="presParOf" srcId="{3D724F40-6F84-4459-9CC9-1F999BDD08BF}" destId="{E5B731DB-FFDE-4305-B0B7-010A6DD1A04A}" srcOrd="3" destOrd="0" presId="urn:microsoft.com/office/officeart/2005/8/layout/radial1"/>
    <dgm:cxn modelId="{C15B98A6-7CCA-47DF-88C5-13C0EA2E3380}" type="presParOf" srcId="{E5B731DB-FFDE-4305-B0B7-010A6DD1A04A}" destId="{6691BADE-9BE2-4D58-AA35-F91D141D77E5}" srcOrd="0" destOrd="0" presId="urn:microsoft.com/office/officeart/2005/8/layout/radial1"/>
    <dgm:cxn modelId="{C03B526D-8A86-4B82-BDED-A62165804C7A}" type="presParOf" srcId="{3D724F40-6F84-4459-9CC9-1F999BDD08BF}" destId="{0C74D760-1E22-4393-A91C-C5A2442AD16B}" srcOrd="4" destOrd="0" presId="urn:microsoft.com/office/officeart/2005/8/layout/radial1"/>
    <dgm:cxn modelId="{7149399B-591E-4D6E-8047-57ADABFBCBB0}" type="presParOf" srcId="{3D724F40-6F84-4459-9CC9-1F999BDD08BF}" destId="{8C84CB1C-EF84-4E17-81EC-46EFBF4F8A85}" srcOrd="5" destOrd="0" presId="urn:microsoft.com/office/officeart/2005/8/layout/radial1"/>
    <dgm:cxn modelId="{04FA38C0-6CCB-438D-81CA-01A90D5DE942}" type="presParOf" srcId="{8C84CB1C-EF84-4E17-81EC-46EFBF4F8A85}" destId="{76325D14-DDA2-43D3-BFE0-2EC5EFEC0F26}" srcOrd="0" destOrd="0" presId="urn:microsoft.com/office/officeart/2005/8/layout/radial1"/>
    <dgm:cxn modelId="{5658B526-0866-4618-A3BF-380C3E0C9F32}" type="presParOf" srcId="{3D724F40-6F84-4459-9CC9-1F999BDD08BF}" destId="{DE2F239F-4752-46F2-A2C7-A0321EC17A28}" srcOrd="6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EF5B7-57F8-4B64-A41F-21252156E3A0}">
      <dsp:nvSpPr>
        <dsp:cNvPr id="0" name=""/>
        <dsp:cNvSpPr/>
      </dsp:nvSpPr>
      <dsp:spPr>
        <a:xfrm>
          <a:off x="1673686" y="1619920"/>
          <a:ext cx="1268723" cy="1268723"/>
        </a:xfrm>
        <a:prstGeom prst="ellipse">
          <a:avLst/>
        </a:prstGeom>
        <a:solidFill>
          <a:srgbClr val="025C9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rgbClr val="FFFFFF"/>
              </a:solidFill>
              <a:latin typeface="Corbel" panose="020B0503020204020204" pitchFamily="34" charset="0"/>
              <a:ea typeface="+mn-ea"/>
              <a:cs typeface="+mn-cs"/>
            </a:rPr>
            <a:t>Eduuni</a:t>
          </a:r>
          <a:r>
            <a:rPr lang="en-US" sz="1600" kern="1200" dirty="0">
              <a:solidFill>
                <a:srgbClr val="FFFFFF"/>
              </a:solidFill>
              <a:latin typeface="Corbel" panose="020B0503020204020204" pitchFamily="34" charset="0"/>
              <a:ea typeface="+mn-ea"/>
              <a:cs typeface="+mn-cs"/>
            </a:rPr>
            <a:t>-ID</a:t>
          </a:r>
        </a:p>
      </dsp:txBody>
      <dsp:txXfrm>
        <a:off x="1859486" y="1805720"/>
        <a:ext cx="897123" cy="897123"/>
      </dsp:txXfrm>
    </dsp:sp>
    <dsp:sp modelId="{3C951BE0-87E2-482D-95BA-D12CD7890DD5}">
      <dsp:nvSpPr>
        <dsp:cNvPr id="0" name=""/>
        <dsp:cNvSpPr/>
      </dsp:nvSpPr>
      <dsp:spPr>
        <a:xfrm rot="16142884">
          <a:off x="2183903" y="1483269"/>
          <a:ext cx="223497" cy="50009"/>
        </a:xfrm>
        <a:custGeom>
          <a:avLst/>
          <a:gdLst/>
          <a:ahLst/>
          <a:cxnLst/>
          <a:rect l="0" t="0" r="0" b="0"/>
          <a:pathLst>
            <a:path>
              <a:moveTo>
                <a:pt x="0" y="25004"/>
              </a:moveTo>
              <a:lnTo>
                <a:pt x="223497" y="25004"/>
              </a:lnTo>
            </a:path>
          </a:pathLst>
        </a:custGeom>
        <a:noFill/>
        <a:ln w="25400" cap="flat" cmpd="sng" algn="ctr">
          <a:solidFill>
            <a:srgbClr val="025C9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n-lt"/>
          </a:endParaRPr>
        </a:p>
      </dsp:txBody>
      <dsp:txXfrm rot="10800000">
        <a:off x="2290065" y="1502687"/>
        <a:ext cx="11174" cy="11174"/>
      </dsp:txXfrm>
    </dsp:sp>
    <dsp:sp modelId="{CE7D0FF6-9161-4FA7-8D96-AB55A9929AA7}">
      <dsp:nvSpPr>
        <dsp:cNvPr id="0" name=""/>
        <dsp:cNvSpPr/>
      </dsp:nvSpPr>
      <dsp:spPr>
        <a:xfrm>
          <a:off x="1648895" y="127904"/>
          <a:ext cx="1268723" cy="1268723"/>
        </a:xfrm>
        <a:prstGeom prst="ellipse">
          <a:avLst/>
        </a:prstGeom>
        <a:solidFill>
          <a:schemeClr val="tx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bg2"/>
              </a:solidFill>
              <a:latin typeface="Corbel" panose="020B0503020204020204" pitchFamily="34" charset="0"/>
            </a:rPr>
            <a:t>Eduuni</a:t>
          </a:r>
          <a:r>
            <a:rPr lang="en-US" sz="1400" kern="1200" dirty="0">
              <a:solidFill>
                <a:schemeClr val="bg2"/>
              </a:solidFill>
              <a:latin typeface="Corbel" panose="020B0503020204020204" pitchFamily="34" charset="0"/>
            </a:rPr>
            <a:t>-workspaces</a:t>
          </a:r>
        </a:p>
      </dsp:txBody>
      <dsp:txXfrm>
        <a:off x="1834695" y="313704"/>
        <a:ext cx="897123" cy="897123"/>
      </dsp:txXfrm>
    </dsp:sp>
    <dsp:sp modelId="{E5B731DB-FFDE-4305-B0B7-010A6DD1A04A}">
      <dsp:nvSpPr>
        <dsp:cNvPr id="0" name=""/>
        <dsp:cNvSpPr/>
      </dsp:nvSpPr>
      <dsp:spPr>
        <a:xfrm rot="1186525">
          <a:off x="2894465" y="2504335"/>
          <a:ext cx="357229" cy="50009"/>
        </a:xfrm>
        <a:custGeom>
          <a:avLst/>
          <a:gdLst/>
          <a:ahLst/>
          <a:cxnLst/>
          <a:rect l="0" t="0" r="0" b="0"/>
          <a:pathLst>
            <a:path>
              <a:moveTo>
                <a:pt x="0" y="25004"/>
              </a:moveTo>
              <a:lnTo>
                <a:pt x="357229" y="25004"/>
              </a:lnTo>
            </a:path>
          </a:pathLst>
        </a:custGeom>
        <a:noFill/>
        <a:ln w="25400" cap="flat" cmpd="sng" algn="ctr">
          <a:solidFill>
            <a:srgbClr val="025C9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n-lt"/>
          </a:endParaRPr>
        </a:p>
      </dsp:txBody>
      <dsp:txXfrm>
        <a:off x="3064149" y="2520409"/>
        <a:ext cx="17861" cy="17861"/>
      </dsp:txXfrm>
    </dsp:sp>
    <dsp:sp modelId="{0C74D760-1E22-4393-A91C-C5A2442AD16B}">
      <dsp:nvSpPr>
        <dsp:cNvPr id="0" name=""/>
        <dsp:cNvSpPr/>
      </dsp:nvSpPr>
      <dsp:spPr>
        <a:xfrm>
          <a:off x="3203751" y="2170036"/>
          <a:ext cx="1268723" cy="1268723"/>
        </a:xfrm>
        <a:prstGeom prst="ellipse">
          <a:avLst/>
        </a:prstGeom>
        <a:solidFill>
          <a:srgbClr val="EA1D7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rgbClr val="FFFFFF"/>
              </a:solidFill>
              <a:latin typeface="Corbel" panose="020B0503020204020204" pitchFamily="34" charset="0"/>
              <a:ea typeface="+mn-ea"/>
              <a:cs typeface="+mn-cs"/>
            </a:rPr>
            <a:t>Eduuni</a:t>
          </a:r>
          <a:r>
            <a:rPr lang="en-US" sz="1600" kern="1200" dirty="0">
              <a:solidFill>
                <a:srgbClr val="FFFFFF"/>
              </a:solidFill>
              <a:latin typeface="Corbel" panose="020B0503020204020204" pitchFamily="34" charset="0"/>
              <a:ea typeface="+mn-ea"/>
              <a:cs typeface="+mn-cs"/>
            </a:rPr>
            <a:t>-wiki</a:t>
          </a:r>
        </a:p>
      </dsp:txBody>
      <dsp:txXfrm>
        <a:off x="3389551" y="2355836"/>
        <a:ext cx="897123" cy="897123"/>
      </dsp:txXfrm>
    </dsp:sp>
    <dsp:sp modelId="{8C84CB1C-EF84-4E17-81EC-46EFBF4F8A85}">
      <dsp:nvSpPr>
        <dsp:cNvPr id="0" name=""/>
        <dsp:cNvSpPr/>
      </dsp:nvSpPr>
      <dsp:spPr>
        <a:xfrm rot="9587363">
          <a:off x="1363816" y="2510619"/>
          <a:ext cx="360011" cy="50009"/>
        </a:xfrm>
        <a:custGeom>
          <a:avLst/>
          <a:gdLst/>
          <a:ahLst/>
          <a:cxnLst/>
          <a:rect l="0" t="0" r="0" b="0"/>
          <a:pathLst>
            <a:path>
              <a:moveTo>
                <a:pt x="0" y="25004"/>
              </a:moveTo>
              <a:lnTo>
                <a:pt x="360011" y="25004"/>
              </a:lnTo>
            </a:path>
          </a:pathLst>
        </a:custGeom>
        <a:noFill/>
        <a:ln w="25400" cap="flat" cmpd="sng" algn="ctr">
          <a:solidFill>
            <a:srgbClr val="025C9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n-lt"/>
          </a:endParaRPr>
        </a:p>
      </dsp:txBody>
      <dsp:txXfrm rot="10800000">
        <a:off x="1534821" y="2526623"/>
        <a:ext cx="18000" cy="18000"/>
      </dsp:txXfrm>
    </dsp:sp>
    <dsp:sp modelId="{DE2F239F-4752-46F2-A2C7-A0321EC17A28}">
      <dsp:nvSpPr>
        <dsp:cNvPr id="0" name=""/>
        <dsp:cNvSpPr/>
      </dsp:nvSpPr>
      <dsp:spPr>
        <a:xfrm>
          <a:off x="145233" y="2182603"/>
          <a:ext cx="1268723" cy="1268723"/>
        </a:xfrm>
        <a:prstGeom prst="ellipse">
          <a:avLst/>
        </a:prstGeom>
        <a:solidFill>
          <a:srgbClr val="00BAA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bg2"/>
              </a:solidFill>
              <a:latin typeface="+mn-lt"/>
            </a:rPr>
            <a:t>Eduuni</a:t>
          </a:r>
          <a:r>
            <a:rPr lang="en-US" sz="1600" kern="1200" dirty="0">
              <a:solidFill>
                <a:schemeClr val="bg2"/>
              </a:solidFill>
              <a:latin typeface="+mn-lt"/>
            </a:rPr>
            <a:t> Jira</a:t>
          </a:r>
        </a:p>
      </dsp:txBody>
      <dsp:txXfrm>
        <a:off x="331033" y="2368403"/>
        <a:ext cx="897123" cy="897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23ED28-5A5F-0941-B89F-F4AF178830ED}" type="datetimeFigureOut">
              <a:rPr lang="en-US"/>
              <a:pPr>
                <a:defRPr/>
              </a:pPr>
              <a:t>5/18/20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72242C-D862-4449-9C84-1E36A6DEC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803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0F748F-9A13-4D4A-B1D7-80D08782129D}" type="datetimeFigureOut">
              <a:rPr lang="en-US"/>
              <a:pPr>
                <a:defRPr/>
              </a:pPr>
              <a:t>5/18/20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2563" y="685800"/>
            <a:ext cx="6492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1EE56C2-9F01-D046-B9C3-ECC31849E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030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5057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70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81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93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EE56C2-9F01-D046-B9C3-ECC31849EFE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86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ANIMAATIO-DIA!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CA41B-35D9-874C-A58A-B83D025C1B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015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EE56C2-9F01-D046-B9C3-ECC31849EFE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77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EE56C2-9F01-D046-B9C3-ECC31849EFE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05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EE56C2-9F01-D046-B9C3-ECC31849EFE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7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https://www.facebook.com/CSCfi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-1" y="3625054"/>
            <a:ext cx="2159988" cy="1202533"/>
          </a:xfrm>
          <a:prstGeom prst="rect">
            <a:avLst/>
          </a:prstGeom>
          <a:solidFill>
            <a:srgbClr val="002F5F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3423"/>
            <a:ext cx="2164256" cy="2048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602" y="3629811"/>
            <a:ext cx="5293821" cy="119926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59" y="-1433"/>
            <a:ext cx="6988741" cy="161432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2159987" y="1608138"/>
            <a:ext cx="6984013" cy="2030818"/>
          </a:xfrm>
          <a:prstGeom prst="rect">
            <a:avLst/>
          </a:prstGeom>
          <a:solidFill>
            <a:srgbClr val="D0D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8088" y="1996886"/>
            <a:ext cx="5338467" cy="983400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rgbClr val="025C96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8088" y="3025630"/>
            <a:ext cx="5338467" cy="352134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rgbClr val="025C96"/>
                </a:solidFill>
                <a:latin typeface="Corbel"/>
                <a:cs typeface="Corbel"/>
              </a:defRPr>
            </a:lvl1pPr>
            <a:lvl2pPr marL="33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0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5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1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46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0" y="0"/>
            <a:ext cx="2159987" cy="1608138"/>
          </a:xfrm>
          <a:prstGeom prst="rect">
            <a:avLst/>
          </a:prstGeom>
          <a:solidFill>
            <a:srgbClr val="025C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0" y="3301640"/>
            <a:ext cx="338628" cy="337316"/>
          </a:xfrm>
          <a:prstGeom prst="rect">
            <a:avLst/>
          </a:prstGeom>
          <a:solidFill>
            <a:srgbClr val="002F5F">
              <a:alpha val="50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 userDrawn="1"/>
        </p:nvSpPr>
        <p:spPr>
          <a:xfrm>
            <a:off x="7444966" y="3638956"/>
            <a:ext cx="1705384" cy="1188634"/>
          </a:xfrm>
          <a:prstGeom prst="rect">
            <a:avLst/>
          </a:prstGeom>
          <a:solidFill>
            <a:srgbClr val="002F5F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8791566" y="3287258"/>
            <a:ext cx="356400" cy="356195"/>
          </a:xfrm>
          <a:prstGeom prst="rect">
            <a:avLst/>
          </a:prstGeom>
          <a:solidFill>
            <a:srgbClr val="025C96">
              <a:alpha val="44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7075508" y="3646488"/>
            <a:ext cx="372146" cy="356195"/>
          </a:xfrm>
          <a:prstGeom prst="rect">
            <a:avLst/>
          </a:prstGeom>
          <a:solidFill>
            <a:srgbClr val="025C96">
              <a:alpha val="44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8550366" y="3638956"/>
            <a:ext cx="241200" cy="239432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 rot="10800000">
            <a:off x="1906443" y="3628907"/>
            <a:ext cx="251356" cy="671152"/>
          </a:xfrm>
          <a:prstGeom prst="rect">
            <a:avLst/>
          </a:prstGeom>
          <a:solidFill>
            <a:srgbClr val="025C96">
              <a:alpha val="42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13" y="297843"/>
            <a:ext cx="1051560" cy="101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4519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4711315"/>
          </a:xfrm>
        </p:spPr>
        <p:txBody>
          <a:bodyPr rtlCol="0">
            <a:normAutofit/>
          </a:bodyPr>
          <a:lstStyle>
            <a:lvl1pPr marL="0" indent="0">
              <a:buNone/>
              <a:defRPr sz="2300"/>
            </a:lvl1pPr>
            <a:lvl2pPr marL="335173" indent="0">
              <a:buNone/>
              <a:defRPr sz="2100"/>
            </a:lvl2pPr>
            <a:lvl3pPr marL="670346" indent="0">
              <a:buNone/>
              <a:defRPr sz="1800"/>
            </a:lvl3pPr>
            <a:lvl4pPr marL="1005516" indent="0">
              <a:buNone/>
              <a:defRPr sz="1500"/>
            </a:lvl4pPr>
            <a:lvl5pPr marL="1340690" indent="0">
              <a:buNone/>
              <a:defRPr sz="1500"/>
            </a:lvl5pPr>
            <a:lvl6pPr marL="1675862" indent="0">
              <a:buNone/>
              <a:defRPr sz="1500"/>
            </a:lvl6pPr>
            <a:lvl7pPr marL="2011033" indent="0">
              <a:buNone/>
              <a:defRPr sz="1500"/>
            </a:lvl7pPr>
            <a:lvl8pPr marL="2346207" indent="0">
              <a:buNone/>
              <a:defRPr sz="1500"/>
            </a:lvl8pPr>
            <a:lvl9pPr marL="2681379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7158-70CB-DA43-BE72-927191FCEB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85369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" y="1605057"/>
            <a:ext cx="9144000" cy="31066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2" name="Rectangle 11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5763986" y="5265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6098721" y="53476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5437414" y="56251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4" name="Group 46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5" name="Rectangle 24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grpSp>
        <p:nvGrpSpPr>
          <p:cNvPr id="64" name="Group 34"/>
          <p:cNvGrpSpPr>
            <a:grpSpLocks/>
          </p:cNvGrpSpPr>
          <p:nvPr userDrawn="1"/>
        </p:nvGrpSpPr>
        <p:grpSpPr bwMode="auto">
          <a:xfrm>
            <a:off x="6828028" y="3124200"/>
            <a:ext cx="2319338" cy="74613"/>
            <a:chOff x="8913156" y="2232185"/>
            <a:chExt cx="3272924" cy="56821"/>
          </a:xfrm>
        </p:grpSpPr>
        <p:sp>
          <p:nvSpPr>
            <p:cNvPr id="65" name="Rectangle 64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887494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812"/>
            <a:ext cx="9144000" cy="30952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 userDrawn="1"/>
        </p:nvGrpSpPr>
        <p:grpSpPr bwMode="auto">
          <a:xfrm>
            <a:off x="6832600" y="3128772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4200405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4727575"/>
          </a:xfrm>
          <a:prstGeom prst="rect">
            <a:avLst/>
          </a:prstGeom>
          <a:solidFill>
            <a:srgbClr val="EA1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5547"/>
            <a:ext cx="9144000" cy="31094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 userDrawn="1"/>
        </p:nvGrpSpPr>
        <p:grpSpPr bwMode="auto">
          <a:xfrm>
            <a:off x="6828028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9962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6" y="1612027"/>
            <a:ext cx="9144000" cy="31081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 userDrawn="1"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0544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rgbClr val="00BA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" y="1605303"/>
            <a:ext cx="9138984" cy="31063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7" name="Rectangle 26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8626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6" y="1608364"/>
            <a:ext cx="9146159" cy="31144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8" name="Group 34"/>
          <p:cNvGrpSpPr>
            <a:grpSpLocks/>
          </p:cNvGrpSpPr>
          <p:nvPr userDrawn="1"/>
        </p:nvGrpSpPr>
        <p:grpSpPr bwMode="auto">
          <a:xfrm>
            <a:off x="6837172" y="3119628"/>
            <a:ext cx="2319338" cy="74613"/>
            <a:chOff x="8913156" y="2232185"/>
            <a:chExt cx="3272924" cy="56821"/>
          </a:xfrm>
        </p:grpSpPr>
        <p:sp>
          <p:nvSpPr>
            <p:cNvPr id="39" name="Rectangle 38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939630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613267"/>
            <a:ext cx="9147362" cy="31020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3" name="Group 34"/>
          <p:cNvGrpSpPr>
            <a:grpSpLocks/>
          </p:cNvGrpSpPr>
          <p:nvPr userDrawn="1"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34" name="Rectangle 33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828951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älisivu_1_oma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3" name="Group 38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4" name="Rectangle 23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" y="1611436"/>
            <a:ext cx="4557713" cy="3101055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57711" y="1611005"/>
            <a:ext cx="2274952" cy="3106574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832668" y="1611010"/>
            <a:ext cx="2311337" cy="1556047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32668" y="3199240"/>
            <a:ext cx="2311337" cy="1512825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1547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ka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42275" y="0"/>
            <a:ext cx="1101725" cy="755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44" tIns="33522" rIns="67044" bIns="33522" anchor="ctr"/>
          <a:lstStyle/>
          <a:p>
            <a:pPr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TextBox 26"/>
          <p:cNvSpPr txBox="1">
            <a:spLocks noChangeArrowheads="1"/>
          </p:cNvSpPr>
          <p:nvPr/>
        </p:nvSpPr>
        <p:spPr bwMode="auto">
          <a:xfrm>
            <a:off x="5584825" y="2401888"/>
            <a:ext cx="2193925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 dirty="0" err="1">
                <a:solidFill>
                  <a:srgbClr val="5E6A71"/>
                </a:solidFill>
                <a:latin typeface="Corbel" charset="0"/>
                <a:cs typeface="Corbel" charset="0"/>
              </a:rPr>
              <a:t>facebook.com</a:t>
            </a:r>
            <a:r>
              <a:rPr lang="en-US" sz="900" dirty="0">
                <a:solidFill>
                  <a:srgbClr val="5E6A71"/>
                </a:solidFill>
                <a:latin typeface="Corbel" charset="0"/>
                <a:cs typeface="Corbel" charset="0"/>
              </a:rPr>
              <a:t>/</a:t>
            </a:r>
            <a:r>
              <a:rPr lang="en-US" sz="900" dirty="0" err="1">
                <a:solidFill>
                  <a:srgbClr val="5E6A71"/>
                </a:solidFill>
                <a:latin typeface="Corbel" charset="0"/>
                <a:cs typeface="Corbel" charset="0"/>
              </a:rPr>
              <a:t>CSCfi</a:t>
            </a:r>
            <a:endParaRPr lang="en-US" sz="900" dirty="0">
              <a:solidFill>
                <a:srgbClr val="5E6A71"/>
              </a:solidFill>
            </a:endParaRPr>
          </a:p>
        </p:txBody>
      </p:sp>
      <p:sp>
        <p:nvSpPr>
          <p:cNvPr id="26" name="TextBox 46"/>
          <p:cNvSpPr txBox="1">
            <a:spLocks noChangeArrowheads="1"/>
          </p:cNvSpPr>
          <p:nvPr/>
        </p:nvSpPr>
        <p:spPr bwMode="auto">
          <a:xfrm>
            <a:off x="5584825" y="2809875"/>
            <a:ext cx="16002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 dirty="0" err="1">
                <a:solidFill>
                  <a:srgbClr val="5E6A71"/>
                </a:solidFill>
              </a:rPr>
              <a:t>twitter.com</a:t>
            </a:r>
            <a:r>
              <a:rPr lang="en-US" sz="900" dirty="0">
                <a:solidFill>
                  <a:srgbClr val="5E6A71"/>
                </a:solidFill>
              </a:rPr>
              <a:t>/</a:t>
            </a:r>
            <a:r>
              <a:rPr lang="en-US" sz="900" dirty="0" err="1">
                <a:solidFill>
                  <a:srgbClr val="5E6A71"/>
                </a:solidFill>
              </a:rPr>
              <a:t>CSCfi</a:t>
            </a:r>
            <a:endParaRPr lang="en-US" sz="900" dirty="0">
              <a:solidFill>
                <a:srgbClr val="5E6A71"/>
              </a:solidFill>
              <a:hlinkClick r:id="rId2"/>
            </a:endParaRPr>
          </a:p>
        </p:txBody>
      </p:sp>
      <p:sp>
        <p:nvSpPr>
          <p:cNvPr id="27" name="TextBox 47"/>
          <p:cNvSpPr txBox="1">
            <a:spLocks noChangeArrowheads="1"/>
          </p:cNvSpPr>
          <p:nvPr/>
        </p:nvSpPr>
        <p:spPr bwMode="auto">
          <a:xfrm>
            <a:off x="5584825" y="3216275"/>
            <a:ext cx="27305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pl-PL" sz="900" dirty="0" err="1">
                <a:solidFill>
                  <a:srgbClr val="5E6A71"/>
                </a:solidFill>
              </a:rPr>
              <a:t>youtube.com</a:t>
            </a:r>
            <a:r>
              <a:rPr lang="pl-PL" sz="900" dirty="0">
                <a:solidFill>
                  <a:srgbClr val="5E6A71"/>
                </a:solidFill>
              </a:rPr>
              <a:t>/</a:t>
            </a:r>
            <a:r>
              <a:rPr lang="pl-PL" sz="900" dirty="0" err="1">
                <a:solidFill>
                  <a:srgbClr val="5E6A71"/>
                </a:solidFill>
              </a:rPr>
              <a:t>CSCfi</a:t>
            </a:r>
            <a:endParaRPr lang="pl-PL" sz="900" dirty="0">
              <a:solidFill>
                <a:srgbClr val="5E6A71"/>
              </a:solidFill>
              <a:hlinkClick r:id="rId2"/>
            </a:endParaRPr>
          </a:p>
        </p:txBody>
      </p:sp>
      <p:sp>
        <p:nvSpPr>
          <p:cNvPr id="28" name="TextBox 48"/>
          <p:cNvSpPr txBox="1">
            <a:spLocks noChangeArrowheads="1"/>
          </p:cNvSpPr>
          <p:nvPr/>
        </p:nvSpPr>
        <p:spPr bwMode="auto">
          <a:xfrm>
            <a:off x="5584825" y="3622675"/>
            <a:ext cx="345598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 dirty="0" err="1">
                <a:solidFill>
                  <a:srgbClr val="5E6A71"/>
                </a:solidFill>
              </a:rPr>
              <a:t>linkedin.com</a:t>
            </a:r>
            <a:r>
              <a:rPr lang="en-US" sz="900" dirty="0">
                <a:solidFill>
                  <a:srgbClr val="5E6A71"/>
                </a:solidFill>
              </a:rPr>
              <a:t>/company/</a:t>
            </a:r>
            <a:r>
              <a:rPr lang="en-US" sz="900" dirty="0" err="1">
                <a:solidFill>
                  <a:srgbClr val="5E6A71"/>
                </a:solidFill>
              </a:rPr>
              <a:t>csc</a:t>
            </a:r>
            <a:r>
              <a:rPr lang="en-US" sz="900" dirty="0">
                <a:solidFill>
                  <a:srgbClr val="5E6A71"/>
                </a:solidFill>
              </a:rPr>
              <a:t>---it-center-for-science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72000" y="2374900"/>
            <a:ext cx="0" cy="1893888"/>
          </a:xfrm>
          <a:prstGeom prst="line">
            <a:avLst/>
          </a:prstGeom>
          <a:ln w="952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50"/>
          <p:cNvGrpSpPr>
            <a:grpSpLocks/>
          </p:cNvGrpSpPr>
          <p:nvPr/>
        </p:nvGrpSpPr>
        <p:grpSpPr bwMode="auto">
          <a:xfrm>
            <a:off x="3706813" y="715963"/>
            <a:ext cx="1730375" cy="1031875"/>
            <a:chOff x="3018474" y="609992"/>
            <a:chExt cx="2171462" cy="1379264"/>
          </a:xfrm>
        </p:grpSpPr>
        <p:sp>
          <p:nvSpPr>
            <p:cNvPr id="31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3"/>
            <p:cNvSpPr>
              <a:spLocks noChangeArrowheads="1"/>
            </p:cNvSpPr>
            <p:nvPr/>
          </p:nvSpPr>
          <p:spPr bwMode="auto">
            <a:xfrm>
              <a:off x="3767529" y="1798281"/>
              <a:ext cx="651438" cy="190975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6778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Rectangle 54"/>
          <p:cNvSpPr>
            <a:spLocks noChangeArrowheads="1"/>
          </p:cNvSpPr>
          <p:nvPr/>
        </p:nvSpPr>
        <p:spPr bwMode="auto">
          <a:xfrm>
            <a:off x="-4763" y="4687888"/>
            <a:ext cx="1983660" cy="16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044" tIns="33522" rIns="67044" bIns="33522">
            <a:spAutoFit/>
          </a:bodyPr>
          <a:lstStyle/>
          <a:p>
            <a:r>
              <a:rPr lang="fi-FI" sz="600" dirty="0">
                <a:solidFill>
                  <a:srgbClr val="FFFFFF"/>
                </a:solidFill>
              </a:rPr>
              <a:t>Kuvat </a:t>
            </a:r>
            <a:r>
              <a:rPr lang="fi-FI" sz="600" dirty="0" err="1">
                <a:solidFill>
                  <a:srgbClr val="FFFFFF"/>
                </a:solidFill>
              </a:rPr>
              <a:t>CSC:n</a:t>
            </a:r>
            <a:r>
              <a:rPr lang="fi-FI" sz="600" dirty="0">
                <a:solidFill>
                  <a:srgbClr val="FFFFFF"/>
                </a:solidFill>
              </a:rPr>
              <a:t> arkisto, Adobe </a:t>
            </a:r>
            <a:r>
              <a:rPr lang="fi-FI" sz="600" dirty="0" err="1">
                <a:solidFill>
                  <a:srgbClr val="FFFFFF"/>
                </a:solidFill>
              </a:rPr>
              <a:t>Stock</a:t>
            </a:r>
            <a:r>
              <a:rPr lang="fi-FI" sz="600" dirty="0">
                <a:solidFill>
                  <a:srgbClr val="FFFFFF"/>
                </a:solidFill>
              </a:rPr>
              <a:t>, </a:t>
            </a:r>
            <a:r>
              <a:rPr lang="fi-FI" sz="600" dirty="0" err="1">
                <a:solidFill>
                  <a:srgbClr val="FFFFFF"/>
                </a:solidFill>
              </a:rPr>
              <a:t>Thinkstock</a:t>
            </a:r>
            <a:r>
              <a:rPr lang="fi-FI" sz="600" dirty="0">
                <a:solidFill>
                  <a:srgbClr val="FFFFFF"/>
                </a:solidFill>
              </a:rPr>
              <a:t> ja </a:t>
            </a:r>
            <a:r>
              <a:rPr lang="fi-FI" sz="600" dirty="0" err="1">
                <a:solidFill>
                  <a:srgbClr val="FFFFFF"/>
                </a:solidFill>
              </a:rPr>
              <a:t>Unsplash</a:t>
            </a:r>
            <a:endParaRPr lang="fi-FI" sz="600" dirty="0">
              <a:solidFill>
                <a:srgbClr val="FFFFFF"/>
              </a:solidFill>
            </a:endParaRPr>
          </a:p>
        </p:txBody>
      </p:sp>
      <p:sp>
        <p:nvSpPr>
          <p:cNvPr id="36" name="TextBox 56"/>
          <p:cNvSpPr txBox="1">
            <a:spLocks noChangeArrowheads="1"/>
          </p:cNvSpPr>
          <p:nvPr/>
        </p:nvSpPr>
        <p:spPr bwMode="auto">
          <a:xfrm>
            <a:off x="5584825" y="4029075"/>
            <a:ext cx="345598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 dirty="0" err="1">
                <a:solidFill>
                  <a:srgbClr val="5E6A71"/>
                </a:solidFill>
              </a:rPr>
              <a:t>github.com</a:t>
            </a:r>
            <a:r>
              <a:rPr lang="en-US" sz="900" dirty="0">
                <a:solidFill>
                  <a:srgbClr val="5E6A71"/>
                </a:solidFill>
              </a:rPr>
              <a:t>/</a:t>
            </a:r>
            <a:r>
              <a:rPr lang="en-US" sz="900" dirty="0" err="1">
                <a:solidFill>
                  <a:srgbClr val="5E6A71"/>
                </a:solidFill>
              </a:rPr>
              <a:t>CSCfi</a:t>
            </a:r>
            <a:endParaRPr lang="en-US" sz="900" dirty="0">
              <a:solidFill>
                <a:srgbClr val="5E6A71"/>
              </a:solidFill>
            </a:endParaRP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0"/>
          </p:nvPr>
        </p:nvSpPr>
        <p:spPr>
          <a:xfrm>
            <a:off x="2304680" y="2374148"/>
            <a:ext cx="1963641" cy="271059"/>
          </a:xfrm>
        </p:spPr>
        <p:txBody>
          <a:bodyPr lIns="0"/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254913" indent="0">
              <a:buFont typeface="Arial"/>
              <a:buNone/>
              <a:defRPr sz="900"/>
            </a:lvl2pPr>
            <a:lvl3pPr marL="838069" indent="0">
              <a:buFont typeface="Arial"/>
              <a:buNone/>
              <a:defRPr sz="900"/>
            </a:lvl3pPr>
            <a:lvl4pPr marL="1083669" indent="0">
              <a:buNone/>
              <a:defRPr sz="900"/>
            </a:lvl4pPr>
            <a:lvl5pPr marL="1418897" indent="0"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1"/>
          </p:nvPr>
        </p:nvSpPr>
        <p:spPr>
          <a:xfrm>
            <a:off x="826988" y="2438246"/>
            <a:ext cx="1243207" cy="1165581"/>
          </a:xfrm>
          <a:prstGeom prst="ellipse">
            <a:avLst/>
          </a:prstGeom>
        </p:spPr>
        <p:txBody>
          <a:bodyPr/>
          <a:lstStyle>
            <a:lvl1pPr marL="0" indent="0">
              <a:buFont typeface="Arial"/>
              <a:buNone/>
              <a:defRPr sz="1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12"/>
          </p:nvPr>
        </p:nvSpPr>
        <p:spPr>
          <a:xfrm>
            <a:off x="2304678" y="2691577"/>
            <a:ext cx="1963642" cy="1208805"/>
          </a:xfrm>
        </p:spPr>
        <p:txBody>
          <a:bodyPr lIns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900"/>
            </a:lvl1pPr>
            <a:lvl2pPr marL="506333" indent="-251421">
              <a:buFont typeface="Arial"/>
              <a:buChar char="•"/>
              <a:defRPr sz="1000"/>
            </a:lvl2pPr>
            <a:lvl3pPr marL="1047586" indent="-209517">
              <a:buFont typeface="Arial"/>
              <a:buChar char="•"/>
              <a:defRPr sz="900"/>
            </a:lvl3pPr>
            <a:lvl4pPr>
              <a:defRPr sz="800"/>
            </a:lvl4pPr>
            <a:lvl5pPr>
              <a:defRPr sz="7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787" y="2365375"/>
            <a:ext cx="269875" cy="2698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50" y="3216275"/>
            <a:ext cx="294188" cy="2068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75" y="2789293"/>
            <a:ext cx="271151" cy="27115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75" y="3595843"/>
            <a:ext cx="296571" cy="27115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630" y="3998496"/>
            <a:ext cx="278645" cy="2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7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solidFill>
                  <a:srgbClr val="000000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975A3-2E4D-4F46-A85A-D5B418994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4208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126440"/>
            <a:ext cx="3818467" cy="3185985"/>
          </a:xfrm>
        </p:spPr>
        <p:txBody>
          <a:bodyPr/>
          <a:lstStyle>
            <a:lvl2pPr marL="385475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648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958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553790" y="1126440"/>
            <a:ext cx="3611841" cy="3185985"/>
          </a:xfrm>
        </p:spPr>
        <p:txBody>
          <a:bodyPr/>
          <a:lstStyle>
            <a:lvl2pPr marL="385475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648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958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1" y="193327"/>
            <a:ext cx="7708430" cy="804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057C3-EDE0-4E94-8E03-15F17BEADAEF}" type="datetime1">
              <a:rPr lang="fi-FI" smtClean="0"/>
              <a:t>18.5.2020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EB33-AE32-4D46-BAA6-3F61AB03C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5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ohj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829" y="-49141"/>
            <a:ext cx="9223829" cy="476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10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2BF65-B844-A84A-93B0-7324BF97B9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07995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ohja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57" y="-23150"/>
            <a:ext cx="9151257" cy="47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8523288" y="261938"/>
            <a:ext cx="309562" cy="280987"/>
            <a:chOff x="3768229" y="609992"/>
            <a:chExt cx="1421707" cy="1379264"/>
          </a:xfrm>
        </p:grpSpPr>
        <p:sp>
          <p:nvSpPr>
            <p:cNvPr id="10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3"/>
            <p:cNvSpPr>
              <a:spLocks noChangeArrowheads="1"/>
            </p:cNvSpPr>
            <p:nvPr/>
          </p:nvSpPr>
          <p:spPr bwMode="auto">
            <a:xfrm>
              <a:off x="3768229" y="1794447"/>
              <a:ext cx="648880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D4AF-0665-7B44-B9A5-492E7E49DE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450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51528" y="6"/>
            <a:ext cx="3092477" cy="4712059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5" y="1126445"/>
            <a:ext cx="5183717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2" y="193327"/>
            <a:ext cx="5183715" cy="804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2314575" y="4489450"/>
            <a:ext cx="3736975" cy="222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3D0D6-6900-F14F-BBC6-775F449734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4244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2" y="1126445"/>
            <a:ext cx="2357967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7" y="193327"/>
            <a:ext cx="7746059" cy="804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19189" y="1127128"/>
            <a:ext cx="252106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10996" y="1126439"/>
            <a:ext cx="239227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19189" y="2814684"/>
            <a:ext cx="252106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810996" y="2813996"/>
            <a:ext cx="239227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11EFB-31E0-D040-8131-3FD1561EF5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9663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54333" y="1124985"/>
            <a:ext cx="3448933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2" y="1126445"/>
            <a:ext cx="3945465" cy="31845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4168B-EB49-1542-A171-4DCE018223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99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5" y="1126445"/>
            <a:ext cx="3818467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53792" y="1126445"/>
            <a:ext cx="3611841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2602D-C93A-8141-9238-06DF5CA742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4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2288" y="3379312"/>
            <a:ext cx="5486400" cy="398947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31355"/>
            <a:ext cx="5486400" cy="2896553"/>
          </a:xfrm>
        </p:spPr>
        <p:txBody>
          <a:bodyPr rtlCol="0">
            <a:normAutofit/>
          </a:bodyPr>
          <a:lstStyle>
            <a:lvl1pPr marL="0" indent="0">
              <a:buNone/>
              <a:defRPr sz="2300"/>
            </a:lvl1pPr>
            <a:lvl2pPr marL="335173" indent="0">
              <a:buNone/>
              <a:defRPr sz="2100"/>
            </a:lvl2pPr>
            <a:lvl3pPr marL="670346" indent="0">
              <a:buNone/>
              <a:defRPr sz="1800"/>
            </a:lvl3pPr>
            <a:lvl4pPr marL="1005516" indent="0">
              <a:buNone/>
              <a:defRPr sz="1500"/>
            </a:lvl4pPr>
            <a:lvl5pPr marL="1340690" indent="0">
              <a:buNone/>
              <a:defRPr sz="1500"/>
            </a:lvl5pPr>
            <a:lvl6pPr marL="1675862" indent="0">
              <a:buNone/>
              <a:defRPr sz="1500"/>
            </a:lvl6pPr>
            <a:lvl7pPr marL="2011033" indent="0">
              <a:buNone/>
              <a:defRPr sz="1500"/>
            </a:lvl7pPr>
            <a:lvl8pPr marL="2346207" indent="0">
              <a:buNone/>
              <a:defRPr sz="1500"/>
            </a:lvl8pPr>
            <a:lvl9pPr marL="2681379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78258"/>
            <a:ext cx="5486400" cy="56657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35173" indent="0">
              <a:buNone/>
              <a:defRPr sz="900"/>
            </a:lvl2pPr>
            <a:lvl3pPr marL="670346" indent="0">
              <a:buNone/>
              <a:defRPr sz="700"/>
            </a:lvl3pPr>
            <a:lvl4pPr marL="1005516" indent="0">
              <a:buNone/>
              <a:defRPr sz="700"/>
            </a:lvl4pPr>
            <a:lvl5pPr marL="1340690" indent="0">
              <a:buNone/>
              <a:defRPr sz="700"/>
            </a:lvl5pPr>
            <a:lvl6pPr marL="1675862" indent="0">
              <a:buNone/>
              <a:defRPr sz="700"/>
            </a:lvl6pPr>
            <a:lvl7pPr marL="2011033" indent="0">
              <a:buNone/>
              <a:defRPr sz="700"/>
            </a:lvl7pPr>
            <a:lvl8pPr marL="2346207" indent="0">
              <a:buNone/>
              <a:defRPr sz="700"/>
            </a:lvl8pPr>
            <a:lvl9pPr marL="2681379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CE774-9944-0D4C-AF7F-2733F9DE4C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9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6213"/>
            <a:ext cx="7742238" cy="8032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27125"/>
            <a:ext cx="6169025" cy="31845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 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7613" y="4489450"/>
            <a:ext cx="976312" cy="222250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4575" y="4489450"/>
            <a:ext cx="4311650" cy="222250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489450"/>
            <a:ext cx="646113" cy="222250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700" b="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fld id="{120E91DB-2444-B440-AB36-9AD9C2865F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1" name="Group 17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1041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35" name="Group 14"/>
          <p:cNvGrpSpPr>
            <a:grpSpLocks/>
          </p:cNvGrpSpPr>
          <p:nvPr/>
        </p:nvGrpSpPr>
        <p:grpSpPr bwMode="auto">
          <a:xfrm>
            <a:off x="8523288" y="261938"/>
            <a:ext cx="309562" cy="280987"/>
            <a:chOff x="3768229" y="609992"/>
            <a:chExt cx="1421707" cy="1379264"/>
          </a:xfrm>
        </p:grpSpPr>
        <p:sp>
          <p:nvSpPr>
            <p:cNvPr id="1039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3"/>
            <p:cNvSpPr>
              <a:spLocks noChangeArrowheads="1"/>
            </p:cNvSpPr>
            <p:nvPr/>
          </p:nvSpPr>
          <p:spPr bwMode="auto">
            <a:xfrm>
              <a:off x="3768229" y="1794447"/>
              <a:ext cx="648880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890" r:id="rId2"/>
    <p:sldLayoutId id="2147483898" r:id="rId3"/>
    <p:sldLayoutId id="2147483899" r:id="rId4"/>
    <p:sldLayoutId id="2147483901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  <p:sldLayoutId id="2147483912" r:id="rId17"/>
    <p:sldLayoutId id="2147483914" r:id="rId18"/>
    <p:sldLayoutId id="2147483915" r:id="rId19"/>
    <p:sldLayoutId id="2147483917" r:id="rId20"/>
  </p:sldLayoutIdLst>
  <p:hf hdr="0" ftr="0" dt="0"/>
  <p:txStyles>
    <p:titleStyle>
      <a:lvl1pPr algn="l" defTabSz="334963" rtl="0" eaLnBrk="1" fontAlgn="base" hangingPunct="1">
        <a:spcBef>
          <a:spcPct val="0"/>
        </a:spcBef>
        <a:spcAft>
          <a:spcPct val="0"/>
        </a:spcAft>
        <a:defRPr sz="2100" b="1" kern="1200">
          <a:solidFill>
            <a:schemeClr val="tx1"/>
          </a:solidFill>
          <a:latin typeface="Corbel"/>
          <a:ea typeface="ＭＳ Ｐゴシック" charset="0"/>
          <a:cs typeface="Corbel"/>
        </a:defRPr>
      </a:lvl1pPr>
      <a:lvl2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ＭＳ Ｐゴシック" charset="0"/>
        </a:defRPr>
      </a:lvl2pPr>
      <a:lvl3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ＭＳ Ｐゴシック" charset="0"/>
        </a:defRPr>
      </a:lvl3pPr>
      <a:lvl4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ＭＳ Ｐゴシック" charset="0"/>
        </a:defRPr>
      </a:lvl4pPr>
      <a:lvl5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ＭＳ Ｐゴシック" charset="0"/>
        </a:defRPr>
      </a:lvl5pPr>
      <a:lvl6pPr marL="335173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6pPr>
      <a:lvl7pPr marL="670346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7pPr>
      <a:lvl8pPr marL="1005516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8pPr>
      <a:lvl9pPr marL="1340690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9pPr>
    </p:titleStyle>
    <p:bodyStyle>
      <a:lvl1pPr marL="142875" indent="-142875" algn="l" defTabSz="334963" rtl="0" eaLnBrk="1" fontAlgn="base" hangingPunct="1">
        <a:lnSpc>
          <a:spcPct val="110000"/>
        </a:lnSpc>
        <a:spcBef>
          <a:spcPts val="875"/>
        </a:spcBef>
        <a:spcAft>
          <a:spcPct val="0"/>
        </a:spcAft>
        <a:buFont typeface="Arial" charset="0"/>
        <a:buChar char="•"/>
        <a:defRPr kern="1200">
          <a:solidFill>
            <a:srgbClr val="464F55"/>
          </a:solidFill>
          <a:latin typeface="Corbel"/>
          <a:ea typeface="ＭＳ Ｐゴシック" charset="0"/>
          <a:cs typeface="Corbel"/>
        </a:defRPr>
      </a:lvl1pPr>
      <a:lvl2pPr marL="254000" indent="203200" algn="l" defTabSz="334963" rtl="0" eaLnBrk="1" fontAlgn="base" hangingPunct="1">
        <a:spcBef>
          <a:spcPct val="20000"/>
        </a:spcBef>
        <a:spcAft>
          <a:spcPct val="0"/>
        </a:spcAft>
        <a:buFont typeface="Courier New" charset="0"/>
        <a:defRPr sz="1500" kern="1200">
          <a:solidFill>
            <a:srgbClr val="464F55"/>
          </a:solidFill>
          <a:latin typeface="Corbel"/>
          <a:ea typeface="ＭＳ Ｐゴシック" charset="0"/>
          <a:cs typeface="Corbel"/>
        </a:defRPr>
      </a:lvl2pPr>
      <a:lvl3pPr marL="836613" indent="77788" algn="l" defTabSz="334963" rtl="0" eaLnBrk="1" fontAlgn="base" hangingPunct="1">
        <a:spcBef>
          <a:spcPts val="150"/>
        </a:spcBef>
        <a:spcAft>
          <a:spcPct val="0"/>
        </a:spcAft>
        <a:defRPr sz="1300" kern="1200">
          <a:solidFill>
            <a:srgbClr val="464F55"/>
          </a:solidFill>
          <a:latin typeface="Corbel"/>
          <a:ea typeface="ＭＳ Ｐゴシック" charset="0"/>
          <a:cs typeface="Corbel"/>
        </a:defRPr>
      </a:lvl3pPr>
      <a:lvl4pPr marL="1171575" indent="-88900" algn="l" defTabSz="334963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1200" kern="1200">
          <a:solidFill>
            <a:srgbClr val="464F55"/>
          </a:solidFill>
          <a:latin typeface="Corbel"/>
          <a:ea typeface="ＭＳ Ｐゴシック" charset="0"/>
          <a:cs typeface="Corbel"/>
        </a:defRPr>
      </a:lvl4pPr>
      <a:lvl5pPr marL="1508125" indent="-88900" algn="l" defTabSz="3349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800" kern="1200">
          <a:solidFill>
            <a:schemeClr val="tx1"/>
          </a:solidFill>
          <a:latin typeface="Verdana"/>
          <a:ea typeface="ＭＳ Ｐゴシック" charset="0"/>
          <a:cs typeface="Verdana"/>
        </a:defRPr>
      </a:lvl5pPr>
      <a:lvl6pPr marL="1843448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78620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13793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48964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5173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0346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516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0690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5862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033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46207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81379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info.eduuni.fi/" TargetMode="External"/><Relationship Id="rId3" Type="http://schemas.openxmlformats.org/officeDocument/2006/relationships/hyperlink" Target="https://info.eduuni.fi/info/#Eduuni-tiedotteet" TargetMode="External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hyperlink" Target="mailto:customerservice@eduuni.fi" TargetMode="External"/><Relationship Id="rId5" Type="http://schemas.openxmlformats.org/officeDocument/2006/relationships/hyperlink" Target="https://info.eduuni.fi/koulutus/" TargetMode="External"/><Relationship Id="rId10" Type="http://schemas.openxmlformats.org/officeDocument/2006/relationships/image" Target="../media/image43.svg"/><Relationship Id="rId4" Type="http://schemas.openxmlformats.org/officeDocument/2006/relationships/hyperlink" Target="https://wiki.eduuni.fi/x/b4F_/" TargetMode="External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tt.eduuni.fi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hyperlink" Target="https://id.eduuni.fi/" TargetMode="External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s://jira.eduuni.fi/" TargetMode="External"/><Relationship Id="rId4" Type="http://schemas.openxmlformats.org/officeDocument/2006/relationships/diagramLayout" Target="../diagrams/layout1.xml"/><Relationship Id="rId9" Type="http://schemas.openxmlformats.org/officeDocument/2006/relationships/hyperlink" Target="https://wiki.eduuni.fi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.eduuni.fi/asiakkaa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.eduuni.fi/asiakkaat/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8087" y="2244313"/>
            <a:ext cx="5338467" cy="494854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Eduuni-yhteistyöpalvelut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8086" y="2977922"/>
            <a:ext cx="5338467" cy="352134"/>
          </a:xfrm>
        </p:spPr>
        <p:txBody>
          <a:bodyPr>
            <a:noAutofit/>
          </a:bodyPr>
          <a:lstStyle/>
          <a:p>
            <a:r>
              <a:rPr lang="en-US" sz="1400" dirty="0"/>
              <a:t>CSC – </a:t>
            </a:r>
            <a:r>
              <a:rPr lang="en-US" sz="1400" dirty="0" err="1"/>
              <a:t>Tieteen</a:t>
            </a:r>
            <a:r>
              <a:rPr lang="en-US" sz="1400" dirty="0"/>
              <a:t> </a:t>
            </a:r>
            <a:r>
              <a:rPr lang="en-US" sz="1400" dirty="0" err="1"/>
              <a:t>tietotekniikan</a:t>
            </a:r>
            <a:r>
              <a:rPr lang="en-US" sz="1400" dirty="0"/>
              <a:t> </a:t>
            </a:r>
            <a:r>
              <a:rPr lang="en-US" sz="1400" dirty="0" err="1"/>
              <a:t>keskus</a:t>
            </a:r>
            <a:r>
              <a:rPr lang="en-US" sz="1400" dirty="0"/>
              <a:t> Oy</a:t>
            </a:r>
          </a:p>
          <a:p>
            <a:r>
              <a:rPr lang="en-US" sz="1100" dirty="0"/>
              <a:t>Katja Laitila</a:t>
            </a:r>
          </a:p>
        </p:txBody>
      </p:sp>
    </p:spTree>
    <p:extLst>
      <p:ext uri="{BB962C8B-B14F-4D97-AF65-F5344CB8AC3E}">
        <p14:creationId xmlns:p14="http://schemas.microsoft.com/office/powerpoint/2010/main" val="1600878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05445" y="2836447"/>
            <a:ext cx="8355564" cy="1701361"/>
          </a:xfrm>
          <a:prstGeom prst="roundRect">
            <a:avLst/>
          </a:prstGeom>
          <a:solidFill>
            <a:schemeClr val="bg1">
              <a:lumMod val="85000"/>
              <a:alpha val="9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solidFill>
                  <a:schemeClr val="accent1"/>
                </a:solidFill>
              </a:rPr>
              <a:t>Eduuni</a:t>
            </a:r>
            <a:r>
              <a:rPr lang="fi-FI" dirty="0">
                <a:solidFill>
                  <a:schemeClr val="accent1"/>
                </a:solidFill>
              </a:rPr>
              <a:t>-ID identiteetin- ja käyttöoikeuksienhallinta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377E0C-04BA-5A4B-B284-D9F9E3798123}" type="datetime1">
              <a:rPr lang="fi-FI" smtClean="0"/>
              <a:t>18.5.2020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05DE2-1972-E240-9BF7-5A80054B62E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6107" y="844070"/>
            <a:ext cx="5702446" cy="191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89" dirty="0">
                <a:solidFill>
                  <a:schemeClr val="accent1"/>
                </a:solidFill>
                <a:latin typeface="Corbel" panose="020B0503020204020204" pitchFamily="34" charset="0"/>
              </a:rPr>
              <a:t>Ajankohtaista</a:t>
            </a:r>
          </a:p>
          <a:p>
            <a:pPr marL="241367" indent="-241367">
              <a:buFont typeface="Arial" panose="020B0604020202020204" pitchFamily="34" charset="0"/>
              <a:buChar char="•"/>
            </a:pPr>
            <a:r>
              <a:rPr lang="fi-FI" sz="1689" dirty="0" err="1">
                <a:solidFill>
                  <a:schemeClr val="accent1"/>
                </a:solidFill>
                <a:latin typeface="Corbel" panose="020B0503020204020204" pitchFamily="34" charset="0"/>
              </a:rPr>
              <a:t>Eduuni-ID:llä</a:t>
            </a:r>
            <a:r>
              <a:rPr lang="fi-FI" sz="1689" dirty="0">
                <a:solidFill>
                  <a:schemeClr val="accent1"/>
                </a:solidFill>
                <a:latin typeface="Corbel" panose="020B0503020204020204" pitchFamily="34" charset="0"/>
              </a:rPr>
              <a:t> on n. 50 000 aktiivista käyttäjää 3000:sta eri organisaatiosta (domain) ja 70 eri maasta.</a:t>
            </a:r>
          </a:p>
          <a:p>
            <a:pPr marL="241367" indent="-241367">
              <a:buFont typeface="Arial" panose="020B0604020202020204" pitchFamily="34" charset="0"/>
              <a:buChar char="•"/>
            </a:pPr>
            <a:r>
              <a:rPr lang="fi-FI" sz="1689" dirty="0" err="1">
                <a:solidFill>
                  <a:schemeClr val="accent1"/>
                </a:solidFill>
                <a:latin typeface="Corbel" panose="020B0503020204020204" pitchFamily="34" charset="0"/>
              </a:rPr>
              <a:t>Eduuni-ID:tä</a:t>
            </a:r>
            <a:r>
              <a:rPr lang="fi-FI" sz="1689" dirty="0">
                <a:solidFill>
                  <a:schemeClr val="accent1"/>
                </a:solidFill>
                <a:latin typeface="Corbel" panose="020B0503020204020204" pitchFamily="34" charset="0"/>
              </a:rPr>
              <a:t> hyödyntää n. 40 palvelua korkeakouluissa, valtionhallinnossa, sekä julkisessa pilvessä.</a:t>
            </a:r>
          </a:p>
          <a:p>
            <a:pPr marL="241367" indent="-241367">
              <a:buFont typeface="Arial" panose="020B0604020202020204" pitchFamily="34" charset="0"/>
              <a:buChar char="•"/>
            </a:pPr>
            <a:r>
              <a:rPr lang="fi-FI" sz="1689" dirty="0" err="1">
                <a:solidFill>
                  <a:schemeClr val="accent1"/>
                </a:solidFill>
                <a:latin typeface="Corbel" panose="020B0503020204020204" pitchFamily="34" charset="0"/>
              </a:rPr>
              <a:t>Eduuni</a:t>
            </a:r>
            <a:r>
              <a:rPr lang="fi-FI" sz="1689" dirty="0">
                <a:solidFill>
                  <a:schemeClr val="accent1"/>
                </a:solidFill>
                <a:latin typeface="Corbel" panose="020B0503020204020204" pitchFamily="34" charset="0"/>
              </a:rPr>
              <a:t>-ID tarjoaa käyttäjäystävällisen tunnistusratkaisun ilman yhtään uutta salasanaa.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3260" y="2828909"/>
            <a:ext cx="2919710" cy="308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8" b="1" dirty="0">
                <a:latin typeface="Corbel" panose="020B0503020204020204" pitchFamily="34" charset="0"/>
              </a:rPr>
              <a:t>EDUUNI-ID PÄHKINÄNKUORESSA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3260" y="3095127"/>
            <a:ext cx="1833583" cy="1309840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5" name="Rounded Rectangle 14"/>
          <p:cNvSpPr/>
          <p:nvPr/>
        </p:nvSpPr>
        <p:spPr>
          <a:xfrm>
            <a:off x="2715030" y="3095127"/>
            <a:ext cx="1824600" cy="1309840"/>
          </a:xfrm>
          <a:prstGeom prst="roundRect">
            <a:avLst/>
          </a:prstGeom>
          <a:solidFill>
            <a:srgbClr val="EA1D77"/>
          </a:solidFill>
          <a:ln w="28575">
            <a:solidFill>
              <a:srgbClr val="EA1D7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ounded Rectangle 15"/>
          <p:cNvSpPr/>
          <p:nvPr/>
        </p:nvSpPr>
        <p:spPr>
          <a:xfrm>
            <a:off x="4790504" y="3095127"/>
            <a:ext cx="1824600" cy="1309840"/>
          </a:xfrm>
          <a:prstGeom prst="roundRect">
            <a:avLst/>
          </a:prstGeom>
          <a:solidFill>
            <a:srgbClr val="7F7F7F"/>
          </a:solidFill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ounded Rectangle 16"/>
          <p:cNvSpPr/>
          <p:nvPr/>
        </p:nvSpPr>
        <p:spPr>
          <a:xfrm>
            <a:off x="6841677" y="3095127"/>
            <a:ext cx="1824600" cy="1309840"/>
          </a:xfrm>
          <a:prstGeom prst="roundRect">
            <a:avLst/>
          </a:prstGeom>
          <a:solidFill>
            <a:srgbClr val="00C7B2"/>
          </a:solidFill>
          <a:ln w="28575">
            <a:solidFill>
              <a:srgbClr val="00C7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/>
        </p:nvSpPr>
        <p:spPr>
          <a:xfrm>
            <a:off x="448529" y="3180180"/>
            <a:ext cx="19283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5802" lvl="1" indent="0"/>
            <a:r>
              <a:rPr lang="fi-FI" sz="1100" dirty="0" err="1">
                <a:solidFill>
                  <a:schemeClr val="bg1"/>
                </a:solidFill>
              </a:rPr>
              <a:t>Eduuni</a:t>
            </a:r>
            <a:r>
              <a:rPr lang="fi-FI" sz="1100" dirty="0">
                <a:solidFill>
                  <a:schemeClr val="bg1"/>
                </a:solidFill>
              </a:rPr>
              <a:t>-ID on joustava ja turvallinen identiteetin- ja käyttöoikeuksien hallinta, joka ylittää organisaatio- ja ekosysteemirajat.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03416" y="3137904"/>
            <a:ext cx="1898994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5802" lvl="1" indent="0"/>
            <a:r>
              <a:rPr lang="fi-FI" sz="1100" dirty="0">
                <a:solidFill>
                  <a:schemeClr val="bg1"/>
                </a:solidFill>
              </a:rPr>
              <a:t>Voit ottaa </a:t>
            </a:r>
            <a:r>
              <a:rPr lang="fi-FI" sz="1100" dirty="0" err="1">
                <a:solidFill>
                  <a:schemeClr val="bg1"/>
                </a:solidFill>
              </a:rPr>
              <a:t>Eduuni-ID:n</a:t>
            </a:r>
            <a:r>
              <a:rPr lang="fi-FI" sz="1100" dirty="0">
                <a:solidFill>
                  <a:schemeClr val="bg1"/>
                </a:solidFill>
              </a:rPr>
              <a:t> käyttöön omissa palveluissasi ja vapautua ulkopuolisten käyttäjien tunnusten hallinnoinnista kokonaan.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93949" y="3185687"/>
            <a:ext cx="1929918" cy="958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5802" lvl="1" indent="0"/>
            <a:r>
              <a:rPr lang="fi-FI" sz="1100" dirty="0" err="1">
                <a:solidFill>
                  <a:schemeClr val="bg1"/>
                </a:solidFill>
              </a:rPr>
              <a:t>Eduuni</a:t>
            </a:r>
            <a:r>
              <a:rPr lang="fi-FI" sz="1100" dirty="0">
                <a:solidFill>
                  <a:schemeClr val="bg1"/>
                </a:solidFill>
              </a:rPr>
              <a:t>-ID mahdollistaa käyttäjäoikeuksien jakamisen ja hallinnan eri henkilöille jo ennen kuin he rekisteröityvät</a:t>
            </a:r>
            <a:r>
              <a:rPr lang="fi-FI" sz="1126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" name="Content Placeholder 20"/>
          <p:cNvSpPr txBox="1">
            <a:spLocks/>
          </p:cNvSpPr>
          <p:nvPr/>
        </p:nvSpPr>
        <p:spPr>
          <a:xfrm>
            <a:off x="6711659" y="3141935"/>
            <a:ext cx="2026896" cy="1119970"/>
          </a:xfrm>
          <a:prstGeom prst="rect">
            <a:avLst/>
          </a:prstGeom>
        </p:spPr>
        <p:txBody>
          <a:bodyPr/>
          <a:lstStyle>
            <a:lvl1pPr marL="196850" indent="-196850" algn="l" defTabSz="457200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3">
                    <a:lumMod val="75000"/>
                  </a:schemeClr>
                </a:solidFill>
                <a:latin typeface="Corbel"/>
                <a:ea typeface="ＭＳ Ｐゴシック" charset="0"/>
                <a:cs typeface="Corbel"/>
              </a:defRPr>
            </a:lvl1pPr>
            <a:lvl2pPr marL="3476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charset="0"/>
              <a:defRPr sz="2000" kern="1200">
                <a:solidFill>
                  <a:schemeClr val="accent3">
                    <a:lumMod val="75000"/>
                  </a:schemeClr>
                </a:solidFill>
                <a:latin typeface="Corbel"/>
                <a:ea typeface="ＭＳ Ｐゴシック" charset="0"/>
                <a:cs typeface="Corbel"/>
              </a:defRPr>
            </a:lvl2pPr>
            <a:lvl3pPr marL="1143000" algn="l" defTabSz="457200" rtl="0" eaLnBrk="1" fontAlgn="base" hangingPunct="1">
              <a:spcBef>
                <a:spcPts val="200"/>
              </a:spcBef>
              <a:spcAft>
                <a:spcPct val="0"/>
              </a:spcAft>
              <a:defRPr sz="1800" kern="1200">
                <a:solidFill>
                  <a:schemeClr val="accent3">
                    <a:lumMod val="75000"/>
                  </a:schemeClr>
                </a:solidFill>
                <a:latin typeface="Corbel"/>
                <a:ea typeface="ＭＳ Ｐゴシック" charset="0"/>
                <a:cs typeface="Corbel"/>
              </a:defRPr>
            </a:lvl3pPr>
            <a:lvl4pPr marL="1600200" indent="-1222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600" kern="1200">
                <a:solidFill>
                  <a:schemeClr val="accent3">
                    <a:lumMod val="75000"/>
                  </a:schemeClr>
                </a:solidFill>
                <a:latin typeface="Corbel"/>
                <a:ea typeface="ＭＳ Ｐゴシック" charset="0"/>
                <a:cs typeface="Corbel"/>
              </a:defRPr>
            </a:lvl4pPr>
            <a:lvl5pPr marL="2057400" indent="-1222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5802" lvl="1"/>
            <a:r>
              <a:rPr lang="fi-FI" sz="1100" dirty="0">
                <a:solidFill>
                  <a:schemeClr val="bg1"/>
                </a:solidFill>
              </a:rPr>
              <a:t>Eduuni-ID tukee useita kirjautumisvaihtoehtoja</a:t>
            </a:r>
            <a:br>
              <a:rPr lang="fi-FI" sz="1100" dirty="0">
                <a:solidFill>
                  <a:schemeClr val="bg1"/>
                </a:solidFill>
              </a:rPr>
            </a:br>
            <a:r>
              <a:rPr lang="fi-FI" sz="1100" dirty="0">
                <a:solidFill>
                  <a:schemeClr val="bg1"/>
                </a:solidFill>
              </a:rPr>
              <a:t>kuten Haka-, </a:t>
            </a:r>
            <a:r>
              <a:rPr lang="fi-FI" sz="1100" dirty="0" err="1">
                <a:solidFill>
                  <a:schemeClr val="bg1"/>
                </a:solidFill>
              </a:rPr>
              <a:t>eduGAIN</a:t>
            </a:r>
            <a:r>
              <a:rPr lang="fi-FI" sz="1100" dirty="0">
                <a:solidFill>
                  <a:schemeClr val="bg1"/>
                </a:solidFill>
              </a:rPr>
              <a:t>-, </a:t>
            </a:r>
            <a:r>
              <a:rPr lang="fi-FI" sz="1100" dirty="0" err="1">
                <a:solidFill>
                  <a:schemeClr val="bg1"/>
                </a:solidFill>
              </a:rPr>
              <a:t>Virtu</a:t>
            </a:r>
            <a:r>
              <a:rPr lang="fi-FI" sz="1100" dirty="0">
                <a:solidFill>
                  <a:schemeClr val="bg1"/>
                </a:solidFill>
              </a:rPr>
              <a:t>-, Office 365, ORCID-, B2ACCESS, MPASS, Google-, Microsoft-, ym. SOME-tunnuksia.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75183" y="1655260"/>
            <a:ext cx="1966815" cy="944309"/>
          </a:xfrm>
          <a:prstGeom prst="roundRect">
            <a:avLst/>
          </a:prstGeom>
          <a:solidFill>
            <a:srgbClr val="EA1D77"/>
          </a:solidFill>
          <a:ln w="82550">
            <a:solidFill>
              <a:srgbClr val="DCDCDC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6021"/>
            <a:r>
              <a:rPr lang="fi-FI" sz="1126" dirty="0">
                <a:solidFill>
                  <a:schemeClr val="bg1"/>
                </a:solidFill>
                <a:latin typeface="Corbel" panose="020B0503020204020204" pitchFamily="34" charset="0"/>
              </a:rPr>
              <a:t>Yhteystiedot:</a:t>
            </a:r>
          </a:p>
          <a:p>
            <a:pPr marL="76021"/>
            <a:r>
              <a:rPr lang="fi-FI" sz="1126" dirty="0">
                <a:solidFill>
                  <a:schemeClr val="bg1"/>
                </a:solidFill>
                <a:latin typeface="Corbel" panose="020B0503020204020204" pitchFamily="34" charset="0"/>
              </a:rPr>
              <a:t>customerservice@eduuni.fi</a:t>
            </a:r>
          </a:p>
          <a:p>
            <a:pPr marL="76021"/>
            <a:r>
              <a:rPr lang="fi-FI" sz="1126" dirty="0">
                <a:solidFill>
                  <a:schemeClr val="bg1"/>
                </a:solidFill>
                <a:latin typeface="Corbel" panose="020B0503020204020204" pitchFamily="34" charset="0"/>
              </a:rPr>
              <a:t>http://</a:t>
            </a:r>
            <a:r>
              <a:rPr lang="fi-FI" sz="1126" dirty="0" err="1">
                <a:solidFill>
                  <a:schemeClr val="bg1"/>
                </a:solidFill>
                <a:latin typeface="Corbel" panose="020B0503020204020204" pitchFamily="34" charset="0"/>
              </a:rPr>
              <a:t>eduuni.fi</a:t>
            </a:r>
            <a:endParaRPr lang="fi-FI" sz="1126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9798BF2-9C75-A14B-948C-3F0103CB5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867" y="812245"/>
            <a:ext cx="2358319" cy="61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14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05445" y="2836447"/>
            <a:ext cx="8355564" cy="1701361"/>
          </a:xfrm>
          <a:prstGeom prst="roundRect">
            <a:avLst/>
          </a:prstGeom>
          <a:solidFill>
            <a:schemeClr val="bg1">
              <a:lumMod val="85000"/>
              <a:alpha val="9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Eduuni</a:t>
            </a:r>
            <a:r>
              <a:rPr lang="fi-FI" dirty="0"/>
              <a:t>-yhteistyöpalvelut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377E0C-04BA-5A4B-B284-D9F9E3798123}" type="datetime1">
              <a:rPr lang="fi-FI" smtClean="0"/>
              <a:t>18.5.2020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05DE2-1972-E240-9BF7-5A80054B62E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3260" y="2828909"/>
            <a:ext cx="3583673" cy="308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8" b="1" dirty="0">
                <a:latin typeface="Corbel" panose="020B0503020204020204" pitchFamily="34" charset="0"/>
              </a:rPr>
              <a:t>EDUUNI-PALVELUT PÄHKINÄNKUORESSA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3260" y="3095127"/>
            <a:ext cx="1833583" cy="1309840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5" name="Rounded Rectangle 14"/>
          <p:cNvSpPr/>
          <p:nvPr/>
        </p:nvSpPr>
        <p:spPr>
          <a:xfrm>
            <a:off x="2715030" y="3095127"/>
            <a:ext cx="1824600" cy="1309840"/>
          </a:xfrm>
          <a:prstGeom prst="roundRect">
            <a:avLst/>
          </a:prstGeom>
          <a:solidFill>
            <a:srgbClr val="EA1D77"/>
          </a:solidFill>
          <a:ln w="28575">
            <a:solidFill>
              <a:srgbClr val="EA1D7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ounded Rectangle 15"/>
          <p:cNvSpPr/>
          <p:nvPr/>
        </p:nvSpPr>
        <p:spPr>
          <a:xfrm>
            <a:off x="4790504" y="3095127"/>
            <a:ext cx="1824600" cy="1309840"/>
          </a:xfrm>
          <a:prstGeom prst="roundRect">
            <a:avLst/>
          </a:prstGeom>
          <a:solidFill>
            <a:srgbClr val="7F7F7F"/>
          </a:solidFill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ounded Rectangle 16"/>
          <p:cNvSpPr/>
          <p:nvPr/>
        </p:nvSpPr>
        <p:spPr>
          <a:xfrm>
            <a:off x="6841677" y="3095127"/>
            <a:ext cx="1824600" cy="1309840"/>
          </a:xfrm>
          <a:prstGeom prst="roundRect">
            <a:avLst/>
          </a:prstGeom>
          <a:solidFill>
            <a:srgbClr val="00C7B2"/>
          </a:solidFill>
          <a:ln w="28575">
            <a:solidFill>
              <a:srgbClr val="00C7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/>
        </p:nvSpPr>
        <p:spPr>
          <a:xfrm>
            <a:off x="448529" y="3182954"/>
            <a:ext cx="1833583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5802" lvl="1" indent="0"/>
            <a:r>
              <a:rPr lang="fi-FI" sz="1100" dirty="0" err="1">
                <a:solidFill>
                  <a:schemeClr val="bg1"/>
                </a:solidFill>
                <a:latin typeface="Corbel" panose="020B0503020204020204" pitchFamily="34" charset="0"/>
              </a:rPr>
              <a:t>Eduuni</a:t>
            </a:r>
            <a:r>
              <a:rPr lang="fi-FI" sz="1100" dirty="0">
                <a:solidFill>
                  <a:schemeClr val="bg1"/>
                </a:solidFill>
                <a:latin typeface="Corbel" panose="020B0503020204020204" pitchFamily="34" charset="0"/>
              </a:rPr>
              <a:t> tarjoaa turvalliset ja joustavat yhteistyö-ratkaisut </a:t>
            </a:r>
            <a:r>
              <a:rPr lang="fi-FI" sz="1100" dirty="0" err="1">
                <a:solidFill>
                  <a:schemeClr val="bg1"/>
                </a:solidFill>
                <a:latin typeface="Corbel" panose="020B0503020204020204" pitchFamily="34" charset="0"/>
              </a:rPr>
              <a:t>CSC:n</a:t>
            </a:r>
            <a:r>
              <a:rPr lang="fi-FI" sz="1100" dirty="0">
                <a:solidFill>
                  <a:schemeClr val="bg1"/>
                </a:solidFill>
                <a:latin typeface="Corbel" panose="020B0503020204020204" pitchFamily="34" charset="0"/>
              </a:rPr>
              <a:t> omasta datakeskuksesta Suomessa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85129" y="3126704"/>
            <a:ext cx="198407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5802" lvl="1" indent="0"/>
            <a:r>
              <a:rPr lang="fi-FI" sz="1100" b="1" dirty="0" err="1">
                <a:solidFill>
                  <a:schemeClr val="bg1"/>
                </a:solidFill>
                <a:latin typeface="Corbel" panose="020B0503020204020204" pitchFamily="34" charset="0"/>
              </a:rPr>
              <a:t>Workspaces</a:t>
            </a:r>
            <a:r>
              <a:rPr lang="fi-FI" sz="1100" dirty="0">
                <a:solidFill>
                  <a:schemeClr val="bg1"/>
                </a:solidFill>
                <a:latin typeface="Corbel" panose="020B0503020204020204" pitchFamily="34" charset="0"/>
              </a:rPr>
              <a:t> sisältää Microsoft SharePoint, Office Online ja OneDrive for Business –palvelut esim. Office-asiakirjojen käsittelyyn ja jakamiseen yli  organisaatiorajojen.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69531" y="3126704"/>
            <a:ext cx="1929918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5802" lvl="1" indent="0"/>
            <a:r>
              <a:rPr lang="fi-FI" sz="1100" b="1" dirty="0">
                <a:solidFill>
                  <a:schemeClr val="bg1"/>
                </a:solidFill>
                <a:latin typeface="Corbel" panose="020B0503020204020204" pitchFamily="34" charset="0"/>
              </a:rPr>
              <a:t>Wiki</a:t>
            </a:r>
            <a:r>
              <a:rPr lang="fi-FI" sz="1100" dirty="0">
                <a:solidFill>
                  <a:schemeClr val="bg1"/>
                </a:solidFill>
                <a:latin typeface="Corbel" panose="020B0503020204020204" pitchFamily="34" charset="0"/>
              </a:rPr>
              <a:t> on Atlassian </a:t>
            </a:r>
            <a:r>
              <a:rPr lang="fi-FI" sz="1100" dirty="0" err="1">
                <a:solidFill>
                  <a:schemeClr val="bg1"/>
                </a:solidFill>
                <a:latin typeface="Corbel" panose="020B0503020204020204" pitchFamily="34" charset="0"/>
              </a:rPr>
              <a:t>Confluence</a:t>
            </a:r>
            <a:r>
              <a:rPr lang="fi-FI" sz="1100" dirty="0">
                <a:solidFill>
                  <a:schemeClr val="bg1"/>
                </a:solidFill>
                <a:latin typeface="Corbel" panose="020B0503020204020204" pitchFamily="34" charset="0"/>
              </a:rPr>
              <a:t> tuotteella toteutettu palvelu, joka sisältää mm. Team </a:t>
            </a:r>
            <a:r>
              <a:rPr lang="fi-FI" sz="1100" dirty="0" err="1">
                <a:solidFill>
                  <a:schemeClr val="bg1"/>
                </a:solidFill>
                <a:latin typeface="Corbel" panose="020B0503020204020204" pitchFamily="34" charset="0"/>
              </a:rPr>
              <a:t>Calendars</a:t>
            </a:r>
            <a:r>
              <a:rPr lang="fi-FI" sz="1100" dirty="0">
                <a:solidFill>
                  <a:schemeClr val="bg1"/>
                </a:solidFill>
                <a:latin typeface="Corbel" panose="020B0503020204020204" pitchFamily="34" charset="0"/>
              </a:rPr>
              <a:t>, </a:t>
            </a:r>
            <a:r>
              <a:rPr lang="fi-FI" sz="1100" dirty="0" err="1">
                <a:solidFill>
                  <a:schemeClr val="bg1"/>
                </a:solidFill>
                <a:latin typeface="Corbel" panose="020B0503020204020204" pitchFamily="34" charset="0"/>
              </a:rPr>
              <a:t>Gliffy</a:t>
            </a:r>
            <a:r>
              <a:rPr lang="fi-FI" sz="11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fi-FI" sz="1100" dirty="0" err="1">
                <a:solidFill>
                  <a:schemeClr val="bg1"/>
                </a:solidFill>
                <a:latin typeface="Corbel" panose="020B0503020204020204" pitchFamily="34" charset="0"/>
              </a:rPr>
              <a:t>Diagrams</a:t>
            </a:r>
            <a:r>
              <a:rPr lang="fi-FI" sz="1100" dirty="0">
                <a:solidFill>
                  <a:schemeClr val="bg1"/>
                </a:solidFill>
                <a:latin typeface="Corbel" panose="020B0503020204020204" pitchFamily="34" charset="0"/>
              </a:rPr>
              <a:t> ja </a:t>
            </a:r>
            <a:r>
              <a:rPr lang="fi-FI" sz="1100" dirty="0" err="1">
                <a:solidFill>
                  <a:schemeClr val="bg1"/>
                </a:solidFill>
                <a:latin typeface="Corbel" panose="020B0503020204020204" pitchFamily="34" charset="0"/>
              </a:rPr>
              <a:t>Scroll</a:t>
            </a:r>
            <a:r>
              <a:rPr lang="fi-FI" sz="1100" dirty="0">
                <a:solidFill>
                  <a:schemeClr val="bg1"/>
                </a:solidFill>
                <a:latin typeface="Corbel" panose="020B0503020204020204" pitchFamily="34" charset="0"/>
              </a:rPr>
              <a:t> Office toiminnot.</a:t>
            </a:r>
          </a:p>
        </p:txBody>
      </p:sp>
      <p:sp>
        <p:nvSpPr>
          <p:cNvPr id="21" name="Content Placeholder 20"/>
          <p:cNvSpPr txBox="1">
            <a:spLocks/>
          </p:cNvSpPr>
          <p:nvPr/>
        </p:nvSpPr>
        <p:spPr>
          <a:xfrm>
            <a:off x="6724192" y="3185687"/>
            <a:ext cx="1942085" cy="1119970"/>
          </a:xfrm>
          <a:prstGeom prst="rect">
            <a:avLst/>
          </a:prstGeom>
        </p:spPr>
        <p:txBody>
          <a:bodyPr/>
          <a:lstStyle>
            <a:lvl1pPr marL="196850" indent="-196850" algn="l" defTabSz="457200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3">
                    <a:lumMod val="75000"/>
                  </a:schemeClr>
                </a:solidFill>
                <a:latin typeface="Corbel"/>
                <a:ea typeface="ＭＳ Ｐゴシック" charset="0"/>
                <a:cs typeface="Corbel"/>
              </a:defRPr>
            </a:lvl1pPr>
            <a:lvl2pPr marL="3476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charset="0"/>
              <a:defRPr sz="2000" kern="1200">
                <a:solidFill>
                  <a:schemeClr val="accent3">
                    <a:lumMod val="75000"/>
                  </a:schemeClr>
                </a:solidFill>
                <a:latin typeface="Corbel"/>
                <a:ea typeface="ＭＳ Ｐゴシック" charset="0"/>
                <a:cs typeface="Corbel"/>
              </a:defRPr>
            </a:lvl2pPr>
            <a:lvl3pPr marL="1143000" algn="l" defTabSz="457200" rtl="0" eaLnBrk="1" fontAlgn="base" hangingPunct="1">
              <a:spcBef>
                <a:spcPts val="200"/>
              </a:spcBef>
              <a:spcAft>
                <a:spcPct val="0"/>
              </a:spcAft>
              <a:defRPr sz="1800" kern="1200">
                <a:solidFill>
                  <a:schemeClr val="accent3">
                    <a:lumMod val="75000"/>
                  </a:schemeClr>
                </a:solidFill>
                <a:latin typeface="Corbel"/>
                <a:ea typeface="ＭＳ Ｐゴシック" charset="0"/>
                <a:cs typeface="Corbel"/>
              </a:defRPr>
            </a:lvl3pPr>
            <a:lvl4pPr marL="1600200" indent="-1222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600" kern="1200">
                <a:solidFill>
                  <a:schemeClr val="accent3">
                    <a:lumMod val="75000"/>
                  </a:schemeClr>
                </a:solidFill>
                <a:latin typeface="Corbel"/>
                <a:ea typeface="ＭＳ Ｐゴシック" charset="0"/>
                <a:cs typeface="Corbel"/>
              </a:defRPr>
            </a:lvl4pPr>
            <a:lvl5pPr marL="2057400" indent="-1222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5802" lvl="1"/>
            <a:r>
              <a:rPr lang="fi-FI" sz="1100" b="1" dirty="0" err="1">
                <a:solidFill>
                  <a:schemeClr val="bg1"/>
                </a:solidFill>
                <a:latin typeface="Corbel" panose="020B0503020204020204" pitchFamily="34" charset="0"/>
              </a:rPr>
              <a:t>Jira</a:t>
            </a:r>
            <a:r>
              <a:rPr lang="fi-FI" sz="1100" dirty="0">
                <a:solidFill>
                  <a:schemeClr val="bg1"/>
                </a:solidFill>
                <a:latin typeface="Corbel" panose="020B0503020204020204" pitchFamily="34" charset="0"/>
              </a:rPr>
              <a:t> on projektien tai erilaisten kehitystiimien tapahtumien seurannan ja ketterän projektin-hallinnan työväline.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99462" y="1671624"/>
            <a:ext cx="1966815" cy="944309"/>
          </a:xfrm>
          <a:prstGeom prst="roundRect">
            <a:avLst/>
          </a:prstGeom>
          <a:solidFill>
            <a:srgbClr val="EA1D77"/>
          </a:solidFill>
          <a:ln w="82550">
            <a:solidFill>
              <a:srgbClr val="DCDCDC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6021"/>
            <a:r>
              <a:rPr lang="fi-FI" sz="1100" dirty="0">
                <a:solidFill>
                  <a:schemeClr val="bg1"/>
                </a:solidFill>
                <a:latin typeface="Corbel" panose="020B0503020204020204" pitchFamily="34" charset="0"/>
              </a:rPr>
              <a:t>Yhteystiedot:</a:t>
            </a:r>
          </a:p>
          <a:p>
            <a:pPr marL="76021"/>
            <a:r>
              <a:rPr lang="fi-FI" sz="1100" dirty="0">
                <a:solidFill>
                  <a:schemeClr val="bg1"/>
                </a:solidFill>
                <a:latin typeface="Corbel" panose="020B0503020204020204" pitchFamily="34" charset="0"/>
              </a:rPr>
              <a:t>customerservice@eduuni.fi</a:t>
            </a:r>
          </a:p>
          <a:p>
            <a:pPr marL="76021"/>
            <a:r>
              <a:rPr lang="fi-FI" sz="1100" dirty="0">
                <a:solidFill>
                  <a:schemeClr val="bg1"/>
                </a:solidFill>
                <a:latin typeface="Corbel" panose="020B0503020204020204" pitchFamily="34" charset="0"/>
              </a:rPr>
              <a:t>http://</a:t>
            </a:r>
            <a:r>
              <a:rPr lang="fi-FI" sz="1100" dirty="0" err="1">
                <a:solidFill>
                  <a:schemeClr val="bg1"/>
                </a:solidFill>
                <a:latin typeface="Corbel" panose="020B0503020204020204" pitchFamily="34" charset="0"/>
              </a:rPr>
              <a:t>eduuni.fi</a:t>
            </a:r>
            <a:endParaRPr lang="fi-FI" sz="11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F4958A2-C821-644E-877D-861DDF6D0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559" y="798785"/>
            <a:ext cx="1845475" cy="583035"/>
          </a:xfrm>
          <a:prstGeom prst="rect">
            <a:avLst/>
          </a:prstGeom>
        </p:spPr>
      </p:pic>
      <p:sp>
        <p:nvSpPr>
          <p:cNvPr id="23" name="TextBox 6">
            <a:extLst>
              <a:ext uri="{FF2B5EF4-FFF2-40B4-BE49-F238E27FC236}">
                <a16:creationId xmlns:a16="http://schemas.microsoft.com/office/drawing/2014/main" id="{91194D63-C836-C241-AA5F-80195985B37D}"/>
              </a:ext>
            </a:extLst>
          </p:cNvPr>
          <p:cNvSpPr txBox="1"/>
          <p:nvPr/>
        </p:nvSpPr>
        <p:spPr>
          <a:xfrm>
            <a:off x="776107" y="844071"/>
            <a:ext cx="5702446" cy="2237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367" indent="-241367">
              <a:buFont typeface="Arial" panose="020B0604020202020204" pitchFamily="34" charset="0"/>
              <a:buChar char="•"/>
            </a:pPr>
            <a:r>
              <a:rPr lang="fi-FI" sz="1549" dirty="0" err="1">
                <a:latin typeface="Corbel" panose="020B0503020204020204" pitchFamily="34" charset="0"/>
              </a:rPr>
              <a:t>Eduuni</a:t>
            </a:r>
            <a:r>
              <a:rPr lang="fi-FI" sz="1549" dirty="0">
                <a:latin typeface="Corbel" panose="020B0503020204020204" pitchFamily="34" charset="0"/>
              </a:rPr>
              <a:t>-palvelut sisältävät n. 2500 yhteistyöhön tarkoitettua työtilaa tai sivustoa.</a:t>
            </a:r>
          </a:p>
          <a:p>
            <a:pPr marL="241367" indent="-241367">
              <a:buFont typeface="Arial" panose="020B0604020202020204" pitchFamily="34" charset="0"/>
              <a:buChar char="•"/>
            </a:pPr>
            <a:r>
              <a:rPr lang="fi-FI" sz="1549" dirty="0" err="1">
                <a:latin typeface="Corbel" panose="020B0503020204020204" pitchFamily="34" charset="0"/>
              </a:rPr>
              <a:t>Eduuni</a:t>
            </a:r>
            <a:r>
              <a:rPr lang="fi-FI" sz="1549" dirty="0">
                <a:latin typeface="Corbel" panose="020B0503020204020204" pitchFamily="34" charset="0"/>
              </a:rPr>
              <a:t> on yli 45 organisaation ja 20 verkoston käytössä yliopistoissa ja ammattikorkeakouluissa.</a:t>
            </a:r>
          </a:p>
          <a:p>
            <a:pPr marL="241367" indent="-241367">
              <a:buFont typeface="Arial" panose="020B0604020202020204" pitchFamily="34" charset="0"/>
              <a:buChar char="•"/>
            </a:pPr>
            <a:r>
              <a:rPr lang="fi-FI" sz="1549" dirty="0" err="1">
                <a:latin typeface="Corbel" panose="020B0503020204020204" pitchFamily="34" charset="0"/>
              </a:rPr>
              <a:t>Eduuni</a:t>
            </a:r>
            <a:r>
              <a:rPr lang="fi-FI" sz="1549" dirty="0">
                <a:latin typeface="Corbel" panose="020B0503020204020204" pitchFamily="34" charset="0"/>
              </a:rPr>
              <a:t>-palvelualustoja ylläpidetään Vahti 2/2010 perustason mukaisesti.</a:t>
            </a:r>
          </a:p>
          <a:p>
            <a:pPr marL="241367" indent="-241367">
              <a:buFont typeface="Arial" panose="020B0604020202020204" pitchFamily="34" charset="0"/>
              <a:buChar char="•"/>
            </a:pPr>
            <a:r>
              <a:rPr lang="fi-FI" sz="1549" dirty="0" err="1">
                <a:latin typeface="Corbel" panose="020B0503020204020204" pitchFamily="34" charset="0"/>
              </a:rPr>
              <a:t>Eduuni-workspaces</a:t>
            </a:r>
            <a:r>
              <a:rPr lang="fi-FI" sz="1549" dirty="0">
                <a:latin typeface="Corbel" panose="020B0503020204020204" pitchFamily="34" charset="0"/>
              </a:rPr>
              <a:t>, -wiki ja </a:t>
            </a:r>
            <a:r>
              <a:rPr lang="fi-FI" sz="1549" dirty="0" err="1">
                <a:latin typeface="Corbel" panose="020B0503020204020204" pitchFamily="34" charset="0"/>
              </a:rPr>
              <a:t>Jira</a:t>
            </a:r>
            <a:r>
              <a:rPr lang="fi-FI" sz="1549" dirty="0">
                <a:latin typeface="Corbel" panose="020B0503020204020204" pitchFamily="34" charset="0"/>
              </a:rPr>
              <a:t> palvelut sijaitsevat </a:t>
            </a:r>
            <a:r>
              <a:rPr lang="fi-FI" sz="1549" dirty="0" err="1">
                <a:latin typeface="Corbel" panose="020B0503020204020204" pitchFamily="34" charset="0"/>
              </a:rPr>
              <a:t>CSC:n</a:t>
            </a:r>
            <a:r>
              <a:rPr lang="fi-FI" sz="1549" dirty="0">
                <a:latin typeface="Corbel" panose="020B0503020204020204" pitchFamily="34" charset="0"/>
              </a:rPr>
              <a:t> omassa datakeskuksessa Suomessa.</a:t>
            </a:r>
          </a:p>
          <a:p>
            <a:pPr marL="241367" indent="-241367">
              <a:buFont typeface="Arial" panose="020B0604020202020204" pitchFamily="34" charset="0"/>
              <a:buChar char="•"/>
            </a:pPr>
            <a:endParaRPr lang="fi-FI" sz="1549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341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BAA03-8963-E846-9B64-3A9DB4285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solidFill>
                  <a:schemeClr val="accent4"/>
                </a:solidFill>
              </a:rPr>
              <a:t>Eduuni</a:t>
            </a:r>
            <a:r>
              <a:rPr lang="fi-FI" dirty="0">
                <a:solidFill>
                  <a:schemeClr val="accent4"/>
                </a:solidFill>
              </a:rPr>
              <a:t>-yhteistyöpalvelut pähkinänkuoressa – miksi </a:t>
            </a:r>
            <a:r>
              <a:rPr lang="fi-FI" dirty="0" err="1">
                <a:solidFill>
                  <a:schemeClr val="accent4"/>
                </a:solidFill>
              </a:rPr>
              <a:t>Eduuniin</a:t>
            </a:r>
            <a:r>
              <a:rPr lang="fi-FI" dirty="0">
                <a:solidFill>
                  <a:schemeClr val="accent4"/>
                </a:solidFill>
              </a:rPr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16460-B8A2-9B4B-91D4-0CDD3C07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7BF756-B052-D342-94FC-7FA31C5BA086}"/>
              </a:ext>
            </a:extLst>
          </p:cNvPr>
          <p:cNvSpPr txBox="1"/>
          <p:nvPr/>
        </p:nvSpPr>
        <p:spPr>
          <a:xfrm>
            <a:off x="477679" y="1362993"/>
            <a:ext cx="385064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chemeClr val="accent4"/>
                </a:solidFill>
                <a:latin typeface="Corbel" panose="020B0503020204020204" pitchFamily="34" charset="0"/>
              </a:rPr>
              <a:t>Yhteistyötä ilman rajoja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4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Eduuni</a:t>
            </a:r>
            <a:r>
              <a:rPr lang="fi-FI" sz="1400" b="1" dirty="0">
                <a:solidFill>
                  <a:schemeClr val="accent4"/>
                </a:solidFill>
                <a:latin typeface="Corbel" panose="020B0503020204020204" pitchFamily="34" charset="0"/>
              </a:rPr>
              <a:t>-ID</a:t>
            </a:r>
            <a:r>
              <a:rPr lang="fi-FI" sz="1400" dirty="0">
                <a:solidFill>
                  <a:schemeClr val="accent4"/>
                </a:solidFill>
                <a:latin typeface="Corbel" panose="020B0503020204020204" pitchFamily="34" charset="0"/>
              </a:rPr>
              <a:t> tarjoaa käyttäjäystävällisen tunnistusratkaisun ilman yhtään uutta salasanaa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chemeClr val="accent4"/>
                </a:solidFill>
                <a:latin typeface="Corbel" panose="020B0503020204020204" pitchFamily="34" charset="0"/>
              </a:rPr>
              <a:t>Turvallisuus – data sijaitsee Suomessa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accent4"/>
                </a:solidFill>
                <a:latin typeface="Corbel" panose="020B0503020204020204" pitchFamily="34" charset="0"/>
              </a:rPr>
              <a:t>Käytön mukaan skaalautuva hinnoittelu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chemeClr val="accent4"/>
                </a:solidFill>
                <a:latin typeface="Corbel" panose="020B0503020204020204" pitchFamily="34" charset="0"/>
              </a:rPr>
              <a:t>Enemmän yhteistyötä, vähemmän ylläpitoa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>
              <a:solidFill>
                <a:schemeClr val="accent4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F4AB9E-B754-BC47-9CC1-ED98D58D35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788"/>
          <a:stretch/>
        </p:blipFill>
        <p:spPr>
          <a:xfrm>
            <a:off x="4561776" y="995914"/>
            <a:ext cx="4582223" cy="371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500234" y="979488"/>
            <a:ext cx="7435516" cy="2136220"/>
          </a:xfrm>
        </p:spPr>
        <p:txBody>
          <a:bodyPr/>
          <a:lstStyle/>
          <a:p>
            <a:pPr marL="0" indent="0">
              <a:buNone/>
            </a:pPr>
            <a:r>
              <a:rPr lang="fi-FI" b="1" dirty="0">
                <a:solidFill>
                  <a:srgbClr val="015C97"/>
                </a:solidFill>
              </a:rPr>
              <a:t>Lisätietoa </a:t>
            </a:r>
            <a:r>
              <a:rPr lang="fi-FI" b="1" dirty="0" err="1">
                <a:solidFill>
                  <a:srgbClr val="015C97"/>
                </a:solidFill>
              </a:rPr>
              <a:t>Eduuni</a:t>
            </a:r>
            <a:r>
              <a:rPr lang="fi-FI" b="1" dirty="0">
                <a:solidFill>
                  <a:srgbClr val="015C97"/>
                </a:solidFill>
              </a:rPr>
              <a:t>-palveluista löytyy seuraavista linkeistä</a:t>
            </a:r>
          </a:p>
          <a:p>
            <a:r>
              <a:rPr lang="fi-FI" sz="1600" dirty="0" err="1">
                <a:solidFill>
                  <a:schemeClr val="accent4"/>
                </a:solidFill>
                <a:latin typeface="Corbel" panose="020B0503020204020204" pitchFamily="34" charset="0"/>
              </a:rPr>
              <a:t>Eduuni</a:t>
            </a:r>
            <a:r>
              <a:rPr lang="fi-FI" sz="1600" dirty="0">
                <a:solidFill>
                  <a:schemeClr val="accent4"/>
                </a:solidFill>
                <a:latin typeface="Corbel" panose="020B0503020204020204" pitchFamily="34" charset="0"/>
              </a:rPr>
              <a:t>-tiedotteet: </a:t>
            </a:r>
            <a:r>
              <a:rPr lang="fi-FI" sz="1600" dirty="0">
                <a:hlinkClick r:id="rId3"/>
              </a:rPr>
              <a:t>https://info.eduuni.fi/info/#Eduuni-tiedotteet</a:t>
            </a:r>
            <a:endParaRPr lang="fi-FI" sz="1600" dirty="0"/>
          </a:p>
          <a:p>
            <a:r>
              <a:rPr lang="fi-FI" sz="1600" dirty="0">
                <a:solidFill>
                  <a:schemeClr val="accent4"/>
                </a:solidFill>
              </a:rPr>
              <a:t>Ohjeita </a:t>
            </a:r>
            <a:r>
              <a:rPr lang="fi-FI" sz="1600" dirty="0" err="1">
                <a:solidFill>
                  <a:schemeClr val="accent4"/>
                </a:solidFill>
              </a:rPr>
              <a:t>Eduunin</a:t>
            </a:r>
            <a:r>
              <a:rPr lang="fi-FI" sz="1600" dirty="0">
                <a:solidFill>
                  <a:schemeClr val="accent4"/>
                </a:solidFill>
              </a:rPr>
              <a:t> käyttöön (</a:t>
            </a:r>
            <a:r>
              <a:rPr lang="fi-FI" sz="1600" dirty="0" err="1">
                <a:solidFill>
                  <a:schemeClr val="accent4"/>
                </a:solidFill>
              </a:rPr>
              <a:t>Eduuni</a:t>
            </a:r>
            <a:r>
              <a:rPr lang="fi-FI" sz="1600" dirty="0">
                <a:solidFill>
                  <a:schemeClr val="accent4"/>
                </a:solidFill>
              </a:rPr>
              <a:t> Help Center): </a:t>
            </a:r>
            <a:r>
              <a:rPr lang="fi-FI" sz="16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https://wiki.eduuni.fi/x/b4F_/</a:t>
            </a:r>
            <a:br>
              <a:rPr lang="fi-FI" sz="1600" dirty="0">
                <a:solidFill>
                  <a:schemeClr val="tx2"/>
                </a:solidFill>
              </a:rPr>
            </a:br>
            <a:endParaRPr lang="fi-FI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i-FI" sz="1600" dirty="0">
                <a:solidFill>
                  <a:schemeClr val="accent4"/>
                </a:solidFill>
              </a:rPr>
              <a:t>Linkki esitykseen tulee saataville osoitteeseen: </a:t>
            </a:r>
            <a:r>
              <a:rPr lang="fi-FI" sz="1600" dirty="0">
                <a:solidFill>
                  <a:schemeClr val="accent4"/>
                </a:solidFill>
                <a:hlinkClick r:id="rId5"/>
              </a:rPr>
              <a:t>https://info.eduuni.fi/koulutus/</a:t>
            </a:r>
            <a:r>
              <a:rPr lang="fi-FI" sz="1600" dirty="0">
                <a:solidFill>
                  <a:schemeClr val="accent4"/>
                </a:solidFill>
              </a:rPr>
              <a:t> </a:t>
            </a:r>
            <a:br>
              <a:rPr lang="fi-FI" sz="1314" dirty="0"/>
            </a:br>
            <a:endParaRPr lang="fi-FI" sz="1314" dirty="0"/>
          </a:p>
          <a:p>
            <a:pPr marL="0" lvl="1" indent="0" defTabSz="314366" fontAlgn="base">
              <a:lnSpc>
                <a:spcPct val="110000"/>
              </a:lnSpc>
              <a:spcBef>
                <a:spcPts val="821"/>
              </a:spcBef>
              <a:spcAft>
                <a:spcPct val="0"/>
              </a:spcAft>
              <a:buNone/>
            </a:pPr>
            <a:br>
              <a:rPr lang="fi-FI" sz="1501" dirty="0"/>
            </a:br>
            <a:endParaRPr lang="fi-FI" sz="1501" dirty="0"/>
          </a:p>
          <a:p>
            <a:pPr marL="0" lvl="1" indent="0" defTabSz="314366" fontAlgn="base">
              <a:lnSpc>
                <a:spcPct val="110000"/>
              </a:lnSpc>
              <a:spcBef>
                <a:spcPts val="821"/>
              </a:spcBef>
              <a:spcAft>
                <a:spcPct val="0"/>
              </a:spcAft>
              <a:buNone/>
            </a:pPr>
            <a:br>
              <a:rPr lang="fi-FI" sz="1501" dirty="0"/>
            </a:br>
            <a:r>
              <a:rPr lang="fi-FI" sz="1501" dirty="0"/>
              <a:t>	</a:t>
            </a:r>
            <a:endParaRPr lang="fi-FI" sz="1501" dirty="0">
              <a:solidFill>
                <a:srgbClr val="015C9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3" name="Picture 22" descr="Análisis de Medios: &lt;strong&gt;Twitter&lt;/strong&gt; recopilará información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82" y="3479297"/>
            <a:ext cx="264277" cy="214559"/>
          </a:xfrm>
          <a:prstGeom prst="rect">
            <a:avLst/>
          </a:prstGeom>
        </p:spPr>
      </p:pic>
      <p:pic>
        <p:nvPicPr>
          <p:cNvPr id="24" name="Picture 23" descr="File:&lt;strong&gt;Home&lt;/strong&gt; font awesome.sv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97" y="3073400"/>
            <a:ext cx="349048" cy="349048"/>
          </a:xfrm>
          <a:prstGeom prst="rect">
            <a:avLst/>
          </a:prstGeom>
          <a:noFill/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EFB0C8-7B90-AE43-99D5-82C3902EAD99}"/>
              </a:ext>
            </a:extLst>
          </p:cNvPr>
          <p:cNvSpPr txBox="1">
            <a:spLocks/>
          </p:cNvSpPr>
          <p:nvPr/>
        </p:nvSpPr>
        <p:spPr bwMode="auto">
          <a:xfrm>
            <a:off x="848054" y="3127727"/>
            <a:ext cx="1288194" cy="33975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t" anchorCtr="0" compatLnSpc="1">
            <a:prstTxWarp prst="textNoShape">
              <a:avLst/>
            </a:prstTxWarp>
          </a:bodyPr>
          <a:lstStyle>
            <a:lvl1pPr marL="142875" indent="-142875" algn="l" defTabSz="334963" rtl="0" eaLnBrk="1" fontAlgn="base" hangingPunct="1">
              <a:lnSpc>
                <a:spcPct val="110000"/>
              </a:lnSpc>
              <a:spcBef>
                <a:spcPts val="8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1pPr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500"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300"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200"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4pPr>
            <a:lvl5pPr marL="1508125" indent="-88900" algn="l" defTabSz="33496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00" kern="1200">
                <a:solidFill>
                  <a:srgbClr val="000000"/>
                </a:solidFill>
                <a:latin typeface="Corbel"/>
                <a:ea typeface="ＭＳ Ｐゴシック" charset="0"/>
                <a:cs typeface="Corbel"/>
              </a:defRPr>
            </a:lvl5pPr>
            <a:lvl6pPr marL="1843448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8620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3793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8964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solidFill>
                  <a:schemeClr val="accent4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en-FI" sz="1400" dirty="0">
                <a:solidFill>
                  <a:schemeClr val="accent4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duuni.fi</a:t>
            </a:r>
            <a:endParaRPr lang="en-FI" sz="1400" dirty="0">
              <a:solidFill>
                <a:schemeClr val="accent4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E95EBD5-E637-7B4A-97FC-17B24A984F8E}"/>
              </a:ext>
            </a:extLst>
          </p:cNvPr>
          <p:cNvSpPr txBox="1">
            <a:spLocks/>
          </p:cNvSpPr>
          <p:nvPr/>
        </p:nvSpPr>
        <p:spPr bwMode="auto">
          <a:xfrm>
            <a:off x="786359" y="3427172"/>
            <a:ext cx="1288194" cy="34904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t" anchorCtr="0" compatLnSpc="1">
            <a:prstTxWarp prst="textNoShape">
              <a:avLst/>
            </a:prstTxWarp>
          </a:bodyPr>
          <a:lstStyle>
            <a:lvl1pPr marL="142875" indent="-142875" algn="l" defTabSz="334963" rtl="0" eaLnBrk="1" fontAlgn="base" hangingPunct="1">
              <a:lnSpc>
                <a:spcPct val="110000"/>
              </a:lnSpc>
              <a:spcBef>
                <a:spcPts val="8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1pPr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500"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300"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200"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4pPr>
            <a:lvl5pPr marL="1508125" indent="-88900" algn="l" defTabSz="33496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00" kern="1200">
                <a:solidFill>
                  <a:srgbClr val="000000"/>
                </a:solidFill>
                <a:latin typeface="Corbel"/>
                <a:ea typeface="ＭＳ Ｐゴシック" charset="0"/>
                <a:cs typeface="Corbel"/>
              </a:defRPr>
            </a:lvl5pPr>
            <a:lvl6pPr marL="1843448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8620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3793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8964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solidFill>
                  <a:schemeClr val="accent4"/>
                </a:solidFill>
              </a:rPr>
              <a:t>@e</a:t>
            </a:r>
            <a:r>
              <a:rPr lang="en-FI" sz="1400" dirty="0">
                <a:solidFill>
                  <a:schemeClr val="accent4"/>
                </a:solidFill>
              </a:rPr>
              <a:t>duunifi</a:t>
            </a:r>
          </a:p>
        </p:txBody>
      </p:sp>
      <p:pic>
        <p:nvPicPr>
          <p:cNvPr id="3" name="Graphic 2" descr="Envelope">
            <a:extLst>
              <a:ext uri="{FF2B5EF4-FFF2-40B4-BE49-F238E27FC236}">
                <a16:creationId xmlns:a16="http://schemas.microsoft.com/office/drawing/2014/main" id="{D75C19B8-CC96-B14F-A4B9-90D013B44C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7200" y="3672697"/>
            <a:ext cx="371545" cy="371545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C206434-5214-B344-AFFC-82D44A7D7B7D}"/>
              </a:ext>
            </a:extLst>
          </p:cNvPr>
          <p:cNvSpPr txBox="1">
            <a:spLocks/>
          </p:cNvSpPr>
          <p:nvPr/>
        </p:nvSpPr>
        <p:spPr bwMode="auto">
          <a:xfrm>
            <a:off x="828745" y="3711875"/>
            <a:ext cx="2428670" cy="3715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t" anchorCtr="0" compatLnSpc="1">
            <a:prstTxWarp prst="textNoShape">
              <a:avLst/>
            </a:prstTxWarp>
          </a:bodyPr>
          <a:lstStyle>
            <a:lvl1pPr marL="142875" indent="-142875" algn="l" defTabSz="334963" rtl="0" eaLnBrk="1" fontAlgn="base" hangingPunct="1">
              <a:lnSpc>
                <a:spcPct val="110000"/>
              </a:lnSpc>
              <a:spcBef>
                <a:spcPts val="8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1pPr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500"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300"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200"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4pPr>
            <a:lvl5pPr marL="1508125" indent="-88900" algn="l" defTabSz="33496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00" kern="1200">
                <a:solidFill>
                  <a:srgbClr val="000000"/>
                </a:solidFill>
                <a:latin typeface="Corbel"/>
                <a:ea typeface="ＭＳ Ｐゴシック" charset="0"/>
                <a:cs typeface="Corbel"/>
              </a:defRPr>
            </a:lvl5pPr>
            <a:lvl6pPr marL="1843448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8620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3793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8964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err="1">
                <a:solidFill>
                  <a:schemeClr val="accent4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customerservice@eduuni.fi</a:t>
            </a:r>
            <a:endParaRPr lang="en-FI" sz="1400" dirty="0">
              <a:solidFill>
                <a:schemeClr val="accent4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0342E3-9B36-0F4F-8825-76524657D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sz="3200" dirty="0">
                <a:solidFill>
                  <a:schemeClr val="accent4"/>
                </a:solidFill>
              </a:rPr>
              <a:t>Kiitos!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A9CE1E-86E1-714C-B1C7-A57BE97A4A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46407" y="3563734"/>
            <a:ext cx="1811234" cy="58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04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DDEEE-C5CB-C84F-9C8B-570BC4AEF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>
                <a:solidFill>
                  <a:srgbClr val="025C96"/>
                </a:solidFill>
              </a:rPr>
              <a:t>Mikä on Eduuni?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CA7DE-DFFD-5542-85BC-7BBC5652B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127125"/>
            <a:ext cx="6703996" cy="3184525"/>
          </a:xfrm>
        </p:spPr>
        <p:txBody>
          <a:bodyPr/>
          <a:lstStyle/>
          <a:p>
            <a:r>
              <a:rPr lang="fi-FI" dirty="0" err="1">
                <a:solidFill>
                  <a:schemeClr val="accent4"/>
                </a:solidFill>
              </a:rPr>
              <a:t>CSC:n</a:t>
            </a:r>
            <a:r>
              <a:rPr lang="fi-FI" dirty="0">
                <a:solidFill>
                  <a:schemeClr val="accent4"/>
                </a:solidFill>
              </a:rPr>
              <a:t> tarjoama </a:t>
            </a:r>
            <a:r>
              <a:rPr lang="en-GB" dirty="0" err="1">
                <a:solidFill>
                  <a:schemeClr val="accent4"/>
                </a:solidFill>
              </a:rPr>
              <a:t>sähköisen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työskentelyn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ja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verkostoitumisen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palveluympäristö</a:t>
            </a:r>
            <a:r>
              <a:rPr lang="en-GB" dirty="0">
                <a:solidFill>
                  <a:schemeClr val="accent4"/>
                </a:solidFill>
              </a:rPr>
              <a:t> </a:t>
            </a:r>
          </a:p>
          <a:p>
            <a:r>
              <a:rPr lang="fi-FI" dirty="0" err="1">
                <a:solidFill>
                  <a:schemeClr val="accent4"/>
                </a:solidFill>
              </a:rPr>
              <a:t>Eduuni</a:t>
            </a:r>
            <a:r>
              <a:rPr lang="fi-FI" dirty="0">
                <a:solidFill>
                  <a:schemeClr val="accent4"/>
                </a:solidFill>
              </a:rPr>
              <a:t> sisältää yhteistyöhön soveltuvia SaaS-palveluja</a:t>
            </a:r>
          </a:p>
          <a:p>
            <a:r>
              <a:rPr lang="fi-FI" dirty="0">
                <a:solidFill>
                  <a:schemeClr val="accent4"/>
                </a:solidFill>
              </a:rPr>
              <a:t>Kaikki </a:t>
            </a:r>
            <a:r>
              <a:rPr lang="fi-FI" dirty="0" err="1">
                <a:solidFill>
                  <a:schemeClr val="accent4"/>
                </a:solidFill>
              </a:rPr>
              <a:t>Eduuni</a:t>
            </a:r>
            <a:r>
              <a:rPr lang="fi-FI" dirty="0">
                <a:solidFill>
                  <a:schemeClr val="accent4"/>
                </a:solidFill>
              </a:rPr>
              <a:t>-palvelut tuotetaan </a:t>
            </a:r>
            <a:r>
              <a:rPr lang="fi-FI" dirty="0" err="1">
                <a:solidFill>
                  <a:schemeClr val="accent4"/>
                </a:solidFill>
              </a:rPr>
              <a:t>CSC:n</a:t>
            </a:r>
            <a:r>
              <a:rPr lang="fi-FI" dirty="0">
                <a:solidFill>
                  <a:schemeClr val="accent4"/>
                </a:solidFill>
              </a:rPr>
              <a:t> datakeskuksesta Suomesta</a:t>
            </a:r>
          </a:p>
          <a:p>
            <a:r>
              <a:rPr lang="fi-FI" dirty="0">
                <a:solidFill>
                  <a:schemeClr val="accent4"/>
                </a:solidFill>
              </a:rPr>
              <a:t>Joustava ja turvallinen yhteistyö yli organisaatio- ja ekosysteemirajojen</a:t>
            </a:r>
          </a:p>
          <a:p>
            <a:r>
              <a:rPr lang="fi-FI" dirty="0" err="1">
                <a:solidFill>
                  <a:schemeClr val="accent4"/>
                </a:solidFill>
              </a:rPr>
              <a:t>Eduuni</a:t>
            </a:r>
            <a:r>
              <a:rPr lang="fi-FI" dirty="0">
                <a:solidFill>
                  <a:schemeClr val="accent4"/>
                </a:solidFill>
              </a:rPr>
              <a:t>-palvelujen hankinnassa sovelletaan omakustannushinnoittelua ja in-</a:t>
            </a:r>
            <a:r>
              <a:rPr lang="fi-FI" dirty="0" err="1">
                <a:solidFill>
                  <a:schemeClr val="accent4"/>
                </a:solidFill>
              </a:rPr>
              <a:t>house</a:t>
            </a:r>
            <a:r>
              <a:rPr lang="fi-FI" dirty="0">
                <a:solidFill>
                  <a:schemeClr val="accent4"/>
                </a:solidFill>
              </a:rPr>
              <a:t> -periaatetta</a:t>
            </a:r>
          </a:p>
          <a:p>
            <a:endParaRPr lang="en-FI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3A20B-427C-D44F-B8DA-8AE1FB701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Kuva 8" descr="Eduuni-logo">
            <a:extLst>
              <a:ext uri="{FF2B5EF4-FFF2-40B4-BE49-F238E27FC236}">
                <a16:creationId xmlns:a16="http://schemas.microsoft.com/office/drawing/2014/main" id="{BBA68866-FDEC-0F42-B6CE-EE8778449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225" y="3728615"/>
            <a:ext cx="1845475" cy="58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12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4"/>
                </a:solidFill>
              </a:rPr>
              <a:t>Ulos siiloista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24011" y="4152859"/>
            <a:ext cx="915230" cy="222382"/>
          </a:xfrm>
        </p:spPr>
        <p:txBody>
          <a:bodyPr/>
          <a:lstStyle/>
          <a:p>
            <a:pPr>
              <a:defRPr/>
            </a:pPr>
            <a:fld id="{F246081F-2540-F044-A89F-1D9EB966CDF0}" type="datetime1">
              <a:rPr lang="fi-FI" smtClean="0"/>
              <a:pPr>
                <a:defRPr/>
              </a:pPr>
              <a:t>18.5.2020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" y="4152859"/>
            <a:ext cx="606801" cy="222382"/>
          </a:xfrm>
        </p:spPr>
        <p:txBody>
          <a:bodyPr/>
          <a:lstStyle/>
          <a:p>
            <a:pPr>
              <a:defRPr/>
            </a:pPr>
            <a:fld id="{5A82D102-4397-7341-BFA0-0A707B715F1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95" y="1432605"/>
            <a:ext cx="2064950" cy="2693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879" y="1432605"/>
            <a:ext cx="2064950" cy="26930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163" y="1432605"/>
            <a:ext cx="2064950" cy="26930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448" y="1432605"/>
            <a:ext cx="2064950" cy="269308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95" y="1248639"/>
            <a:ext cx="8364328" cy="30309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Picture 12" descr="Facebook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940" y="2094360"/>
            <a:ext cx="572613" cy="572613"/>
          </a:xfrm>
          <a:prstGeom prst="rect">
            <a:avLst/>
          </a:prstGeom>
        </p:spPr>
      </p:pic>
      <p:pic>
        <p:nvPicPr>
          <p:cNvPr id="14" name="Picture 13" descr="Twitt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155" y="2559030"/>
            <a:ext cx="904215" cy="904215"/>
          </a:xfrm>
          <a:prstGeom prst="rect">
            <a:avLst/>
          </a:prstGeom>
        </p:spPr>
      </p:pic>
      <p:pic>
        <p:nvPicPr>
          <p:cNvPr id="16" name="Picture 15" descr="Googl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461">
            <a:off x="6862666" y="1808764"/>
            <a:ext cx="1266381" cy="1266381"/>
          </a:xfrm>
          <a:prstGeom prst="rect">
            <a:avLst/>
          </a:prstGeom>
        </p:spPr>
      </p:pic>
      <p:pic>
        <p:nvPicPr>
          <p:cNvPr id="15" name="Picture 14" descr="LinkedI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308">
            <a:off x="6817109" y="2824173"/>
            <a:ext cx="1260537" cy="28160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71641" y="1525138"/>
            <a:ext cx="1530846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8" dirty="0" err="1">
                <a:solidFill>
                  <a:schemeClr val="accent4"/>
                </a:solidFill>
                <a:latin typeface="+mn-lt"/>
              </a:rPr>
              <a:t>Organisational</a:t>
            </a:r>
            <a:r>
              <a:rPr lang="fi-FI" sz="1408" dirty="0">
                <a:solidFill>
                  <a:schemeClr val="accent4"/>
                </a:solidFill>
                <a:latin typeface="+mn-lt"/>
              </a:rPr>
              <a:t> Directories</a:t>
            </a:r>
          </a:p>
        </p:txBody>
      </p:sp>
      <p:pic>
        <p:nvPicPr>
          <p:cNvPr id="17" name="Picture 16" descr="Microsoft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870">
            <a:off x="6780933" y="3327128"/>
            <a:ext cx="1735839" cy="638517"/>
          </a:xfrm>
          <a:prstGeom prst="rect">
            <a:avLst/>
          </a:prstGeom>
        </p:spPr>
      </p:pic>
      <p:pic>
        <p:nvPicPr>
          <p:cNvPr id="18" name="Picture 17" descr="Office36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795" y="2094359"/>
            <a:ext cx="1790081" cy="620081"/>
          </a:xfrm>
          <a:prstGeom prst="rect">
            <a:avLst/>
          </a:prstGeom>
        </p:spPr>
      </p:pic>
      <p:pic>
        <p:nvPicPr>
          <p:cNvPr id="19" name="Picture 18" descr="Azure Active Directory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44" y="2694706"/>
            <a:ext cx="1990016" cy="601743"/>
          </a:xfrm>
          <a:prstGeom prst="rect">
            <a:avLst/>
          </a:prstGeom>
        </p:spPr>
      </p:pic>
      <p:pic>
        <p:nvPicPr>
          <p:cNvPr id="20" name="Picture 19" descr="Googl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554" y="3013196"/>
            <a:ext cx="1266381" cy="1266381"/>
          </a:xfrm>
          <a:prstGeom prst="rect">
            <a:avLst/>
          </a:prstGeom>
        </p:spPr>
      </p:pic>
      <p:pic>
        <p:nvPicPr>
          <p:cNvPr id="22" name="Picture 21" descr="Haka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971" y="2229978"/>
            <a:ext cx="1036799" cy="464728"/>
          </a:xfrm>
          <a:prstGeom prst="rect">
            <a:avLst/>
          </a:prstGeom>
        </p:spPr>
      </p:pic>
      <p:pic>
        <p:nvPicPr>
          <p:cNvPr id="23" name="Picture 22" descr="Virtu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576" y="2919596"/>
            <a:ext cx="879991" cy="286664"/>
          </a:xfrm>
          <a:prstGeom prst="rect">
            <a:avLst/>
          </a:prstGeom>
        </p:spPr>
      </p:pic>
      <p:pic>
        <p:nvPicPr>
          <p:cNvPr id="24" name="Picture 23" descr="eduGai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70" y="3474852"/>
            <a:ext cx="1184549" cy="308097"/>
          </a:xfrm>
          <a:prstGeom prst="rect">
            <a:avLst/>
          </a:prstGeom>
        </p:spPr>
      </p:pic>
      <p:sp>
        <p:nvSpPr>
          <p:cNvPr id="26" name="TextBox 25" descr="USer directory"/>
          <p:cNvSpPr txBox="1"/>
          <p:nvPr/>
        </p:nvSpPr>
        <p:spPr>
          <a:xfrm>
            <a:off x="247861" y="1649310"/>
            <a:ext cx="2378407" cy="1462713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656258"/>
              </a:avLst>
            </a:prstTxWarp>
            <a:spAutoFit/>
          </a:bodyPr>
          <a:lstStyle/>
          <a:p>
            <a:r>
              <a:rPr lang="fi-FI" sz="2534" b="1" dirty="0">
                <a:solidFill>
                  <a:schemeClr val="accent4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User Directory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89930" y="1525138"/>
            <a:ext cx="1530846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8" dirty="0">
                <a:solidFill>
                  <a:schemeClr val="accent4"/>
                </a:solidFill>
                <a:latin typeface="+mn-lt"/>
              </a:rPr>
              <a:t>Identity </a:t>
            </a:r>
            <a:r>
              <a:rPr lang="fi-FI" sz="1408" dirty="0" err="1">
                <a:solidFill>
                  <a:schemeClr val="accent4"/>
                </a:solidFill>
                <a:latin typeface="+mn-lt"/>
              </a:rPr>
              <a:t>Federations</a:t>
            </a:r>
            <a:endParaRPr lang="fi-FI" sz="1408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2219" y="1520985"/>
            <a:ext cx="1593051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8" dirty="0">
                <a:solidFill>
                  <a:schemeClr val="accent4"/>
                </a:solidFill>
                <a:latin typeface="+mn-lt"/>
              </a:rPr>
              <a:t>User Directories of </a:t>
            </a:r>
            <a:r>
              <a:rPr lang="fi-FI" sz="1408" dirty="0" err="1">
                <a:solidFill>
                  <a:schemeClr val="accent4"/>
                </a:solidFill>
                <a:latin typeface="+mn-lt"/>
              </a:rPr>
              <a:t>Cloud</a:t>
            </a:r>
            <a:r>
              <a:rPr lang="fi-FI" sz="1408" dirty="0">
                <a:solidFill>
                  <a:schemeClr val="accent4"/>
                </a:solidFill>
                <a:latin typeface="+mn-lt"/>
              </a:rPr>
              <a:t> Services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20061" y="1525138"/>
            <a:ext cx="1651571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8" dirty="0">
                <a:solidFill>
                  <a:schemeClr val="accent4"/>
                </a:solidFill>
                <a:latin typeface="+mn-lt"/>
              </a:rPr>
              <a:t>Consumer Services and </a:t>
            </a:r>
            <a:r>
              <a:rPr lang="fi-FI" sz="1408" dirty="0" err="1">
                <a:solidFill>
                  <a:schemeClr val="accent4"/>
                </a:solidFill>
                <a:latin typeface="+mn-lt"/>
              </a:rPr>
              <a:t>their</a:t>
            </a:r>
            <a:r>
              <a:rPr lang="fi-FI" sz="1408" dirty="0">
                <a:solidFill>
                  <a:schemeClr val="accent4"/>
                </a:solidFill>
                <a:latin typeface="+mn-lt"/>
              </a:rPr>
              <a:t> </a:t>
            </a:r>
            <a:r>
              <a:rPr lang="fi-FI" sz="1408" dirty="0" err="1">
                <a:solidFill>
                  <a:schemeClr val="accent4"/>
                </a:solidFill>
                <a:latin typeface="+mn-lt"/>
              </a:rPr>
              <a:t>Identities</a:t>
            </a:r>
            <a:endParaRPr lang="fi-FI" sz="1408" dirty="0"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28" name="Picture 27" descr="Eduuni-ID-logo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36" y="890987"/>
            <a:ext cx="2816576" cy="55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0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26" grpId="0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4"/>
                </a:solidFill>
              </a:rPr>
              <a:t>Eduuni-ID:n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ominaisuudet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930" y="882284"/>
            <a:ext cx="7976870" cy="372334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sz="1600" dirty="0">
                <a:solidFill>
                  <a:schemeClr val="accent4"/>
                </a:solidFill>
              </a:rPr>
              <a:t>Ei uusia salasanoja</a:t>
            </a:r>
          </a:p>
          <a:p>
            <a:pPr>
              <a:lnSpc>
                <a:spcPct val="150000"/>
              </a:lnSpc>
            </a:pPr>
            <a:r>
              <a:rPr lang="fi-FI" sz="1600" dirty="0">
                <a:solidFill>
                  <a:schemeClr val="accent4"/>
                </a:solidFill>
              </a:rPr>
              <a:t>Kirjautumistapa on käyttäjän henkilökohtainen valinta. </a:t>
            </a:r>
            <a:r>
              <a:rPr lang="fi-FI" sz="1600" b="1" dirty="0">
                <a:solidFill>
                  <a:schemeClr val="accent4"/>
                </a:solidFill>
              </a:rPr>
              <a:t>Luotettuja kirjautumistapoja</a:t>
            </a:r>
            <a:r>
              <a:rPr lang="fi-FI" sz="1600" dirty="0">
                <a:solidFill>
                  <a:schemeClr val="accent4"/>
                </a:solidFill>
              </a:rPr>
              <a:t> ovat:</a:t>
            </a:r>
          </a:p>
          <a:p>
            <a:pPr lvl="1">
              <a:lnSpc>
                <a:spcPct val="150000"/>
              </a:lnSpc>
            </a:pPr>
            <a:r>
              <a:rPr lang="en-GB" sz="1400" dirty="0" err="1">
                <a:solidFill>
                  <a:schemeClr val="accent4"/>
                </a:solidFill>
              </a:rPr>
              <a:t>Organisaation</a:t>
            </a:r>
            <a:r>
              <a:rPr lang="en-GB" sz="1400" dirty="0">
                <a:solidFill>
                  <a:schemeClr val="accent4"/>
                </a:solidFill>
              </a:rPr>
              <a:t> </a:t>
            </a:r>
            <a:r>
              <a:rPr lang="en-GB" sz="1400" dirty="0" err="1">
                <a:solidFill>
                  <a:schemeClr val="accent4"/>
                </a:solidFill>
              </a:rPr>
              <a:t>omat</a:t>
            </a:r>
            <a:r>
              <a:rPr lang="en-GB" sz="1400" dirty="0">
                <a:solidFill>
                  <a:schemeClr val="accent4"/>
                </a:solidFill>
              </a:rPr>
              <a:t> </a:t>
            </a:r>
            <a:r>
              <a:rPr lang="en-GB" sz="1400" dirty="0" err="1">
                <a:solidFill>
                  <a:schemeClr val="accent4"/>
                </a:solidFill>
              </a:rPr>
              <a:t>tunnukset</a:t>
            </a:r>
            <a:r>
              <a:rPr lang="en-GB" sz="1400" dirty="0">
                <a:solidFill>
                  <a:schemeClr val="accent4"/>
                </a:solidFill>
              </a:rPr>
              <a:t>, </a:t>
            </a:r>
            <a:r>
              <a:rPr lang="en-GB" sz="1400" dirty="0" err="1">
                <a:solidFill>
                  <a:schemeClr val="accent4"/>
                </a:solidFill>
              </a:rPr>
              <a:t>jos</a:t>
            </a:r>
            <a:r>
              <a:rPr lang="en-GB" sz="1400" dirty="0">
                <a:solidFill>
                  <a:schemeClr val="accent4"/>
                </a:solidFill>
              </a:rPr>
              <a:t> </a:t>
            </a:r>
            <a:r>
              <a:rPr lang="en-GB" sz="1400" dirty="0" err="1">
                <a:solidFill>
                  <a:schemeClr val="accent4"/>
                </a:solidFill>
              </a:rPr>
              <a:t>organisaatio</a:t>
            </a:r>
            <a:r>
              <a:rPr lang="en-GB" sz="1400" dirty="0">
                <a:solidFill>
                  <a:schemeClr val="accent4"/>
                </a:solidFill>
              </a:rPr>
              <a:t> on </a:t>
            </a:r>
            <a:r>
              <a:rPr lang="en-GB" sz="1400" b="1" dirty="0">
                <a:solidFill>
                  <a:schemeClr val="accent4"/>
                </a:solidFill>
              </a:rPr>
              <a:t>Haka</a:t>
            </a:r>
            <a:r>
              <a:rPr lang="en-GB" sz="1400" dirty="0">
                <a:solidFill>
                  <a:schemeClr val="accent4"/>
                </a:solidFill>
              </a:rPr>
              <a:t>-</a:t>
            </a:r>
            <a:r>
              <a:rPr lang="en-GB" sz="1400" b="1" dirty="0">
                <a:solidFill>
                  <a:schemeClr val="accent4"/>
                </a:solidFill>
              </a:rPr>
              <a:t>, </a:t>
            </a:r>
            <a:r>
              <a:rPr lang="en-GB" sz="1400" b="1" dirty="0" err="1">
                <a:solidFill>
                  <a:schemeClr val="accent4"/>
                </a:solidFill>
              </a:rPr>
              <a:t>Virtu</a:t>
            </a:r>
            <a:r>
              <a:rPr lang="en-GB" sz="1400" b="1" dirty="0">
                <a:solidFill>
                  <a:schemeClr val="accent4"/>
                </a:solidFill>
              </a:rPr>
              <a:t> </a:t>
            </a:r>
            <a:r>
              <a:rPr lang="en-GB" sz="1400" dirty="0">
                <a:solidFill>
                  <a:schemeClr val="accent4"/>
                </a:solidFill>
              </a:rPr>
              <a:t>tai </a:t>
            </a:r>
            <a:r>
              <a:rPr lang="en-GB" sz="1400" b="1" dirty="0" err="1">
                <a:solidFill>
                  <a:schemeClr val="accent4"/>
                </a:solidFill>
              </a:rPr>
              <a:t>eduGAIN</a:t>
            </a:r>
            <a:r>
              <a:rPr lang="en-GB" sz="1400" dirty="0" err="1">
                <a:solidFill>
                  <a:schemeClr val="accent4"/>
                </a:solidFill>
              </a:rPr>
              <a:t>-luottamusverkoston</a:t>
            </a:r>
            <a:r>
              <a:rPr lang="en-GB" sz="1400" dirty="0">
                <a:solidFill>
                  <a:schemeClr val="accent4"/>
                </a:solidFill>
              </a:rPr>
              <a:t> </a:t>
            </a:r>
            <a:r>
              <a:rPr lang="en-GB" sz="1400" dirty="0" err="1">
                <a:solidFill>
                  <a:schemeClr val="accent4"/>
                </a:solidFill>
              </a:rPr>
              <a:t>jäsen</a:t>
            </a:r>
            <a:r>
              <a:rPr lang="en-GB" sz="1400" dirty="0">
                <a:solidFill>
                  <a:schemeClr val="accent4"/>
                </a:solidFill>
              </a:rPr>
              <a:t> tai </a:t>
            </a:r>
            <a:r>
              <a:rPr lang="en-GB" sz="1400" dirty="0" err="1">
                <a:solidFill>
                  <a:schemeClr val="accent4"/>
                </a:solidFill>
              </a:rPr>
              <a:t>organisaatiolla</a:t>
            </a:r>
            <a:r>
              <a:rPr lang="en-GB" sz="1400" dirty="0">
                <a:solidFill>
                  <a:schemeClr val="accent4"/>
                </a:solidFill>
              </a:rPr>
              <a:t> on </a:t>
            </a:r>
            <a:r>
              <a:rPr lang="en-GB" sz="1400" dirty="0" err="1">
                <a:solidFill>
                  <a:schemeClr val="accent4"/>
                </a:solidFill>
              </a:rPr>
              <a:t>käytössä</a:t>
            </a:r>
            <a:r>
              <a:rPr lang="en-GB" sz="1400" dirty="0">
                <a:solidFill>
                  <a:schemeClr val="accent4"/>
                </a:solidFill>
              </a:rPr>
              <a:t> </a:t>
            </a:r>
            <a:r>
              <a:rPr lang="en-GB" sz="1400" b="1" dirty="0">
                <a:solidFill>
                  <a:schemeClr val="accent4"/>
                </a:solidFill>
              </a:rPr>
              <a:t>Microsoft Office 365 </a:t>
            </a:r>
            <a:r>
              <a:rPr lang="en-GB" sz="1400" dirty="0">
                <a:solidFill>
                  <a:schemeClr val="accent4"/>
                </a:solidFill>
              </a:rPr>
              <a:t>(Azure AD) </a:t>
            </a:r>
            <a:r>
              <a:rPr lang="en-GB" sz="1400" dirty="0" err="1">
                <a:solidFill>
                  <a:schemeClr val="accent4"/>
                </a:solidFill>
              </a:rPr>
              <a:t>palvelut</a:t>
            </a:r>
            <a:r>
              <a:rPr lang="en-GB" sz="1400" dirty="0">
                <a:solidFill>
                  <a:schemeClr val="accent4"/>
                </a:solidFill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GB" sz="1400" b="1" dirty="0">
                <a:solidFill>
                  <a:schemeClr val="accent4"/>
                </a:solidFill>
              </a:rPr>
              <a:t>ORCID, B2ACCESS, MPASS</a:t>
            </a:r>
            <a:r>
              <a:rPr lang="en-GB" sz="1400" dirty="0">
                <a:solidFill>
                  <a:schemeClr val="accent4"/>
                </a:solidFill>
              </a:rPr>
              <a:t> tai </a:t>
            </a:r>
            <a:r>
              <a:rPr lang="en-GB" sz="1400" b="1" dirty="0">
                <a:solidFill>
                  <a:schemeClr val="accent4"/>
                </a:solidFill>
              </a:rPr>
              <a:t>ELIXIR AAI </a:t>
            </a:r>
            <a:r>
              <a:rPr lang="en-GB" sz="1400" dirty="0">
                <a:solidFill>
                  <a:schemeClr val="accent4"/>
                </a:solidFill>
              </a:rPr>
              <a:t>– </a:t>
            </a:r>
            <a:r>
              <a:rPr lang="en-GB" sz="1400" dirty="0" err="1">
                <a:solidFill>
                  <a:schemeClr val="accent4"/>
                </a:solidFill>
              </a:rPr>
              <a:t>tunnukset</a:t>
            </a:r>
            <a:endParaRPr lang="en-GB" sz="1400" dirty="0">
              <a:solidFill>
                <a:schemeClr val="accent4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sz="1400" b="1" dirty="0">
                <a:solidFill>
                  <a:schemeClr val="accent4"/>
                </a:solidFill>
              </a:rPr>
              <a:t>Google, Microsoft, LinkedIn, Facebook </a:t>
            </a:r>
            <a:r>
              <a:rPr lang="en-GB" sz="1400" dirty="0">
                <a:solidFill>
                  <a:schemeClr val="accent4"/>
                </a:solidFill>
              </a:rPr>
              <a:t>tai</a:t>
            </a:r>
            <a:r>
              <a:rPr lang="en-GB" sz="1400" b="1" dirty="0">
                <a:solidFill>
                  <a:schemeClr val="accent4"/>
                </a:solidFill>
              </a:rPr>
              <a:t> Twitter </a:t>
            </a:r>
            <a:r>
              <a:rPr lang="en-GB" sz="1400" dirty="0">
                <a:solidFill>
                  <a:schemeClr val="accent4"/>
                </a:solidFill>
              </a:rPr>
              <a:t>– </a:t>
            </a:r>
            <a:r>
              <a:rPr lang="en-GB" sz="1400" dirty="0" err="1">
                <a:solidFill>
                  <a:schemeClr val="accent4"/>
                </a:solidFill>
              </a:rPr>
              <a:t>tunnukset</a:t>
            </a:r>
            <a:r>
              <a:rPr lang="en-GB" sz="1400" dirty="0">
                <a:solidFill>
                  <a:schemeClr val="accent4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i-FI" sz="1600" dirty="0">
                <a:solidFill>
                  <a:schemeClr val="accent4"/>
                </a:solidFill>
              </a:rPr>
              <a:t>Käyttöoikeudet voidaan osoittaa helposti kenelle tahansa vaikka henkilöt eivät ole vielä rekisteröityneet.</a:t>
            </a:r>
          </a:p>
          <a:p>
            <a:pPr>
              <a:lnSpc>
                <a:spcPct val="150000"/>
              </a:lnSpc>
            </a:pP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46081F-2540-F044-A89F-1D9EB966CDF0}" type="datetime1">
              <a:rPr lang="fi-FI" smtClean="0"/>
              <a:pPr>
                <a:defRPr/>
              </a:pPr>
              <a:t>18.5.2020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2D102-4397-7341-BFA0-0A707B715F1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01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tlassian, Jira ja Confluence -logot.">
            <a:extLst>
              <a:ext uri="{FF2B5EF4-FFF2-40B4-BE49-F238E27FC236}">
                <a16:creationId xmlns:a16="http://schemas.microsoft.com/office/drawing/2014/main" id="{A23FD425-B106-9545-A1F3-49E1BD61C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999" y="3687216"/>
            <a:ext cx="2112596" cy="54580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7" name="Content Placeholder 6" descr="Kuvaus Eduuni-palveluista. Eduuni-ID yhdistää kaikkia Eduuni-palveluita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312999"/>
              </p:ext>
            </p:extLst>
          </p:nvPr>
        </p:nvGraphicFramePr>
        <p:xfrm>
          <a:off x="3792407" y="539072"/>
          <a:ext cx="4566514" cy="3749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1341531"/>
            <a:ext cx="4492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err="1">
                <a:solidFill>
                  <a:srgbClr val="025C96"/>
                </a:solidFill>
                <a:latin typeface="Corbel" panose="020B0503020204020204" pitchFamily="34" charset="0"/>
              </a:rPr>
              <a:t>Eduuni-workspaces</a:t>
            </a:r>
            <a:r>
              <a:rPr lang="fi-FI" sz="1600" dirty="0">
                <a:solidFill>
                  <a:srgbClr val="002F5F"/>
                </a:solidFill>
                <a:latin typeface="+mn-lt"/>
              </a:rPr>
              <a:t> </a:t>
            </a:r>
            <a:r>
              <a:rPr lang="fi-FI" sz="1600" i="1" dirty="0">
                <a:solidFill>
                  <a:schemeClr val="accent4"/>
                </a:solidFill>
                <a:latin typeface="+mn-lt"/>
                <a:hlinkClick r:id="rId8"/>
              </a:rPr>
              <a:t>https://tt.eduuni.fi</a:t>
            </a:r>
            <a:endParaRPr lang="fi-FI" sz="1600" i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199" y="1842984"/>
            <a:ext cx="4492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err="1">
                <a:solidFill>
                  <a:srgbClr val="025C96"/>
                </a:solidFill>
                <a:latin typeface="Corbel" panose="020B0503020204020204" pitchFamily="34" charset="0"/>
              </a:rPr>
              <a:t>Eduuni</a:t>
            </a:r>
            <a:r>
              <a:rPr lang="fi-FI" sz="1600" b="1" dirty="0">
                <a:solidFill>
                  <a:srgbClr val="025C96"/>
                </a:solidFill>
                <a:latin typeface="Corbel" panose="020B0503020204020204" pitchFamily="34" charset="0"/>
              </a:rPr>
              <a:t>-wiki</a:t>
            </a:r>
            <a:r>
              <a:rPr lang="fi-FI" sz="1600" dirty="0">
                <a:solidFill>
                  <a:srgbClr val="002F5F"/>
                </a:solidFill>
                <a:latin typeface="+mn-lt"/>
              </a:rPr>
              <a:t> </a:t>
            </a:r>
            <a:r>
              <a:rPr lang="fi-FI" sz="1600" i="1" dirty="0">
                <a:latin typeface="+mn-lt"/>
                <a:hlinkClick r:id="rId9"/>
              </a:rPr>
              <a:t>https://wiki.eduuni.fi</a:t>
            </a:r>
            <a:endParaRPr lang="fi-FI" sz="1600" i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1" y="2348783"/>
            <a:ext cx="462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err="1">
                <a:solidFill>
                  <a:srgbClr val="025C96"/>
                </a:solidFill>
                <a:latin typeface="Corbel" panose="020B0503020204020204" pitchFamily="34" charset="0"/>
              </a:rPr>
              <a:t>Eduuni</a:t>
            </a:r>
            <a:r>
              <a:rPr lang="fi-FI" sz="1600" b="1" dirty="0">
                <a:solidFill>
                  <a:srgbClr val="025C96"/>
                </a:solidFill>
                <a:latin typeface="+mn-lt"/>
              </a:rPr>
              <a:t> </a:t>
            </a:r>
            <a:r>
              <a:rPr lang="fi-FI" sz="1600" b="1" dirty="0" err="1">
                <a:solidFill>
                  <a:srgbClr val="025C96"/>
                </a:solidFill>
                <a:latin typeface="+mn-lt"/>
              </a:rPr>
              <a:t>Jira</a:t>
            </a:r>
            <a:r>
              <a:rPr lang="fi-FI" sz="1600" b="1" dirty="0">
                <a:solidFill>
                  <a:srgbClr val="025C96"/>
                </a:solidFill>
                <a:latin typeface="+mn-lt"/>
              </a:rPr>
              <a:t> </a:t>
            </a:r>
            <a:r>
              <a:rPr lang="fi-FI" sz="1600" i="1" dirty="0">
                <a:solidFill>
                  <a:schemeClr val="accent4">
                    <a:lumMod val="50000"/>
                  </a:schemeClr>
                </a:solidFill>
                <a:latin typeface="+mn-lt"/>
                <a:hlinkClick r:id="rId10"/>
              </a:rPr>
              <a:t>https://jira.eduuni.fi</a:t>
            </a:r>
            <a:endParaRPr lang="fi-FI" sz="1600" i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9B4CFB-9153-7D4C-90ED-878AC5320043}"/>
              </a:ext>
            </a:extLst>
          </p:cNvPr>
          <p:cNvSpPr txBox="1"/>
          <p:nvPr/>
        </p:nvSpPr>
        <p:spPr>
          <a:xfrm>
            <a:off x="457199" y="2880826"/>
            <a:ext cx="462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err="1">
                <a:solidFill>
                  <a:srgbClr val="025C96"/>
                </a:solidFill>
                <a:latin typeface="Corbel" panose="020B0503020204020204" pitchFamily="34" charset="0"/>
              </a:rPr>
              <a:t>Eduuni</a:t>
            </a:r>
            <a:r>
              <a:rPr lang="fi-FI" sz="1600" b="1" dirty="0">
                <a:solidFill>
                  <a:srgbClr val="025C96"/>
                </a:solidFill>
                <a:latin typeface="Corbel" panose="020B0503020204020204" pitchFamily="34" charset="0"/>
              </a:rPr>
              <a:t>-ID</a:t>
            </a:r>
            <a:r>
              <a:rPr lang="fi-FI" sz="1600" b="1" dirty="0">
                <a:solidFill>
                  <a:srgbClr val="002F5F"/>
                </a:solidFill>
                <a:latin typeface="+mn-lt"/>
              </a:rPr>
              <a:t> </a:t>
            </a:r>
            <a:r>
              <a:rPr lang="fi-FI" sz="1600" i="1" dirty="0">
                <a:solidFill>
                  <a:schemeClr val="accent4">
                    <a:lumMod val="50000"/>
                  </a:schemeClr>
                </a:solidFill>
                <a:latin typeface="+mn-lt"/>
                <a:hlinkClick r:id="rId11"/>
              </a:rPr>
              <a:t>https://id.eduuni.fi/</a:t>
            </a:r>
            <a:endParaRPr lang="fi-FI" sz="1600" i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D2DADD-13D0-464B-A6C5-400C1BD3C0EE}"/>
              </a:ext>
            </a:extLst>
          </p:cNvPr>
          <p:cNvSpPr txBox="1"/>
          <p:nvPr/>
        </p:nvSpPr>
        <p:spPr>
          <a:xfrm>
            <a:off x="457199" y="3608504"/>
            <a:ext cx="2309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err="1">
                <a:solidFill>
                  <a:srgbClr val="025C96"/>
                </a:solidFill>
                <a:latin typeface="Corbel" panose="020B0503020204020204" pitchFamily="34" charset="0"/>
              </a:rPr>
              <a:t>eduuni</a:t>
            </a:r>
            <a:r>
              <a:rPr lang="fi-FI" b="1" dirty="0" err="1">
                <a:solidFill>
                  <a:srgbClr val="025C96"/>
                </a:solidFill>
                <a:latin typeface="+mn-lt"/>
              </a:rPr>
              <a:t>.fi</a:t>
            </a:r>
            <a:r>
              <a:rPr lang="fi-FI" b="1" dirty="0">
                <a:solidFill>
                  <a:srgbClr val="025C96"/>
                </a:solidFill>
                <a:latin typeface="+mn-lt"/>
              </a:rPr>
              <a:t> </a:t>
            </a:r>
            <a:endParaRPr lang="fi-FI" i="1" dirty="0">
              <a:solidFill>
                <a:srgbClr val="025C96"/>
              </a:solidFill>
              <a:latin typeface="+mn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50D6736-66FD-EC40-BDFE-696D8ADA4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6213"/>
            <a:ext cx="7742238" cy="803275"/>
          </a:xfrm>
        </p:spPr>
        <p:txBody>
          <a:bodyPr/>
          <a:lstStyle/>
          <a:p>
            <a:r>
              <a:rPr lang="en-FI" dirty="0">
                <a:solidFill>
                  <a:srgbClr val="025C96"/>
                </a:solidFill>
              </a:rPr>
              <a:t>Eduuni-palvelut</a:t>
            </a:r>
          </a:p>
        </p:txBody>
      </p:sp>
      <p:pic>
        <p:nvPicPr>
          <p:cNvPr id="18" name="Picture 17" descr="Microsoft ja SharePoint -logot.">
            <a:extLst>
              <a:ext uri="{FF2B5EF4-FFF2-40B4-BE49-F238E27FC236}">
                <a16:creationId xmlns:a16="http://schemas.microsoft.com/office/drawing/2014/main" id="{DCC10F27-A3DD-7240-BD0B-92086C8175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02123" y="936865"/>
            <a:ext cx="1456798" cy="8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74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054" y="167729"/>
            <a:ext cx="7742238" cy="803275"/>
          </a:xfrm>
        </p:spPr>
        <p:txBody>
          <a:bodyPr/>
          <a:lstStyle/>
          <a:p>
            <a:r>
              <a:rPr lang="fi-FI" dirty="0">
                <a:solidFill>
                  <a:srgbClr val="025C96"/>
                </a:solidFill>
              </a:rPr>
              <a:t>Käyttöoikeuksien hallinta </a:t>
            </a:r>
            <a:r>
              <a:rPr lang="fi-FI" dirty="0" err="1">
                <a:solidFill>
                  <a:srgbClr val="025C96"/>
                </a:solidFill>
              </a:rPr>
              <a:t>Eduuni</a:t>
            </a:r>
            <a:r>
              <a:rPr lang="fi-FI" dirty="0">
                <a:solidFill>
                  <a:srgbClr val="025C96"/>
                </a:solidFill>
              </a:rPr>
              <a:t>-palveluissa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054" y="1077639"/>
            <a:ext cx="7163473" cy="3305176"/>
          </a:xfrm>
        </p:spPr>
        <p:txBody>
          <a:bodyPr/>
          <a:lstStyle/>
          <a:p>
            <a:pPr marL="0" indent="0">
              <a:buNone/>
            </a:pPr>
            <a:r>
              <a:rPr lang="fi-FI" sz="2000" b="1" dirty="0">
                <a:solidFill>
                  <a:srgbClr val="025C96"/>
                </a:solidFill>
                <a:latin typeface="+mn-lt"/>
              </a:rPr>
              <a:t>Käyttöoikeudet voidaan antaa:</a:t>
            </a:r>
          </a:p>
          <a:p>
            <a:r>
              <a:rPr lang="fi-FI" dirty="0">
                <a:solidFill>
                  <a:srgbClr val="025C96"/>
                </a:solidFill>
              </a:rPr>
              <a:t>Kaikille (</a:t>
            </a:r>
            <a:r>
              <a:rPr lang="fi-FI" dirty="0" err="1">
                <a:solidFill>
                  <a:srgbClr val="025C96"/>
                </a:solidFill>
              </a:rPr>
              <a:t>anonymous</a:t>
            </a:r>
            <a:r>
              <a:rPr lang="fi-FI" dirty="0">
                <a:solidFill>
                  <a:srgbClr val="025C96"/>
                </a:solidFill>
              </a:rPr>
              <a:t> </a:t>
            </a:r>
            <a:r>
              <a:rPr lang="fi-FI" dirty="0" err="1">
                <a:solidFill>
                  <a:srgbClr val="025C96"/>
                </a:solidFill>
              </a:rPr>
              <a:t>access</a:t>
            </a:r>
            <a:r>
              <a:rPr lang="fi-FI" dirty="0">
                <a:solidFill>
                  <a:srgbClr val="025C96"/>
                </a:solidFill>
              </a:rPr>
              <a:t>)</a:t>
            </a:r>
          </a:p>
          <a:p>
            <a:r>
              <a:rPr lang="fi-FI" dirty="0">
                <a:solidFill>
                  <a:srgbClr val="025C96"/>
                </a:solidFill>
              </a:rPr>
              <a:t>Kaikille kirjautuneille käyttäjille (</a:t>
            </a:r>
            <a:r>
              <a:rPr lang="fi-FI" dirty="0" err="1">
                <a:solidFill>
                  <a:srgbClr val="025C96"/>
                </a:solidFill>
              </a:rPr>
              <a:t>Eduuni</a:t>
            </a:r>
            <a:r>
              <a:rPr lang="fi-FI" dirty="0">
                <a:solidFill>
                  <a:srgbClr val="025C96"/>
                </a:solidFill>
              </a:rPr>
              <a:t>-ID)</a:t>
            </a:r>
          </a:p>
          <a:p>
            <a:r>
              <a:rPr lang="fi-FI" dirty="0">
                <a:solidFill>
                  <a:srgbClr val="025C96"/>
                </a:solidFill>
              </a:rPr>
              <a:t>Ryhmille</a:t>
            </a:r>
          </a:p>
          <a:p>
            <a:pPr lvl="1"/>
            <a:r>
              <a:rPr lang="fi-FI" dirty="0">
                <a:solidFill>
                  <a:srgbClr val="025C96"/>
                </a:solidFill>
              </a:rPr>
              <a:t>#ryhmille</a:t>
            </a:r>
          </a:p>
          <a:p>
            <a:pPr lvl="1"/>
            <a:r>
              <a:rPr lang="fi-FI" dirty="0">
                <a:solidFill>
                  <a:srgbClr val="025C96"/>
                </a:solidFill>
              </a:rPr>
              <a:t>@domain-ryhmät (esim. @</a:t>
            </a:r>
            <a:r>
              <a:rPr lang="fi-FI" dirty="0" err="1">
                <a:solidFill>
                  <a:srgbClr val="025C96"/>
                </a:solidFill>
              </a:rPr>
              <a:t>csc.fi</a:t>
            </a:r>
            <a:r>
              <a:rPr lang="fi-FI" dirty="0">
                <a:solidFill>
                  <a:srgbClr val="025C96"/>
                </a:solidFill>
              </a:rPr>
              <a:t>)</a:t>
            </a:r>
          </a:p>
          <a:p>
            <a:r>
              <a:rPr lang="fi-FI" dirty="0">
                <a:solidFill>
                  <a:srgbClr val="025C96"/>
                </a:solidFill>
              </a:rPr>
              <a:t>Yksittäisille käyttäjille</a:t>
            </a:r>
          </a:p>
          <a:p>
            <a:pPr lvl="1"/>
            <a:r>
              <a:rPr lang="fi-FI" dirty="0">
                <a:solidFill>
                  <a:srgbClr val="025C96"/>
                </a:solidFill>
              </a:rPr>
              <a:t>Sähköpostiosoitteille</a:t>
            </a:r>
            <a:endParaRPr lang="fi-FI" dirty="0">
              <a:solidFill>
                <a:srgbClr val="025C96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73C200F5-14A2-304B-9656-F16150AB6723}"/>
              </a:ext>
            </a:extLst>
          </p:cNvPr>
          <p:cNvSpPr/>
          <p:nvPr/>
        </p:nvSpPr>
        <p:spPr>
          <a:xfrm>
            <a:off x="6708032" y="3394861"/>
            <a:ext cx="427038" cy="530773"/>
          </a:xfrm>
          <a:prstGeom prst="arc">
            <a:avLst>
              <a:gd name="adj1" fmla="val 10800003"/>
              <a:gd name="adj2" fmla="val 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9466C-B9C3-AA49-85F9-B02D14A6B4DF}"/>
              </a:ext>
            </a:extLst>
          </p:cNvPr>
          <p:cNvSpPr/>
          <p:nvPr/>
        </p:nvSpPr>
        <p:spPr>
          <a:xfrm>
            <a:off x="6790799" y="2969156"/>
            <a:ext cx="28016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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3A453541-6126-2B4E-B30A-DB0223A9C62F}"/>
              </a:ext>
            </a:extLst>
          </p:cNvPr>
          <p:cNvSpPr/>
          <p:nvPr/>
        </p:nvSpPr>
        <p:spPr>
          <a:xfrm>
            <a:off x="7428128" y="3404177"/>
            <a:ext cx="427038" cy="530773"/>
          </a:xfrm>
          <a:prstGeom prst="arc">
            <a:avLst>
              <a:gd name="adj1" fmla="val 10800003"/>
              <a:gd name="adj2" fmla="val 0"/>
            </a:avLst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0E5BC40D-ECC8-C845-8FF9-0E3BC8A57283}"/>
              </a:ext>
            </a:extLst>
          </p:cNvPr>
          <p:cNvSpPr/>
          <p:nvPr/>
        </p:nvSpPr>
        <p:spPr>
          <a:xfrm>
            <a:off x="7063912" y="3601555"/>
            <a:ext cx="427038" cy="530773"/>
          </a:xfrm>
          <a:prstGeom prst="arc">
            <a:avLst>
              <a:gd name="adj1" fmla="val 10800003"/>
              <a:gd name="adj2" fmla="val 0"/>
            </a:avLst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937CF8-6DB0-2D4F-AB5A-983A71037C3C}"/>
              </a:ext>
            </a:extLst>
          </p:cNvPr>
          <p:cNvSpPr/>
          <p:nvPr/>
        </p:nvSpPr>
        <p:spPr>
          <a:xfrm>
            <a:off x="7501563" y="2969270"/>
            <a:ext cx="28016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</a:t>
            </a:r>
            <a:endParaRPr lang="en-US" sz="36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4A4D2B-C03A-0442-8813-EA040CEDAF0E}"/>
              </a:ext>
            </a:extLst>
          </p:cNvPr>
          <p:cNvSpPr/>
          <p:nvPr/>
        </p:nvSpPr>
        <p:spPr>
          <a:xfrm>
            <a:off x="7147959" y="3165174"/>
            <a:ext cx="2672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</a:t>
            </a:r>
            <a:endParaRPr lang="en-US" sz="360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2656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C547D-957A-DB4E-92BA-BE8FE55E3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>
                <a:solidFill>
                  <a:srgbClr val="025C96"/>
                </a:solidFill>
              </a:rPr>
              <a:t>Miten Eduuni-palvelut saa käyttöön?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126D7-BC38-0A48-A4FF-61055C320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8817"/>
            <a:ext cx="8229600" cy="3524250"/>
          </a:xfrm>
        </p:spPr>
        <p:txBody>
          <a:bodyPr/>
          <a:lstStyle/>
          <a:p>
            <a:r>
              <a:rPr lang="en-GB" dirty="0" err="1">
                <a:solidFill>
                  <a:srgbClr val="025C96"/>
                </a:solidFill>
              </a:rPr>
              <a:t>Eduunin</a:t>
            </a:r>
            <a:r>
              <a:rPr lang="en-GB" dirty="0">
                <a:solidFill>
                  <a:srgbClr val="025C96"/>
                </a:solidFill>
              </a:rPr>
              <a:t> </a:t>
            </a:r>
            <a:r>
              <a:rPr lang="en-GB" dirty="0" err="1">
                <a:solidFill>
                  <a:srgbClr val="025C96"/>
                </a:solidFill>
              </a:rPr>
              <a:t>asiakkaita</a:t>
            </a:r>
            <a:r>
              <a:rPr lang="en-GB" dirty="0">
                <a:solidFill>
                  <a:srgbClr val="025C96"/>
                </a:solidFill>
              </a:rPr>
              <a:t> </a:t>
            </a:r>
            <a:r>
              <a:rPr lang="en-GB" dirty="0" err="1">
                <a:solidFill>
                  <a:srgbClr val="025C96"/>
                </a:solidFill>
              </a:rPr>
              <a:t>voivat</a:t>
            </a:r>
            <a:r>
              <a:rPr lang="en-GB" dirty="0">
                <a:solidFill>
                  <a:srgbClr val="025C96"/>
                </a:solidFill>
              </a:rPr>
              <a:t> olla </a:t>
            </a:r>
            <a:r>
              <a:rPr lang="en-GB" b="1" dirty="0" err="1">
                <a:solidFill>
                  <a:srgbClr val="025C96"/>
                </a:solidFill>
              </a:rPr>
              <a:t>yliopistot</a:t>
            </a:r>
            <a:r>
              <a:rPr lang="en-GB" b="1" dirty="0">
                <a:solidFill>
                  <a:srgbClr val="025C96"/>
                </a:solidFill>
              </a:rPr>
              <a:t>, </a:t>
            </a:r>
            <a:r>
              <a:rPr lang="en-GB" b="1" dirty="0" err="1">
                <a:solidFill>
                  <a:srgbClr val="025C96"/>
                </a:solidFill>
              </a:rPr>
              <a:t>ammattikorkeakoulut</a:t>
            </a:r>
            <a:r>
              <a:rPr lang="en-GB" b="1" dirty="0">
                <a:solidFill>
                  <a:srgbClr val="025C96"/>
                </a:solidFill>
              </a:rPr>
              <a:t>, </a:t>
            </a:r>
            <a:r>
              <a:rPr lang="en-GB" b="1" dirty="0" err="1">
                <a:solidFill>
                  <a:srgbClr val="025C96"/>
                </a:solidFill>
              </a:rPr>
              <a:t>opetus</a:t>
            </a:r>
            <a:r>
              <a:rPr lang="en-GB" b="1" dirty="0">
                <a:solidFill>
                  <a:srgbClr val="025C96"/>
                </a:solidFill>
              </a:rPr>
              <a:t>- </a:t>
            </a:r>
            <a:r>
              <a:rPr lang="en-GB" b="1" dirty="0" err="1">
                <a:solidFill>
                  <a:srgbClr val="025C96"/>
                </a:solidFill>
              </a:rPr>
              <a:t>ja</a:t>
            </a:r>
            <a:r>
              <a:rPr lang="en-GB" b="1" dirty="0">
                <a:solidFill>
                  <a:srgbClr val="025C96"/>
                </a:solidFill>
              </a:rPr>
              <a:t> </a:t>
            </a:r>
            <a:r>
              <a:rPr lang="en-GB" b="1" dirty="0" err="1">
                <a:solidFill>
                  <a:srgbClr val="025C96"/>
                </a:solidFill>
              </a:rPr>
              <a:t>kulttuuriministeriön</a:t>
            </a:r>
            <a:r>
              <a:rPr lang="en-GB" b="1" dirty="0">
                <a:solidFill>
                  <a:srgbClr val="025C96"/>
                </a:solidFill>
              </a:rPr>
              <a:t> </a:t>
            </a:r>
            <a:r>
              <a:rPr lang="en-GB" b="1" dirty="0" err="1">
                <a:solidFill>
                  <a:srgbClr val="025C96"/>
                </a:solidFill>
              </a:rPr>
              <a:t>hallinnonalan</a:t>
            </a:r>
            <a:r>
              <a:rPr lang="en-GB" b="1" dirty="0">
                <a:solidFill>
                  <a:srgbClr val="025C96"/>
                </a:solidFill>
              </a:rPr>
              <a:t> </a:t>
            </a:r>
            <a:r>
              <a:rPr lang="en-GB" b="1" dirty="0" err="1">
                <a:solidFill>
                  <a:srgbClr val="025C96"/>
                </a:solidFill>
              </a:rPr>
              <a:t>organisaatiot</a:t>
            </a:r>
            <a:r>
              <a:rPr lang="en-GB" dirty="0">
                <a:solidFill>
                  <a:srgbClr val="025C96"/>
                </a:solidFill>
              </a:rPr>
              <a:t> tai </a:t>
            </a:r>
            <a:r>
              <a:rPr lang="en-GB" b="1" dirty="0" err="1">
                <a:solidFill>
                  <a:srgbClr val="025C96"/>
                </a:solidFill>
              </a:rPr>
              <a:t>koulutuksen</a:t>
            </a:r>
            <a:r>
              <a:rPr lang="en-GB" b="1" dirty="0">
                <a:solidFill>
                  <a:srgbClr val="025C96"/>
                </a:solidFill>
              </a:rPr>
              <a:t>, </a:t>
            </a:r>
            <a:r>
              <a:rPr lang="en-GB" b="1" dirty="0" err="1">
                <a:solidFill>
                  <a:srgbClr val="025C96"/>
                </a:solidFill>
              </a:rPr>
              <a:t>tieteen</a:t>
            </a:r>
            <a:r>
              <a:rPr lang="en-GB" b="1" dirty="0">
                <a:solidFill>
                  <a:srgbClr val="025C96"/>
                </a:solidFill>
              </a:rPr>
              <a:t> </a:t>
            </a:r>
            <a:r>
              <a:rPr lang="en-GB" b="1" dirty="0" err="1">
                <a:solidFill>
                  <a:srgbClr val="025C96"/>
                </a:solidFill>
              </a:rPr>
              <a:t>ja</a:t>
            </a:r>
            <a:r>
              <a:rPr lang="en-GB" b="1" dirty="0">
                <a:solidFill>
                  <a:srgbClr val="025C96"/>
                </a:solidFill>
              </a:rPr>
              <a:t> </a:t>
            </a:r>
            <a:r>
              <a:rPr lang="en-GB" b="1" dirty="0" err="1">
                <a:solidFill>
                  <a:srgbClr val="025C96"/>
                </a:solidFill>
              </a:rPr>
              <a:t>kulttuurin</a:t>
            </a:r>
            <a:r>
              <a:rPr lang="en-GB" b="1" dirty="0">
                <a:solidFill>
                  <a:srgbClr val="025C96"/>
                </a:solidFill>
              </a:rPr>
              <a:t> </a:t>
            </a:r>
            <a:r>
              <a:rPr lang="en-GB" b="1" dirty="0" err="1">
                <a:solidFill>
                  <a:srgbClr val="025C96"/>
                </a:solidFill>
              </a:rPr>
              <a:t>kohdealueella</a:t>
            </a:r>
            <a:r>
              <a:rPr lang="en-GB" b="1" dirty="0">
                <a:solidFill>
                  <a:srgbClr val="025C96"/>
                </a:solidFill>
              </a:rPr>
              <a:t> </a:t>
            </a:r>
            <a:r>
              <a:rPr lang="en-GB" b="1" dirty="0" err="1">
                <a:solidFill>
                  <a:srgbClr val="025C96"/>
                </a:solidFill>
              </a:rPr>
              <a:t>toimivat</a:t>
            </a:r>
            <a:r>
              <a:rPr lang="en-GB" b="1" dirty="0">
                <a:solidFill>
                  <a:srgbClr val="025C96"/>
                </a:solidFill>
              </a:rPr>
              <a:t> </a:t>
            </a:r>
            <a:r>
              <a:rPr lang="en-GB" b="1" dirty="0" err="1">
                <a:solidFill>
                  <a:srgbClr val="025C96"/>
                </a:solidFill>
              </a:rPr>
              <a:t>verkostot</a:t>
            </a:r>
            <a:r>
              <a:rPr lang="en-GB" b="1" dirty="0">
                <a:solidFill>
                  <a:srgbClr val="025C96"/>
                </a:solidFill>
              </a:rPr>
              <a:t>.</a:t>
            </a:r>
            <a:br>
              <a:rPr lang="en-GB" dirty="0">
                <a:solidFill>
                  <a:srgbClr val="025C96"/>
                </a:solidFill>
              </a:rPr>
            </a:br>
            <a:endParaRPr lang="en-GB" dirty="0">
              <a:solidFill>
                <a:srgbClr val="025C96"/>
              </a:solidFill>
            </a:endParaRPr>
          </a:p>
          <a:p>
            <a:r>
              <a:rPr lang="en-GB" dirty="0" err="1">
                <a:solidFill>
                  <a:srgbClr val="025C96"/>
                </a:solidFill>
              </a:rPr>
              <a:t>Palveluiden</a:t>
            </a:r>
            <a:r>
              <a:rPr lang="en-GB" dirty="0">
                <a:solidFill>
                  <a:srgbClr val="025C96"/>
                </a:solidFill>
              </a:rPr>
              <a:t> </a:t>
            </a:r>
            <a:r>
              <a:rPr lang="en-GB" dirty="0" err="1">
                <a:solidFill>
                  <a:srgbClr val="025C96"/>
                </a:solidFill>
              </a:rPr>
              <a:t>käyttöönotto</a:t>
            </a:r>
            <a:r>
              <a:rPr lang="en-GB" dirty="0">
                <a:solidFill>
                  <a:srgbClr val="025C96"/>
                </a:solidFill>
              </a:rPr>
              <a:t> </a:t>
            </a:r>
            <a:r>
              <a:rPr lang="en-GB" dirty="0" err="1">
                <a:solidFill>
                  <a:srgbClr val="025C96"/>
                </a:solidFill>
              </a:rPr>
              <a:t>lähtee</a:t>
            </a:r>
            <a:r>
              <a:rPr lang="en-GB" dirty="0">
                <a:solidFill>
                  <a:srgbClr val="025C96"/>
                </a:solidFill>
              </a:rPr>
              <a:t> </a:t>
            </a:r>
            <a:r>
              <a:rPr lang="en-GB" dirty="0" err="1">
                <a:solidFill>
                  <a:srgbClr val="025C96"/>
                </a:solidFill>
              </a:rPr>
              <a:t>liikkeelle</a:t>
            </a:r>
            <a:r>
              <a:rPr lang="en-GB" dirty="0">
                <a:solidFill>
                  <a:srgbClr val="025C96"/>
                </a:solidFill>
              </a:rPr>
              <a:t> </a:t>
            </a:r>
            <a:r>
              <a:rPr lang="en-GB" dirty="0" err="1">
                <a:solidFill>
                  <a:srgbClr val="025C96"/>
                </a:solidFill>
              </a:rPr>
              <a:t>asiakkuuslomakkeen</a:t>
            </a:r>
            <a:r>
              <a:rPr lang="en-GB" dirty="0">
                <a:solidFill>
                  <a:srgbClr val="025C96"/>
                </a:solidFill>
              </a:rPr>
              <a:t> </a:t>
            </a:r>
            <a:r>
              <a:rPr lang="en-GB" dirty="0" err="1">
                <a:solidFill>
                  <a:srgbClr val="025C96"/>
                </a:solidFill>
              </a:rPr>
              <a:t>täyttämisellä</a:t>
            </a:r>
            <a:r>
              <a:rPr lang="en-GB" dirty="0">
                <a:solidFill>
                  <a:srgbClr val="025C96"/>
                </a:solidFill>
              </a:rPr>
              <a:t>: </a:t>
            </a:r>
            <a:r>
              <a:rPr lang="en-GB" dirty="0">
                <a:solidFill>
                  <a:srgbClr val="025C96"/>
                </a:solidFill>
                <a:hlinkClick r:id="rId2"/>
              </a:rPr>
              <a:t>https://info.eduuni.fi/asiakkaat/</a:t>
            </a:r>
            <a:r>
              <a:rPr lang="en-GB" dirty="0">
                <a:solidFill>
                  <a:srgbClr val="025C96"/>
                </a:solidFill>
              </a:rPr>
              <a:t> </a:t>
            </a:r>
            <a:endParaRPr lang="en-FI" dirty="0">
              <a:solidFill>
                <a:srgbClr val="025C9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89BF5-D29E-5D4E-A6DD-C5C506B02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98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C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87264-5A64-374F-94E7-C9CE01023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>
                <a:solidFill>
                  <a:schemeClr val="bg1"/>
                </a:solidFill>
              </a:rPr>
              <a:t>Asiakkuusmallit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33CAA-7696-6E42-B8B5-56CBBB141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5" y="1126446"/>
            <a:ext cx="3853538" cy="2685534"/>
          </a:xfrm>
        </p:spPr>
        <p:txBody>
          <a:bodyPr/>
          <a:lstStyle/>
          <a:p>
            <a:pPr marL="0" indent="0">
              <a:buNone/>
            </a:pPr>
            <a:r>
              <a:rPr lang="en-FI" b="1" dirty="0">
                <a:solidFill>
                  <a:schemeClr val="bg1"/>
                </a:solidFill>
              </a:rPr>
              <a:t>Organisaatioasiakkuus (SaaS)</a:t>
            </a:r>
          </a:p>
          <a:p>
            <a:r>
              <a:rPr lang="en-FI" dirty="0">
                <a:solidFill>
                  <a:schemeClr val="bg1"/>
                </a:solidFill>
              </a:rPr>
              <a:t>Organisaatio vastaa sivustojen luomisesta</a:t>
            </a:r>
          </a:p>
          <a:p>
            <a:r>
              <a:rPr lang="en-FI" dirty="0">
                <a:solidFill>
                  <a:schemeClr val="bg1"/>
                </a:solidFill>
              </a:rPr>
              <a:t>Organisaatio nimeää Eduuni-pääkäyttäjät</a:t>
            </a:r>
          </a:p>
          <a:p>
            <a:r>
              <a:rPr lang="en-FI" dirty="0">
                <a:solidFill>
                  <a:schemeClr val="bg1"/>
                </a:solidFill>
              </a:rPr>
              <a:t>Organisaatio huolehtii sivustojen hallinnasta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80543-5B1D-434C-891F-940263C1B9F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33259" y="1126446"/>
            <a:ext cx="3559970" cy="2921040"/>
          </a:xfrm>
        </p:spPr>
        <p:txBody>
          <a:bodyPr/>
          <a:lstStyle/>
          <a:p>
            <a:pPr marL="0" indent="0">
              <a:buNone/>
            </a:pPr>
            <a:r>
              <a:rPr lang="en-FI" b="1" dirty="0">
                <a:solidFill>
                  <a:schemeClr val="bg1"/>
                </a:solidFill>
              </a:rPr>
              <a:t>Verkostoasiakkuus</a:t>
            </a:r>
          </a:p>
          <a:p>
            <a:r>
              <a:rPr lang="en-GB" dirty="0" err="1">
                <a:solidFill>
                  <a:schemeClr val="bg1"/>
                </a:solidFill>
              </a:rPr>
              <a:t>Sisältää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Eduuni-pääkäyttäjä</a:t>
            </a:r>
            <a:r>
              <a:rPr lang="en-GB" dirty="0">
                <a:solidFill>
                  <a:schemeClr val="bg1"/>
                </a:solidFill>
              </a:rPr>
              <a:t>-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err="1">
                <a:solidFill>
                  <a:schemeClr val="bg1"/>
                </a:solidFill>
              </a:rPr>
              <a:t>palvelun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err="1">
                <a:solidFill>
                  <a:schemeClr val="bg1"/>
                </a:solidFill>
              </a:rPr>
              <a:t>Eduuni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vastaa</a:t>
            </a:r>
            <a:r>
              <a:rPr lang="en-GB" dirty="0">
                <a:solidFill>
                  <a:schemeClr val="bg1"/>
                </a:solidFill>
              </a:rPr>
              <a:t> </a:t>
            </a:r>
            <a:r>
              <a:rPr lang="en-GB" dirty="0" err="1">
                <a:solidFill>
                  <a:schemeClr val="bg1"/>
                </a:solidFill>
              </a:rPr>
              <a:t>sivustojen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luomisesta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FI" dirty="0">
                <a:solidFill>
                  <a:schemeClr val="bg1"/>
                </a:solidFill>
              </a:rPr>
              <a:t>Eduuni auttaa toiminnallisuuksien rakentamisessa ja tukee verkoston omistajia Eduunin käytössä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B4F6C-2DD8-E445-AA9E-93D1F35772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F72602D-C93A-8141-9238-06DF5CA742B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2FDA4E-BC47-1B41-8358-F65C306CFF6D}"/>
              </a:ext>
            </a:extLst>
          </p:cNvPr>
          <p:cNvSpPr txBox="1"/>
          <p:nvPr/>
        </p:nvSpPr>
        <p:spPr>
          <a:xfrm>
            <a:off x="593766" y="3990109"/>
            <a:ext cx="397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Corbel" panose="020B05030202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GB" dirty="0" err="1">
                <a:solidFill>
                  <a:schemeClr val="bg1">
                    <a:lumMod val="85000"/>
                  </a:schemeClr>
                </a:solidFill>
                <a:latin typeface="Corbel" panose="020B05030202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info.eduuni.fi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Corbel" panose="020B05030202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GB" dirty="0" err="1">
                <a:solidFill>
                  <a:schemeClr val="bg1">
                    <a:lumMod val="85000"/>
                  </a:schemeClr>
                </a:solidFill>
                <a:latin typeface="Corbel" panose="020B05030202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asiakkaat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Corbel" panose="020B05030202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FI" dirty="0">
              <a:solidFill>
                <a:schemeClr val="bg1">
                  <a:lumMod val="8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06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76" descr="Pilvi">
            <a:extLst>
              <a:ext uri="{FF2B5EF4-FFF2-40B4-BE49-F238E27FC236}">
                <a16:creationId xmlns:a16="http://schemas.microsoft.com/office/drawing/2014/main" id="{D694FFCA-1EC3-4E40-85B4-B05995874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5797" y="1"/>
            <a:ext cx="2678850" cy="23998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A74E27-D946-7A4B-B283-FAFFC007C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>
                <a:solidFill>
                  <a:schemeClr val="accent4"/>
                </a:solidFill>
              </a:rPr>
              <a:t>Eduunin verkostoasiakkuus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0052C-E77F-C242-A79F-66DD8C918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01" y="1026867"/>
            <a:ext cx="6097190" cy="3184525"/>
          </a:xfrm>
        </p:spPr>
        <p:txBody>
          <a:bodyPr/>
          <a:lstStyle/>
          <a:p>
            <a:r>
              <a:rPr lang="en-FI" sz="2000" dirty="0">
                <a:solidFill>
                  <a:schemeClr val="accent4"/>
                </a:solidFill>
              </a:rPr>
              <a:t>Monipuolinen yhteistyökokonaisuus hankkeille, verkostoille tai työryhmille</a:t>
            </a:r>
          </a:p>
          <a:p>
            <a:r>
              <a:rPr lang="en-GB" sz="2000" dirty="0" err="1">
                <a:solidFill>
                  <a:schemeClr val="accent4"/>
                </a:solidFill>
              </a:rPr>
              <a:t>Uutta</a:t>
            </a:r>
            <a:r>
              <a:rPr lang="en-GB" sz="2000" dirty="0">
                <a:solidFill>
                  <a:schemeClr val="accent4"/>
                </a:solidFill>
              </a:rPr>
              <a:t> - </a:t>
            </a:r>
            <a:r>
              <a:rPr lang="en-GB" sz="2000" dirty="0" err="1">
                <a:solidFill>
                  <a:schemeClr val="accent4"/>
                </a:solidFill>
              </a:rPr>
              <a:t>Eduuni</a:t>
            </a:r>
            <a:r>
              <a:rPr lang="en-GB" sz="2000" dirty="0">
                <a:solidFill>
                  <a:schemeClr val="accent4"/>
                </a:solidFill>
              </a:rPr>
              <a:t> Slack on </a:t>
            </a:r>
            <a:r>
              <a:rPr lang="en-GB" sz="2000" dirty="0" err="1">
                <a:solidFill>
                  <a:schemeClr val="accent4"/>
                </a:solidFill>
              </a:rPr>
              <a:t>lisäpalvelu</a:t>
            </a:r>
            <a:r>
              <a:rPr lang="en-GB" sz="2000" dirty="0">
                <a:solidFill>
                  <a:schemeClr val="accent4"/>
                </a:solidFill>
              </a:rPr>
              <a:t> </a:t>
            </a:r>
            <a:r>
              <a:rPr lang="en-GB" sz="2000" dirty="0" err="1">
                <a:solidFill>
                  <a:schemeClr val="accent4"/>
                </a:solidFill>
              </a:rPr>
              <a:t>verkostoasiakkaille</a:t>
            </a:r>
            <a:r>
              <a:rPr lang="en-GB" sz="2000" dirty="0">
                <a:solidFill>
                  <a:schemeClr val="accent4"/>
                </a:solidFill>
              </a:rPr>
              <a:t> </a:t>
            </a:r>
          </a:p>
          <a:p>
            <a:pPr lvl="1"/>
            <a:r>
              <a:rPr lang="en-GB" sz="1600" dirty="0" err="1">
                <a:solidFill>
                  <a:schemeClr val="accent4"/>
                </a:solidFill>
              </a:rPr>
              <a:t>Eduunin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ylläpitämä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yhteinen</a:t>
            </a:r>
            <a:r>
              <a:rPr lang="en-GB" sz="1600" dirty="0">
                <a:solidFill>
                  <a:schemeClr val="accent4"/>
                </a:solidFill>
              </a:rPr>
              <a:t> Slack-workspace</a:t>
            </a:r>
          </a:p>
          <a:p>
            <a:pPr lvl="1"/>
            <a:r>
              <a:rPr lang="en-GB" sz="1600" dirty="0" err="1">
                <a:solidFill>
                  <a:schemeClr val="accent4"/>
                </a:solidFill>
              </a:rPr>
              <a:t>Integraatiot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Eduuni-palveluihin</a:t>
            </a:r>
            <a:endParaRPr lang="en-GB" sz="1600" dirty="0">
              <a:solidFill>
                <a:schemeClr val="accent4"/>
              </a:solidFill>
            </a:endParaRPr>
          </a:p>
          <a:p>
            <a:pPr lvl="1"/>
            <a:r>
              <a:rPr lang="en-GB" sz="1600" dirty="0" err="1">
                <a:solidFill>
                  <a:schemeClr val="accent4"/>
                </a:solidFill>
              </a:rPr>
              <a:t>Eduuni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Slackiin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kirjaudutaan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käyttäen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Eduuni</a:t>
            </a:r>
            <a:r>
              <a:rPr lang="en-GB" sz="1600" dirty="0">
                <a:solidFill>
                  <a:schemeClr val="accent4"/>
                </a:solidFill>
              </a:rPr>
              <a:t>-ID </a:t>
            </a:r>
            <a:r>
              <a:rPr lang="en-GB" sz="1600" dirty="0" err="1">
                <a:solidFill>
                  <a:schemeClr val="accent4"/>
                </a:solidFill>
              </a:rPr>
              <a:t>kirjautumista</a:t>
            </a:r>
            <a:endParaRPr lang="en-GB" sz="1600" dirty="0">
              <a:solidFill>
                <a:schemeClr val="accent4"/>
              </a:solidFill>
            </a:endParaRPr>
          </a:p>
          <a:p>
            <a:r>
              <a:rPr lang="en-GB" sz="2000" dirty="0" err="1">
                <a:solidFill>
                  <a:schemeClr val="accent4"/>
                </a:solidFill>
              </a:rPr>
              <a:t>Julkinen</a:t>
            </a:r>
            <a:r>
              <a:rPr lang="en-GB" sz="2000" dirty="0">
                <a:solidFill>
                  <a:schemeClr val="accent4"/>
                </a:solidFill>
              </a:rPr>
              <a:t> web-</a:t>
            </a:r>
            <a:r>
              <a:rPr lang="en-GB" sz="2000" dirty="0" err="1">
                <a:solidFill>
                  <a:schemeClr val="accent4"/>
                </a:solidFill>
              </a:rPr>
              <a:t>sivusto</a:t>
            </a:r>
            <a:r>
              <a:rPr lang="en-GB" sz="2000" dirty="0">
                <a:solidFill>
                  <a:schemeClr val="accent4"/>
                </a:solidFill>
              </a:rPr>
              <a:t> </a:t>
            </a:r>
            <a:r>
              <a:rPr lang="en-GB" sz="2000" dirty="0" err="1">
                <a:solidFill>
                  <a:schemeClr val="accent4"/>
                </a:solidFill>
              </a:rPr>
              <a:t>WordPress.com</a:t>
            </a:r>
            <a:r>
              <a:rPr lang="en-GB" sz="2000" dirty="0">
                <a:solidFill>
                  <a:schemeClr val="accent4"/>
                </a:solidFill>
              </a:rPr>
              <a:t> -</a:t>
            </a:r>
            <a:r>
              <a:rPr lang="en-GB" sz="2000" dirty="0" err="1">
                <a:solidFill>
                  <a:schemeClr val="accent4"/>
                </a:solidFill>
              </a:rPr>
              <a:t>alustalla</a:t>
            </a:r>
            <a:endParaRPr lang="en-FI" dirty="0">
              <a:solidFill>
                <a:schemeClr val="accent4"/>
              </a:solidFill>
            </a:endParaRPr>
          </a:p>
          <a:p>
            <a:pPr lvl="1"/>
            <a:r>
              <a:rPr lang="en-GB" sz="1800" dirty="0" err="1">
                <a:solidFill>
                  <a:schemeClr val="accent4"/>
                </a:solidFill>
              </a:rPr>
              <a:t>Valmistele</a:t>
            </a:r>
            <a:r>
              <a:rPr lang="en-GB" sz="1800" dirty="0">
                <a:solidFill>
                  <a:schemeClr val="accent4"/>
                </a:solidFill>
              </a:rPr>
              <a:t> </a:t>
            </a:r>
            <a:r>
              <a:rPr lang="en-GB" sz="1800" dirty="0" err="1">
                <a:solidFill>
                  <a:schemeClr val="accent4"/>
                </a:solidFill>
              </a:rPr>
              <a:t>Eduunissa</a:t>
            </a:r>
            <a:r>
              <a:rPr lang="en-GB" sz="1800" dirty="0">
                <a:solidFill>
                  <a:schemeClr val="accent4"/>
                </a:solidFill>
              </a:rPr>
              <a:t> – </a:t>
            </a:r>
            <a:r>
              <a:rPr lang="en-GB" sz="1800" dirty="0" err="1">
                <a:solidFill>
                  <a:schemeClr val="accent4"/>
                </a:solidFill>
              </a:rPr>
              <a:t>valmiit</a:t>
            </a:r>
            <a:r>
              <a:rPr lang="en-GB" sz="1800" dirty="0">
                <a:solidFill>
                  <a:schemeClr val="accent4"/>
                </a:solidFill>
              </a:rPr>
              <a:t> </a:t>
            </a:r>
            <a:r>
              <a:rPr lang="en-GB" sz="1800" dirty="0" err="1">
                <a:solidFill>
                  <a:schemeClr val="accent4"/>
                </a:solidFill>
              </a:rPr>
              <a:t>julkaisut</a:t>
            </a:r>
            <a:r>
              <a:rPr lang="en-GB" sz="1800" dirty="0">
                <a:solidFill>
                  <a:schemeClr val="accent4"/>
                </a:solidFill>
              </a:rPr>
              <a:t> </a:t>
            </a:r>
            <a:r>
              <a:rPr lang="en-GB" sz="1800" dirty="0" err="1">
                <a:solidFill>
                  <a:schemeClr val="accent4"/>
                </a:solidFill>
              </a:rPr>
              <a:t>automaattisesti</a:t>
            </a:r>
            <a:r>
              <a:rPr lang="en-GB" sz="1800" dirty="0">
                <a:solidFill>
                  <a:schemeClr val="accent4"/>
                </a:solidFill>
              </a:rPr>
              <a:t> </a:t>
            </a:r>
            <a:r>
              <a:rPr lang="en-GB" sz="1800" dirty="0" err="1">
                <a:solidFill>
                  <a:schemeClr val="accent4"/>
                </a:solidFill>
              </a:rPr>
              <a:t>verkkosivuille</a:t>
            </a:r>
            <a:r>
              <a:rPr lang="en-GB" sz="1800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C6F34-C6C7-5B40-8C4E-A61CA6E20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8876FEB-43EB-0444-9886-252179F42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6498" y="823274"/>
            <a:ext cx="1334228" cy="544846"/>
          </a:xfrm>
          <a:prstGeom prst="rect">
            <a:avLst/>
          </a:prstGeom>
        </p:spPr>
      </p:pic>
      <p:cxnSp>
        <p:nvCxnSpPr>
          <p:cNvPr id="10" name="Käyrä yhdysviiva 82">
            <a:extLst>
              <a:ext uri="{FF2B5EF4-FFF2-40B4-BE49-F238E27FC236}">
                <a16:creationId xmlns:a16="http://schemas.microsoft.com/office/drawing/2014/main" id="{1DE183B8-2AF9-AB45-A8D1-FA274B07C857}"/>
              </a:ext>
            </a:extLst>
          </p:cNvPr>
          <p:cNvCxnSpPr>
            <a:cxnSpLocks/>
          </p:cNvCxnSpPr>
          <p:nvPr/>
        </p:nvCxnSpPr>
        <p:spPr>
          <a:xfrm rot="5400000">
            <a:off x="7085915" y="2619130"/>
            <a:ext cx="1207895" cy="1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9">
            <a:extLst>
              <a:ext uri="{FF2B5EF4-FFF2-40B4-BE49-F238E27FC236}">
                <a16:creationId xmlns:a16="http://schemas.microsoft.com/office/drawing/2014/main" id="{280CE37F-1348-3E4E-9A28-8A4EDAB70945}"/>
              </a:ext>
            </a:extLst>
          </p:cNvPr>
          <p:cNvCxnSpPr>
            <a:cxnSpLocks/>
          </p:cNvCxnSpPr>
          <p:nvPr/>
        </p:nvCxnSpPr>
        <p:spPr>
          <a:xfrm>
            <a:off x="6907054" y="2609743"/>
            <a:ext cx="1499108" cy="0"/>
          </a:xfrm>
          <a:prstGeom prst="line">
            <a:avLst/>
          </a:prstGeom>
          <a:ln w="3492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kstiruutu 11">
            <a:extLst>
              <a:ext uri="{FF2B5EF4-FFF2-40B4-BE49-F238E27FC236}">
                <a16:creationId xmlns:a16="http://schemas.microsoft.com/office/drawing/2014/main" id="{0CB9AF6E-094E-DF41-85B2-5349ABCD79E8}"/>
              </a:ext>
            </a:extLst>
          </p:cNvPr>
          <p:cNvSpPr txBox="1"/>
          <p:nvPr/>
        </p:nvSpPr>
        <p:spPr>
          <a:xfrm>
            <a:off x="6847977" y="2343910"/>
            <a:ext cx="534121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26" dirty="0" err="1"/>
              <a:t>Cloud</a:t>
            </a:r>
            <a:endParaRPr lang="fi-FI" sz="1126" dirty="0"/>
          </a:p>
        </p:txBody>
      </p:sp>
      <p:sp>
        <p:nvSpPr>
          <p:cNvPr id="21" name="Tekstiruutu 13">
            <a:extLst>
              <a:ext uri="{FF2B5EF4-FFF2-40B4-BE49-F238E27FC236}">
                <a16:creationId xmlns:a16="http://schemas.microsoft.com/office/drawing/2014/main" id="{F38AB66D-1A6F-584F-BCC7-0589D4980D58}"/>
              </a:ext>
            </a:extLst>
          </p:cNvPr>
          <p:cNvSpPr txBox="1"/>
          <p:nvPr/>
        </p:nvSpPr>
        <p:spPr>
          <a:xfrm>
            <a:off x="6818193" y="2600380"/>
            <a:ext cx="1052446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26" dirty="0"/>
              <a:t>On-</a:t>
            </a:r>
            <a:r>
              <a:rPr lang="fi-FI" sz="1126" dirty="0" err="1"/>
              <a:t>Premise</a:t>
            </a:r>
            <a:endParaRPr lang="fi-FI" sz="1126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9F52168-1B46-9046-8D6A-232EB031012C}"/>
              </a:ext>
            </a:extLst>
          </p:cNvPr>
          <p:cNvGrpSpPr/>
          <p:nvPr/>
        </p:nvGrpSpPr>
        <p:grpSpPr>
          <a:xfrm>
            <a:off x="6423340" y="3559760"/>
            <a:ext cx="920661" cy="920661"/>
            <a:chOff x="2218383" y="549195"/>
            <a:chExt cx="1046503" cy="1046503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893BA7E-6A4D-D94F-8D4D-A57FC26929E1}"/>
                </a:ext>
              </a:extLst>
            </p:cNvPr>
            <p:cNvSpPr/>
            <p:nvPr/>
          </p:nvSpPr>
          <p:spPr>
            <a:xfrm>
              <a:off x="2218383" y="549195"/>
              <a:ext cx="1046503" cy="1046503"/>
            </a:xfrm>
            <a:prstGeom prst="ellipse">
              <a:avLst/>
            </a:prstGeom>
            <a:solidFill>
              <a:srgbClr val="EA1D77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-3578057"/>
                <a:satOff val="-21915"/>
                <a:lumOff val="1147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4">
              <a:extLst>
                <a:ext uri="{FF2B5EF4-FFF2-40B4-BE49-F238E27FC236}">
                  <a16:creationId xmlns:a16="http://schemas.microsoft.com/office/drawing/2014/main" id="{D7B5AB9A-4D72-9D45-AD0C-F584D8B5D7D5}"/>
                </a:ext>
              </a:extLst>
            </p:cNvPr>
            <p:cNvSpPr txBox="1"/>
            <p:nvPr/>
          </p:nvSpPr>
          <p:spPr>
            <a:xfrm>
              <a:off x="2371640" y="702452"/>
              <a:ext cx="739989" cy="7399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 err="1">
                  <a:solidFill>
                    <a:schemeClr val="bg2"/>
                  </a:solidFill>
                  <a:latin typeface="+mn-lt"/>
                </a:rPr>
                <a:t>Eduuni</a:t>
              </a:r>
              <a:r>
                <a:rPr lang="en-US" sz="1100" kern="1200" dirty="0">
                  <a:solidFill>
                    <a:schemeClr val="bg2"/>
                  </a:solidFill>
                  <a:latin typeface="+mn-lt"/>
                </a:rPr>
                <a:t>-wiki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7FE7897-6854-5B4B-B489-B6ED72376071}"/>
              </a:ext>
            </a:extLst>
          </p:cNvPr>
          <p:cNvGrpSpPr/>
          <p:nvPr/>
        </p:nvGrpSpPr>
        <p:grpSpPr>
          <a:xfrm>
            <a:off x="7972550" y="3537973"/>
            <a:ext cx="960660" cy="960660"/>
            <a:chOff x="0" y="507819"/>
            <a:chExt cx="1046503" cy="1046503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58300CE-753C-584E-B6C0-92543234FEBF}"/>
                </a:ext>
              </a:extLst>
            </p:cNvPr>
            <p:cNvSpPr/>
            <p:nvPr/>
          </p:nvSpPr>
          <p:spPr>
            <a:xfrm>
              <a:off x="0" y="507819"/>
              <a:ext cx="1046503" cy="1046503"/>
            </a:xfrm>
            <a:prstGeom prst="ellipse">
              <a:avLst/>
            </a:prstGeom>
            <a:solidFill>
              <a:srgbClr val="00BAA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-7156114"/>
                <a:satOff val="-43830"/>
                <a:lumOff val="229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Oval 4">
              <a:extLst>
                <a:ext uri="{FF2B5EF4-FFF2-40B4-BE49-F238E27FC236}">
                  <a16:creationId xmlns:a16="http://schemas.microsoft.com/office/drawing/2014/main" id="{638DB6C1-D678-6342-90F0-273EDE2F0018}"/>
                </a:ext>
              </a:extLst>
            </p:cNvPr>
            <p:cNvSpPr txBox="1"/>
            <p:nvPr/>
          </p:nvSpPr>
          <p:spPr>
            <a:xfrm>
              <a:off x="153257" y="661076"/>
              <a:ext cx="739989" cy="7399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 err="1">
                  <a:solidFill>
                    <a:schemeClr val="bg2"/>
                  </a:solidFill>
                  <a:latin typeface="+mn-lt"/>
                </a:rPr>
                <a:t>Eduuni</a:t>
              </a:r>
              <a:r>
                <a:rPr lang="en-US" sz="1100" kern="1200" dirty="0">
                  <a:solidFill>
                    <a:schemeClr val="bg2"/>
                  </a:solidFill>
                  <a:latin typeface="+mn-lt"/>
                </a:rPr>
                <a:t>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dirty="0">
                  <a:solidFill>
                    <a:schemeClr val="bg2"/>
                  </a:solidFill>
                </a:rPr>
                <a:t>J</a:t>
              </a:r>
              <a:r>
                <a:rPr lang="en-US" sz="1100" kern="1200" dirty="0">
                  <a:solidFill>
                    <a:schemeClr val="bg2"/>
                  </a:solidFill>
                  <a:latin typeface="+mn-lt"/>
                </a:rPr>
                <a:t>ira</a:t>
              </a:r>
            </a:p>
          </p:txBody>
        </p:sp>
      </p:grpSp>
      <p:pic>
        <p:nvPicPr>
          <p:cNvPr id="32" name="Picture 31" descr="A close up of a sign&#10;&#10;Description automatically generated">
            <a:extLst>
              <a:ext uri="{FF2B5EF4-FFF2-40B4-BE49-F238E27FC236}">
                <a16:creationId xmlns:a16="http://schemas.microsoft.com/office/drawing/2014/main" id="{61D70B17-BC6B-B14E-83B4-3C64978816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2666" y="1369757"/>
            <a:ext cx="1583284" cy="366794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147F045-4DEC-C048-8536-D173415F75C3}"/>
              </a:ext>
            </a:extLst>
          </p:cNvPr>
          <p:cNvGrpSpPr/>
          <p:nvPr/>
        </p:nvGrpSpPr>
        <p:grpSpPr>
          <a:xfrm>
            <a:off x="7193439" y="3557290"/>
            <a:ext cx="960660" cy="960660"/>
            <a:chOff x="1648895" y="127904"/>
            <a:chExt cx="1268723" cy="126872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CA65C72-B74E-EF43-A8C6-4BAF152B253D}"/>
                </a:ext>
              </a:extLst>
            </p:cNvPr>
            <p:cNvSpPr/>
            <p:nvPr/>
          </p:nvSpPr>
          <p:spPr>
            <a:xfrm>
              <a:off x="1648895" y="127904"/>
              <a:ext cx="1268723" cy="12687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val 4">
              <a:extLst>
                <a:ext uri="{FF2B5EF4-FFF2-40B4-BE49-F238E27FC236}">
                  <a16:creationId xmlns:a16="http://schemas.microsoft.com/office/drawing/2014/main" id="{AA754AF1-577E-6E4E-BB64-94D20016E2E7}"/>
                </a:ext>
              </a:extLst>
            </p:cNvPr>
            <p:cNvSpPr txBox="1"/>
            <p:nvPr/>
          </p:nvSpPr>
          <p:spPr>
            <a:xfrm>
              <a:off x="1787645" y="282338"/>
              <a:ext cx="1030098" cy="8971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 err="1">
                  <a:solidFill>
                    <a:schemeClr val="bg2"/>
                  </a:solidFill>
                  <a:latin typeface="Corbel" panose="020B0503020204020204" pitchFamily="34" charset="0"/>
                </a:rPr>
                <a:t>Eduuni</a:t>
              </a:r>
              <a:r>
                <a:rPr lang="en-US" sz="1100" kern="1200" dirty="0">
                  <a:solidFill>
                    <a:schemeClr val="bg2"/>
                  </a:solidFill>
                  <a:latin typeface="Corbel" panose="020B0503020204020204" pitchFamily="34" charset="0"/>
                </a:rPr>
                <a:t>-workspaces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4036909"/>
      </p:ext>
    </p:extLst>
  </p:cSld>
  <p:clrMapOvr>
    <a:masterClrMapping/>
  </p:clrMapOvr>
</p:sld>
</file>

<file path=ppt/theme/theme1.xml><?xml version="1.0" encoding="utf-8"?>
<a:theme xmlns:a="http://schemas.openxmlformats.org/drawingml/2006/main" name="CSC_template_2017">
  <a:themeElements>
    <a:clrScheme name="Custom 15">
      <a:dk1>
        <a:srgbClr val="006778"/>
      </a:dk1>
      <a:lt1>
        <a:srgbClr val="FFFFFF"/>
      </a:lt1>
      <a:dk2>
        <a:srgbClr val="830051"/>
      </a:dk2>
      <a:lt2>
        <a:srgbClr val="FFFFFF"/>
      </a:lt2>
      <a:accent1>
        <a:srgbClr val="006778"/>
      </a:accent1>
      <a:accent2>
        <a:srgbClr val="830051"/>
      </a:accent2>
      <a:accent3>
        <a:srgbClr val="5E6971"/>
      </a:accent3>
      <a:accent4>
        <a:srgbClr val="025B96"/>
      </a:accent4>
      <a:accent5>
        <a:srgbClr val="92C746"/>
      </a:accent5>
      <a:accent6>
        <a:srgbClr val="F05422"/>
      </a:accent6>
      <a:hlink>
        <a:srgbClr val="74003D"/>
      </a:hlink>
      <a:folHlink>
        <a:srgbClr val="075084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4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  <a:lnDef>
      <a:spPr>
        <a:ln w="9525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C PowerPoint-template.pptx" id="{F2A741A0-D5DE-4705-A172-FE33E0D58909}" vid="{CD873E69-D1B7-4235-A758-7B97520355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A498AC3904B248B34AC7704AF7A6D5" ma:contentTypeVersion="4" ma:contentTypeDescription="Create a new document." ma:contentTypeScope="" ma:versionID="5c4e0d2f5dc995849302d77d553ba11a">
  <xsd:schema xmlns:xsd="http://www.w3.org/2001/XMLSchema" xmlns:xs="http://www.w3.org/2001/XMLSchema" xmlns:p="http://schemas.microsoft.com/office/2006/metadata/properties" xmlns:ns1="http://schemas.microsoft.com/sharepoint/v3" xmlns:ns2="5b92892c-7639-4d25-8599-0c2b88216d11" targetNamespace="http://schemas.microsoft.com/office/2006/metadata/properties" ma:root="true" ma:fieldsID="e127086a23f828037198a7d57bdcf8de" ns1:_="" ns2:_="">
    <xsd:import namespace="http://schemas.microsoft.com/sharepoint/v3"/>
    <xsd:import namespace="5b92892c-7639-4d25-8599-0c2b88216d1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estPractices" minOccurs="0"/>
                <xsd:element ref="ns2:CSCBrand" minOccurs="0"/>
                <xsd:element ref="ns2:Presentat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92892c-7639-4d25-8599-0c2b88216d11" elementFormDefault="qualified">
    <xsd:import namespace="http://schemas.microsoft.com/office/2006/documentManagement/types"/>
    <xsd:import namespace="http://schemas.microsoft.com/office/infopath/2007/PartnerControls"/>
    <xsd:element name="BestPractices" ma:index="10" nillable="true" ma:displayName="Best Practices" ma:default="0" ma:internalName="BestPractices">
      <xsd:simpleType>
        <xsd:restriction base="dms:Boolean"/>
      </xsd:simpleType>
    </xsd:element>
    <xsd:element name="CSCBrand" ma:index="11" nillable="true" ma:displayName="CSC Brand" ma:default="0" ma:internalName="CSCBrand">
      <xsd:simpleType>
        <xsd:restriction base="dms:Boolean"/>
      </xsd:simpleType>
    </xsd:element>
    <xsd:element name="Presentations" ma:index="12" nillable="true" ma:displayName="Presentations" ma:default="0" ma:internalName="Presentations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s xmlns="5b92892c-7639-4d25-8599-0c2b88216d11">true</Presentations>
    <BestPractices xmlns="5b92892c-7639-4d25-8599-0c2b88216d11">false</BestPractices>
    <PublishingExpirationDate xmlns="http://schemas.microsoft.com/sharepoint/v3" xsi:nil="true"/>
    <PublishingStartDate xmlns="http://schemas.microsoft.com/sharepoint/v3" xsi:nil="true"/>
    <CSCBrand xmlns="5b92892c-7639-4d25-8599-0c2b88216d11">false</CSCBrand>
  </documentManagement>
</p:properties>
</file>

<file path=customXml/itemProps1.xml><?xml version="1.0" encoding="utf-8"?>
<ds:datastoreItem xmlns:ds="http://schemas.openxmlformats.org/officeDocument/2006/customXml" ds:itemID="{C48522EB-21DE-46A5-A25F-4CAAB9B532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399B23-6741-47DE-898D-BBA4428F61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b92892c-7639-4d25-8599-0c2b88216d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98A3F4-F572-40C1-A32F-15FF12C1612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5b92892c-7639-4d25-8599-0c2b88216d1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20170</TotalTime>
  <Words>766</Words>
  <Application>Microsoft Macintosh PowerPoint</Application>
  <PresentationFormat>Custom</PresentationFormat>
  <Paragraphs>135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Candara</vt:lpstr>
      <vt:lpstr>Corbel</vt:lpstr>
      <vt:lpstr>Courier New</vt:lpstr>
      <vt:lpstr>Verdana</vt:lpstr>
      <vt:lpstr>Wingdings</vt:lpstr>
      <vt:lpstr>CSC_template_2017</vt:lpstr>
      <vt:lpstr>Eduuni-yhteistyöpalvelut </vt:lpstr>
      <vt:lpstr>Mikä on Eduuni?</vt:lpstr>
      <vt:lpstr>Ulos siiloista</vt:lpstr>
      <vt:lpstr>Eduuni-ID:n ominaisuudet</vt:lpstr>
      <vt:lpstr>Eduuni-palvelut</vt:lpstr>
      <vt:lpstr>Käyttöoikeuksien hallinta Eduuni-palveluissa</vt:lpstr>
      <vt:lpstr>Miten Eduuni-palvelut saa käyttöön?</vt:lpstr>
      <vt:lpstr>Asiakkuusmallit</vt:lpstr>
      <vt:lpstr>Eduunin verkostoasiakkuus</vt:lpstr>
      <vt:lpstr>Eduuni-ID identiteetin- ja käyttöoikeuksienhallinta</vt:lpstr>
      <vt:lpstr>Eduuni-yhteistyöpalvelut</vt:lpstr>
      <vt:lpstr>Eduuni-yhteistyöpalvelut pähkinänkuoressa – miksi Eduuniin?</vt:lpstr>
      <vt:lpstr>Kiitos!</vt:lpstr>
    </vt:vector>
  </TitlesOfParts>
  <Company>CSC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Mariel Malinen</dc:creator>
  <cp:lastModifiedBy>Katja Laitila</cp:lastModifiedBy>
  <cp:revision>157</cp:revision>
  <dcterms:created xsi:type="dcterms:W3CDTF">2019-06-03T09:30:06Z</dcterms:created>
  <dcterms:modified xsi:type="dcterms:W3CDTF">2020-05-18T08:20:04Z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0x0101000DA498AC3904B248B34AC7704AF7A6D5</vt:lpwstr>
  </property>
</Properties>
</file>