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34"/>
  </p:notesMasterIdLst>
  <p:handoutMasterIdLst>
    <p:handoutMasterId r:id="rId35"/>
  </p:handoutMasterIdLst>
  <p:sldIdLst>
    <p:sldId id="256" r:id="rId5"/>
    <p:sldId id="291" r:id="rId6"/>
    <p:sldId id="292" r:id="rId7"/>
    <p:sldId id="260" r:id="rId8"/>
    <p:sldId id="296" r:id="rId9"/>
    <p:sldId id="294" r:id="rId10"/>
    <p:sldId id="300" r:id="rId11"/>
    <p:sldId id="301" r:id="rId12"/>
    <p:sldId id="315" r:id="rId13"/>
    <p:sldId id="295" r:id="rId14"/>
    <p:sldId id="266" r:id="rId15"/>
    <p:sldId id="310" r:id="rId16"/>
    <p:sldId id="268" r:id="rId17"/>
    <p:sldId id="313" r:id="rId18"/>
    <p:sldId id="312" r:id="rId19"/>
    <p:sldId id="299" r:id="rId20"/>
    <p:sldId id="297" r:id="rId21"/>
    <p:sldId id="305" r:id="rId22"/>
    <p:sldId id="311" r:id="rId23"/>
    <p:sldId id="298" r:id="rId24"/>
    <p:sldId id="304" r:id="rId25"/>
    <p:sldId id="302" r:id="rId26"/>
    <p:sldId id="309" r:id="rId27"/>
    <p:sldId id="314" r:id="rId28"/>
    <p:sldId id="308" r:id="rId29"/>
    <p:sldId id="317" r:id="rId30"/>
    <p:sldId id="307" r:id="rId31"/>
    <p:sldId id="306" r:id="rId32"/>
    <p:sldId id="261" r:id="rId33"/>
  </p:sldIdLst>
  <p:sldSz cx="12192000" cy="6858000"/>
  <p:notesSz cx="6858000" cy="9144000"/>
  <p:defaultTextStyle>
    <a:defPPr>
      <a:defRPr lang="en-US"/>
    </a:defPPr>
    <a:lvl1pPr algn="l" defTabSz="647289"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647289" indent="2256" algn="l" defTabSz="647289"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1296833" indent="2256" algn="l" defTabSz="647289"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946377" indent="2256" algn="l" defTabSz="647289"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2595922" indent="2256" algn="l" defTabSz="647289"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3247720" algn="l" defTabSz="649544" rtl="0" eaLnBrk="1" latinLnBrk="0" hangingPunct="1">
      <a:defRPr kern="1200">
        <a:solidFill>
          <a:schemeClr val="tx1"/>
        </a:solidFill>
        <a:latin typeface="Candara" charset="0"/>
        <a:ea typeface="ＭＳ Ｐゴシック" charset="0"/>
        <a:cs typeface="ＭＳ Ｐゴシック" charset="0"/>
      </a:defRPr>
    </a:lvl6pPr>
    <a:lvl7pPr marL="3897264" algn="l" defTabSz="649544" rtl="0" eaLnBrk="1" latinLnBrk="0" hangingPunct="1">
      <a:defRPr kern="1200">
        <a:solidFill>
          <a:schemeClr val="tx1"/>
        </a:solidFill>
        <a:latin typeface="Candara" charset="0"/>
        <a:ea typeface="ＭＳ Ｐゴシック" charset="0"/>
        <a:cs typeface="ＭＳ Ｐゴシック" charset="0"/>
      </a:defRPr>
    </a:lvl7pPr>
    <a:lvl8pPr marL="4546808" algn="l" defTabSz="649544" rtl="0" eaLnBrk="1" latinLnBrk="0" hangingPunct="1">
      <a:defRPr kern="1200">
        <a:solidFill>
          <a:schemeClr val="tx1"/>
        </a:solidFill>
        <a:latin typeface="Candara" charset="0"/>
        <a:ea typeface="ＭＳ Ｐゴシック" charset="0"/>
        <a:cs typeface="ＭＳ Ｐゴシック" charset="0"/>
      </a:defRPr>
    </a:lvl8pPr>
    <a:lvl9pPr marL="5196352" algn="l" defTabSz="649544" rtl="0" eaLnBrk="1" latinLnBrk="0" hangingPunct="1">
      <a:defRPr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8"/>
    <a:srgbClr val="475056"/>
    <a:srgbClr val="00BAA6"/>
    <a:srgbClr val="EA1D77"/>
    <a:srgbClr val="D0DCED"/>
    <a:srgbClr val="006B99"/>
    <a:srgbClr val="002F5F"/>
    <a:srgbClr val="F05422"/>
    <a:srgbClr val="025C96"/>
    <a:srgbClr val="E2E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5"/>
    <p:restoredTop sz="94522"/>
  </p:normalViewPr>
  <p:slideViewPr>
    <p:cSldViewPr snapToGrid="0" snapToObjects="1">
      <p:cViewPr varScale="1">
        <p:scale>
          <a:sx n="105" d="100"/>
          <a:sy n="105" d="100"/>
        </p:scale>
        <p:origin x="1360" y="200"/>
      </p:cViewPr>
      <p:guideLst>
        <p:guide orient="horz" pos="2159"/>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D50C8-FB58-4BE4-A0C3-647AFD3F70BD}"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C618E487-5A12-4418-8183-2AC9BFC33DDD}">
      <dgm:prSet phldrT="[Text]" custT="1"/>
      <dgm:spPr>
        <a:solidFill>
          <a:schemeClr val="tx1">
            <a:lumMod val="50000"/>
          </a:schemeClr>
        </a:solidFill>
      </dgm:spPr>
      <dgm:t>
        <a:bodyPr/>
        <a:lstStyle/>
        <a:p>
          <a:r>
            <a:rPr lang="en-US" sz="1600" dirty="0"/>
            <a:t> Planning</a:t>
          </a:r>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a:solidFill>
          <a:schemeClr val="bg1">
            <a:lumMod val="50000"/>
          </a:schemeClr>
        </a:solidFill>
      </dgm:spPr>
      <dgm:t>
        <a:bodyPr/>
        <a:lstStyle/>
        <a:p>
          <a:endParaRPr lang="en-US"/>
        </a:p>
      </dgm:t>
    </dgm:pt>
    <dgm:pt modelId="{9BD29DEE-F528-409A-AE57-85FC8110F022}">
      <dgm:prSet phldrT="[Text]" custT="1"/>
      <dgm:spPr>
        <a:solidFill>
          <a:schemeClr val="tx1">
            <a:lumMod val="50000"/>
          </a:schemeClr>
        </a:solidFill>
      </dgm:spPr>
      <dgm:t>
        <a:bodyPr/>
        <a:lstStyle/>
        <a:p>
          <a:r>
            <a:rPr lang="en-US" sz="1600" dirty="0"/>
            <a:t>Data collection and creation</a:t>
          </a:r>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custT="1"/>
      <dgm:spPr>
        <a:solidFill>
          <a:schemeClr val="tx1">
            <a:lumMod val="50000"/>
          </a:schemeClr>
        </a:solidFill>
      </dgm:spPr>
      <dgm:t>
        <a:bodyPr/>
        <a:lstStyle/>
        <a:p>
          <a:r>
            <a:rPr lang="en-US" sz="1600" dirty="0"/>
            <a:t>Data storage &amp; sharing</a:t>
          </a:r>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custT="1"/>
      <dgm:spPr>
        <a:solidFill>
          <a:schemeClr val="tx1">
            <a:lumMod val="50000"/>
          </a:schemeClr>
        </a:solidFill>
      </dgm:spPr>
      <dgm:t>
        <a:bodyPr/>
        <a:lstStyle/>
        <a:p>
          <a:r>
            <a:rPr lang="en-US" sz="1600" dirty="0"/>
            <a:t>Publication</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79CFDF57-D873-4D5A-A2AB-B8F527618FE1}">
      <dgm:prSet phldrT="[Text]" custT="1"/>
      <dgm:spPr>
        <a:solidFill>
          <a:schemeClr val="tx1">
            <a:lumMod val="50000"/>
          </a:schemeClr>
        </a:solidFill>
      </dgm:spPr>
      <dgm:t>
        <a:bodyPr/>
        <a:lstStyle/>
        <a:p>
          <a:r>
            <a:rPr lang="en-US" sz="1600" dirty="0"/>
            <a:t>Analysis</a:t>
          </a:r>
          <a:endParaRPr lang="en-US" sz="1200"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8525C70A-1146-5E47-A236-9370C5A68101}">
      <dgm:prSet phldrT="[Text]" custT="1"/>
      <dgm:spPr>
        <a:solidFill>
          <a:schemeClr val="tx1">
            <a:lumMod val="50000"/>
          </a:schemeClr>
        </a:solidFill>
      </dgm:spPr>
      <dgm:t>
        <a:bodyPr/>
        <a:lstStyle/>
        <a:p>
          <a:r>
            <a:rPr lang="en-US" sz="1200" dirty="0"/>
            <a:t>Rights and licenses</a:t>
          </a:r>
        </a:p>
      </dgm:t>
    </dgm:pt>
    <dgm:pt modelId="{A9974B3E-CF6F-1F44-A841-8D4DC5AC43FD}" type="parTrans" cxnId="{3EFE3CC2-C3D6-184A-BF97-E41EDF4B8F50}">
      <dgm:prSet/>
      <dgm:spPr/>
      <dgm:t>
        <a:bodyPr/>
        <a:lstStyle/>
        <a:p>
          <a:endParaRPr lang="en-US"/>
        </a:p>
      </dgm:t>
    </dgm:pt>
    <dgm:pt modelId="{F311690C-A97A-BD47-B21B-2DB0C7FE6D2C}" type="sibTrans" cxnId="{3EFE3CC2-C3D6-184A-BF97-E41EDF4B8F50}">
      <dgm:prSet/>
      <dgm:spPr/>
      <dgm:t>
        <a:bodyPr/>
        <a:lstStyle/>
        <a:p>
          <a:endParaRPr lang="en-US"/>
        </a:p>
      </dgm:t>
    </dgm:pt>
    <dgm:pt modelId="{EE31FF40-488B-D841-AFB5-C2C5DD82FF45}">
      <dgm:prSet phldrT="[Text]" custT="1"/>
      <dgm:spPr>
        <a:solidFill>
          <a:schemeClr val="tx1">
            <a:lumMod val="50000"/>
          </a:schemeClr>
        </a:solidFill>
      </dgm:spPr>
      <dgm:t>
        <a:bodyPr/>
        <a:lstStyle/>
        <a:p>
          <a:r>
            <a:rPr lang="en-US" sz="1200" dirty="0"/>
            <a:t>Data flows and documentation</a:t>
          </a:r>
        </a:p>
      </dgm:t>
    </dgm:pt>
    <dgm:pt modelId="{59089140-D6BB-9541-BD0A-23651ECC14DB}" type="parTrans" cxnId="{E0D950D5-E197-B543-A228-6BAB58FC8BD8}">
      <dgm:prSet/>
      <dgm:spPr/>
      <dgm:t>
        <a:bodyPr/>
        <a:lstStyle/>
        <a:p>
          <a:endParaRPr lang="en-US"/>
        </a:p>
      </dgm:t>
    </dgm:pt>
    <dgm:pt modelId="{A59DFDA0-FDFA-0E44-9B90-0C0C18918E3D}" type="sibTrans" cxnId="{E0D950D5-E197-B543-A228-6BAB58FC8BD8}">
      <dgm:prSet/>
      <dgm:spPr/>
      <dgm:t>
        <a:bodyPr/>
        <a:lstStyle/>
        <a:p>
          <a:endParaRPr lang="en-US"/>
        </a:p>
      </dgm:t>
    </dgm:pt>
    <dgm:pt modelId="{E5BC96C9-65E4-E747-A9E6-255F2EDD9979}">
      <dgm:prSet phldrT="[Text]" custT="1"/>
      <dgm:spPr>
        <a:solidFill>
          <a:schemeClr val="tx1">
            <a:lumMod val="50000"/>
          </a:schemeClr>
        </a:solidFill>
      </dgm:spPr>
      <dgm:t>
        <a:bodyPr/>
        <a:lstStyle/>
        <a:p>
          <a:r>
            <a:rPr lang="en-US" sz="1200" dirty="0"/>
            <a:t>Formats, schemas</a:t>
          </a:r>
        </a:p>
      </dgm:t>
    </dgm:pt>
    <dgm:pt modelId="{F9BE3AE9-FBAF-6E45-8A4D-4B5199CEF300}" type="parTrans" cxnId="{5FF3C837-51A7-6047-A08E-5F9CF474757C}">
      <dgm:prSet/>
      <dgm:spPr/>
      <dgm:t>
        <a:bodyPr/>
        <a:lstStyle/>
        <a:p>
          <a:endParaRPr lang="en-US"/>
        </a:p>
      </dgm:t>
    </dgm:pt>
    <dgm:pt modelId="{B5824150-FDF0-BE4D-AF59-82AC930BC811}" type="sibTrans" cxnId="{5FF3C837-51A7-6047-A08E-5F9CF474757C}">
      <dgm:prSet/>
      <dgm:spPr/>
      <dgm:t>
        <a:bodyPr/>
        <a:lstStyle/>
        <a:p>
          <a:endParaRPr lang="en-US"/>
        </a:p>
      </dgm:t>
    </dgm:pt>
    <dgm:pt modelId="{8EC1F558-CC88-0A46-9970-03A4EA0CE455}">
      <dgm:prSet phldrT="[Text]" custT="1"/>
      <dgm:spPr>
        <a:solidFill>
          <a:schemeClr val="tx1">
            <a:lumMod val="50000"/>
          </a:schemeClr>
        </a:solidFill>
      </dgm:spPr>
      <dgm:t>
        <a:bodyPr/>
        <a:lstStyle/>
        <a:p>
          <a:r>
            <a:rPr lang="en-US" sz="1200" dirty="0"/>
            <a:t>Services</a:t>
          </a:r>
        </a:p>
      </dgm:t>
    </dgm:pt>
    <dgm:pt modelId="{26473F34-F862-F640-AD44-3C4EEEF5E49D}" type="parTrans" cxnId="{4781B893-B6F9-5943-83C7-FEA4A6F49892}">
      <dgm:prSet/>
      <dgm:spPr/>
      <dgm:t>
        <a:bodyPr/>
        <a:lstStyle/>
        <a:p>
          <a:endParaRPr lang="en-US"/>
        </a:p>
      </dgm:t>
    </dgm:pt>
    <dgm:pt modelId="{C97F5295-5E90-2640-841D-54A3CDBEFCE7}" type="sibTrans" cxnId="{4781B893-B6F9-5943-83C7-FEA4A6F49892}">
      <dgm:prSet/>
      <dgm:spPr/>
      <dgm:t>
        <a:bodyPr/>
        <a:lstStyle/>
        <a:p>
          <a:endParaRPr lang="en-US"/>
        </a:p>
      </dgm:t>
    </dgm:pt>
    <dgm:pt modelId="{B53B9D5F-DD7E-2D41-B14F-9457CF6D6A85}">
      <dgm:prSet phldrT="[Text]" custT="1"/>
      <dgm:spPr>
        <a:solidFill>
          <a:schemeClr val="tx1">
            <a:lumMod val="50000"/>
          </a:schemeClr>
        </a:solidFill>
      </dgm:spPr>
      <dgm:t>
        <a:bodyPr/>
        <a:lstStyle/>
        <a:p>
          <a:r>
            <a:rPr lang="en-US" sz="1200" dirty="0"/>
            <a:t>GDPR and security</a:t>
          </a:r>
        </a:p>
      </dgm:t>
    </dgm:pt>
    <dgm:pt modelId="{EFF0E8F8-4CEB-8846-A66F-A98DA2132942}" type="parTrans" cxnId="{9BF19CB2-B831-F543-B8F2-64231A19BE6A}">
      <dgm:prSet/>
      <dgm:spPr/>
      <dgm:t>
        <a:bodyPr/>
        <a:lstStyle/>
        <a:p>
          <a:endParaRPr lang="en-US"/>
        </a:p>
      </dgm:t>
    </dgm:pt>
    <dgm:pt modelId="{625125E1-A8A5-9E46-B362-7613BB2A3DC3}" type="sibTrans" cxnId="{9BF19CB2-B831-F543-B8F2-64231A19BE6A}">
      <dgm:prSet/>
      <dgm:spPr/>
      <dgm:t>
        <a:bodyPr/>
        <a:lstStyle/>
        <a:p>
          <a:endParaRPr lang="en-US"/>
        </a:p>
      </dgm:t>
    </dgm:pt>
    <dgm:pt modelId="{F25B96C6-A513-5746-A3F0-A166991ABBDD}">
      <dgm:prSet phldrT="[Text]" custT="1"/>
      <dgm:spPr>
        <a:solidFill>
          <a:schemeClr val="tx1">
            <a:lumMod val="50000"/>
          </a:schemeClr>
        </a:solidFill>
      </dgm:spPr>
      <dgm:t>
        <a:bodyPr/>
        <a:lstStyle/>
        <a:p>
          <a:r>
            <a:rPr lang="en-US" sz="1200" dirty="0"/>
            <a:t>Support quality management</a:t>
          </a:r>
        </a:p>
      </dgm:t>
    </dgm:pt>
    <dgm:pt modelId="{5C13950E-33E6-9840-BF38-E93EEB31D44E}" type="parTrans" cxnId="{C1B8CE08-D16F-1A48-9E88-8F8BF5E99E77}">
      <dgm:prSet/>
      <dgm:spPr/>
      <dgm:t>
        <a:bodyPr/>
        <a:lstStyle/>
        <a:p>
          <a:endParaRPr lang="en-US"/>
        </a:p>
      </dgm:t>
    </dgm:pt>
    <dgm:pt modelId="{ACB37983-3664-3D4C-B3EA-98FF1D7B0797}" type="sibTrans" cxnId="{C1B8CE08-D16F-1A48-9E88-8F8BF5E99E77}">
      <dgm:prSet/>
      <dgm:spPr/>
      <dgm:t>
        <a:bodyPr/>
        <a:lstStyle/>
        <a:p>
          <a:endParaRPr lang="en-US"/>
        </a:p>
      </dgm:t>
    </dgm:pt>
    <dgm:pt modelId="{23A5D6C2-0BB6-9648-B10C-F4485FE0B359}">
      <dgm:prSet phldrT="[Text]" custT="1"/>
      <dgm:spPr>
        <a:solidFill>
          <a:schemeClr val="tx1">
            <a:lumMod val="50000"/>
          </a:schemeClr>
        </a:solidFill>
      </dgm:spPr>
      <dgm:t>
        <a:bodyPr/>
        <a:lstStyle/>
        <a:p>
          <a:r>
            <a:rPr lang="en-US" sz="1200" dirty="0"/>
            <a:t>Support interoperability</a:t>
          </a:r>
        </a:p>
      </dgm:t>
    </dgm:pt>
    <dgm:pt modelId="{047A50FA-1F96-404E-9781-E99E691610FE}" type="parTrans" cxnId="{6BB34FD9-00EB-8041-9E00-E0A92CF6F006}">
      <dgm:prSet/>
      <dgm:spPr/>
      <dgm:t>
        <a:bodyPr/>
        <a:lstStyle/>
        <a:p>
          <a:endParaRPr lang="en-US"/>
        </a:p>
      </dgm:t>
    </dgm:pt>
    <dgm:pt modelId="{0BF02580-9FA7-1846-996F-7DDBAD0741A1}" type="sibTrans" cxnId="{6BB34FD9-00EB-8041-9E00-E0A92CF6F006}">
      <dgm:prSet/>
      <dgm:spPr/>
      <dgm:t>
        <a:bodyPr/>
        <a:lstStyle/>
        <a:p>
          <a:endParaRPr lang="en-US"/>
        </a:p>
      </dgm:t>
    </dgm:pt>
    <dgm:pt modelId="{6648945B-2436-8F4E-9652-6C1CA8A33A7C}">
      <dgm:prSet phldrT="[Text]" custT="1"/>
      <dgm:spPr>
        <a:solidFill>
          <a:schemeClr val="tx1">
            <a:lumMod val="50000"/>
          </a:schemeClr>
        </a:solidFill>
      </dgm:spPr>
      <dgm:t>
        <a:bodyPr/>
        <a:lstStyle/>
        <a:p>
          <a:r>
            <a:rPr lang="en-US" sz="1200" dirty="0"/>
            <a:t>Support metadata creation</a:t>
          </a:r>
        </a:p>
      </dgm:t>
    </dgm:pt>
    <dgm:pt modelId="{F4C421B9-7439-6241-876B-908FD816AF62}" type="parTrans" cxnId="{650E8487-83F0-2042-B47C-135DA661F543}">
      <dgm:prSet/>
      <dgm:spPr/>
      <dgm:t>
        <a:bodyPr/>
        <a:lstStyle/>
        <a:p>
          <a:endParaRPr lang="en-US"/>
        </a:p>
      </dgm:t>
    </dgm:pt>
    <dgm:pt modelId="{7E7A8818-289C-C34E-82C7-D2F4B0CEC12D}" type="sibTrans" cxnId="{650E8487-83F0-2042-B47C-135DA661F543}">
      <dgm:prSet/>
      <dgm:spPr/>
      <dgm:t>
        <a:bodyPr/>
        <a:lstStyle/>
        <a:p>
          <a:endParaRPr lang="en-US"/>
        </a:p>
      </dgm:t>
    </dgm:pt>
    <dgm:pt modelId="{0D75E08E-8A4B-EA41-ADEB-744A9A69B4AB}">
      <dgm:prSet phldrT="[Text]" custT="1"/>
      <dgm:spPr>
        <a:solidFill>
          <a:schemeClr val="tx1">
            <a:lumMod val="50000"/>
          </a:schemeClr>
        </a:solidFill>
      </dgm:spPr>
      <dgm:t>
        <a:bodyPr/>
        <a:lstStyle/>
        <a:p>
          <a:r>
            <a:rPr lang="en-US" sz="1200" dirty="0"/>
            <a:t>Help using PIDs if needed</a:t>
          </a:r>
        </a:p>
      </dgm:t>
    </dgm:pt>
    <dgm:pt modelId="{620D5817-01FC-7D4F-B551-46E409E6614E}" type="parTrans" cxnId="{9B15A717-3B59-ED41-9A91-36C4C649E6B7}">
      <dgm:prSet/>
      <dgm:spPr/>
      <dgm:t>
        <a:bodyPr/>
        <a:lstStyle/>
        <a:p>
          <a:endParaRPr lang="en-US"/>
        </a:p>
      </dgm:t>
    </dgm:pt>
    <dgm:pt modelId="{07DCFFCB-9E0C-5345-9606-AAD9FD5E1572}" type="sibTrans" cxnId="{9B15A717-3B59-ED41-9A91-36C4C649E6B7}">
      <dgm:prSet/>
      <dgm:spPr/>
      <dgm:t>
        <a:bodyPr/>
        <a:lstStyle/>
        <a:p>
          <a:endParaRPr lang="en-US"/>
        </a:p>
      </dgm:t>
    </dgm:pt>
    <dgm:pt modelId="{AF2F9BB1-A68C-3841-B3F2-A3E2CA98ABE9}">
      <dgm:prSet phldrT="[Text]" custT="1"/>
      <dgm:spPr>
        <a:solidFill>
          <a:schemeClr val="tx1">
            <a:lumMod val="50000"/>
          </a:schemeClr>
        </a:solidFill>
      </dgm:spPr>
      <dgm:t>
        <a:bodyPr/>
        <a:lstStyle/>
        <a:p>
          <a:r>
            <a:rPr lang="en-US" sz="1200" dirty="0"/>
            <a:t>Data lifecycle</a:t>
          </a:r>
        </a:p>
      </dgm:t>
    </dgm:pt>
    <dgm:pt modelId="{87C3373A-997A-804B-9E4E-DCA98DD0D261}" type="parTrans" cxnId="{4C3F2A8E-3245-D74B-96CD-33E1546E6949}">
      <dgm:prSet/>
      <dgm:spPr/>
      <dgm:t>
        <a:bodyPr/>
        <a:lstStyle/>
        <a:p>
          <a:endParaRPr lang="en-US"/>
        </a:p>
      </dgm:t>
    </dgm:pt>
    <dgm:pt modelId="{B41E02E0-033D-5249-8473-3F824EC6E5C2}" type="sibTrans" cxnId="{4C3F2A8E-3245-D74B-96CD-33E1546E6949}">
      <dgm:prSet/>
      <dgm:spPr/>
      <dgm:t>
        <a:bodyPr/>
        <a:lstStyle/>
        <a:p>
          <a:endParaRPr lang="en-US"/>
        </a:p>
      </dgm:t>
    </dgm:pt>
    <dgm:pt modelId="{BDFD253A-7B60-1049-943F-F4E7F62C58C4}">
      <dgm:prSet phldrT="[Text]" custT="1"/>
      <dgm:spPr>
        <a:solidFill>
          <a:schemeClr val="tx1">
            <a:lumMod val="50000"/>
          </a:schemeClr>
        </a:solidFill>
      </dgm:spPr>
      <dgm:t>
        <a:bodyPr/>
        <a:lstStyle/>
        <a:p>
          <a:r>
            <a:rPr lang="en-US" sz="1200" dirty="0"/>
            <a:t>Support documentation</a:t>
          </a:r>
        </a:p>
      </dgm:t>
    </dgm:pt>
    <dgm:pt modelId="{E5000FAC-D4AE-F447-9AC7-1C4BD0DFF180}" type="parTrans" cxnId="{D9DDB061-66BC-DE47-8396-2A77DF5E3682}">
      <dgm:prSet/>
      <dgm:spPr/>
      <dgm:t>
        <a:bodyPr/>
        <a:lstStyle/>
        <a:p>
          <a:endParaRPr lang="en-GB"/>
        </a:p>
      </dgm:t>
    </dgm:pt>
    <dgm:pt modelId="{8C28CF24-9586-9D46-971B-5E634F2038CE}" type="sibTrans" cxnId="{D9DDB061-66BC-DE47-8396-2A77DF5E3682}">
      <dgm:prSet/>
      <dgm:spPr/>
      <dgm:t>
        <a:bodyPr/>
        <a:lstStyle/>
        <a:p>
          <a:endParaRPr lang="en-GB"/>
        </a:p>
      </dgm:t>
    </dgm:pt>
    <dgm:pt modelId="{6C865795-2044-7F4D-A6AA-1CF325C21F4F}">
      <dgm:prSet phldrT="[Text]" custT="1"/>
      <dgm:spPr>
        <a:solidFill>
          <a:schemeClr val="tx1">
            <a:lumMod val="50000"/>
          </a:schemeClr>
        </a:solidFill>
      </dgm:spPr>
      <dgm:t>
        <a:bodyPr/>
        <a:lstStyle/>
        <a:p>
          <a:r>
            <a:rPr lang="en-US" sz="1200" dirty="0"/>
            <a:t>Support interoperability</a:t>
          </a:r>
        </a:p>
      </dgm:t>
    </dgm:pt>
    <dgm:pt modelId="{E428D4EE-CE4F-5A42-9F5E-48942CDF68CA}" type="parTrans" cxnId="{49F8FA50-C2C5-484B-9773-EB6FA559040E}">
      <dgm:prSet/>
      <dgm:spPr/>
      <dgm:t>
        <a:bodyPr/>
        <a:lstStyle/>
        <a:p>
          <a:endParaRPr lang="en-GB"/>
        </a:p>
      </dgm:t>
    </dgm:pt>
    <dgm:pt modelId="{36069F70-75BC-474E-A7F4-13B3F4FF9F80}" type="sibTrans" cxnId="{49F8FA50-C2C5-484B-9773-EB6FA559040E}">
      <dgm:prSet/>
      <dgm:spPr/>
      <dgm:t>
        <a:bodyPr/>
        <a:lstStyle/>
        <a:p>
          <a:endParaRPr lang="en-GB"/>
        </a:p>
      </dgm:t>
    </dgm:pt>
    <dgm:pt modelId="{42E3A353-DB84-344D-8002-23A4EB41F9AD}">
      <dgm:prSet phldrT="[Text]" custT="1"/>
      <dgm:spPr>
        <a:solidFill>
          <a:schemeClr val="tx1">
            <a:lumMod val="50000"/>
          </a:schemeClr>
        </a:solidFill>
      </dgm:spPr>
      <dgm:t>
        <a:bodyPr/>
        <a:lstStyle/>
        <a:p>
          <a:r>
            <a:rPr lang="en-US" sz="1200" dirty="0"/>
            <a:t>Support workflow management</a:t>
          </a:r>
        </a:p>
      </dgm:t>
    </dgm:pt>
    <dgm:pt modelId="{0334B32F-A668-544A-B1A7-ADF4D72A782C}" type="parTrans" cxnId="{85B4DE37-1BCA-5C44-9EE0-5C123A9A03BD}">
      <dgm:prSet/>
      <dgm:spPr/>
      <dgm:t>
        <a:bodyPr/>
        <a:lstStyle/>
        <a:p>
          <a:endParaRPr lang="en-GB"/>
        </a:p>
      </dgm:t>
    </dgm:pt>
    <dgm:pt modelId="{6B790DE0-21FF-654C-BCBD-57ABE56BFCCA}" type="sibTrans" cxnId="{85B4DE37-1BCA-5C44-9EE0-5C123A9A03BD}">
      <dgm:prSet/>
      <dgm:spPr/>
      <dgm:t>
        <a:bodyPr/>
        <a:lstStyle/>
        <a:p>
          <a:endParaRPr lang="en-GB"/>
        </a:p>
      </dgm:t>
    </dgm:pt>
    <dgm:pt modelId="{D5A56EDB-0060-834A-B7A8-0567F4CFD9C7}">
      <dgm:prSet phldrT="[Text]" custT="1"/>
      <dgm:spPr>
        <a:solidFill>
          <a:schemeClr val="tx1">
            <a:lumMod val="50000"/>
          </a:schemeClr>
        </a:solidFill>
      </dgm:spPr>
      <dgm:t>
        <a:bodyPr/>
        <a:lstStyle/>
        <a:p>
          <a:r>
            <a:rPr lang="en-US" sz="1200" dirty="0"/>
            <a:t>Support metadata creation</a:t>
          </a:r>
        </a:p>
      </dgm:t>
    </dgm:pt>
    <dgm:pt modelId="{9CC456FD-00F4-CA40-BA86-599E5F481163}" type="parTrans" cxnId="{C1677ADF-E88B-9747-8FE6-D96BC0A3E557}">
      <dgm:prSet/>
      <dgm:spPr/>
      <dgm:t>
        <a:bodyPr/>
        <a:lstStyle/>
        <a:p>
          <a:endParaRPr lang="en-GB"/>
        </a:p>
      </dgm:t>
    </dgm:pt>
    <dgm:pt modelId="{F257F591-A487-2648-8158-3D90EE796FD7}" type="sibTrans" cxnId="{C1677ADF-E88B-9747-8FE6-D96BC0A3E557}">
      <dgm:prSet/>
      <dgm:spPr/>
      <dgm:t>
        <a:bodyPr/>
        <a:lstStyle/>
        <a:p>
          <a:endParaRPr lang="en-GB"/>
        </a:p>
      </dgm:t>
    </dgm:pt>
    <dgm:pt modelId="{D1CFB90C-7706-AD48-8CDC-EE50E38A919F}">
      <dgm:prSet phldrT="[Text]" custT="1"/>
      <dgm:spPr>
        <a:solidFill>
          <a:schemeClr val="tx1">
            <a:lumMod val="50000"/>
          </a:schemeClr>
        </a:solidFill>
      </dgm:spPr>
      <dgm:t>
        <a:bodyPr/>
        <a:lstStyle/>
        <a:p>
          <a:r>
            <a:rPr lang="en-US" sz="1200" dirty="0"/>
            <a:t>Ensure interoperability</a:t>
          </a:r>
        </a:p>
      </dgm:t>
    </dgm:pt>
    <dgm:pt modelId="{51CD36F7-BBE4-FB4F-83E0-79C5E66F2036}" type="parTrans" cxnId="{4D42E386-3DD1-AE49-8E5B-7120153CE7B6}">
      <dgm:prSet/>
      <dgm:spPr/>
      <dgm:t>
        <a:bodyPr/>
        <a:lstStyle/>
        <a:p>
          <a:endParaRPr lang="en-GB"/>
        </a:p>
      </dgm:t>
    </dgm:pt>
    <dgm:pt modelId="{A5E75A84-903F-904B-9468-29DF157820C5}" type="sibTrans" cxnId="{4D42E386-3DD1-AE49-8E5B-7120153CE7B6}">
      <dgm:prSet/>
      <dgm:spPr/>
      <dgm:t>
        <a:bodyPr/>
        <a:lstStyle/>
        <a:p>
          <a:endParaRPr lang="en-GB"/>
        </a:p>
      </dgm:t>
    </dgm:pt>
    <dgm:pt modelId="{29547D0E-D9C8-B94F-A38E-712968594F9E}">
      <dgm:prSet phldrT="[Text]" custT="1"/>
      <dgm:spPr>
        <a:solidFill>
          <a:schemeClr val="tx1">
            <a:lumMod val="50000"/>
          </a:schemeClr>
        </a:solidFill>
      </dgm:spPr>
      <dgm:t>
        <a:bodyPr/>
        <a:lstStyle/>
        <a:p>
          <a:r>
            <a:rPr lang="en-US" sz="1200" dirty="0"/>
            <a:t>Support security</a:t>
          </a:r>
        </a:p>
      </dgm:t>
    </dgm:pt>
    <dgm:pt modelId="{1716E614-D080-674A-AE30-F4A2426AC94A}" type="parTrans" cxnId="{9FAFD401-EA26-F940-AD31-E7B0CA402DB0}">
      <dgm:prSet/>
      <dgm:spPr/>
      <dgm:t>
        <a:bodyPr/>
        <a:lstStyle/>
        <a:p>
          <a:endParaRPr lang="en-GB"/>
        </a:p>
      </dgm:t>
    </dgm:pt>
    <dgm:pt modelId="{BF978485-DDE8-F34B-AC54-2411BCF55057}" type="sibTrans" cxnId="{9FAFD401-EA26-F940-AD31-E7B0CA402DB0}">
      <dgm:prSet/>
      <dgm:spPr/>
      <dgm:t>
        <a:bodyPr/>
        <a:lstStyle/>
        <a:p>
          <a:endParaRPr lang="en-GB"/>
        </a:p>
      </dgm:t>
    </dgm:pt>
    <dgm:pt modelId="{364E8F69-2341-6D4E-A0B9-EF669EC0A082}">
      <dgm:prSet phldrT="[Text]" custT="1"/>
      <dgm:spPr>
        <a:solidFill>
          <a:schemeClr val="tx1">
            <a:lumMod val="50000"/>
          </a:schemeClr>
        </a:solidFill>
      </dgm:spPr>
      <dgm:t>
        <a:bodyPr/>
        <a:lstStyle/>
        <a:p>
          <a:r>
            <a:rPr lang="en-US" sz="1200" dirty="0"/>
            <a:t>Support rights management</a:t>
          </a:r>
        </a:p>
      </dgm:t>
    </dgm:pt>
    <dgm:pt modelId="{C6B6E9E8-C624-8747-9EB9-5623AF44A639}" type="parTrans" cxnId="{946C8146-014A-FF4F-A65E-D1DF618FB11A}">
      <dgm:prSet/>
      <dgm:spPr/>
      <dgm:t>
        <a:bodyPr/>
        <a:lstStyle/>
        <a:p>
          <a:endParaRPr lang="en-GB"/>
        </a:p>
      </dgm:t>
    </dgm:pt>
    <dgm:pt modelId="{08DE6239-534A-9743-83E5-BDCB59FCDB1D}" type="sibTrans" cxnId="{946C8146-014A-FF4F-A65E-D1DF618FB11A}">
      <dgm:prSet/>
      <dgm:spPr/>
      <dgm:t>
        <a:bodyPr/>
        <a:lstStyle/>
        <a:p>
          <a:endParaRPr lang="en-GB"/>
        </a:p>
      </dgm:t>
    </dgm:pt>
    <dgm:pt modelId="{3E8F3517-FA47-A746-A730-950B60621B08}">
      <dgm:prSet phldrT="[Text]" custT="1"/>
      <dgm:spPr>
        <a:solidFill>
          <a:schemeClr val="tx1">
            <a:lumMod val="50000"/>
          </a:schemeClr>
        </a:solidFill>
      </dgm:spPr>
      <dgm:t>
        <a:bodyPr/>
        <a:lstStyle/>
        <a:p>
          <a:r>
            <a:rPr lang="en-US" sz="1200" dirty="0"/>
            <a:t>Enable open access/access control</a:t>
          </a:r>
        </a:p>
      </dgm:t>
    </dgm:pt>
    <dgm:pt modelId="{3A24F88E-1D6E-6544-8410-F1980E8581D1}" type="parTrans" cxnId="{8254408F-821A-3641-9E8E-1FC3CB32C34F}">
      <dgm:prSet/>
      <dgm:spPr/>
      <dgm:t>
        <a:bodyPr/>
        <a:lstStyle/>
        <a:p>
          <a:endParaRPr lang="en-GB"/>
        </a:p>
      </dgm:t>
    </dgm:pt>
    <dgm:pt modelId="{58B381B2-4F01-D54B-B545-02FD51BE968C}" type="sibTrans" cxnId="{8254408F-821A-3641-9E8E-1FC3CB32C34F}">
      <dgm:prSet/>
      <dgm:spPr/>
      <dgm:t>
        <a:bodyPr/>
        <a:lstStyle/>
        <a:p>
          <a:endParaRPr lang="en-GB"/>
        </a:p>
      </dgm:t>
    </dgm:pt>
    <dgm:pt modelId="{0D801D30-62B6-1F4C-BCC0-17D0D9B2A3D9}">
      <dgm:prSet custT="1"/>
      <dgm:spPr>
        <a:solidFill>
          <a:schemeClr val="tx1">
            <a:lumMod val="50000"/>
          </a:schemeClr>
        </a:solidFill>
      </dgm:spPr>
      <dgm:t>
        <a:bodyPr/>
        <a:lstStyle/>
        <a:p>
          <a:r>
            <a:rPr lang="en-US" sz="1600" dirty="0"/>
            <a:t>Preservation</a:t>
          </a:r>
        </a:p>
      </dgm:t>
    </dgm:pt>
    <dgm:pt modelId="{8E6226F9-48D7-474E-B1E3-8907F2C779EB}" type="parTrans" cxnId="{B4C7B578-7F64-B34F-BF49-2FAA383030FD}">
      <dgm:prSet/>
      <dgm:spPr/>
      <dgm:t>
        <a:bodyPr/>
        <a:lstStyle/>
        <a:p>
          <a:endParaRPr lang="en-GB"/>
        </a:p>
      </dgm:t>
    </dgm:pt>
    <dgm:pt modelId="{36554155-EE2B-664F-BE67-7584576982E0}" type="sibTrans" cxnId="{B4C7B578-7F64-B34F-BF49-2FAA383030FD}">
      <dgm:prSet/>
      <dgm:spPr/>
      <dgm:t>
        <a:bodyPr/>
        <a:lstStyle/>
        <a:p>
          <a:endParaRPr lang="en-GB"/>
        </a:p>
      </dgm:t>
    </dgm:pt>
    <dgm:pt modelId="{86E92740-7CF6-0540-B755-DB53239198B8}">
      <dgm:prSet custT="1"/>
      <dgm:spPr>
        <a:solidFill>
          <a:schemeClr val="tx1">
            <a:lumMod val="50000"/>
          </a:schemeClr>
        </a:solidFill>
      </dgm:spPr>
      <dgm:t>
        <a:bodyPr/>
        <a:lstStyle/>
        <a:p>
          <a:r>
            <a:rPr lang="en-US" sz="1200" dirty="0"/>
            <a:t>Ensure rights</a:t>
          </a:r>
        </a:p>
      </dgm:t>
    </dgm:pt>
    <dgm:pt modelId="{7AF4EE53-509A-5C46-98FF-FF15EF1720E5}" type="parTrans" cxnId="{951000C7-68E4-A04D-8160-0D959F00D33A}">
      <dgm:prSet/>
      <dgm:spPr/>
      <dgm:t>
        <a:bodyPr/>
        <a:lstStyle/>
        <a:p>
          <a:endParaRPr lang="en-GB"/>
        </a:p>
      </dgm:t>
    </dgm:pt>
    <dgm:pt modelId="{3D9D1D39-E7CA-1C42-9EB8-B6C635960E33}" type="sibTrans" cxnId="{951000C7-68E4-A04D-8160-0D959F00D33A}">
      <dgm:prSet/>
      <dgm:spPr/>
      <dgm:t>
        <a:bodyPr/>
        <a:lstStyle/>
        <a:p>
          <a:endParaRPr lang="en-GB"/>
        </a:p>
      </dgm:t>
    </dgm:pt>
    <dgm:pt modelId="{8B3E96E1-9438-C042-8D38-43268B763087}">
      <dgm:prSet custT="1"/>
      <dgm:spPr>
        <a:solidFill>
          <a:schemeClr val="tx1">
            <a:lumMod val="50000"/>
          </a:schemeClr>
        </a:solidFill>
      </dgm:spPr>
      <dgm:t>
        <a:bodyPr/>
        <a:lstStyle/>
        <a:p>
          <a:r>
            <a:rPr lang="en-US" sz="1200" dirty="0"/>
            <a:t>Follow internal process on assessment and contracts with </a:t>
          </a:r>
          <a:r>
            <a:rPr lang="en-US" sz="1200" dirty="0" err="1"/>
            <a:t>Minedu</a:t>
          </a:r>
          <a:r>
            <a:rPr lang="en-US" sz="1200" dirty="0"/>
            <a:t> and CSC</a:t>
          </a:r>
        </a:p>
      </dgm:t>
    </dgm:pt>
    <dgm:pt modelId="{5FB79900-A06D-E14D-A18F-68538D4BC9A6}" type="parTrans" cxnId="{A38E6D9F-F45A-054C-A676-5CE398718A71}">
      <dgm:prSet/>
      <dgm:spPr/>
      <dgm:t>
        <a:bodyPr/>
        <a:lstStyle/>
        <a:p>
          <a:endParaRPr lang="en-GB"/>
        </a:p>
      </dgm:t>
    </dgm:pt>
    <dgm:pt modelId="{E402CC13-4815-1D42-8AF0-03391BEF80B9}" type="sibTrans" cxnId="{A38E6D9F-F45A-054C-A676-5CE398718A71}">
      <dgm:prSet/>
      <dgm:spPr/>
      <dgm:t>
        <a:bodyPr/>
        <a:lstStyle/>
        <a:p>
          <a:endParaRPr lang="en-GB"/>
        </a:p>
      </dgm:t>
    </dgm:pt>
    <dgm:pt modelId="{F61BD956-B2A5-EB45-8A2D-7E2D33B34121}">
      <dgm:prSet custT="1"/>
      <dgm:spPr>
        <a:solidFill>
          <a:schemeClr val="tx1">
            <a:lumMod val="50000"/>
          </a:schemeClr>
        </a:solidFill>
      </dgm:spPr>
      <dgm:t>
        <a:bodyPr/>
        <a:lstStyle/>
        <a:p>
          <a:r>
            <a:rPr lang="en-US" sz="1200" dirty="0"/>
            <a:t>Ensure validation by researcher</a:t>
          </a:r>
        </a:p>
      </dgm:t>
    </dgm:pt>
    <dgm:pt modelId="{5589FF28-9E54-FF45-BF68-CA37A9E77F56}" type="parTrans" cxnId="{D0521AA1-C9A5-B24B-80F6-807BA2954DFE}">
      <dgm:prSet/>
      <dgm:spPr/>
      <dgm:t>
        <a:bodyPr/>
        <a:lstStyle/>
        <a:p>
          <a:endParaRPr lang="en-GB"/>
        </a:p>
      </dgm:t>
    </dgm:pt>
    <dgm:pt modelId="{6AC4ED4D-48F3-1B49-8AB6-27EE869C2D05}" type="sibTrans" cxnId="{D0521AA1-C9A5-B24B-80F6-807BA2954DFE}">
      <dgm:prSet/>
      <dgm:spPr/>
      <dgm:t>
        <a:bodyPr/>
        <a:lstStyle/>
        <a:p>
          <a:endParaRPr lang="en-GB"/>
        </a:p>
      </dgm:t>
    </dgm:pt>
    <dgm:pt modelId="{BC1138F3-1FB4-3F4C-975E-2C2C1B2C8CD1}">
      <dgm:prSet custT="1"/>
      <dgm:spPr>
        <a:solidFill>
          <a:schemeClr val="tx1">
            <a:lumMod val="50000"/>
          </a:schemeClr>
        </a:solidFill>
      </dgm:spPr>
      <dgm:t>
        <a:bodyPr/>
        <a:lstStyle/>
        <a:p>
          <a:r>
            <a:rPr lang="en-US" sz="1200" dirty="0"/>
            <a:t>Support creation of documentation</a:t>
          </a:r>
        </a:p>
      </dgm:t>
    </dgm:pt>
    <dgm:pt modelId="{BFDB89C4-B32E-5141-9570-D9AC9CA588C1}" type="parTrans" cxnId="{A4BBFDEA-A7A3-3445-8C3B-E2C940E6645E}">
      <dgm:prSet/>
      <dgm:spPr/>
      <dgm:t>
        <a:bodyPr/>
        <a:lstStyle/>
        <a:p>
          <a:endParaRPr lang="en-GB"/>
        </a:p>
      </dgm:t>
    </dgm:pt>
    <dgm:pt modelId="{E04AE60C-4D6C-9C4C-AAF0-043229A31924}" type="sibTrans" cxnId="{A4BBFDEA-A7A3-3445-8C3B-E2C940E6645E}">
      <dgm:prSet/>
      <dgm:spPr/>
      <dgm:t>
        <a:bodyPr/>
        <a:lstStyle/>
        <a:p>
          <a:endParaRPr lang="en-GB"/>
        </a:p>
      </dgm:t>
    </dgm:pt>
    <dgm:pt modelId="{B7000FFE-706C-2441-AA3E-C85BEB15EE2B}">
      <dgm:prSet phldrT="[Text]" custT="1"/>
      <dgm:spPr>
        <a:solidFill>
          <a:schemeClr val="tx1">
            <a:lumMod val="50000"/>
          </a:schemeClr>
        </a:solidFill>
      </dgm:spPr>
      <dgm:t>
        <a:bodyPr/>
        <a:lstStyle/>
        <a:p>
          <a:r>
            <a:rPr lang="en-GB" sz="1200" b="0" i="0" dirty="0"/>
            <a:t>Support agreeing on rights and licences</a:t>
          </a:r>
          <a:endParaRPr lang="en-US" sz="1200" dirty="0"/>
        </a:p>
      </dgm:t>
    </dgm:pt>
    <dgm:pt modelId="{E02B7525-D352-A44B-BD2F-3F60583DFF8A}" type="parTrans" cxnId="{2AB0C430-22E1-224F-9DB3-0C2122FF912B}">
      <dgm:prSet/>
      <dgm:spPr/>
    </dgm:pt>
    <dgm:pt modelId="{505E7227-C4F5-0A4B-B2F6-0CC9FE6C92F8}" type="sibTrans" cxnId="{2AB0C430-22E1-224F-9DB3-0C2122FF912B}">
      <dgm:prSet/>
      <dgm:spPr/>
    </dgm:pt>
    <dgm:pt modelId="{961EC8DB-3C2B-024B-8768-E6F5A97AA033}" type="pres">
      <dgm:prSet presAssocID="{D20D50C8-FB58-4BE4-A0C3-647AFD3F70BD}" presName="Name0" presStyleCnt="0">
        <dgm:presLayoutVars>
          <dgm:dir/>
          <dgm:resizeHandles val="exact"/>
        </dgm:presLayoutVars>
      </dgm:prSet>
      <dgm:spPr/>
    </dgm:pt>
    <dgm:pt modelId="{9C312311-492A-7442-9EEF-80609C1E01D7}" type="pres">
      <dgm:prSet presAssocID="{D20D50C8-FB58-4BE4-A0C3-647AFD3F70BD}" presName="cycle" presStyleCnt="0"/>
      <dgm:spPr/>
    </dgm:pt>
    <dgm:pt modelId="{16B91042-FD71-1D49-9547-1CF3D4A5A63E}" type="pres">
      <dgm:prSet presAssocID="{C618E487-5A12-4418-8183-2AC9BFC33DDD}" presName="nodeFirstNode" presStyleLbl="node1" presStyleIdx="0" presStyleCnt="6" custScaleY="150620" custRadScaleRad="88857" custRadScaleInc="-6603">
        <dgm:presLayoutVars>
          <dgm:bulletEnabled val="1"/>
        </dgm:presLayoutVars>
      </dgm:prSet>
      <dgm:spPr/>
    </dgm:pt>
    <dgm:pt modelId="{2A4D963C-FC03-5D44-B031-839C57689F0C}" type="pres">
      <dgm:prSet presAssocID="{41F7B947-ABB6-45A5-9BC6-D6E946CB8DCF}" presName="sibTransFirstNode" presStyleLbl="bgShp" presStyleIdx="0" presStyleCnt="1" custLinFactNeighborX="934" custLinFactNeighborY="-2174"/>
      <dgm:spPr/>
    </dgm:pt>
    <dgm:pt modelId="{02364C43-602A-5140-AA4E-5BE29C1256A9}" type="pres">
      <dgm:prSet presAssocID="{9BD29DEE-F528-409A-AE57-85FC8110F022}" presName="nodeFollowingNodes" presStyleLbl="node1" presStyleIdx="1" presStyleCnt="6" custScaleY="151122" custRadScaleRad="133441" custRadScaleInc="8457">
        <dgm:presLayoutVars>
          <dgm:bulletEnabled val="1"/>
        </dgm:presLayoutVars>
      </dgm:prSet>
      <dgm:spPr/>
    </dgm:pt>
    <dgm:pt modelId="{0DB01295-A7CC-0F44-BB89-98074E6FD6BE}" type="pres">
      <dgm:prSet presAssocID="{79CFDF57-D873-4D5A-A2AB-B8F527618FE1}" presName="nodeFollowingNodes" presStyleLbl="node1" presStyleIdx="2" presStyleCnt="6" custScaleY="150775" custRadScaleRad="132375" custRadScaleInc="-17712">
        <dgm:presLayoutVars>
          <dgm:bulletEnabled val="1"/>
        </dgm:presLayoutVars>
      </dgm:prSet>
      <dgm:spPr/>
    </dgm:pt>
    <dgm:pt modelId="{D0ACB37A-A00A-754B-9305-79C56BC0F1E9}" type="pres">
      <dgm:prSet presAssocID="{0B784F37-69BD-45BE-978E-881115852262}" presName="nodeFollowingNodes" presStyleLbl="node1" presStyleIdx="3" presStyleCnt="6" custScaleY="144004" custRadScaleRad="90794" custRadScaleInc="-738">
        <dgm:presLayoutVars>
          <dgm:bulletEnabled val="1"/>
        </dgm:presLayoutVars>
      </dgm:prSet>
      <dgm:spPr/>
    </dgm:pt>
    <dgm:pt modelId="{D967900A-ACFE-454E-B8D6-152DC3C44A12}" type="pres">
      <dgm:prSet presAssocID="{B9AFC96D-A49C-4CBE-A791-9BC59745BA03}" presName="nodeFollowingNodes" presStyleLbl="node1" presStyleIdx="4" presStyleCnt="6" custScaleY="150496" custRadScaleRad="134984" custRadScaleInc="18591">
        <dgm:presLayoutVars>
          <dgm:bulletEnabled val="1"/>
        </dgm:presLayoutVars>
      </dgm:prSet>
      <dgm:spPr/>
    </dgm:pt>
    <dgm:pt modelId="{27177175-712B-4E40-A55F-67F44C94AA48}" type="pres">
      <dgm:prSet presAssocID="{0D801D30-62B6-1F4C-BCC0-17D0D9B2A3D9}" presName="nodeFollowingNodes" presStyleLbl="node1" presStyleIdx="5" presStyleCnt="6" custScaleY="150647" custRadScaleRad="138671" custRadScaleInc="-10467">
        <dgm:presLayoutVars>
          <dgm:bulletEnabled val="1"/>
        </dgm:presLayoutVars>
      </dgm:prSet>
      <dgm:spPr/>
    </dgm:pt>
  </dgm:ptLst>
  <dgm:cxnLst>
    <dgm:cxn modelId="{82604701-3093-0C4D-A43E-1894DF2F4257}" type="presOf" srcId="{D20D50C8-FB58-4BE4-A0C3-647AFD3F70BD}" destId="{961EC8DB-3C2B-024B-8768-E6F5A97AA033}" srcOrd="0" destOrd="0" presId="urn:microsoft.com/office/officeart/2005/8/layout/cycle3"/>
    <dgm:cxn modelId="{9FAFD401-EA26-F940-AD31-E7B0CA402DB0}" srcId="{0B784F37-69BD-45BE-978E-881115852262}" destId="{29547D0E-D9C8-B94F-A38E-712968594F9E}" srcOrd="2" destOrd="0" parTransId="{1716E614-D080-674A-AE30-F4A2426AC94A}" sibTransId="{BF978485-DDE8-F34B-AC54-2411BCF55057}"/>
    <dgm:cxn modelId="{3006FD03-A6DE-E64F-A45C-BAA4B0B5F93A}" type="presOf" srcId="{9BD29DEE-F528-409A-AE57-85FC8110F022}" destId="{02364C43-602A-5140-AA4E-5BE29C1256A9}" srcOrd="0" destOrd="0" presId="urn:microsoft.com/office/officeart/2005/8/layout/cycle3"/>
    <dgm:cxn modelId="{EF3EB207-9B14-F848-9CD8-45A0B620C6A0}" type="presOf" srcId="{EE31FF40-488B-D841-AFB5-C2C5DD82FF45}" destId="{16B91042-FD71-1D49-9547-1CF3D4A5A63E}" srcOrd="0" destOrd="3" presId="urn:microsoft.com/office/officeart/2005/8/layout/cycle3"/>
    <dgm:cxn modelId="{C1B8CE08-D16F-1A48-9E88-8F8BF5E99E77}" srcId="{9BD29DEE-F528-409A-AE57-85FC8110F022}" destId="{F25B96C6-A513-5746-A3F0-A166991ABBDD}" srcOrd="0" destOrd="0" parTransId="{5C13950E-33E6-9840-BF38-E93EEB31D44E}" sibTransId="{ACB37983-3664-3D4C-B3EA-98FF1D7B0797}"/>
    <dgm:cxn modelId="{617C1F09-4D77-E64E-AF05-C702BC442FDD}" type="presOf" srcId="{42E3A353-DB84-344D-8002-23A4EB41F9AD}" destId="{0DB01295-A7CC-0F44-BB89-98074E6FD6BE}" srcOrd="0" destOrd="3" presId="urn:microsoft.com/office/officeart/2005/8/layout/cycle3"/>
    <dgm:cxn modelId="{D171E50F-0A6D-49D9-A59B-285926B0E697}" srcId="{D20D50C8-FB58-4BE4-A0C3-647AFD3F70BD}" destId="{9BD29DEE-F528-409A-AE57-85FC8110F022}" srcOrd="1" destOrd="0" parTransId="{7DB94FE1-3011-48AB-AC89-5CD771273620}" sibTransId="{2278098D-FC15-4D9A-9A49-89097E9380C0}"/>
    <dgm:cxn modelId="{9B15A717-3B59-ED41-9A91-36C4C649E6B7}" srcId="{9BD29DEE-F528-409A-AE57-85FC8110F022}" destId="{0D75E08E-8A4B-EA41-ADEB-744A9A69B4AB}" srcOrd="3" destOrd="0" parTransId="{620D5817-01FC-7D4F-B551-46E409E6614E}" sibTransId="{07DCFFCB-9E0C-5345-9606-AAD9FD5E1572}"/>
    <dgm:cxn modelId="{6416941A-83A6-774A-9D93-2A546D875E27}" type="presOf" srcId="{3E8F3517-FA47-A746-A730-950B60621B08}" destId="{D967900A-ACFE-454E-B8D6-152DC3C44A12}" srcOrd="0" destOrd="2" presId="urn:microsoft.com/office/officeart/2005/8/layout/cycle3"/>
    <dgm:cxn modelId="{251FB025-2545-E547-8823-3B0A6F10917A}" type="presOf" srcId="{6C865795-2044-7F4D-A6AA-1CF325C21F4F}" destId="{0DB01295-A7CC-0F44-BB89-98074E6FD6BE}" srcOrd="0" destOrd="2" presId="urn:microsoft.com/office/officeart/2005/8/layout/cycle3"/>
    <dgm:cxn modelId="{A6B07129-D13E-1544-AD6E-AFF7E0795F76}" type="presOf" srcId="{C618E487-5A12-4418-8183-2AC9BFC33DDD}" destId="{16B91042-FD71-1D49-9547-1CF3D4A5A63E}" srcOrd="0" destOrd="0" presId="urn:microsoft.com/office/officeart/2005/8/layout/cycle3"/>
    <dgm:cxn modelId="{2AB0C430-22E1-224F-9DB3-0C2122FF912B}" srcId="{9BD29DEE-F528-409A-AE57-85FC8110F022}" destId="{B7000FFE-706C-2441-AA3E-C85BEB15EE2B}" srcOrd="4" destOrd="0" parTransId="{E02B7525-D352-A44B-BD2F-3F60583DFF8A}" sibTransId="{505E7227-C4F5-0A4B-B2F6-0CC9FE6C92F8}"/>
    <dgm:cxn modelId="{5FF3C837-51A7-6047-A08E-5F9CF474757C}" srcId="{C618E487-5A12-4418-8183-2AC9BFC33DDD}" destId="{E5BC96C9-65E4-E747-A9E6-255F2EDD9979}" srcOrd="3" destOrd="0" parTransId="{F9BE3AE9-FBAF-6E45-8A4D-4B5199CEF300}" sibTransId="{B5824150-FDF0-BE4D-AF59-82AC930BC811}"/>
    <dgm:cxn modelId="{85B4DE37-1BCA-5C44-9EE0-5C123A9A03BD}" srcId="{79CFDF57-D873-4D5A-A2AB-B8F527618FE1}" destId="{42E3A353-DB84-344D-8002-23A4EB41F9AD}" srcOrd="2" destOrd="0" parTransId="{0334B32F-A668-544A-B1A7-ADF4D72A782C}" sibTransId="{6B790DE0-21FF-654C-BCBD-57ABE56BFCCA}"/>
    <dgm:cxn modelId="{F6253A41-CCE5-6D48-9027-56B937B787F5}" type="presOf" srcId="{86E92740-7CF6-0540-B755-DB53239198B8}" destId="{27177175-712B-4E40-A55F-67F44C94AA48}" srcOrd="0" destOrd="1" presId="urn:microsoft.com/office/officeart/2005/8/layout/cycle3"/>
    <dgm:cxn modelId="{9BB22846-7A0B-7749-BC7C-91B279C8FCA7}" type="presOf" srcId="{0D75E08E-8A4B-EA41-ADEB-744A9A69B4AB}" destId="{02364C43-602A-5140-AA4E-5BE29C1256A9}" srcOrd="0" destOrd="4" presId="urn:microsoft.com/office/officeart/2005/8/layout/cycle3"/>
    <dgm:cxn modelId="{946C8146-014A-FF4F-A65E-D1DF618FB11A}" srcId="{B9AFC96D-A49C-4CBE-A791-9BC59745BA03}" destId="{364E8F69-2341-6D4E-A0B9-EF669EC0A082}" srcOrd="0" destOrd="0" parTransId="{C6B6E9E8-C624-8747-9EB9-5623AF44A639}" sibTransId="{08DE6239-534A-9743-83E5-BDCB59FCDB1D}"/>
    <dgm:cxn modelId="{6446784F-2A46-914D-B69F-31AB559F35D8}" type="presOf" srcId="{8525C70A-1146-5E47-A236-9370C5A68101}" destId="{16B91042-FD71-1D49-9547-1CF3D4A5A63E}" srcOrd="0" destOrd="1" presId="urn:microsoft.com/office/officeart/2005/8/layout/cycle3"/>
    <dgm:cxn modelId="{49F8FA50-C2C5-484B-9773-EB6FA559040E}" srcId="{79CFDF57-D873-4D5A-A2AB-B8F527618FE1}" destId="{6C865795-2044-7F4D-A6AA-1CF325C21F4F}" srcOrd="1" destOrd="0" parTransId="{E428D4EE-CE4F-5A42-9F5E-48942CDF68CA}" sibTransId="{36069F70-75BC-474E-A7F4-13B3F4FF9F80}"/>
    <dgm:cxn modelId="{D9DDB061-66BC-DE47-8396-2A77DF5E3682}" srcId="{79CFDF57-D873-4D5A-A2AB-B8F527618FE1}" destId="{BDFD253A-7B60-1049-943F-F4E7F62C58C4}" srcOrd="0" destOrd="0" parTransId="{E5000FAC-D4AE-F447-9AC7-1C4BD0DFF180}" sibTransId="{8C28CF24-9586-9D46-971B-5E634F2038CE}"/>
    <dgm:cxn modelId="{CD469066-8E34-D242-9FBA-A5EA6D67AA03}" type="presOf" srcId="{D5A56EDB-0060-834A-B7A8-0567F4CFD9C7}" destId="{D0ACB37A-A00A-754B-9305-79C56BC0F1E9}" srcOrd="0" destOrd="1" presId="urn:microsoft.com/office/officeart/2005/8/layout/cycle3"/>
    <dgm:cxn modelId="{DA4FE76B-FEFE-C743-A943-691B3E98A8BB}" type="presOf" srcId="{BDFD253A-7B60-1049-943F-F4E7F62C58C4}" destId="{0DB01295-A7CC-0F44-BB89-98074E6FD6BE}" srcOrd="0" destOrd="1" presId="urn:microsoft.com/office/officeart/2005/8/layout/cycle3"/>
    <dgm:cxn modelId="{141DFC71-A1C8-1141-814F-163492FF0EC6}" type="presOf" srcId="{8EC1F558-CC88-0A46-9970-03A4EA0CE455}" destId="{16B91042-FD71-1D49-9547-1CF3D4A5A63E}" srcOrd="0" destOrd="5" presId="urn:microsoft.com/office/officeart/2005/8/layout/cycle3"/>
    <dgm:cxn modelId="{B4C7B578-7F64-B34F-BF49-2FAA383030FD}" srcId="{D20D50C8-FB58-4BE4-A0C3-647AFD3F70BD}" destId="{0D801D30-62B6-1F4C-BCC0-17D0D9B2A3D9}" srcOrd="5" destOrd="0" parTransId="{8E6226F9-48D7-474E-B1E3-8907F2C779EB}" sibTransId="{36554155-EE2B-664F-BE67-7584576982E0}"/>
    <dgm:cxn modelId="{EF24987C-74DB-7A4E-960A-4D1914260EF9}" type="presOf" srcId="{79CFDF57-D873-4D5A-A2AB-B8F527618FE1}" destId="{0DB01295-A7CC-0F44-BB89-98074E6FD6BE}" srcOrd="0" destOrd="0" presId="urn:microsoft.com/office/officeart/2005/8/layout/cycle3"/>
    <dgm:cxn modelId="{4D42E386-3DD1-AE49-8E5B-7120153CE7B6}" srcId="{0B784F37-69BD-45BE-978E-881115852262}" destId="{D1CFB90C-7706-AD48-8CDC-EE50E38A919F}" srcOrd="1" destOrd="0" parTransId="{51CD36F7-BBE4-FB4F-83E0-79C5E66F2036}" sibTransId="{A5E75A84-903F-904B-9468-29DF157820C5}"/>
    <dgm:cxn modelId="{650E8487-83F0-2042-B47C-135DA661F543}" srcId="{9BD29DEE-F528-409A-AE57-85FC8110F022}" destId="{6648945B-2436-8F4E-9652-6C1CA8A33A7C}" srcOrd="2" destOrd="0" parTransId="{F4C421B9-7439-6241-876B-908FD816AF62}" sibTransId="{7E7A8818-289C-C34E-82C7-D2F4B0CEC12D}"/>
    <dgm:cxn modelId="{F2E0DA8A-9C8D-1246-96A0-69603123152E}" type="presOf" srcId="{E5BC96C9-65E4-E747-A9E6-255F2EDD9979}" destId="{16B91042-FD71-1D49-9547-1CF3D4A5A63E}" srcOrd="0" destOrd="4" presId="urn:microsoft.com/office/officeart/2005/8/layout/cycle3"/>
    <dgm:cxn modelId="{4C3F2A8E-3245-D74B-96CD-33E1546E6949}" srcId="{C618E487-5A12-4418-8183-2AC9BFC33DDD}" destId="{AF2F9BB1-A68C-3841-B3F2-A3E2CA98ABE9}" srcOrd="5" destOrd="0" parTransId="{87C3373A-997A-804B-9E4E-DCA98DD0D261}" sibTransId="{B41E02E0-033D-5249-8473-3F824EC6E5C2}"/>
    <dgm:cxn modelId="{8254408F-821A-3641-9E8E-1FC3CB32C34F}" srcId="{B9AFC96D-A49C-4CBE-A791-9BC59745BA03}" destId="{3E8F3517-FA47-A746-A730-950B60621B08}" srcOrd="1" destOrd="0" parTransId="{3A24F88E-1D6E-6544-8410-F1980E8581D1}" sibTransId="{58B381B2-4F01-D54B-B545-02FD51BE968C}"/>
    <dgm:cxn modelId="{6A5F9392-D72A-B243-9B22-DBB641EBC9B7}" type="presOf" srcId="{F61BD956-B2A5-EB45-8A2D-7E2D33B34121}" destId="{27177175-712B-4E40-A55F-67F44C94AA48}" srcOrd="0" destOrd="3" presId="urn:microsoft.com/office/officeart/2005/8/layout/cycle3"/>
    <dgm:cxn modelId="{1B99C692-0024-B94E-8231-1335C981FB3B}" type="presOf" srcId="{BC1138F3-1FB4-3F4C-975E-2C2C1B2C8CD1}" destId="{27177175-712B-4E40-A55F-67F44C94AA48}" srcOrd="0" destOrd="4" presId="urn:microsoft.com/office/officeart/2005/8/layout/cycle3"/>
    <dgm:cxn modelId="{4781B893-B6F9-5943-83C7-FEA4A6F49892}" srcId="{C618E487-5A12-4418-8183-2AC9BFC33DDD}" destId="{8EC1F558-CC88-0A46-9970-03A4EA0CE455}" srcOrd="4" destOrd="0" parTransId="{26473F34-F862-F640-AD44-3C4EEEF5E49D}" sibTransId="{C97F5295-5E90-2640-841D-54A3CDBEFCE7}"/>
    <dgm:cxn modelId="{0F3CFC96-48FA-6047-9AED-61AE588FAC3A}" type="presOf" srcId="{B53B9D5F-DD7E-2D41-B14F-9457CF6D6A85}" destId="{16B91042-FD71-1D49-9547-1CF3D4A5A63E}" srcOrd="0" destOrd="2" presId="urn:microsoft.com/office/officeart/2005/8/layout/cycle3"/>
    <dgm:cxn modelId="{A38E6D9F-F45A-054C-A676-5CE398718A71}" srcId="{0D801D30-62B6-1F4C-BCC0-17D0D9B2A3D9}" destId="{8B3E96E1-9438-C042-8D38-43268B763087}" srcOrd="1" destOrd="0" parTransId="{5FB79900-A06D-E14D-A18F-68538D4BC9A6}" sibTransId="{E402CC13-4815-1D42-8AF0-03391BEF80B9}"/>
    <dgm:cxn modelId="{D0521AA1-C9A5-B24B-80F6-807BA2954DFE}" srcId="{0D801D30-62B6-1F4C-BCC0-17D0D9B2A3D9}" destId="{F61BD956-B2A5-EB45-8A2D-7E2D33B34121}" srcOrd="2" destOrd="0" parTransId="{5589FF28-9E54-FF45-BF68-CA37A9E77F56}" sibTransId="{6AC4ED4D-48F3-1B49-8AB6-27EE869C2D05}"/>
    <dgm:cxn modelId="{270BECA3-B7AE-4B37-B468-55B44C62C365}" srcId="{D20D50C8-FB58-4BE4-A0C3-647AFD3F70BD}" destId="{C618E487-5A12-4418-8183-2AC9BFC33DDD}" srcOrd="0" destOrd="0" parTransId="{4C0852DB-4341-4BEE-8B82-CFB7EB69C145}" sibTransId="{41F7B947-ABB6-45A5-9BC6-D6E946CB8DCF}"/>
    <dgm:cxn modelId="{CF3473AB-8CB2-5D4F-A077-39341C341BD2}" type="presOf" srcId="{F25B96C6-A513-5746-A3F0-A166991ABBDD}" destId="{02364C43-602A-5140-AA4E-5BE29C1256A9}" srcOrd="0" destOrd="1" presId="urn:microsoft.com/office/officeart/2005/8/layout/cycle3"/>
    <dgm:cxn modelId="{758105AD-03EE-FF4F-9D10-C31485EA9167}" type="presOf" srcId="{364E8F69-2341-6D4E-A0B9-EF669EC0A082}" destId="{D967900A-ACFE-454E-B8D6-152DC3C44A12}" srcOrd="0" destOrd="1" presId="urn:microsoft.com/office/officeart/2005/8/layout/cycle3"/>
    <dgm:cxn modelId="{9BF19CB2-B831-F543-B8F2-64231A19BE6A}" srcId="{C618E487-5A12-4418-8183-2AC9BFC33DDD}" destId="{B53B9D5F-DD7E-2D41-B14F-9457CF6D6A85}" srcOrd="1" destOrd="0" parTransId="{EFF0E8F8-4CEB-8846-A66F-A98DA2132942}" sibTransId="{625125E1-A8A5-9E46-B362-7613BB2A3DC3}"/>
    <dgm:cxn modelId="{A8C63DB8-890F-4A5C-A3DC-FE53F6C018B2}" srcId="{D20D50C8-FB58-4BE4-A0C3-647AFD3F70BD}" destId="{79CFDF57-D873-4D5A-A2AB-B8F527618FE1}" srcOrd="2" destOrd="0" parTransId="{231763AA-7CBF-4C2C-966A-EC4E0E03A843}" sibTransId="{F709CC61-D497-405C-9CD0-43992DC67DE2}"/>
    <dgm:cxn modelId="{29B07EB9-2099-6F4F-8754-3312F48F7F0D}" type="presOf" srcId="{B9AFC96D-A49C-4CBE-A791-9BC59745BA03}" destId="{D967900A-ACFE-454E-B8D6-152DC3C44A12}" srcOrd="0" destOrd="0" presId="urn:microsoft.com/office/officeart/2005/8/layout/cycle3"/>
    <dgm:cxn modelId="{389FB0C1-C8B2-4BBF-B2E5-65A23DD5ED9C}" srcId="{D20D50C8-FB58-4BE4-A0C3-647AFD3F70BD}" destId="{B9AFC96D-A49C-4CBE-A791-9BC59745BA03}" srcOrd="4" destOrd="0" parTransId="{47AEB67C-AD23-43DF-A0F9-FA33526C6B70}" sibTransId="{3DA6840A-79C4-4BE6-B7C6-12B08EBA2374}"/>
    <dgm:cxn modelId="{316A1FC2-5AD9-FD46-B9F1-4E5754E9549D}" type="presOf" srcId="{6648945B-2436-8F4E-9652-6C1CA8A33A7C}" destId="{02364C43-602A-5140-AA4E-5BE29C1256A9}" srcOrd="0" destOrd="3" presId="urn:microsoft.com/office/officeart/2005/8/layout/cycle3"/>
    <dgm:cxn modelId="{3EFE3CC2-C3D6-184A-BF97-E41EDF4B8F50}" srcId="{C618E487-5A12-4418-8183-2AC9BFC33DDD}" destId="{8525C70A-1146-5E47-A236-9370C5A68101}" srcOrd="0" destOrd="0" parTransId="{A9974B3E-CF6F-1F44-A841-8D4DC5AC43FD}" sibTransId="{F311690C-A97A-BD47-B21B-2DB0C7FE6D2C}"/>
    <dgm:cxn modelId="{951000C7-68E4-A04D-8160-0D959F00D33A}" srcId="{0D801D30-62B6-1F4C-BCC0-17D0D9B2A3D9}" destId="{86E92740-7CF6-0540-B755-DB53239198B8}" srcOrd="0" destOrd="0" parTransId="{7AF4EE53-509A-5C46-98FF-FF15EF1720E5}" sibTransId="{3D9D1D39-E7CA-1C42-9EB8-B6C635960E33}"/>
    <dgm:cxn modelId="{7B012AC9-4BF2-6C47-91C7-819DADD70C91}" type="presOf" srcId="{23A5D6C2-0BB6-9648-B10C-F4485FE0B359}" destId="{02364C43-602A-5140-AA4E-5BE29C1256A9}" srcOrd="0" destOrd="2" presId="urn:microsoft.com/office/officeart/2005/8/layout/cycle3"/>
    <dgm:cxn modelId="{A5A7E7CC-DA69-6041-859E-A7A78DEF9AE3}" type="presOf" srcId="{AF2F9BB1-A68C-3841-B3F2-A3E2CA98ABE9}" destId="{16B91042-FD71-1D49-9547-1CF3D4A5A63E}" srcOrd="0" destOrd="6" presId="urn:microsoft.com/office/officeart/2005/8/layout/cycle3"/>
    <dgm:cxn modelId="{E0D950D5-E197-B543-A228-6BAB58FC8BD8}" srcId="{C618E487-5A12-4418-8183-2AC9BFC33DDD}" destId="{EE31FF40-488B-D841-AFB5-C2C5DD82FF45}" srcOrd="2" destOrd="0" parTransId="{59089140-D6BB-9541-BD0A-23651ECC14DB}" sibTransId="{A59DFDA0-FDFA-0E44-9B90-0C0C18918E3D}"/>
    <dgm:cxn modelId="{6BB34FD9-00EB-8041-9E00-E0A92CF6F006}" srcId="{9BD29DEE-F528-409A-AE57-85FC8110F022}" destId="{23A5D6C2-0BB6-9648-B10C-F4485FE0B359}" srcOrd="1" destOrd="0" parTransId="{047A50FA-1F96-404E-9781-E99E691610FE}" sibTransId="{0BF02580-9FA7-1846-996F-7DDBAD0741A1}"/>
    <dgm:cxn modelId="{C1677ADF-E88B-9747-8FE6-D96BC0A3E557}" srcId="{0B784F37-69BD-45BE-978E-881115852262}" destId="{D5A56EDB-0060-834A-B7A8-0567F4CFD9C7}" srcOrd="0" destOrd="0" parTransId="{9CC456FD-00F4-CA40-BA86-599E5F481163}" sibTransId="{F257F591-A487-2648-8158-3D90EE796FD7}"/>
    <dgm:cxn modelId="{B69604E4-4ADF-A544-9D0F-A1400D2BBCE7}" type="presOf" srcId="{29547D0E-D9C8-B94F-A38E-712968594F9E}" destId="{D0ACB37A-A00A-754B-9305-79C56BC0F1E9}" srcOrd="0" destOrd="3" presId="urn:microsoft.com/office/officeart/2005/8/layout/cycle3"/>
    <dgm:cxn modelId="{B93346E5-C5A3-4A0F-B5FB-169F044DAF71}" srcId="{D20D50C8-FB58-4BE4-A0C3-647AFD3F70BD}" destId="{0B784F37-69BD-45BE-978E-881115852262}" srcOrd="3" destOrd="0" parTransId="{7FA2BE29-C05B-4772-BD16-B1A004EEDCB0}" sibTransId="{5F897539-F573-4C86-9F29-DE46DBB954C2}"/>
    <dgm:cxn modelId="{B91700E9-7890-E749-90BB-455630DCA916}" type="presOf" srcId="{D1CFB90C-7706-AD48-8CDC-EE50E38A919F}" destId="{D0ACB37A-A00A-754B-9305-79C56BC0F1E9}" srcOrd="0" destOrd="2" presId="urn:microsoft.com/office/officeart/2005/8/layout/cycle3"/>
    <dgm:cxn modelId="{5942EBEA-10B8-D441-A1C3-175B10BF046B}" type="presOf" srcId="{41F7B947-ABB6-45A5-9BC6-D6E946CB8DCF}" destId="{2A4D963C-FC03-5D44-B031-839C57689F0C}" srcOrd="0" destOrd="0" presId="urn:microsoft.com/office/officeart/2005/8/layout/cycle3"/>
    <dgm:cxn modelId="{A4BBFDEA-A7A3-3445-8C3B-E2C940E6645E}" srcId="{0D801D30-62B6-1F4C-BCC0-17D0D9B2A3D9}" destId="{BC1138F3-1FB4-3F4C-975E-2C2C1B2C8CD1}" srcOrd="3" destOrd="0" parTransId="{BFDB89C4-B32E-5141-9570-D9AC9CA588C1}" sibTransId="{E04AE60C-4D6C-9C4C-AAF0-043229A31924}"/>
    <dgm:cxn modelId="{1389A3EC-63CF-8244-BFFA-125F0ACCFB5D}" type="presOf" srcId="{0D801D30-62B6-1F4C-BCC0-17D0D9B2A3D9}" destId="{27177175-712B-4E40-A55F-67F44C94AA48}" srcOrd="0" destOrd="0" presId="urn:microsoft.com/office/officeart/2005/8/layout/cycle3"/>
    <dgm:cxn modelId="{AE3880F2-075B-F94D-A6A8-39C51E179C68}" type="presOf" srcId="{B7000FFE-706C-2441-AA3E-C85BEB15EE2B}" destId="{02364C43-602A-5140-AA4E-5BE29C1256A9}" srcOrd="0" destOrd="5" presId="urn:microsoft.com/office/officeart/2005/8/layout/cycle3"/>
    <dgm:cxn modelId="{71248CFF-C378-9C47-97CF-73F9C35C7ECB}" type="presOf" srcId="{0B784F37-69BD-45BE-978E-881115852262}" destId="{D0ACB37A-A00A-754B-9305-79C56BC0F1E9}" srcOrd="0" destOrd="0" presId="urn:microsoft.com/office/officeart/2005/8/layout/cycle3"/>
    <dgm:cxn modelId="{DDFBDEFF-A7F8-274C-BC1C-DA4B64B5ED83}" type="presOf" srcId="{8B3E96E1-9438-C042-8D38-43268B763087}" destId="{27177175-712B-4E40-A55F-67F44C94AA48}" srcOrd="0" destOrd="2" presId="urn:microsoft.com/office/officeart/2005/8/layout/cycle3"/>
    <dgm:cxn modelId="{CF6951E2-E6AD-C240-B610-49C82BF434EB}" type="presParOf" srcId="{961EC8DB-3C2B-024B-8768-E6F5A97AA033}" destId="{9C312311-492A-7442-9EEF-80609C1E01D7}" srcOrd="0" destOrd="0" presId="urn:microsoft.com/office/officeart/2005/8/layout/cycle3"/>
    <dgm:cxn modelId="{A20BA01A-AAB9-7E44-97A4-C80E25B41B7C}" type="presParOf" srcId="{9C312311-492A-7442-9EEF-80609C1E01D7}" destId="{16B91042-FD71-1D49-9547-1CF3D4A5A63E}" srcOrd="0" destOrd="0" presId="urn:microsoft.com/office/officeart/2005/8/layout/cycle3"/>
    <dgm:cxn modelId="{3A047D5A-EE2D-2348-B843-95A2E253CFD6}" type="presParOf" srcId="{9C312311-492A-7442-9EEF-80609C1E01D7}" destId="{2A4D963C-FC03-5D44-B031-839C57689F0C}" srcOrd="1" destOrd="0" presId="urn:microsoft.com/office/officeart/2005/8/layout/cycle3"/>
    <dgm:cxn modelId="{A333B84A-6DB2-3248-982C-3279943AAD2E}" type="presParOf" srcId="{9C312311-492A-7442-9EEF-80609C1E01D7}" destId="{02364C43-602A-5140-AA4E-5BE29C1256A9}" srcOrd="2" destOrd="0" presId="urn:microsoft.com/office/officeart/2005/8/layout/cycle3"/>
    <dgm:cxn modelId="{9A473883-F6B9-C146-897B-E733B1A20F5C}" type="presParOf" srcId="{9C312311-492A-7442-9EEF-80609C1E01D7}" destId="{0DB01295-A7CC-0F44-BB89-98074E6FD6BE}" srcOrd="3" destOrd="0" presId="urn:microsoft.com/office/officeart/2005/8/layout/cycle3"/>
    <dgm:cxn modelId="{E5BED25E-7075-6744-B20C-C94B0359C4BF}" type="presParOf" srcId="{9C312311-492A-7442-9EEF-80609C1E01D7}" destId="{D0ACB37A-A00A-754B-9305-79C56BC0F1E9}" srcOrd="4" destOrd="0" presId="urn:microsoft.com/office/officeart/2005/8/layout/cycle3"/>
    <dgm:cxn modelId="{9144365A-8BAC-C141-9217-846B4E56B1AE}" type="presParOf" srcId="{9C312311-492A-7442-9EEF-80609C1E01D7}" destId="{D967900A-ACFE-454E-B8D6-152DC3C44A12}" srcOrd="5" destOrd="0" presId="urn:microsoft.com/office/officeart/2005/8/layout/cycle3"/>
    <dgm:cxn modelId="{C1973B26-BB76-F84F-B078-2061477DE270}" type="presParOf" srcId="{9C312311-492A-7442-9EEF-80609C1E01D7}" destId="{27177175-712B-4E40-A55F-67F44C94AA48}" srcOrd="6" destOrd="0" presId="urn:microsoft.com/office/officeart/2005/8/layout/cycle3"/>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D963C-FC03-5D44-B031-839C57689F0C}">
      <dsp:nvSpPr>
        <dsp:cNvPr id="0" name=""/>
        <dsp:cNvSpPr/>
      </dsp:nvSpPr>
      <dsp:spPr>
        <a:xfrm>
          <a:off x="2487893" y="166249"/>
          <a:ext cx="6302509" cy="6302509"/>
        </a:xfrm>
        <a:prstGeom prst="circularArrow">
          <a:avLst>
            <a:gd name="adj1" fmla="val 5274"/>
            <a:gd name="adj2" fmla="val 312630"/>
            <a:gd name="adj3" fmla="val 14196625"/>
            <a:gd name="adj4" fmla="val 17145479"/>
            <a:gd name="adj5" fmla="val 5477"/>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16B91042-FD71-1D49-9547-1CF3D4A5A63E}">
      <dsp:nvSpPr>
        <dsp:cNvPr id="0" name=""/>
        <dsp:cNvSpPr/>
      </dsp:nvSpPr>
      <dsp:spPr>
        <a:xfrm>
          <a:off x="4360852" y="1799"/>
          <a:ext cx="2438859" cy="1836704"/>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Planning</a:t>
          </a:r>
        </a:p>
        <a:p>
          <a:pPr marL="114300" lvl="1" indent="-114300" algn="l" defTabSz="533400">
            <a:lnSpc>
              <a:spcPct val="90000"/>
            </a:lnSpc>
            <a:spcBef>
              <a:spcPct val="0"/>
            </a:spcBef>
            <a:spcAft>
              <a:spcPct val="15000"/>
            </a:spcAft>
            <a:buChar char="•"/>
          </a:pPr>
          <a:r>
            <a:rPr lang="en-US" sz="1200" kern="1200" dirty="0"/>
            <a:t>Rights and licenses</a:t>
          </a:r>
        </a:p>
        <a:p>
          <a:pPr marL="114300" lvl="1" indent="-114300" algn="l" defTabSz="533400">
            <a:lnSpc>
              <a:spcPct val="90000"/>
            </a:lnSpc>
            <a:spcBef>
              <a:spcPct val="0"/>
            </a:spcBef>
            <a:spcAft>
              <a:spcPct val="15000"/>
            </a:spcAft>
            <a:buChar char="•"/>
          </a:pPr>
          <a:r>
            <a:rPr lang="en-US" sz="1200" kern="1200" dirty="0"/>
            <a:t>GDPR and security</a:t>
          </a:r>
        </a:p>
        <a:p>
          <a:pPr marL="114300" lvl="1" indent="-114300" algn="l" defTabSz="533400">
            <a:lnSpc>
              <a:spcPct val="90000"/>
            </a:lnSpc>
            <a:spcBef>
              <a:spcPct val="0"/>
            </a:spcBef>
            <a:spcAft>
              <a:spcPct val="15000"/>
            </a:spcAft>
            <a:buChar char="•"/>
          </a:pPr>
          <a:r>
            <a:rPr lang="en-US" sz="1200" kern="1200" dirty="0"/>
            <a:t>Data flows and documentation</a:t>
          </a:r>
        </a:p>
        <a:p>
          <a:pPr marL="114300" lvl="1" indent="-114300" algn="l" defTabSz="533400">
            <a:lnSpc>
              <a:spcPct val="90000"/>
            </a:lnSpc>
            <a:spcBef>
              <a:spcPct val="0"/>
            </a:spcBef>
            <a:spcAft>
              <a:spcPct val="15000"/>
            </a:spcAft>
            <a:buChar char="•"/>
          </a:pPr>
          <a:r>
            <a:rPr lang="en-US" sz="1200" kern="1200" dirty="0"/>
            <a:t>Formats, schemas</a:t>
          </a:r>
        </a:p>
        <a:p>
          <a:pPr marL="114300" lvl="1" indent="-114300" algn="l" defTabSz="533400">
            <a:lnSpc>
              <a:spcPct val="90000"/>
            </a:lnSpc>
            <a:spcBef>
              <a:spcPct val="0"/>
            </a:spcBef>
            <a:spcAft>
              <a:spcPct val="15000"/>
            </a:spcAft>
            <a:buChar char="•"/>
          </a:pPr>
          <a:r>
            <a:rPr lang="en-US" sz="1200" kern="1200" dirty="0"/>
            <a:t>Services</a:t>
          </a:r>
        </a:p>
        <a:p>
          <a:pPr marL="114300" lvl="1" indent="-114300" algn="l" defTabSz="533400">
            <a:lnSpc>
              <a:spcPct val="90000"/>
            </a:lnSpc>
            <a:spcBef>
              <a:spcPct val="0"/>
            </a:spcBef>
            <a:spcAft>
              <a:spcPct val="15000"/>
            </a:spcAft>
            <a:buChar char="•"/>
          </a:pPr>
          <a:r>
            <a:rPr lang="en-US" sz="1200" kern="1200" dirty="0"/>
            <a:t>Data lifecycle</a:t>
          </a:r>
        </a:p>
      </dsp:txBody>
      <dsp:txXfrm>
        <a:off x="4450512" y="91459"/>
        <a:ext cx="2259539" cy="1657384"/>
      </dsp:txXfrm>
    </dsp:sp>
    <dsp:sp modelId="{02364C43-602A-5140-AA4E-5BE29C1256A9}">
      <dsp:nvSpPr>
        <dsp:cNvPr id="0" name=""/>
        <dsp:cNvSpPr/>
      </dsp:nvSpPr>
      <dsp:spPr>
        <a:xfrm>
          <a:off x="7571008" y="789724"/>
          <a:ext cx="2438859" cy="1842826"/>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Data collection and creation</a:t>
          </a:r>
        </a:p>
        <a:p>
          <a:pPr marL="114300" lvl="1" indent="-114300" algn="l" defTabSz="533400">
            <a:lnSpc>
              <a:spcPct val="90000"/>
            </a:lnSpc>
            <a:spcBef>
              <a:spcPct val="0"/>
            </a:spcBef>
            <a:spcAft>
              <a:spcPct val="15000"/>
            </a:spcAft>
            <a:buChar char="•"/>
          </a:pPr>
          <a:r>
            <a:rPr lang="en-US" sz="1200" kern="1200" dirty="0"/>
            <a:t>Support quality management</a:t>
          </a:r>
        </a:p>
        <a:p>
          <a:pPr marL="114300" lvl="1" indent="-114300" algn="l" defTabSz="533400">
            <a:lnSpc>
              <a:spcPct val="90000"/>
            </a:lnSpc>
            <a:spcBef>
              <a:spcPct val="0"/>
            </a:spcBef>
            <a:spcAft>
              <a:spcPct val="15000"/>
            </a:spcAft>
            <a:buChar char="•"/>
          </a:pPr>
          <a:r>
            <a:rPr lang="en-US" sz="1200" kern="1200" dirty="0"/>
            <a:t>Support interoperability</a:t>
          </a:r>
        </a:p>
        <a:p>
          <a:pPr marL="114300" lvl="1" indent="-114300" algn="l" defTabSz="533400">
            <a:lnSpc>
              <a:spcPct val="90000"/>
            </a:lnSpc>
            <a:spcBef>
              <a:spcPct val="0"/>
            </a:spcBef>
            <a:spcAft>
              <a:spcPct val="15000"/>
            </a:spcAft>
            <a:buChar char="•"/>
          </a:pPr>
          <a:r>
            <a:rPr lang="en-US" sz="1200" kern="1200" dirty="0"/>
            <a:t>Support metadata creation</a:t>
          </a:r>
        </a:p>
        <a:p>
          <a:pPr marL="114300" lvl="1" indent="-114300" algn="l" defTabSz="533400">
            <a:lnSpc>
              <a:spcPct val="90000"/>
            </a:lnSpc>
            <a:spcBef>
              <a:spcPct val="0"/>
            </a:spcBef>
            <a:spcAft>
              <a:spcPct val="15000"/>
            </a:spcAft>
            <a:buChar char="•"/>
          </a:pPr>
          <a:r>
            <a:rPr lang="en-US" sz="1200" kern="1200" dirty="0"/>
            <a:t>Help using PIDs if needed</a:t>
          </a:r>
        </a:p>
        <a:p>
          <a:pPr marL="114300" lvl="1" indent="-114300" algn="l" defTabSz="533400">
            <a:lnSpc>
              <a:spcPct val="90000"/>
            </a:lnSpc>
            <a:spcBef>
              <a:spcPct val="0"/>
            </a:spcBef>
            <a:spcAft>
              <a:spcPct val="15000"/>
            </a:spcAft>
            <a:buChar char="•"/>
          </a:pPr>
          <a:r>
            <a:rPr lang="en-GB" sz="1200" b="0" i="0" kern="1200" dirty="0"/>
            <a:t>Support agreeing on rights and licences</a:t>
          </a:r>
          <a:endParaRPr lang="en-US" sz="1200" kern="1200" dirty="0"/>
        </a:p>
      </dsp:txBody>
      <dsp:txXfrm>
        <a:off x="7660967" y="879683"/>
        <a:ext cx="2258941" cy="1662908"/>
      </dsp:txXfrm>
    </dsp:sp>
    <dsp:sp modelId="{0DB01295-A7CC-0F44-BB89-98074E6FD6BE}">
      <dsp:nvSpPr>
        <dsp:cNvPr id="0" name=""/>
        <dsp:cNvSpPr/>
      </dsp:nvSpPr>
      <dsp:spPr>
        <a:xfrm>
          <a:off x="7657489" y="3475663"/>
          <a:ext cx="2438859" cy="1838594"/>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Analysis</a:t>
          </a:r>
          <a:endParaRPr lang="en-US" sz="1200" kern="1200" dirty="0"/>
        </a:p>
        <a:p>
          <a:pPr marL="114300" lvl="1" indent="-114300" algn="l" defTabSz="533400">
            <a:lnSpc>
              <a:spcPct val="90000"/>
            </a:lnSpc>
            <a:spcBef>
              <a:spcPct val="0"/>
            </a:spcBef>
            <a:spcAft>
              <a:spcPct val="15000"/>
            </a:spcAft>
            <a:buChar char="•"/>
          </a:pPr>
          <a:r>
            <a:rPr lang="en-US" sz="1200" kern="1200" dirty="0"/>
            <a:t>Support documentation</a:t>
          </a:r>
        </a:p>
        <a:p>
          <a:pPr marL="114300" lvl="1" indent="-114300" algn="l" defTabSz="533400">
            <a:lnSpc>
              <a:spcPct val="90000"/>
            </a:lnSpc>
            <a:spcBef>
              <a:spcPct val="0"/>
            </a:spcBef>
            <a:spcAft>
              <a:spcPct val="15000"/>
            </a:spcAft>
            <a:buChar char="•"/>
          </a:pPr>
          <a:r>
            <a:rPr lang="en-US" sz="1200" kern="1200" dirty="0"/>
            <a:t>Support interoperability</a:t>
          </a:r>
        </a:p>
        <a:p>
          <a:pPr marL="114300" lvl="1" indent="-114300" algn="l" defTabSz="533400">
            <a:lnSpc>
              <a:spcPct val="90000"/>
            </a:lnSpc>
            <a:spcBef>
              <a:spcPct val="0"/>
            </a:spcBef>
            <a:spcAft>
              <a:spcPct val="15000"/>
            </a:spcAft>
            <a:buChar char="•"/>
          </a:pPr>
          <a:r>
            <a:rPr lang="en-US" sz="1200" kern="1200" dirty="0"/>
            <a:t>Support workflow management</a:t>
          </a:r>
        </a:p>
      </dsp:txBody>
      <dsp:txXfrm>
        <a:off x="7747242" y="3565416"/>
        <a:ext cx="2259353" cy="1659088"/>
      </dsp:txXfrm>
    </dsp:sp>
    <dsp:sp modelId="{D0ACB37A-A00A-754B-9305-79C56BC0F1E9}">
      <dsp:nvSpPr>
        <dsp:cNvPr id="0" name=""/>
        <dsp:cNvSpPr/>
      </dsp:nvSpPr>
      <dsp:spPr>
        <a:xfrm>
          <a:off x="4510803" y="4631412"/>
          <a:ext cx="2438859" cy="1756027"/>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Data storage &amp; sharing</a:t>
          </a:r>
        </a:p>
        <a:p>
          <a:pPr marL="114300" lvl="1" indent="-114300" algn="l" defTabSz="533400">
            <a:lnSpc>
              <a:spcPct val="90000"/>
            </a:lnSpc>
            <a:spcBef>
              <a:spcPct val="0"/>
            </a:spcBef>
            <a:spcAft>
              <a:spcPct val="15000"/>
            </a:spcAft>
            <a:buChar char="•"/>
          </a:pPr>
          <a:r>
            <a:rPr lang="en-US" sz="1200" kern="1200" dirty="0"/>
            <a:t>Support metadata creation</a:t>
          </a:r>
        </a:p>
        <a:p>
          <a:pPr marL="114300" lvl="1" indent="-114300" algn="l" defTabSz="533400">
            <a:lnSpc>
              <a:spcPct val="90000"/>
            </a:lnSpc>
            <a:spcBef>
              <a:spcPct val="0"/>
            </a:spcBef>
            <a:spcAft>
              <a:spcPct val="15000"/>
            </a:spcAft>
            <a:buChar char="•"/>
          </a:pPr>
          <a:r>
            <a:rPr lang="en-US" sz="1200" kern="1200" dirty="0"/>
            <a:t>Ensure interoperability</a:t>
          </a:r>
        </a:p>
        <a:p>
          <a:pPr marL="114300" lvl="1" indent="-114300" algn="l" defTabSz="533400">
            <a:lnSpc>
              <a:spcPct val="90000"/>
            </a:lnSpc>
            <a:spcBef>
              <a:spcPct val="0"/>
            </a:spcBef>
            <a:spcAft>
              <a:spcPct val="15000"/>
            </a:spcAft>
            <a:buChar char="•"/>
          </a:pPr>
          <a:r>
            <a:rPr lang="en-US" sz="1200" kern="1200" dirty="0"/>
            <a:t>Support security</a:t>
          </a:r>
        </a:p>
      </dsp:txBody>
      <dsp:txXfrm>
        <a:off x="4596525" y="4717134"/>
        <a:ext cx="2267415" cy="1584583"/>
      </dsp:txXfrm>
    </dsp:sp>
    <dsp:sp modelId="{D967900A-ACFE-454E-B8D6-152DC3C44A12}">
      <dsp:nvSpPr>
        <dsp:cNvPr id="0" name=""/>
        <dsp:cNvSpPr/>
      </dsp:nvSpPr>
      <dsp:spPr>
        <a:xfrm>
          <a:off x="1261430" y="3475673"/>
          <a:ext cx="2438859" cy="1835192"/>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Publication</a:t>
          </a:r>
        </a:p>
        <a:p>
          <a:pPr marL="114300" lvl="1" indent="-114300" algn="l" defTabSz="533400">
            <a:lnSpc>
              <a:spcPct val="90000"/>
            </a:lnSpc>
            <a:spcBef>
              <a:spcPct val="0"/>
            </a:spcBef>
            <a:spcAft>
              <a:spcPct val="15000"/>
            </a:spcAft>
            <a:buChar char="•"/>
          </a:pPr>
          <a:r>
            <a:rPr lang="en-US" sz="1200" kern="1200" dirty="0"/>
            <a:t>Support rights management</a:t>
          </a:r>
        </a:p>
        <a:p>
          <a:pPr marL="114300" lvl="1" indent="-114300" algn="l" defTabSz="533400">
            <a:lnSpc>
              <a:spcPct val="90000"/>
            </a:lnSpc>
            <a:spcBef>
              <a:spcPct val="0"/>
            </a:spcBef>
            <a:spcAft>
              <a:spcPct val="15000"/>
            </a:spcAft>
            <a:buChar char="•"/>
          </a:pPr>
          <a:r>
            <a:rPr lang="en-US" sz="1200" kern="1200" dirty="0"/>
            <a:t>Enable open access/access control</a:t>
          </a:r>
        </a:p>
      </dsp:txBody>
      <dsp:txXfrm>
        <a:off x="1351017" y="3565260"/>
        <a:ext cx="2259685" cy="1656018"/>
      </dsp:txXfrm>
    </dsp:sp>
    <dsp:sp modelId="{27177175-712B-4E40-A55F-67F44C94AA48}">
      <dsp:nvSpPr>
        <dsp:cNvPr id="0" name=""/>
        <dsp:cNvSpPr/>
      </dsp:nvSpPr>
      <dsp:spPr>
        <a:xfrm>
          <a:off x="1272131" y="792645"/>
          <a:ext cx="2438859" cy="1837033"/>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Preservation</a:t>
          </a:r>
        </a:p>
        <a:p>
          <a:pPr marL="114300" lvl="1" indent="-114300" algn="l" defTabSz="533400">
            <a:lnSpc>
              <a:spcPct val="90000"/>
            </a:lnSpc>
            <a:spcBef>
              <a:spcPct val="0"/>
            </a:spcBef>
            <a:spcAft>
              <a:spcPct val="15000"/>
            </a:spcAft>
            <a:buChar char="•"/>
          </a:pPr>
          <a:r>
            <a:rPr lang="en-US" sz="1200" kern="1200" dirty="0"/>
            <a:t>Ensure rights</a:t>
          </a:r>
        </a:p>
        <a:p>
          <a:pPr marL="114300" lvl="1" indent="-114300" algn="l" defTabSz="533400">
            <a:lnSpc>
              <a:spcPct val="90000"/>
            </a:lnSpc>
            <a:spcBef>
              <a:spcPct val="0"/>
            </a:spcBef>
            <a:spcAft>
              <a:spcPct val="15000"/>
            </a:spcAft>
            <a:buChar char="•"/>
          </a:pPr>
          <a:r>
            <a:rPr lang="en-US" sz="1200" kern="1200" dirty="0"/>
            <a:t>Follow internal process on assessment and contracts with </a:t>
          </a:r>
          <a:r>
            <a:rPr lang="en-US" sz="1200" kern="1200" dirty="0" err="1"/>
            <a:t>Minedu</a:t>
          </a:r>
          <a:r>
            <a:rPr lang="en-US" sz="1200" kern="1200" dirty="0"/>
            <a:t> and CSC</a:t>
          </a:r>
        </a:p>
        <a:p>
          <a:pPr marL="114300" lvl="1" indent="-114300" algn="l" defTabSz="533400">
            <a:lnSpc>
              <a:spcPct val="90000"/>
            </a:lnSpc>
            <a:spcBef>
              <a:spcPct val="0"/>
            </a:spcBef>
            <a:spcAft>
              <a:spcPct val="15000"/>
            </a:spcAft>
            <a:buChar char="•"/>
          </a:pPr>
          <a:r>
            <a:rPr lang="en-US" sz="1200" kern="1200" dirty="0"/>
            <a:t>Ensure validation by researcher</a:t>
          </a:r>
        </a:p>
        <a:p>
          <a:pPr marL="114300" lvl="1" indent="-114300" algn="l" defTabSz="533400">
            <a:lnSpc>
              <a:spcPct val="90000"/>
            </a:lnSpc>
            <a:spcBef>
              <a:spcPct val="0"/>
            </a:spcBef>
            <a:spcAft>
              <a:spcPct val="15000"/>
            </a:spcAft>
            <a:buChar char="•"/>
          </a:pPr>
          <a:r>
            <a:rPr lang="en-US" sz="1200" kern="1200" dirty="0"/>
            <a:t>Support creation of documentation</a:t>
          </a:r>
        </a:p>
      </dsp:txBody>
      <dsp:txXfrm>
        <a:off x="1361808" y="882322"/>
        <a:ext cx="2259505" cy="165767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5823ED28-5A5F-0941-B89F-F4AF178830ED}" type="datetimeFigureOut">
              <a:rPr lang="en-US"/>
              <a:pPr>
                <a:defRPr/>
              </a:pPr>
              <a:t>8/31/20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1A72242C-D862-4449-9C84-1E36A6DECBF7}" type="slidenum">
              <a:rPr lang="en-US"/>
              <a:pPr>
                <a:defRPr/>
              </a:pPr>
              <a:t>‹#›</a:t>
            </a:fld>
            <a:endParaRPr lang="en-US"/>
          </a:p>
        </p:txBody>
      </p:sp>
    </p:spTree>
    <p:extLst>
      <p:ext uri="{BB962C8B-B14F-4D97-AF65-F5344CB8AC3E}">
        <p14:creationId xmlns:p14="http://schemas.microsoft.com/office/powerpoint/2010/main" val="2899580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230F748F-9A13-4D4A-B1D7-80D08782129D}" type="datetimeFigureOut">
              <a:rPr lang="en-US"/>
              <a:pPr>
                <a:defRPr/>
              </a:pPr>
              <a:t>8/31/20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41EE56C2-9F01-D046-B9C3-ECC31849EFE2}" type="slidenum">
              <a:rPr lang="en-US"/>
              <a:pPr>
                <a:defRPr/>
              </a:pPr>
              <a:t>‹#›</a:t>
            </a:fld>
            <a:endParaRPr lang="en-US"/>
          </a:p>
        </p:txBody>
      </p:sp>
    </p:spTree>
    <p:extLst>
      <p:ext uri="{BB962C8B-B14F-4D97-AF65-F5344CB8AC3E}">
        <p14:creationId xmlns:p14="http://schemas.microsoft.com/office/powerpoint/2010/main" val="1830703007"/>
      </p:ext>
    </p:extLst>
  </p:cSld>
  <p:clrMap bg1="lt1" tx1="dk1" bg2="lt2" tx2="dk2" accent1="accent1" accent2="accent2" accent3="accent3" accent4="accent4" accent5="accent5" accent6="accent6" hlink="hlink" folHlink="folHlink"/>
  <p:hf hdr="0" ftr="0" dt="0"/>
  <p:notesStyle>
    <a:lvl1pPr algn="l" defTabSz="647289" rtl="0" eaLnBrk="0" fontAlgn="base" hangingPunct="0">
      <a:spcBef>
        <a:spcPct val="30000"/>
      </a:spcBef>
      <a:spcAft>
        <a:spcPct val="0"/>
      </a:spcAft>
      <a:defRPr sz="1705" kern="1200">
        <a:solidFill>
          <a:schemeClr val="tx1"/>
        </a:solidFill>
        <a:latin typeface="+mn-lt"/>
        <a:ea typeface="ＭＳ Ｐゴシック" charset="0"/>
        <a:cs typeface="ＭＳ Ｐゴシック" charset="0"/>
      </a:defRPr>
    </a:lvl1pPr>
    <a:lvl2pPr marL="647289" algn="l" defTabSz="647289" rtl="0" eaLnBrk="0" fontAlgn="base" hangingPunct="0">
      <a:spcBef>
        <a:spcPct val="30000"/>
      </a:spcBef>
      <a:spcAft>
        <a:spcPct val="0"/>
      </a:spcAft>
      <a:defRPr sz="1705" kern="1200">
        <a:solidFill>
          <a:schemeClr val="tx1"/>
        </a:solidFill>
        <a:latin typeface="+mn-lt"/>
        <a:ea typeface="ＭＳ Ｐゴシック" charset="0"/>
        <a:cs typeface="+mn-cs"/>
      </a:defRPr>
    </a:lvl2pPr>
    <a:lvl3pPr marL="1296833" algn="l" defTabSz="647289" rtl="0" eaLnBrk="0" fontAlgn="base" hangingPunct="0">
      <a:spcBef>
        <a:spcPct val="30000"/>
      </a:spcBef>
      <a:spcAft>
        <a:spcPct val="0"/>
      </a:spcAft>
      <a:defRPr sz="1705" kern="1200">
        <a:solidFill>
          <a:schemeClr val="tx1"/>
        </a:solidFill>
        <a:latin typeface="+mn-lt"/>
        <a:ea typeface="ＭＳ Ｐゴシック" charset="0"/>
        <a:cs typeface="+mn-cs"/>
      </a:defRPr>
    </a:lvl3pPr>
    <a:lvl4pPr marL="1946377" algn="l" defTabSz="647289" rtl="0" eaLnBrk="0" fontAlgn="base" hangingPunct="0">
      <a:spcBef>
        <a:spcPct val="30000"/>
      </a:spcBef>
      <a:spcAft>
        <a:spcPct val="0"/>
      </a:spcAft>
      <a:defRPr sz="1705" kern="1200">
        <a:solidFill>
          <a:schemeClr val="tx1"/>
        </a:solidFill>
        <a:latin typeface="+mn-lt"/>
        <a:ea typeface="ＭＳ Ｐゴシック" charset="0"/>
        <a:cs typeface="+mn-cs"/>
      </a:defRPr>
    </a:lvl4pPr>
    <a:lvl5pPr marL="2595922" algn="l" defTabSz="647289" rtl="0" eaLnBrk="0" fontAlgn="base" hangingPunct="0">
      <a:spcBef>
        <a:spcPct val="30000"/>
      </a:spcBef>
      <a:spcAft>
        <a:spcPct val="0"/>
      </a:spcAft>
      <a:defRPr sz="1705" kern="1200">
        <a:solidFill>
          <a:schemeClr val="tx1"/>
        </a:solidFill>
        <a:latin typeface="+mn-lt"/>
        <a:ea typeface="ＭＳ Ｐゴシック" charset="0"/>
        <a:cs typeface="+mn-cs"/>
      </a:defRPr>
    </a:lvl5pPr>
    <a:lvl6pPr marL="3246380" algn="l" defTabSz="649277" rtl="0" eaLnBrk="1" latinLnBrk="0" hangingPunct="1">
      <a:defRPr sz="1705" kern="1200">
        <a:solidFill>
          <a:schemeClr val="tx1"/>
        </a:solidFill>
        <a:latin typeface="+mn-lt"/>
        <a:ea typeface="+mn-ea"/>
        <a:cs typeface="+mn-cs"/>
      </a:defRPr>
    </a:lvl6pPr>
    <a:lvl7pPr marL="3895659" algn="l" defTabSz="649277" rtl="0" eaLnBrk="1" latinLnBrk="0" hangingPunct="1">
      <a:defRPr sz="1705" kern="1200">
        <a:solidFill>
          <a:schemeClr val="tx1"/>
        </a:solidFill>
        <a:latin typeface="+mn-lt"/>
        <a:ea typeface="+mn-ea"/>
        <a:cs typeface="+mn-cs"/>
      </a:defRPr>
    </a:lvl7pPr>
    <a:lvl8pPr marL="4544934" algn="l" defTabSz="649277" rtl="0" eaLnBrk="1" latinLnBrk="0" hangingPunct="1">
      <a:defRPr sz="1705" kern="1200">
        <a:solidFill>
          <a:schemeClr val="tx1"/>
        </a:solidFill>
        <a:latin typeface="+mn-lt"/>
        <a:ea typeface="+mn-ea"/>
        <a:cs typeface="+mn-cs"/>
      </a:defRPr>
    </a:lvl8pPr>
    <a:lvl9pPr marL="5194211" algn="l" defTabSz="649277" rtl="0" eaLnBrk="1" latinLnBrk="0" hangingPunct="1">
      <a:defRPr sz="17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47289" rtl="0" eaLnBrk="0" fontAlgn="base" latinLnBrk="0" hangingPunct="0">
              <a:lnSpc>
                <a:spcPct val="100000"/>
              </a:lnSpc>
              <a:spcBef>
                <a:spcPct val="30000"/>
              </a:spcBef>
              <a:spcAft>
                <a:spcPct val="0"/>
              </a:spcAft>
              <a:buClrTx/>
              <a:buSzTx/>
              <a:buFontTx/>
              <a:buNone/>
              <a:tabLst/>
              <a:defRPr/>
            </a:pPr>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a:t>
            </a:fld>
            <a:endParaRPr lang="en-US"/>
          </a:p>
        </p:txBody>
      </p:sp>
    </p:spTree>
    <p:extLst>
      <p:ext uri="{BB962C8B-B14F-4D97-AF65-F5344CB8AC3E}">
        <p14:creationId xmlns:p14="http://schemas.microsoft.com/office/powerpoint/2010/main" val="70444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47289" rtl="0" eaLnBrk="0" fontAlgn="base" latinLnBrk="0" hangingPunct="0">
              <a:lnSpc>
                <a:spcPct val="100000"/>
              </a:lnSpc>
              <a:spcBef>
                <a:spcPct val="30000"/>
              </a:spcBef>
              <a:spcAft>
                <a:spcPct val="0"/>
              </a:spcAft>
              <a:buClrTx/>
              <a:buSzTx/>
              <a:buFontTx/>
              <a:buNone/>
              <a:tabLst/>
              <a:defRPr/>
            </a:pPr>
            <a:endParaRPr lang="en-GB" dirty="0"/>
          </a:p>
          <a:p>
            <a:pPr marL="0" marR="0" indent="0" algn="l" defTabSz="647289"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10</a:t>
            </a:fld>
            <a:endParaRPr lang="en-US"/>
          </a:p>
        </p:txBody>
      </p:sp>
    </p:spTree>
    <p:extLst>
      <p:ext uri="{BB962C8B-B14F-4D97-AF65-F5344CB8AC3E}">
        <p14:creationId xmlns:p14="http://schemas.microsoft.com/office/powerpoint/2010/main" val="112387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11</a:t>
            </a:fld>
            <a:endParaRPr lang="en-US"/>
          </a:p>
        </p:txBody>
      </p:sp>
    </p:spTree>
    <p:extLst>
      <p:ext uri="{BB962C8B-B14F-4D97-AF65-F5344CB8AC3E}">
        <p14:creationId xmlns:p14="http://schemas.microsoft.com/office/powerpoint/2010/main" val="178581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12</a:t>
            </a:fld>
            <a:endParaRPr lang="en-US"/>
          </a:p>
        </p:txBody>
      </p:sp>
    </p:spTree>
    <p:extLst>
      <p:ext uri="{BB962C8B-B14F-4D97-AF65-F5344CB8AC3E}">
        <p14:creationId xmlns:p14="http://schemas.microsoft.com/office/powerpoint/2010/main" val="1548013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13</a:t>
            </a:fld>
            <a:endParaRPr lang="en-US"/>
          </a:p>
        </p:txBody>
      </p:sp>
    </p:spTree>
    <p:extLst>
      <p:ext uri="{BB962C8B-B14F-4D97-AF65-F5344CB8AC3E}">
        <p14:creationId xmlns:p14="http://schemas.microsoft.com/office/powerpoint/2010/main" val="115246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14</a:t>
            </a:fld>
            <a:endParaRPr lang="en-US"/>
          </a:p>
        </p:txBody>
      </p:sp>
    </p:spTree>
    <p:extLst>
      <p:ext uri="{BB962C8B-B14F-4D97-AF65-F5344CB8AC3E}">
        <p14:creationId xmlns:p14="http://schemas.microsoft.com/office/powerpoint/2010/main" val="210568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15</a:t>
            </a:fld>
            <a:endParaRPr lang="en-US"/>
          </a:p>
        </p:txBody>
      </p:sp>
    </p:spTree>
    <p:extLst>
      <p:ext uri="{BB962C8B-B14F-4D97-AF65-F5344CB8AC3E}">
        <p14:creationId xmlns:p14="http://schemas.microsoft.com/office/powerpoint/2010/main" val="125135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16</a:t>
            </a:fld>
            <a:endParaRPr lang="en-US"/>
          </a:p>
        </p:txBody>
      </p:sp>
    </p:spTree>
    <p:extLst>
      <p:ext uri="{BB962C8B-B14F-4D97-AF65-F5344CB8AC3E}">
        <p14:creationId xmlns:p14="http://schemas.microsoft.com/office/powerpoint/2010/main" val="3557223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17</a:t>
            </a:fld>
            <a:endParaRPr lang="en-US"/>
          </a:p>
        </p:txBody>
      </p:sp>
    </p:spTree>
    <p:extLst>
      <p:ext uri="{BB962C8B-B14F-4D97-AF65-F5344CB8AC3E}">
        <p14:creationId xmlns:p14="http://schemas.microsoft.com/office/powerpoint/2010/main" val="140069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18</a:t>
            </a:fld>
            <a:endParaRPr lang="en-US"/>
          </a:p>
        </p:txBody>
      </p:sp>
    </p:spTree>
    <p:extLst>
      <p:ext uri="{BB962C8B-B14F-4D97-AF65-F5344CB8AC3E}">
        <p14:creationId xmlns:p14="http://schemas.microsoft.com/office/powerpoint/2010/main" val="2750871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19</a:t>
            </a:fld>
            <a:endParaRPr lang="en-US"/>
          </a:p>
        </p:txBody>
      </p:sp>
    </p:spTree>
    <p:extLst>
      <p:ext uri="{BB962C8B-B14F-4D97-AF65-F5344CB8AC3E}">
        <p14:creationId xmlns:p14="http://schemas.microsoft.com/office/powerpoint/2010/main" val="174884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47289" rtl="0" eaLnBrk="0" fontAlgn="base" latinLnBrk="0" hangingPunct="0">
              <a:lnSpc>
                <a:spcPct val="100000"/>
              </a:lnSpc>
              <a:spcBef>
                <a:spcPct val="30000"/>
              </a:spcBef>
              <a:spcAft>
                <a:spcPct val="0"/>
              </a:spcAft>
              <a:buClrTx/>
              <a:buSzTx/>
              <a:buFontTx/>
              <a:buNone/>
              <a:tabLst/>
              <a:defRPr/>
            </a:pPr>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a:t>
            </a:fld>
            <a:endParaRPr lang="en-US"/>
          </a:p>
        </p:txBody>
      </p:sp>
    </p:spTree>
    <p:extLst>
      <p:ext uri="{BB962C8B-B14F-4D97-AF65-F5344CB8AC3E}">
        <p14:creationId xmlns:p14="http://schemas.microsoft.com/office/powerpoint/2010/main" val="884425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20</a:t>
            </a:fld>
            <a:endParaRPr lang="en-US"/>
          </a:p>
        </p:txBody>
      </p:sp>
    </p:spTree>
    <p:extLst>
      <p:ext uri="{BB962C8B-B14F-4D97-AF65-F5344CB8AC3E}">
        <p14:creationId xmlns:p14="http://schemas.microsoft.com/office/powerpoint/2010/main" val="3238314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21</a:t>
            </a:fld>
            <a:endParaRPr lang="en-US"/>
          </a:p>
        </p:txBody>
      </p:sp>
    </p:spTree>
    <p:extLst>
      <p:ext uri="{BB962C8B-B14F-4D97-AF65-F5344CB8AC3E}">
        <p14:creationId xmlns:p14="http://schemas.microsoft.com/office/powerpoint/2010/main" val="4169606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22</a:t>
            </a:fld>
            <a:endParaRPr lang="en-US"/>
          </a:p>
        </p:txBody>
      </p:sp>
    </p:spTree>
    <p:extLst>
      <p:ext uri="{BB962C8B-B14F-4D97-AF65-F5344CB8AC3E}">
        <p14:creationId xmlns:p14="http://schemas.microsoft.com/office/powerpoint/2010/main" val="255199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23</a:t>
            </a:fld>
            <a:endParaRPr lang="en-US"/>
          </a:p>
        </p:txBody>
      </p:sp>
    </p:spTree>
    <p:extLst>
      <p:ext uri="{BB962C8B-B14F-4D97-AF65-F5344CB8AC3E}">
        <p14:creationId xmlns:p14="http://schemas.microsoft.com/office/powerpoint/2010/main" val="1846714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24</a:t>
            </a:fld>
            <a:endParaRPr lang="en-US"/>
          </a:p>
        </p:txBody>
      </p:sp>
    </p:spTree>
    <p:extLst>
      <p:ext uri="{BB962C8B-B14F-4D97-AF65-F5344CB8AC3E}">
        <p14:creationId xmlns:p14="http://schemas.microsoft.com/office/powerpoint/2010/main" val="750233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25</a:t>
            </a:fld>
            <a:endParaRPr lang="en-US"/>
          </a:p>
        </p:txBody>
      </p:sp>
    </p:spTree>
    <p:extLst>
      <p:ext uri="{BB962C8B-B14F-4D97-AF65-F5344CB8AC3E}">
        <p14:creationId xmlns:p14="http://schemas.microsoft.com/office/powerpoint/2010/main" val="3220401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26</a:t>
            </a:fld>
            <a:endParaRPr lang="en-US"/>
          </a:p>
        </p:txBody>
      </p:sp>
    </p:spTree>
    <p:extLst>
      <p:ext uri="{BB962C8B-B14F-4D97-AF65-F5344CB8AC3E}">
        <p14:creationId xmlns:p14="http://schemas.microsoft.com/office/powerpoint/2010/main" val="529706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27</a:t>
            </a:fld>
            <a:endParaRPr lang="en-US"/>
          </a:p>
        </p:txBody>
      </p:sp>
    </p:spTree>
    <p:extLst>
      <p:ext uri="{BB962C8B-B14F-4D97-AF65-F5344CB8AC3E}">
        <p14:creationId xmlns:p14="http://schemas.microsoft.com/office/powerpoint/2010/main" val="3968125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28</a:t>
            </a:fld>
            <a:endParaRPr lang="en-US"/>
          </a:p>
        </p:txBody>
      </p:sp>
    </p:spTree>
    <p:extLst>
      <p:ext uri="{BB962C8B-B14F-4D97-AF65-F5344CB8AC3E}">
        <p14:creationId xmlns:p14="http://schemas.microsoft.com/office/powerpoint/2010/main" val="217123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29</a:t>
            </a:fld>
            <a:endParaRPr lang="en-US"/>
          </a:p>
        </p:txBody>
      </p:sp>
    </p:spTree>
    <p:extLst>
      <p:ext uri="{BB962C8B-B14F-4D97-AF65-F5344CB8AC3E}">
        <p14:creationId xmlns:p14="http://schemas.microsoft.com/office/powerpoint/2010/main" val="120320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3</a:t>
            </a:fld>
            <a:endParaRPr lang="en-US"/>
          </a:p>
        </p:txBody>
      </p:sp>
    </p:spTree>
    <p:extLst>
      <p:ext uri="{BB962C8B-B14F-4D97-AF65-F5344CB8AC3E}">
        <p14:creationId xmlns:p14="http://schemas.microsoft.com/office/powerpoint/2010/main" val="319675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7289" rtl="0" eaLnBrk="0" fontAlgn="base" latinLnBrk="0" hangingPunct="0">
              <a:lnSpc>
                <a:spcPct val="100000"/>
              </a:lnSpc>
              <a:spcBef>
                <a:spcPct val="30000"/>
              </a:spcBef>
              <a:spcAft>
                <a:spcPct val="0"/>
              </a:spcAft>
              <a:buClrTx/>
              <a:buSzTx/>
              <a:buFontTx/>
              <a:buNone/>
              <a:tabLst/>
              <a:defRPr/>
            </a:pPr>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4</a:t>
            </a:fld>
            <a:endParaRPr lang="en-US"/>
          </a:p>
        </p:txBody>
      </p:sp>
    </p:spTree>
    <p:extLst>
      <p:ext uri="{BB962C8B-B14F-4D97-AF65-F5344CB8AC3E}">
        <p14:creationId xmlns:p14="http://schemas.microsoft.com/office/powerpoint/2010/main" val="789469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5</a:t>
            </a:fld>
            <a:endParaRPr lang="en-US"/>
          </a:p>
        </p:txBody>
      </p:sp>
    </p:spTree>
    <p:extLst>
      <p:ext uri="{BB962C8B-B14F-4D97-AF65-F5344CB8AC3E}">
        <p14:creationId xmlns:p14="http://schemas.microsoft.com/office/powerpoint/2010/main" val="260080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6</a:t>
            </a:fld>
            <a:endParaRPr lang="en-US"/>
          </a:p>
        </p:txBody>
      </p:sp>
    </p:spTree>
    <p:extLst>
      <p:ext uri="{BB962C8B-B14F-4D97-AF65-F5344CB8AC3E}">
        <p14:creationId xmlns:p14="http://schemas.microsoft.com/office/powerpoint/2010/main" val="3884737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7</a:t>
            </a:fld>
            <a:endParaRPr lang="en-US"/>
          </a:p>
        </p:txBody>
      </p:sp>
    </p:spTree>
    <p:extLst>
      <p:ext uri="{BB962C8B-B14F-4D97-AF65-F5344CB8AC3E}">
        <p14:creationId xmlns:p14="http://schemas.microsoft.com/office/powerpoint/2010/main" val="56409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8</a:t>
            </a:fld>
            <a:endParaRPr lang="en-US"/>
          </a:p>
        </p:txBody>
      </p:sp>
    </p:spTree>
    <p:extLst>
      <p:ext uri="{BB962C8B-B14F-4D97-AF65-F5344CB8AC3E}">
        <p14:creationId xmlns:p14="http://schemas.microsoft.com/office/powerpoint/2010/main" val="345675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41EE56C2-9F01-D046-B9C3-ECC31849EFE2}" type="slidenum">
              <a:rPr lang="en-US" smtClean="0"/>
              <a:pPr>
                <a:defRPr/>
              </a:pPr>
              <a:t>9</a:t>
            </a:fld>
            <a:endParaRPr lang="en-US"/>
          </a:p>
        </p:txBody>
      </p:sp>
    </p:spTree>
    <p:extLst>
      <p:ext uri="{BB962C8B-B14F-4D97-AF65-F5344CB8AC3E}">
        <p14:creationId xmlns:p14="http://schemas.microsoft.com/office/powerpoint/2010/main" val="3329314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www.facebook.com/CSCfi" TargetMode="External"/><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sp>
        <p:nvSpPr>
          <p:cNvPr id="55" name="Rectangle 54"/>
          <p:cNvSpPr/>
          <p:nvPr userDrawn="1"/>
        </p:nvSpPr>
        <p:spPr>
          <a:xfrm>
            <a:off x="0" y="5149701"/>
            <a:ext cx="2879984" cy="1708301"/>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63596"/>
            <a:ext cx="2885674" cy="291005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6803" y="5156457"/>
            <a:ext cx="7058429" cy="1703657"/>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3680" y="-2035"/>
            <a:ext cx="9318322" cy="2293290"/>
          </a:xfrm>
          <a:prstGeom prst="rect">
            <a:avLst/>
          </a:prstGeom>
        </p:spPr>
      </p:pic>
      <p:sp>
        <p:nvSpPr>
          <p:cNvPr id="15" name="Rectangle 14"/>
          <p:cNvSpPr/>
          <p:nvPr userDrawn="1"/>
        </p:nvSpPr>
        <p:spPr>
          <a:xfrm>
            <a:off x="2879984" y="2284497"/>
            <a:ext cx="9312017" cy="2884950"/>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3917451" y="2836748"/>
            <a:ext cx="7117957" cy="1397003"/>
          </a:xfrm>
        </p:spPr>
        <p:txBody>
          <a:bodyPr anchor="t">
            <a:normAutofit/>
          </a:bodyPr>
          <a:lstStyle>
            <a:lvl1pPr algn="l">
              <a:lnSpc>
                <a:spcPct val="90000"/>
              </a:lnSpc>
              <a:defRPr sz="3067" baseline="0">
                <a:solidFill>
                  <a:srgbClr val="025C96"/>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3917451" y="4298165"/>
            <a:ext cx="7117957" cy="500236"/>
          </a:xfrm>
        </p:spPr>
        <p:txBody>
          <a:bodyPr>
            <a:normAutofit/>
          </a:bodyPr>
          <a:lstStyle>
            <a:lvl1pPr marL="0" indent="0" algn="l">
              <a:buNone/>
              <a:defRPr sz="1334">
                <a:solidFill>
                  <a:srgbClr val="025C96"/>
                </a:solidFill>
                <a:latin typeface="Corbel"/>
                <a:cs typeface="Corbel"/>
              </a:defRPr>
            </a:lvl1pPr>
            <a:lvl2pPr marL="446819" indent="0" algn="ctr">
              <a:buNone/>
              <a:defRPr>
                <a:solidFill>
                  <a:schemeClr val="tx1">
                    <a:tint val="75000"/>
                  </a:schemeClr>
                </a:solidFill>
              </a:defRPr>
            </a:lvl2pPr>
            <a:lvl3pPr marL="893639" indent="0" algn="ctr">
              <a:buNone/>
              <a:defRPr>
                <a:solidFill>
                  <a:schemeClr val="tx1">
                    <a:tint val="75000"/>
                  </a:schemeClr>
                </a:solidFill>
              </a:defRPr>
            </a:lvl3pPr>
            <a:lvl4pPr marL="1340454" indent="0" algn="ctr">
              <a:buNone/>
              <a:defRPr>
                <a:solidFill>
                  <a:schemeClr val="tx1">
                    <a:tint val="75000"/>
                  </a:schemeClr>
                </a:solidFill>
              </a:defRPr>
            </a:lvl4pPr>
            <a:lvl5pPr marL="1787274" indent="0" algn="ctr">
              <a:buNone/>
              <a:defRPr>
                <a:solidFill>
                  <a:schemeClr val="tx1">
                    <a:tint val="75000"/>
                  </a:schemeClr>
                </a:solidFill>
              </a:defRPr>
            </a:lvl5pPr>
            <a:lvl6pPr marL="2234091" indent="0" algn="ctr">
              <a:buNone/>
              <a:defRPr>
                <a:solidFill>
                  <a:schemeClr val="tx1">
                    <a:tint val="75000"/>
                  </a:schemeClr>
                </a:solidFill>
              </a:defRPr>
            </a:lvl6pPr>
            <a:lvl7pPr marL="2680907" indent="0" algn="ctr">
              <a:buNone/>
              <a:defRPr>
                <a:solidFill>
                  <a:schemeClr val="tx1">
                    <a:tint val="75000"/>
                  </a:schemeClr>
                </a:solidFill>
              </a:defRPr>
            </a:lvl7pPr>
            <a:lvl8pPr marL="3127727" indent="0" algn="ctr">
              <a:buNone/>
              <a:defRPr>
                <a:solidFill>
                  <a:schemeClr val="tx1">
                    <a:tint val="75000"/>
                  </a:schemeClr>
                </a:solidFill>
              </a:defRPr>
            </a:lvl8pPr>
            <a:lvl9pPr marL="3574546" indent="0" algn="ctr">
              <a:buNone/>
              <a:defRPr>
                <a:solidFill>
                  <a:schemeClr val="tx1">
                    <a:tint val="75000"/>
                  </a:schemeClr>
                </a:solidFill>
              </a:defRPr>
            </a:lvl9pPr>
          </a:lstStyle>
          <a:p>
            <a:r>
              <a:rPr lang="en-US"/>
              <a:t>Click to edit Master subtitle style</a:t>
            </a:r>
            <a:endParaRPr lang="en-US" dirty="0"/>
          </a:p>
        </p:txBody>
      </p:sp>
      <p:sp>
        <p:nvSpPr>
          <p:cNvPr id="42" name="Rectangle 41"/>
          <p:cNvSpPr/>
          <p:nvPr userDrawn="1"/>
        </p:nvSpPr>
        <p:spPr>
          <a:xfrm>
            <a:off x="0" y="1"/>
            <a:ext cx="2879983" cy="2284497"/>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50" name="Rectangle 49"/>
          <p:cNvSpPr/>
          <p:nvPr userDrawn="1"/>
        </p:nvSpPr>
        <p:spPr>
          <a:xfrm>
            <a:off x="0" y="4690261"/>
            <a:ext cx="451503" cy="47918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9926621" y="5169447"/>
            <a:ext cx="2273846" cy="1688556"/>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11722088" y="4669833"/>
            <a:ext cx="475200" cy="50600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9434011" y="5180150"/>
            <a:ext cx="496195" cy="50600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11400488" y="5169447"/>
            <a:ext cx="321600" cy="340134"/>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2541925" y="5155172"/>
            <a:ext cx="335141" cy="953429"/>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8952" y="423113"/>
            <a:ext cx="1402080" cy="1438276"/>
          </a:xfrm>
          <a:prstGeom prst="rect">
            <a:avLst/>
          </a:prstGeom>
        </p:spPr>
      </p:pic>
    </p:spTree>
    <p:extLst>
      <p:ext uri="{BB962C8B-B14F-4D97-AF65-F5344CB8AC3E}">
        <p14:creationId xmlns:p14="http://schemas.microsoft.com/office/powerpoint/2010/main" val="405794519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339112" y="1598140"/>
            <a:ext cx="4598577" cy="4525963"/>
          </a:xfrm>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609605" y="1600214"/>
            <a:ext cx="5260620" cy="4523889"/>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393899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9" y="1600214"/>
            <a:ext cx="5091289" cy="4525963"/>
          </a:xfrm>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3"/>
          </p:nvPr>
        </p:nvSpPr>
        <p:spPr>
          <a:xfrm>
            <a:off x="6071725" y="1600214"/>
            <a:ext cx="4815788" cy="4525963"/>
          </a:xfrm>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934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2389718" y="4800603"/>
            <a:ext cx="7315200" cy="566738"/>
          </a:xfrm>
        </p:spPr>
        <p:txBody>
          <a:bodyPr anchor="b"/>
          <a:lstStyle>
            <a:lvl1pPr algn="l">
              <a:defRPr sz="2000" b="0"/>
            </a:lvl1pPr>
          </a:lstStyle>
          <a:p>
            <a:r>
              <a:rPr lang="en-US"/>
              <a:t>Click to edit Master title style</a:t>
            </a:r>
            <a:endParaRPr lang="en-US" dirty="0"/>
          </a:p>
        </p:txBody>
      </p:sp>
      <p:sp>
        <p:nvSpPr>
          <p:cNvPr id="7" name="Picture Placeholder 2"/>
          <p:cNvSpPr>
            <a:spLocks noGrp="1"/>
          </p:cNvSpPr>
          <p:nvPr>
            <p:ph type="pic" idx="1"/>
          </p:nvPr>
        </p:nvSpPr>
        <p:spPr>
          <a:xfrm>
            <a:off x="2389718" y="612779"/>
            <a:ext cx="7315200" cy="4114800"/>
          </a:xfrm>
        </p:spPr>
        <p:txBody>
          <a:bodyPr rtlCol="0">
            <a:normAutofit/>
          </a:bodyPr>
          <a:lstStyle>
            <a:lvl1pPr marL="0" indent="0">
              <a:buNone/>
              <a:defRPr sz="3067"/>
            </a:lvl1pPr>
            <a:lvl2pPr marL="446819" indent="0">
              <a:buNone/>
              <a:defRPr sz="2800"/>
            </a:lvl2pPr>
            <a:lvl3pPr marL="893639" indent="0">
              <a:buNone/>
              <a:defRPr sz="2399"/>
            </a:lvl3pPr>
            <a:lvl4pPr marL="1340454" indent="0">
              <a:buNone/>
              <a:defRPr sz="2000"/>
            </a:lvl4pPr>
            <a:lvl5pPr marL="1787274" indent="0">
              <a:buNone/>
              <a:defRPr sz="2000"/>
            </a:lvl5pPr>
            <a:lvl6pPr marL="2234091" indent="0">
              <a:buNone/>
              <a:defRPr sz="2000"/>
            </a:lvl6pPr>
            <a:lvl7pPr marL="2680907" indent="0">
              <a:buNone/>
              <a:defRPr sz="2000"/>
            </a:lvl7pPr>
            <a:lvl8pPr marL="3127727" indent="0">
              <a:buNone/>
              <a:defRPr sz="2000"/>
            </a:lvl8pPr>
            <a:lvl9pPr marL="3574546" indent="0">
              <a:buNone/>
              <a:defRPr sz="2000"/>
            </a:lvl9pPr>
          </a:lstStyle>
          <a:p>
            <a:pPr lvl="0"/>
            <a:r>
              <a:rPr lang="en-US" noProof="0"/>
              <a:t>Click icon to add picture</a:t>
            </a:r>
          </a:p>
        </p:txBody>
      </p:sp>
      <p:sp>
        <p:nvSpPr>
          <p:cNvPr id="8" name="Text Placeholder 3"/>
          <p:cNvSpPr>
            <a:spLocks noGrp="1"/>
          </p:cNvSpPr>
          <p:nvPr>
            <p:ph type="body" sz="half" idx="2"/>
          </p:nvPr>
        </p:nvSpPr>
        <p:spPr>
          <a:xfrm>
            <a:off x="2389718" y="5367340"/>
            <a:ext cx="7315200" cy="804862"/>
          </a:xfrm>
        </p:spPr>
        <p:txBody>
          <a:bodyPr>
            <a:normAutofit/>
          </a:bodyPr>
          <a:lstStyle>
            <a:lvl1pPr marL="0" indent="0">
              <a:buNone/>
              <a:defRPr sz="1200"/>
            </a:lvl1pPr>
            <a:lvl2pPr marL="446819" indent="0">
              <a:buNone/>
              <a:defRPr sz="1200"/>
            </a:lvl2pPr>
            <a:lvl3pPr marL="893639" indent="0">
              <a:buNone/>
              <a:defRPr sz="933"/>
            </a:lvl3pPr>
            <a:lvl4pPr marL="1340454" indent="0">
              <a:buNone/>
              <a:defRPr sz="933"/>
            </a:lvl4pPr>
            <a:lvl5pPr marL="1787274" indent="0">
              <a:buNone/>
              <a:defRPr sz="933"/>
            </a:lvl5pPr>
            <a:lvl6pPr marL="2234091" indent="0">
              <a:buNone/>
              <a:defRPr sz="933"/>
            </a:lvl6pPr>
            <a:lvl7pPr marL="2680907" indent="0">
              <a:buNone/>
              <a:defRPr sz="933"/>
            </a:lvl7pPr>
            <a:lvl8pPr marL="3127727" indent="0">
              <a:buNone/>
              <a:defRPr sz="933"/>
            </a:lvl8pPr>
            <a:lvl9pPr marL="3574546" indent="0">
              <a:buNone/>
              <a:defRPr sz="933"/>
            </a:lvl9pPr>
          </a:lstStyle>
          <a:p>
            <a:pPr lvl="0"/>
            <a:r>
              <a:rPr lang="en-US"/>
              <a:t>Edit Master text styles</a:t>
            </a:r>
          </a:p>
        </p:txBody>
      </p:sp>
    </p:spTree>
    <p:extLst>
      <p:ext uri="{BB962C8B-B14F-4D97-AF65-F5344CB8AC3E}">
        <p14:creationId xmlns:p14="http://schemas.microsoft.com/office/powerpoint/2010/main" val="3352099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4"/>
            <a:ext cx="12192000" cy="6692824"/>
          </a:xfrm>
        </p:spPr>
        <p:txBody>
          <a:bodyPr rtlCol="0">
            <a:normAutofit/>
          </a:bodyPr>
          <a:lstStyle>
            <a:lvl1pPr marL="0" indent="0">
              <a:buNone/>
              <a:defRPr sz="3067"/>
            </a:lvl1pPr>
            <a:lvl2pPr marL="446819" indent="0">
              <a:buNone/>
              <a:defRPr sz="2800"/>
            </a:lvl2pPr>
            <a:lvl3pPr marL="893639" indent="0">
              <a:buNone/>
              <a:defRPr sz="2399"/>
            </a:lvl3pPr>
            <a:lvl4pPr marL="1340454" indent="0">
              <a:buNone/>
              <a:defRPr sz="2000"/>
            </a:lvl4pPr>
            <a:lvl5pPr marL="1787274" indent="0">
              <a:buNone/>
              <a:defRPr sz="2000"/>
            </a:lvl5pPr>
            <a:lvl6pPr marL="2234091" indent="0">
              <a:buNone/>
              <a:defRPr sz="2000"/>
            </a:lvl6pPr>
            <a:lvl7pPr marL="2680907" indent="0">
              <a:buNone/>
              <a:defRPr sz="2000"/>
            </a:lvl7pPr>
            <a:lvl8pPr marL="3127727" indent="0">
              <a:buNone/>
              <a:defRPr sz="2000"/>
            </a:lvl8pPr>
            <a:lvl9pPr marL="3574546" indent="0">
              <a:buNone/>
              <a:defRPr sz="2000"/>
            </a:lvl9pPr>
          </a:lstStyle>
          <a:p>
            <a:pPr lvl="0"/>
            <a:r>
              <a:rPr lang="en-US" noProof="0"/>
              <a:t>Click icon to add picture</a:t>
            </a:r>
            <a:endParaRPr lang="en-US" noProof="0" dirty="0"/>
          </a:p>
        </p:txBody>
      </p:sp>
    </p:spTree>
    <p:extLst>
      <p:ext uri="{BB962C8B-B14F-4D97-AF65-F5344CB8AC3E}">
        <p14:creationId xmlns:p14="http://schemas.microsoft.com/office/powerpoint/2010/main" val="150985369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1" y="1"/>
            <a:ext cx="12192000" cy="66933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 y="2280123"/>
            <a:ext cx="12192000" cy="4413251"/>
          </a:xfrm>
          <a:prstGeom prst="rect">
            <a:avLst/>
          </a:prstGeom>
        </p:spPr>
      </p:pic>
      <p:sp>
        <p:nvSpPr>
          <p:cNvPr id="7" name="Rectangle 6"/>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8" name="Rectangle 7"/>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9" name="Rectangle 8"/>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9110135" y="4438193"/>
            <a:ext cx="3092450" cy="105994"/>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20" name="Rectangle 19"/>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1" name="Rectangle 20"/>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2" name="Rectangle 21"/>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sp>
        <p:nvSpPr>
          <p:cNvPr id="23" name="TextBox 22"/>
          <p:cNvSpPr txBox="1"/>
          <p:nvPr userDrawn="1"/>
        </p:nvSpPr>
        <p:spPr>
          <a:xfrm>
            <a:off x="7685315" y="7480750"/>
            <a:ext cx="184707" cy="369332"/>
          </a:xfrm>
          <a:prstGeom prst="rect">
            <a:avLst/>
          </a:prstGeom>
          <a:noFill/>
        </p:spPr>
        <p:txBody>
          <a:bodyPr wrap="none" rtlCol="0">
            <a:spAutoFit/>
          </a:bodyPr>
          <a:lstStyle/>
          <a:p>
            <a:endParaRPr lang="en-US" dirty="0"/>
          </a:p>
        </p:txBody>
      </p:sp>
      <p:sp>
        <p:nvSpPr>
          <p:cNvPr id="29" name="TextBox 28"/>
          <p:cNvSpPr txBox="1"/>
          <p:nvPr userDrawn="1"/>
        </p:nvSpPr>
        <p:spPr>
          <a:xfrm>
            <a:off x="8131629" y="7596731"/>
            <a:ext cx="184707" cy="369332"/>
          </a:xfrm>
          <a:prstGeom prst="rect">
            <a:avLst/>
          </a:prstGeom>
          <a:noFill/>
        </p:spPr>
        <p:txBody>
          <a:bodyPr wrap="none" rtlCol="0">
            <a:spAutoFit/>
          </a:bodyPr>
          <a:lstStyle/>
          <a:p>
            <a:endParaRPr lang="en-US" dirty="0"/>
          </a:p>
        </p:txBody>
      </p:sp>
      <p:sp>
        <p:nvSpPr>
          <p:cNvPr id="34" name="TextBox 33"/>
          <p:cNvSpPr txBox="1"/>
          <p:nvPr userDrawn="1"/>
        </p:nvSpPr>
        <p:spPr>
          <a:xfrm>
            <a:off x="7249887" y="7991066"/>
            <a:ext cx="184707"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9110135" y="4438193"/>
            <a:ext cx="3092450" cy="105994"/>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9104039" y="4438193"/>
            <a:ext cx="3092450" cy="105994"/>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1887494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1" y="1"/>
            <a:ext cx="12192000" cy="6693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15288"/>
            <a:ext cx="12192000" cy="4397027"/>
          </a:xfrm>
          <a:prstGeom prst="rect">
            <a:avLst/>
          </a:prstGeom>
        </p:spPr>
      </p:pic>
      <p:sp>
        <p:nvSpPr>
          <p:cNvPr id="9" name="Rectangle 8"/>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0" name="Rectangle 9"/>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1" name="Rectangle 10"/>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9110135" y="4444688"/>
            <a:ext cx="3092450" cy="105994"/>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24" name="Rectangle 23"/>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5" name="Rectangle 24"/>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sp>
        <p:nvSpPr>
          <p:cNvPr id="23" name="Rectangle 22"/>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414200405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1" y="3"/>
            <a:ext cx="12192000" cy="6715923"/>
          </a:xfrm>
          <a:prstGeom prst="rect">
            <a:avLst/>
          </a:prstGeom>
          <a:solidFill>
            <a:srgbClr val="EA1D7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280817"/>
            <a:ext cx="12192000" cy="4417273"/>
          </a:xfrm>
          <a:prstGeom prst="rect">
            <a:avLst/>
          </a:prstGeom>
        </p:spPr>
      </p:pic>
      <p:sp>
        <p:nvSpPr>
          <p:cNvPr id="8" name="Rectangle 7"/>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9" name="Rectangle 8"/>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1" name="Rectangle 10"/>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9104039" y="4438193"/>
            <a:ext cx="3092450" cy="105994"/>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22" name="Rectangle 21"/>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3" name="Rectangle 22"/>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5" name="Rectangle 24"/>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55759962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1" y="1"/>
            <a:ext cx="12192000" cy="66933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 y="2290024"/>
            <a:ext cx="12192000" cy="4415322"/>
          </a:xfrm>
          <a:prstGeom prst="rect">
            <a:avLst/>
          </a:prstGeom>
        </p:spPr>
      </p:pic>
      <p:sp>
        <p:nvSpPr>
          <p:cNvPr id="9" name="Rectangle 8"/>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0" name="Rectangle 9"/>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1" name="Rectangle 10"/>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9110135" y="4438193"/>
            <a:ext cx="3092450" cy="105994"/>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23" name="Rectangle 22"/>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4" name="Rectangle 23"/>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5" name="Rectangle 24"/>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05560544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1" y="1"/>
            <a:ext cx="12192000" cy="6693371"/>
          </a:xfrm>
          <a:prstGeom prst="rect">
            <a:avLst/>
          </a:prstGeom>
          <a:solidFill>
            <a:srgbClr val="00BAA6"/>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0" y="2280470"/>
            <a:ext cx="12185312" cy="4412900"/>
          </a:xfrm>
          <a:prstGeom prst="rect">
            <a:avLst/>
          </a:prstGeom>
        </p:spPr>
      </p:pic>
      <p:sp>
        <p:nvSpPr>
          <p:cNvPr id="8" name="Rectangle 7"/>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9" name="Rectangle 8"/>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1" name="Rectangle 10"/>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9110135" y="4438193"/>
            <a:ext cx="3092450" cy="105994"/>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22" name="Rectangle 21"/>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3" name="Rectangle 22"/>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5" name="Rectangle 24"/>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9110135" y="4438193"/>
            <a:ext cx="3092450" cy="105994"/>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37698626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1" y="1"/>
            <a:ext cx="12192000" cy="669337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 y="2284821"/>
            <a:ext cx="12194879" cy="4424411"/>
          </a:xfrm>
          <a:prstGeom prst="rect">
            <a:avLst/>
          </a:prstGeom>
        </p:spPr>
      </p:pic>
      <p:sp>
        <p:nvSpPr>
          <p:cNvPr id="6" name="Rectangle 5"/>
          <p:cNvSpPr/>
          <p:nvPr/>
        </p:nvSpPr>
        <p:spPr>
          <a:xfrm>
            <a:off x="1" y="0"/>
            <a:ext cx="12192000" cy="2291262"/>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7" name="Rectangle 6"/>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8" name="Rectangle 7"/>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9" name="Rectangle 8"/>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0" name="Rectangle 19"/>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1" name="Rectangle 20"/>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2" name="Rectangle 21"/>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grpSp>
        <p:nvGrpSpPr>
          <p:cNvPr id="38" name="Group 34"/>
          <p:cNvGrpSpPr>
            <a:grpSpLocks/>
          </p:cNvGrpSpPr>
          <p:nvPr userDrawn="1"/>
        </p:nvGrpSpPr>
        <p:grpSpPr bwMode="auto">
          <a:xfrm>
            <a:off x="9116231" y="4431698"/>
            <a:ext cx="3092450" cy="105994"/>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42939630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SC in Finnish">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72" r="797"/>
          <a:stretch/>
        </p:blipFill>
        <p:spPr>
          <a:xfrm>
            <a:off x="0" y="-1"/>
            <a:ext cx="12190412" cy="6858001"/>
          </a:xfrm>
          <a:prstGeom prst="rect">
            <a:avLst/>
          </a:prstGeom>
        </p:spPr>
      </p:pic>
      <p:sp>
        <p:nvSpPr>
          <p:cNvPr id="4" name="TextBox 3"/>
          <p:cNvSpPr txBox="1"/>
          <p:nvPr userDrawn="1"/>
        </p:nvSpPr>
        <p:spPr>
          <a:xfrm>
            <a:off x="-51013" y="198768"/>
            <a:ext cx="2912373" cy="2107599"/>
          </a:xfrm>
          <a:prstGeom prst="rect">
            <a:avLst/>
          </a:prstGeom>
          <a:noFill/>
        </p:spPr>
        <p:txBody>
          <a:bodyPr wrap="square" lIns="175993" tIns="175993" rIns="175993" bIns="175993" rtlCol="0" anchor="t" anchorCtr="0">
            <a:normAutofit/>
          </a:bodyPr>
          <a:lstStyle/>
          <a:p>
            <a:pPr algn="ctr">
              <a:lnSpc>
                <a:spcPts val="2445"/>
              </a:lnSpc>
            </a:pPr>
            <a:br>
              <a:rPr lang="fi-FI" sz="2133" dirty="0">
                <a:solidFill>
                  <a:srgbClr val="FFFFFF"/>
                </a:solidFill>
                <a:latin typeface="Corbel" panose="020B0503020204020204" pitchFamily="34" charset="0"/>
              </a:rPr>
            </a:br>
            <a:r>
              <a:rPr lang="fi-FI" sz="2133" dirty="0">
                <a:solidFill>
                  <a:schemeClr val="bg1"/>
                </a:solidFill>
                <a:latin typeface="Corbel" panose="020B0503020204020204" pitchFamily="34" charset="0"/>
              </a:rPr>
              <a:t>Voittoa tavoittelematon valtion erityistehtäväyhtiö</a:t>
            </a:r>
            <a:endParaRPr lang="fi-FI" sz="2133" dirty="0">
              <a:solidFill>
                <a:srgbClr val="FFFFFF"/>
              </a:solidFill>
              <a:latin typeface="Corbel" panose="020B0503020204020204" pitchFamily="34" charset="0"/>
            </a:endParaRPr>
          </a:p>
        </p:txBody>
      </p:sp>
      <p:sp>
        <p:nvSpPr>
          <p:cNvPr id="5" name="TextBox 4"/>
          <p:cNvSpPr txBox="1"/>
          <p:nvPr userDrawn="1"/>
        </p:nvSpPr>
        <p:spPr>
          <a:xfrm>
            <a:off x="7973998" y="2306366"/>
            <a:ext cx="2126630" cy="2075763"/>
          </a:xfrm>
          <a:prstGeom prst="rect">
            <a:avLst/>
          </a:prstGeom>
          <a:noFill/>
        </p:spPr>
        <p:txBody>
          <a:bodyPr wrap="square" lIns="175993" tIns="175993" rIns="175993" bIns="175993" rtlCol="0" anchor="ctr" anchorCtr="0">
            <a:normAutofit/>
          </a:bodyPr>
          <a:lstStyle/>
          <a:p>
            <a:pPr algn="ctr">
              <a:lnSpc>
                <a:spcPts val="2445"/>
              </a:lnSpc>
            </a:pPr>
            <a:r>
              <a:rPr lang="fi-FI" sz="1867" dirty="0">
                <a:solidFill>
                  <a:srgbClr val="FFFFFF"/>
                </a:solidFill>
                <a:latin typeface="Corbel" panose="020B0503020204020204" pitchFamily="34" charset="0"/>
              </a:rPr>
              <a:t>Pääkonttori Espoossa, datakeskus Kajaanissa</a:t>
            </a:r>
          </a:p>
        </p:txBody>
      </p:sp>
      <p:grpSp>
        <p:nvGrpSpPr>
          <p:cNvPr id="7" name="Group 6"/>
          <p:cNvGrpSpPr/>
          <p:nvPr userDrawn="1"/>
        </p:nvGrpSpPr>
        <p:grpSpPr>
          <a:xfrm>
            <a:off x="5347255" y="176742"/>
            <a:ext cx="2626743" cy="1674163"/>
            <a:chOff x="3972863" y="0"/>
            <a:chExt cx="1970314" cy="1255622"/>
          </a:xfrm>
        </p:grpSpPr>
        <p:sp>
          <p:nvSpPr>
            <p:cNvPr id="8" name="TextBox 7"/>
            <p:cNvSpPr txBox="1"/>
            <p:nvPr/>
          </p:nvSpPr>
          <p:spPr>
            <a:xfrm>
              <a:off x="3972863" y="0"/>
              <a:ext cx="1970314" cy="766284"/>
            </a:xfrm>
            <a:prstGeom prst="rect">
              <a:avLst/>
            </a:prstGeom>
            <a:noFill/>
          </p:spPr>
          <p:txBody>
            <a:bodyPr wrap="square" lIns="176016" tIns="176016" rIns="176016" bIns="176016" rtlCol="0" anchor="t" anchorCtr="0">
              <a:noAutofit/>
            </a:bodyPr>
            <a:lstStyle/>
            <a:p>
              <a:pPr algn="ctr" defTabSz="607408">
                <a:lnSpc>
                  <a:spcPts val="2445"/>
                </a:lnSpc>
                <a:defRPr/>
              </a:pPr>
              <a:br>
                <a:rPr lang="en-US" sz="2400" dirty="0">
                  <a:solidFill>
                    <a:srgbClr val="002F5F"/>
                  </a:solidFill>
                  <a:latin typeface="ＭＳ Ｐゴシック"/>
                </a:rPr>
              </a:br>
              <a:r>
                <a:rPr lang="fi-FI" sz="2133" dirty="0">
                  <a:solidFill>
                    <a:srgbClr val="002F5F"/>
                  </a:solidFill>
                  <a:latin typeface="Corbel" panose="020B0503020204020204" pitchFamily="34" charset="0"/>
                </a:rPr>
                <a:t>Liikevaihto</a:t>
              </a:r>
              <a:br>
                <a:rPr lang="fi-FI" sz="2133" dirty="0">
                  <a:solidFill>
                    <a:srgbClr val="002F5F"/>
                  </a:solidFill>
                  <a:latin typeface="Corbel" panose="020B0503020204020204" pitchFamily="34" charset="0"/>
                </a:rPr>
              </a:br>
              <a:r>
                <a:rPr lang="fi-FI" sz="2133" dirty="0">
                  <a:solidFill>
                    <a:srgbClr val="002F5F"/>
                  </a:solidFill>
                  <a:latin typeface="Corbel" panose="020B0503020204020204" pitchFamily="34" charset="0"/>
                </a:rPr>
                <a:t>vuonna 2018</a:t>
              </a:r>
            </a:p>
            <a:p>
              <a:pPr algn="ctr" defTabSz="607408">
                <a:lnSpc>
                  <a:spcPts val="2400"/>
                </a:lnSpc>
                <a:defRPr/>
              </a:pPr>
              <a:endParaRPr lang="fi-FI" sz="2133" dirty="0">
                <a:solidFill>
                  <a:srgbClr val="002F5F"/>
                </a:solidFill>
                <a:latin typeface="Corbel" panose="020B0503020204020204" pitchFamily="34" charset="0"/>
              </a:endParaRPr>
            </a:p>
          </p:txBody>
        </p:sp>
        <p:sp>
          <p:nvSpPr>
            <p:cNvPr id="9" name="TextBox 8"/>
            <p:cNvSpPr txBox="1"/>
            <p:nvPr/>
          </p:nvSpPr>
          <p:spPr>
            <a:xfrm>
              <a:off x="4275532" y="955025"/>
              <a:ext cx="1094831" cy="298549"/>
            </a:xfrm>
            <a:prstGeom prst="rect">
              <a:avLst/>
            </a:prstGeom>
            <a:noFill/>
          </p:spPr>
          <p:txBody>
            <a:bodyPr wrap="none" lIns="89416" tIns="44708" rIns="89416" bIns="44708" rtlCol="0" anchor="t">
              <a:spAutoFit/>
            </a:bodyPr>
            <a:lstStyle/>
            <a:p>
              <a:pPr algn="ctr" defTabSz="607408">
                <a:lnSpc>
                  <a:spcPts val="2445"/>
                </a:lnSpc>
                <a:defRPr/>
              </a:pPr>
              <a:r>
                <a:rPr lang="fi-FI" sz="4267" dirty="0">
                  <a:solidFill>
                    <a:srgbClr val="002F5F"/>
                  </a:solidFill>
                  <a:latin typeface="Arial Black" panose="020B0A04020102020204" pitchFamily="34" charset="0"/>
                </a:rPr>
                <a:t>44,9</a:t>
              </a:r>
            </a:p>
          </p:txBody>
        </p:sp>
        <p:sp>
          <p:nvSpPr>
            <p:cNvPr id="10" name="TextBox 9"/>
            <p:cNvSpPr txBox="1"/>
            <p:nvPr/>
          </p:nvSpPr>
          <p:spPr>
            <a:xfrm>
              <a:off x="5239779" y="957073"/>
              <a:ext cx="443210" cy="298549"/>
            </a:xfrm>
            <a:prstGeom prst="rect">
              <a:avLst/>
            </a:prstGeom>
            <a:noFill/>
          </p:spPr>
          <p:txBody>
            <a:bodyPr wrap="none" lIns="89416" tIns="44708" rIns="89416" bIns="44708" rtlCol="0">
              <a:spAutoFit/>
            </a:bodyPr>
            <a:lstStyle/>
            <a:p>
              <a:pPr algn="ctr" defTabSz="607408">
                <a:lnSpc>
                  <a:spcPts val="2445"/>
                </a:lnSpc>
                <a:defRPr/>
              </a:pPr>
              <a:r>
                <a:rPr lang="fi-FI" sz="2400" dirty="0">
                  <a:solidFill>
                    <a:srgbClr val="002F5F"/>
                  </a:solidFill>
                  <a:latin typeface="Corbel" panose="020B0503020204020204" pitchFamily="34" charset="0"/>
                </a:rPr>
                <a:t>M€</a:t>
              </a:r>
            </a:p>
          </p:txBody>
        </p:sp>
      </p:grpSp>
      <p:sp>
        <p:nvSpPr>
          <p:cNvPr id="11" name="Rectangle 10"/>
          <p:cNvSpPr/>
          <p:nvPr userDrawn="1"/>
        </p:nvSpPr>
        <p:spPr>
          <a:xfrm>
            <a:off x="10086147" y="4382129"/>
            <a:ext cx="2089785" cy="2125161"/>
          </a:xfrm>
          <a:prstGeom prst="rect">
            <a:avLst/>
          </a:prstGeom>
          <a:no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defTabSz="607408">
              <a:defRPr/>
            </a:pPr>
            <a:endParaRPr lang="en-US" sz="2400" dirty="0">
              <a:solidFill>
                <a:srgbClr val="FFFFFF">
                  <a:hueOff val="0"/>
                  <a:satOff val="0"/>
                  <a:lumOff val="0"/>
                  <a:alphaOff val="0"/>
                </a:srgbClr>
              </a:solidFill>
              <a:latin typeface="Candara"/>
            </a:endParaRPr>
          </a:p>
        </p:txBody>
      </p:sp>
      <p:grpSp>
        <p:nvGrpSpPr>
          <p:cNvPr id="12" name="Group 11"/>
          <p:cNvGrpSpPr/>
          <p:nvPr userDrawn="1"/>
        </p:nvGrpSpPr>
        <p:grpSpPr>
          <a:xfrm>
            <a:off x="10197071" y="4693661"/>
            <a:ext cx="1965216" cy="1673850"/>
            <a:chOff x="7565594" y="3434841"/>
            <a:chExt cx="1567543" cy="1113951"/>
          </a:xfrm>
        </p:grpSpPr>
        <p:sp>
          <p:nvSpPr>
            <p:cNvPr id="13" name="TextBox 12"/>
            <p:cNvSpPr txBox="1"/>
            <p:nvPr/>
          </p:nvSpPr>
          <p:spPr>
            <a:xfrm>
              <a:off x="8033174" y="3434841"/>
              <a:ext cx="632390" cy="275155"/>
            </a:xfrm>
            <a:prstGeom prst="rect">
              <a:avLst/>
            </a:prstGeom>
            <a:noFill/>
          </p:spPr>
          <p:txBody>
            <a:bodyPr wrap="none" lIns="89416" tIns="44708" rIns="89416" bIns="44708" rtlCol="0">
              <a:spAutoFit/>
            </a:bodyPr>
            <a:lstStyle/>
            <a:p>
              <a:pPr algn="ctr" defTabSz="607408">
                <a:lnSpc>
                  <a:spcPts val="2445"/>
                </a:lnSpc>
                <a:defRPr/>
              </a:pPr>
              <a:r>
                <a:rPr lang="fi-FI" sz="2400" dirty="0">
                  <a:solidFill>
                    <a:srgbClr val="FFFFFF"/>
                  </a:solidFill>
                  <a:latin typeface="Corbel" panose="020B0503020204020204" pitchFamily="34" charset="0"/>
                </a:rPr>
                <a:t>Noin</a:t>
              </a:r>
            </a:p>
          </p:txBody>
        </p:sp>
        <p:sp>
          <p:nvSpPr>
            <p:cNvPr id="14" name="TextBox 13"/>
            <p:cNvSpPr txBox="1"/>
            <p:nvPr/>
          </p:nvSpPr>
          <p:spPr>
            <a:xfrm>
              <a:off x="7565594" y="4079052"/>
              <a:ext cx="1567543" cy="469740"/>
            </a:xfrm>
            <a:prstGeom prst="rect">
              <a:avLst/>
            </a:prstGeom>
            <a:noFill/>
          </p:spPr>
          <p:txBody>
            <a:bodyPr wrap="square" lIns="89416" tIns="44708" rIns="89416" bIns="44708" rtlCol="0" anchor="t">
              <a:spAutoFit/>
            </a:bodyPr>
            <a:lstStyle/>
            <a:p>
              <a:pPr algn="ctr" defTabSz="607408">
                <a:lnSpc>
                  <a:spcPts val="2445"/>
                </a:lnSpc>
                <a:defRPr/>
              </a:pPr>
              <a:r>
                <a:rPr lang="fi-FI" sz="2400" dirty="0">
                  <a:solidFill>
                    <a:srgbClr val="FFFFFF"/>
                  </a:solidFill>
                  <a:latin typeface="Corbel" panose="020B0503020204020204" pitchFamily="34" charset="0"/>
                </a:rPr>
                <a:t>työntekijää vuonna 2018</a:t>
              </a:r>
              <a:endParaRPr lang="en-US" sz="2400" dirty="0">
                <a:solidFill>
                  <a:srgbClr val="006778"/>
                </a:solidFill>
                <a:latin typeface="Corbel" panose="020B0503020204020204" pitchFamily="34" charset="0"/>
              </a:endParaRPr>
            </a:p>
          </p:txBody>
        </p:sp>
        <p:sp>
          <p:nvSpPr>
            <p:cNvPr id="15" name="TextBox 14"/>
            <p:cNvSpPr txBox="1"/>
            <p:nvPr/>
          </p:nvSpPr>
          <p:spPr>
            <a:xfrm>
              <a:off x="7840124" y="3814988"/>
              <a:ext cx="1018484" cy="264914"/>
            </a:xfrm>
            <a:prstGeom prst="rect">
              <a:avLst/>
            </a:prstGeom>
            <a:noFill/>
          </p:spPr>
          <p:txBody>
            <a:bodyPr wrap="none" lIns="89416" tIns="44708" rIns="89416" bIns="44708" rtlCol="0" anchor="t">
              <a:spAutoFit/>
            </a:bodyPr>
            <a:lstStyle/>
            <a:p>
              <a:pPr algn="ctr" defTabSz="607408">
                <a:lnSpc>
                  <a:spcPts val="2445"/>
                </a:lnSpc>
                <a:defRPr/>
              </a:pPr>
              <a:r>
                <a:rPr lang="fi-FI" sz="4267" dirty="0">
                  <a:solidFill>
                    <a:srgbClr val="FFFFFF"/>
                  </a:solidFill>
                  <a:latin typeface="Arial Black" panose="020B0A04020102020204" pitchFamily="34" charset="0"/>
                </a:rPr>
                <a:t>350</a:t>
              </a:r>
              <a:endParaRPr lang="en-US" sz="4267" dirty="0">
                <a:solidFill>
                  <a:srgbClr val="006778"/>
                </a:solidFill>
                <a:latin typeface="Arial Black" panose="020B0A04020102020204" pitchFamily="34" charset="0"/>
              </a:endParaRPr>
            </a:p>
          </p:txBody>
        </p:sp>
      </p:grpSp>
      <p:sp>
        <p:nvSpPr>
          <p:cNvPr id="16" name="TextBox 15"/>
          <p:cNvSpPr txBox="1"/>
          <p:nvPr userDrawn="1"/>
        </p:nvSpPr>
        <p:spPr>
          <a:xfrm>
            <a:off x="0" y="4382128"/>
            <a:ext cx="5347255" cy="2266884"/>
          </a:xfrm>
          <a:prstGeom prst="rect">
            <a:avLst/>
          </a:prstGeom>
          <a:noFill/>
          <a:ln>
            <a:noFill/>
          </a:ln>
        </p:spPr>
        <p:txBody>
          <a:bodyPr wrap="square" lIns="131995" tIns="131995" rIns="131995" bIns="131995" rtlCol="0" anchor="ctr" anchorCtr="0">
            <a:noAutofit/>
          </a:bodyPr>
          <a:lstStyle/>
          <a:p>
            <a:pPr algn="ctr"/>
            <a:r>
              <a:rPr lang="fi-FI" sz="3200" b="1" dirty="0">
                <a:solidFill>
                  <a:srgbClr val="002F5F"/>
                </a:solidFill>
                <a:latin typeface="Corbel" panose="020B0503020204020204" pitchFamily="34" charset="0"/>
              </a:rPr>
              <a:t>Valtion</a:t>
            </a:r>
            <a:r>
              <a:rPr lang="fi-FI" sz="3600" b="1" dirty="0">
                <a:solidFill>
                  <a:srgbClr val="002F5F"/>
                </a:solidFill>
                <a:latin typeface="Arial Black" panose="020B0A04020102020204" pitchFamily="34" charset="0"/>
              </a:rPr>
              <a:t> </a:t>
            </a:r>
            <a:r>
              <a:rPr lang="fi-FI" sz="4400" dirty="0">
                <a:solidFill>
                  <a:srgbClr val="002F5F"/>
                </a:solidFill>
                <a:latin typeface="Arial Black" panose="020B0A04020102020204" pitchFamily="34" charset="0"/>
              </a:rPr>
              <a:t>70%</a:t>
            </a:r>
          </a:p>
          <a:p>
            <a:pPr algn="ctr"/>
            <a:r>
              <a:rPr lang="fi-FI" sz="2800" dirty="0">
                <a:solidFill>
                  <a:srgbClr val="002F5F"/>
                </a:solidFill>
                <a:latin typeface="Corbel" panose="020B0503020204020204" pitchFamily="34" charset="0"/>
              </a:rPr>
              <a:t>ja suomalaisten korkeakoulujen </a:t>
            </a:r>
            <a:br>
              <a:rPr lang="fi-FI" sz="2800" dirty="0">
                <a:solidFill>
                  <a:srgbClr val="002F5F"/>
                </a:solidFill>
                <a:latin typeface="Corbel" panose="020B0503020204020204" pitchFamily="34" charset="0"/>
              </a:rPr>
            </a:br>
            <a:r>
              <a:rPr lang="fi-FI" sz="2800" dirty="0">
                <a:solidFill>
                  <a:srgbClr val="002F5F"/>
                </a:solidFill>
                <a:latin typeface="Corbel" panose="020B0503020204020204" pitchFamily="34" charset="0"/>
              </a:rPr>
              <a:t>30% omistama</a:t>
            </a:r>
          </a:p>
        </p:txBody>
      </p:sp>
    </p:spTree>
    <p:extLst>
      <p:ext uri="{BB962C8B-B14F-4D97-AF65-F5344CB8AC3E}">
        <p14:creationId xmlns:p14="http://schemas.microsoft.com/office/powerpoint/2010/main" val="963509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1" y="1"/>
            <a:ext cx="12192000" cy="669337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2291785"/>
            <a:ext cx="12196482" cy="4406708"/>
          </a:xfrm>
          <a:prstGeom prst="rect">
            <a:avLst/>
          </a:prstGeom>
        </p:spPr>
      </p:pic>
      <p:sp>
        <p:nvSpPr>
          <p:cNvPr id="9" name="Rectangle 8"/>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0" name="Rectangle 9"/>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1" name="Rectangle 10"/>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3" name="Rectangle 22"/>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4" name="Rectangle 23"/>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5" name="Rectangle 24"/>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grpSp>
        <p:nvGrpSpPr>
          <p:cNvPr id="33" name="Group 34"/>
          <p:cNvGrpSpPr>
            <a:grpSpLocks/>
          </p:cNvGrpSpPr>
          <p:nvPr userDrawn="1"/>
        </p:nvGrpSpPr>
        <p:grpSpPr bwMode="auto">
          <a:xfrm>
            <a:off x="9110135" y="4438193"/>
            <a:ext cx="3092450" cy="105994"/>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105828951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1" y="0"/>
            <a:ext cx="12192000" cy="22912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8" name="Rectangle 7"/>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0" name="Rectangle 9"/>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1" name="Rectangle 10"/>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9110135" y="4438193"/>
            <a:ext cx="3092450" cy="105994"/>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17" name="Rectangle 16"/>
          <p:cNvSpPr/>
          <p:nvPr/>
        </p:nvSpPr>
        <p:spPr>
          <a:xfrm>
            <a:off x="1" y="0"/>
            <a:ext cx="12192000" cy="22912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8" name="Rectangle 17"/>
          <p:cNvSpPr/>
          <p:nvPr/>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9" name="Rectangle 18"/>
          <p:cNvSpPr/>
          <p:nvPr/>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22" name="Rectangle 21"/>
          <p:cNvSpPr/>
          <p:nvPr/>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9110135" y="4438193"/>
            <a:ext cx="3092450" cy="105994"/>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43"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8" y="2289185"/>
            <a:ext cx="6076951" cy="4405313"/>
          </a:xfrm>
        </p:spPr>
        <p:txBody>
          <a:bodyPr/>
          <a:lstStyle/>
          <a:p>
            <a:pPr lvl="0"/>
            <a:r>
              <a:rPr lang="en-US" noProof="0"/>
              <a:t>Click icon to add picture</a:t>
            </a:r>
          </a:p>
        </p:txBody>
      </p:sp>
      <p:sp>
        <p:nvSpPr>
          <p:cNvPr id="20" name="Picture Placeholder 8"/>
          <p:cNvSpPr>
            <a:spLocks noGrp="1"/>
          </p:cNvSpPr>
          <p:nvPr>
            <p:ph type="pic" sz="quarter" idx="11"/>
          </p:nvPr>
        </p:nvSpPr>
        <p:spPr>
          <a:xfrm>
            <a:off x="6076949" y="2288571"/>
            <a:ext cx="3033269" cy="4413153"/>
          </a:xfrm>
        </p:spPr>
        <p:txBody>
          <a:bodyPr/>
          <a:lstStyle/>
          <a:p>
            <a:pPr lvl="0"/>
            <a:r>
              <a:rPr lang="en-US" noProof="0"/>
              <a:t>Click icon to add picture</a:t>
            </a:r>
            <a:endParaRPr lang="en-US" noProof="0" dirty="0"/>
          </a:p>
        </p:txBody>
      </p:sp>
      <p:sp>
        <p:nvSpPr>
          <p:cNvPr id="21" name="Picture Placeholder 8"/>
          <p:cNvSpPr>
            <a:spLocks noGrp="1"/>
          </p:cNvSpPr>
          <p:nvPr>
            <p:ph type="pic" sz="quarter" idx="12"/>
          </p:nvPr>
        </p:nvSpPr>
        <p:spPr>
          <a:xfrm>
            <a:off x="9110224" y="2288580"/>
            <a:ext cx="3081783" cy="2210497"/>
          </a:xfrm>
        </p:spPr>
        <p:txBody>
          <a:bodyPr/>
          <a:lstStyle/>
          <a:p>
            <a:pPr lvl="0"/>
            <a:r>
              <a:rPr lang="en-US" noProof="0"/>
              <a:t>Click icon to add picture</a:t>
            </a:r>
          </a:p>
        </p:txBody>
      </p:sp>
      <p:sp>
        <p:nvSpPr>
          <p:cNvPr id="25" name="Picture Placeholder 8"/>
          <p:cNvSpPr>
            <a:spLocks noGrp="1"/>
          </p:cNvSpPr>
          <p:nvPr>
            <p:ph type="pic" sz="quarter" idx="13"/>
          </p:nvPr>
        </p:nvSpPr>
        <p:spPr>
          <a:xfrm>
            <a:off x="9110224" y="4544796"/>
            <a:ext cx="3081783" cy="2149097"/>
          </a:xfrm>
        </p:spPr>
        <p:txBody>
          <a:bodyPr/>
          <a:lstStyle/>
          <a:p>
            <a:pPr lvl="0"/>
            <a:r>
              <a:rPr lang="en-US" noProof="0"/>
              <a:t>Click icon to add picture</a:t>
            </a:r>
            <a:endParaRPr lang="en-US" noProof="0" dirty="0"/>
          </a:p>
        </p:txBody>
      </p:sp>
      <p:sp>
        <p:nvSpPr>
          <p:cNvPr id="2" name="Title 1"/>
          <p:cNvSpPr>
            <a:spLocks noGrp="1"/>
          </p:cNvSpPr>
          <p:nvPr>
            <p:ph type="ctrTitle"/>
          </p:nvPr>
        </p:nvSpPr>
        <p:spPr>
          <a:xfrm>
            <a:off x="1236041" y="369068"/>
            <a:ext cx="8438291" cy="1471961"/>
          </a:xfrm>
        </p:spPr>
        <p:txBody>
          <a:bodyPr>
            <a:normAutofit/>
          </a:bodyPr>
          <a:lstStyle>
            <a:lvl1pPr algn="l">
              <a:lnSpc>
                <a:spcPct val="90000"/>
              </a:lnSpc>
              <a:defRPr sz="3067"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00621547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7337" y="1"/>
            <a:ext cx="6454663" cy="6693371"/>
          </a:xfrm>
          <a:prstGeom prst="rect">
            <a:avLst/>
          </a:prstGeom>
        </p:spPr>
      </p:pic>
      <p:sp>
        <p:nvSpPr>
          <p:cNvPr id="3" name="Rectangle 2"/>
          <p:cNvSpPr/>
          <p:nvPr userDrawn="1"/>
        </p:nvSpPr>
        <p:spPr>
          <a:xfrm>
            <a:off x="3797608" y="2415223"/>
            <a:ext cx="2785554" cy="1242043"/>
          </a:xfrm>
          <a:prstGeom prst="rect">
            <a:avLst/>
          </a:prstGeom>
          <a:noFill/>
        </p:spPr>
        <p:txBody>
          <a:bodyPr wrap="square" lIns="85813" tIns="42906" rIns="85813" bIns="42906">
            <a:spAutoFit/>
          </a:bodyPr>
          <a:lstStyle/>
          <a:p>
            <a:pPr algn="ctr"/>
            <a:r>
              <a:rPr lang="fi-FI" sz="750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750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4" name="Rectangle 3"/>
          <p:cNvSpPr/>
          <p:nvPr userDrawn="1"/>
        </p:nvSpPr>
        <p:spPr>
          <a:xfrm>
            <a:off x="2513655" y="1266273"/>
            <a:ext cx="2785554" cy="1819765"/>
          </a:xfrm>
          <a:prstGeom prst="rect">
            <a:avLst/>
          </a:prstGeom>
          <a:noFill/>
        </p:spPr>
        <p:txBody>
          <a:bodyPr wrap="square" lIns="85813" tIns="42906" rIns="85813" bIns="42906">
            <a:spAutoFit/>
          </a:bodyPr>
          <a:lstStyle/>
          <a:p>
            <a:pPr algn="ctr"/>
            <a:r>
              <a:rPr lang="fi-FI" sz="11261"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1261"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5" name="Rectangle 4"/>
          <p:cNvSpPr/>
          <p:nvPr userDrawn="1"/>
        </p:nvSpPr>
        <p:spPr>
          <a:xfrm>
            <a:off x="2716385" y="2820736"/>
            <a:ext cx="2785554" cy="2253089"/>
          </a:xfrm>
          <a:prstGeom prst="rect">
            <a:avLst/>
          </a:prstGeom>
          <a:noFill/>
        </p:spPr>
        <p:txBody>
          <a:bodyPr wrap="square" lIns="85813" tIns="42906" rIns="85813" bIns="42906">
            <a:spAutoFit/>
          </a:bodyPr>
          <a:lstStyle/>
          <a:p>
            <a:pPr algn="ctr"/>
            <a:r>
              <a:rPr lang="fi-FI"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6" name="Rectangle 5"/>
          <p:cNvSpPr/>
          <p:nvPr userDrawn="1"/>
        </p:nvSpPr>
        <p:spPr>
          <a:xfrm>
            <a:off x="7041279" y="2347639"/>
            <a:ext cx="2785554" cy="2253089"/>
          </a:xfrm>
          <a:prstGeom prst="rect">
            <a:avLst/>
          </a:prstGeom>
          <a:noFill/>
        </p:spPr>
        <p:txBody>
          <a:bodyPr wrap="square" lIns="85813" tIns="42906" rIns="85813" bIns="42906">
            <a:spAutoFit/>
          </a:bodyPr>
          <a:lstStyle/>
          <a:p>
            <a:pPr algn="ctr"/>
            <a:r>
              <a:rPr lang="fi-FI"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7" name="Rectangle 6"/>
          <p:cNvSpPr/>
          <p:nvPr userDrawn="1"/>
        </p:nvSpPr>
        <p:spPr>
          <a:xfrm>
            <a:off x="6027631" y="1581306"/>
            <a:ext cx="2785554" cy="2253089"/>
          </a:xfrm>
          <a:prstGeom prst="rect">
            <a:avLst/>
          </a:prstGeom>
          <a:noFill/>
        </p:spPr>
        <p:txBody>
          <a:bodyPr wrap="square" lIns="85813" tIns="42906" rIns="85813" bIns="42906">
            <a:spAutoFit/>
          </a:bodyPr>
          <a:lstStyle/>
          <a:p>
            <a:pPr algn="ctr"/>
            <a:r>
              <a:rPr lang="fi-FI"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8" name="Rectangle 7"/>
          <p:cNvSpPr/>
          <p:nvPr userDrawn="1"/>
        </p:nvSpPr>
        <p:spPr>
          <a:xfrm>
            <a:off x="7600285" y="1266271"/>
            <a:ext cx="2785554" cy="1675430"/>
          </a:xfrm>
          <a:prstGeom prst="rect">
            <a:avLst/>
          </a:prstGeom>
          <a:noFill/>
        </p:spPr>
        <p:txBody>
          <a:bodyPr wrap="square" lIns="85813" tIns="42906" rIns="85813" bIns="42906">
            <a:spAutoFit/>
          </a:bodyPr>
          <a:lstStyle/>
          <a:p>
            <a:pPr algn="ctr"/>
            <a:r>
              <a:rPr lang="fi-FI"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9" name="Rectangle 8"/>
          <p:cNvSpPr/>
          <p:nvPr userDrawn="1"/>
        </p:nvSpPr>
        <p:spPr>
          <a:xfrm>
            <a:off x="4676102" y="116805"/>
            <a:ext cx="2785554" cy="4275053"/>
          </a:xfrm>
          <a:prstGeom prst="rect">
            <a:avLst/>
          </a:prstGeom>
          <a:noFill/>
        </p:spPr>
        <p:txBody>
          <a:bodyPr wrap="square" lIns="85813" tIns="42906" rIns="85813" bIns="42906">
            <a:spAutoFit/>
          </a:bodyPr>
          <a:lstStyle/>
          <a:p>
            <a:pPr algn="ctr"/>
            <a:r>
              <a:rPr lang="fi-FI" sz="27214" b="1" dirty="0">
                <a:ln w="900" cmpd="sng">
                  <a:noFill/>
                  <a:prstDash val="solid"/>
                </a:ln>
                <a:solidFill>
                  <a:srgbClr val="0096B0"/>
                </a:solidFill>
                <a:effectLst>
                  <a:innerShdw blurRad="101600" dist="76200" dir="5400000">
                    <a:schemeClr val="accent1">
                      <a:satMod val="190000"/>
                      <a:tint val="100000"/>
                      <a:alpha val="74000"/>
                    </a:schemeClr>
                  </a:innerShdw>
                  <a:reflection blurRad="6350" stA="55000" endA="50" endPos="85000" dir="5400000" sy="-100000" algn="bl" rotWithShape="0"/>
                </a:effectLst>
                <a:latin typeface="Arial Black" panose="020B0A04020102020204" pitchFamily="34" charset="0"/>
              </a:rPr>
              <a:t>?</a:t>
            </a:r>
            <a:endParaRPr lang="en-US" sz="27214" b="1" dirty="0">
              <a:ln w="900" cmpd="sng">
                <a:noFill/>
                <a:prstDash val="solid"/>
              </a:ln>
              <a:solidFill>
                <a:srgbClr val="0096B0"/>
              </a:solidFill>
              <a:effectLst>
                <a:innerShdw blurRad="101600" dist="76200" dir="5400000">
                  <a:schemeClr val="accent1">
                    <a:satMod val="190000"/>
                    <a:tint val="100000"/>
                    <a:alpha val="74000"/>
                  </a:schemeClr>
                </a:innerShdw>
                <a:reflection blurRad="6350" stA="55000" endA="50" endPos="85000" dir="5400000" sy="-100000" algn="bl" rotWithShape="0"/>
              </a:effectLst>
              <a:latin typeface="Arial Black" panose="020B0A04020102020204" pitchFamily="34" charset="0"/>
            </a:endParaRPr>
          </a:p>
        </p:txBody>
      </p:sp>
      <p:sp>
        <p:nvSpPr>
          <p:cNvPr id="10" name="Rectangle 9"/>
          <p:cNvSpPr/>
          <p:nvPr userDrawn="1"/>
        </p:nvSpPr>
        <p:spPr>
          <a:xfrm>
            <a:off x="1500007" y="2550391"/>
            <a:ext cx="2785554" cy="1675430"/>
          </a:xfrm>
          <a:prstGeom prst="rect">
            <a:avLst/>
          </a:prstGeom>
          <a:noFill/>
        </p:spPr>
        <p:txBody>
          <a:bodyPr wrap="square" lIns="85813" tIns="42906" rIns="85813" bIns="42906">
            <a:spAutoFit/>
          </a:bodyPr>
          <a:lstStyle/>
          <a:p>
            <a:pPr algn="ctr"/>
            <a:r>
              <a:rPr lang="fi-FI"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11" name="TextBox 10"/>
          <p:cNvSpPr txBox="1"/>
          <p:nvPr userDrawn="1"/>
        </p:nvSpPr>
        <p:spPr>
          <a:xfrm>
            <a:off x="4189837" y="3679143"/>
            <a:ext cx="3758083" cy="785600"/>
          </a:xfrm>
          <a:prstGeom prst="rect">
            <a:avLst/>
          </a:prstGeom>
          <a:noFill/>
        </p:spPr>
        <p:txBody>
          <a:bodyPr wrap="square" rtlCol="0">
            <a:spAutoFit/>
          </a:bodyPr>
          <a:lstStyle/>
          <a:p>
            <a:pPr algn="ctr"/>
            <a:r>
              <a:rPr lang="fi-FI" sz="4505" dirty="0">
                <a:effectLst>
                  <a:reflection blurRad="6350" stA="55000" endA="300" endPos="45500" dir="5400000" sy="-100000" algn="bl" rotWithShape="0"/>
                </a:effectLst>
                <a:latin typeface="Arial Black" pitchFamily="34" charset="0"/>
              </a:rPr>
              <a:t>Kiitos!</a:t>
            </a:r>
            <a:endParaRPr lang="en-US" sz="4505" dirty="0">
              <a:effectLst>
                <a:reflection blurRad="6350" stA="55000" endA="300" endPos="45500" dir="5400000" sy="-100000" algn="bl" rotWithShape="0"/>
              </a:effectLst>
              <a:latin typeface="Arial Black" pitchFamily="34" charset="0"/>
            </a:endParaRPr>
          </a:p>
        </p:txBody>
      </p:sp>
      <p:sp>
        <p:nvSpPr>
          <p:cNvPr id="12" name="TextBox 11"/>
          <p:cNvSpPr txBox="1"/>
          <p:nvPr userDrawn="1"/>
        </p:nvSpPr>
        <p:spPr>
          <a:xfrm>
            <a:off x="2" y="5315808"/>
            <a:ext cx="12190411" cy="923330"/>
          </a:xfrm>
          <a:prstGeom prst="rect">
            <a:avLst/>
          </a:prstGeom>
          <a:solidFill>
            <a:schemeClr val="bg1">
              <a:lumMod val="85000"/>
            </a:schemeClr>
          </a:solidFill>
        </p:spPr>
        <p:txBody>
          <a:bodyPr wrap="square" rtlCol="0">
            <a:spAutoFit/>
          </a:bodyPr>
          <a:lstStyle/>
          <a:p>
            <a:pPr algn="ctr"/>
            <a:r>
              <a:rPr lang="en-US" sz="1800" dirty="0"/>
              <a:t>http://</a:t>
            </a:r>
            <a:r>
              <a:rPr lang="en-US" sz="1800" dirty="0" err="1"/>
              <a:t>digitalpreservation.fi</a:t>
            </a:r>
            <a:r>
              <a:rPr lang="en-US" sz="1800" dirty="0"/>
              <a:t>/</a:t>
            </a:r>
          </a:p>
          <a:p>
            <a:pPr algn="ctr"/>
            <a:r>
              <a:rPr lang="en-US" sz="1800" dirty="0"/>
              <a:t>Twitter @</a:t>
            </a:r>
            <a:r>
              <a:rPr lang="fi-FI" sz="1800" dirty="0" err="1"/>
              <a:t>dpres_fi</a:t>
            </a:r>
            <a:r>
              <a:rPr lang="en-US" sz="1800" dirty="0"/>
              <a:t>  </a:t>
            </a:r>
          </a:p>
          <a:p>
            <a:pPr algn="ctr"/>
            <a:r>
              <a:rPr lang="en-US" sz="1800" dirty="0"/>
              <a:t>https://</a:t>
            </a:r>
            <a:r>
              <a:rPr lang="en-US" sz="1800" dirty="0" err="1"/>
              <a:t>github.com</a:t>
            </a:r>
            <a:r>
              <a:rPr lang="en-US" sz="1800" dirty="0"/>
              <a:t>/Digital-Preservation-Finland/</a:t>
            </a:r>
          </a:p>
        </p:txBody>
      </p:sp>
    </p:spTree>
    <p:extLst>
      <p:ext uri="{BB962C8B-B14F-4D97-AF65-F5344CB8AC3E}">
        <p14:creationId xmlns:p14="http://schemas.microsoft.com/office/powerpoint/2010/main" val="1113590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7337" y="1"/>
            <a:ext cx="6454663" cy="6693371"/>
          </a:xfrm>
          <a:prstGeom prst="rect">
            <a:avLst/>
          </a:prstGeom>
        </p:spPr>
      </p:pic>
      <p:sp>
        <p:nvSpPr>
          <p:cNvPr id="3" name="Rectangle 2"/>
          <p:cNvSpPr/>
          <p:nvPr userDrawn="1"/>
        </p:nvSpPr>
        <p:spPr>
          <a:xfrm>
            <a:off x="3797608" y="2415223"/>
            <a:ext cx="2785554" cy="1242043"/>
          </a:xfrm>
          <a:prstGeom prst="rect">
            <a:avLst/>
          </a:prstGeom>
          <a:noFill/>
        </p:spPr>
        <p:txBody>
          <a:bodyPr wrap="square" lIns="85813" tIns="42906" rIns="85813" bIns="42906">
            <a:spAutoFit/>
          </a:bodyPr>
          <a:lstStyle/>
          <a:p>
            <a:pPr algn="ctr"/>
            <a:r>
              <a:rPr lang="fi-FI" sz="750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750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4" name="Rectangle 3"/>
          <p:cNvSpPr/>
          <p:nvPr userDrawn="1"/>
        </p:nvSpPr>
        <p:spPr>
          <a:xfrm>
            <a:off x="2513655" y="1266273"/>
            <a:ext cx="2785554" cy="1819765"/>
          </a:xfrm>
          <a:prstGeom prst="rect">
            <a:avLst/>
          </a:prstGeom>
          <a:noFill/>
        </p:spPr>
        <p:txBody>
          <a:bodyPr wrap="square" lIns="85813" tIns="42906" rIns="85813" bIns="42906">
            <a:spAutoFit/>
          </a:bodyPr>
          <a:lstStyle/>
          <a:p>
            <a:pPr algn="ctr"/>
            <a:r>
              <a:rPr lang="fi-FI" sz="11261"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1261"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5" name="Rectangle 4"/>
          <p:cNvSpPr/>
          <p:nvPr userDrawn="1"/>
        </p:nvSpPr>
        <p:spPr>
          <a:xfrm>
            <a:off x="2716385" y="2820736"/>
            <a:ext cx="2785554" cy="2253089"/>
          </a:xfrm>
          <a:prstGeom prst="rect">
            <a:avLst/>
          </a:prstGeom>
          <a:noFill/>
        </p:spPr>
        <p:txBody>
          <a:bodyPr wrap="square" lIns="85813" tIns="42906" rIns="85813" bIns="42906">
            <a:spAutoFit/>
          </a:bodyPr>
          <a:lstStyle/>
          <a:p>
            <a:pPr algn="ctr"/>
            <a:r>
              <a:rPr lang="fi-FI"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6" name="Rectangle 5"/>
          <p:cNvSpPr/>
          <p:nvPr userDrawn="1"/>
        </p:nvSpPr>
        <p:spPr>
          <a:xfrm>
            <a:off x="7041279" y="2347639"/>
            <a:ext cx="2785554" cy="2253089"/>
          </a:xfrm>
          <a:prstGeom prst="rect">
            <a:avLst/>
          </a:prstGeom>
          <a:noFill/>
        </p:spPr>
        <p:txBody>
          <a:bodyPr wrap="square" lIns="85813" tIns="42906" rIns="85813" bIns="42906">
            <a:spAutoFit/>
          </a:bodyPr>
          <a:lstStyle/>
          <a:p>
            <a:pPr algn="ctr"/>
            <a:r>
              <a:rPr lang="fi-FI"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7" name="Rectangle 6"/>
          <p:cNvSpPr/>
          <p:nvPr userDrawn="1"/>
        </p:nvSpPr>
        <p:spPr>
          <a:xfrm>
            <a:off x="6027631" y="1581306"/>
            <a:ext cx="2785554" cy="2253089"/>
          </a:xfrm>
          <a:prstGeom prst="rect">
            <a:avLst/>
          </a:prstGeom>
          <a:noFill/>
        </p:spPr>
        <p:txBody>
          <a:bodyPr wrap="square" lIns="85813" tIns="42906" rIns="85813" bIns="42906">
            <a:spAutoFit/>
          </a:bodyPr>
          <a:lstStyle/>
          <a:p>
            <a:pPr algn="ctr"/>
            <a:r>
              <a:rPr lang="fi-FI"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4077"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8" name="Rectangle 7"/>
          <p:cNvSpPr/>
          <p:nvPr userDrawn="1"/>
        </p:nvSpPr>
        <p:spPr>
          <a:xfrm>
            <a:off x="7600285" y="1266271"/>
            <a:ext cx="2785554" cy="1675430"/>
          </a:xfrm>
          <a:prstGeom prst="rect">
            <a:avLst/>
          </a:prstGeom>
          <a:noFill/>
        </p:spPr>
        <p:txBody>
          <a:bodyPr wrap="square" lIns="85813" tIns="42906" rIns="85813" bIns="42906">
            <a:spAutoFit/>
          </a:bodyPr>
          <a:lstStyle/>
          <a:p>
            <a:pPr algn="ctr"/>
            <a:r>
              <a:rPr lang="fi-FI"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9" name="Rectangle 8"/>
          <p:cNvSpPr/>
          <p:nvPr userDrawn="1"/>
        </p:nvSpPr>
        <p:spPr>
          <a:xfrm>
            <a:off x="4676102" y="116805"/>
            <a:ext cx="2785554" cy="4275053"/>
          </a:xfrm>
          <a:prstGeom prst="rect">
            <a:avLst/>
          </a:prstGeom>
          <a:noFill/>
        </p:spPr>
        <p:txBody>
          <a:bodyPr wrap="square" lIns="85813" tIns="42906" rIns="85813" bIns="42906">
            <a:spAutoFit/>
          </a:bodyPr>
          <a:lstStyle/>
          <a:p>
            <a:pPr algn="ctr"/>
            <a:r>
              <a:rPr lang="fi-FI" sz="27214" b="1" dirty="0">
                <a:ln w="900" cmpd="sng">
                  <a:noFill/>
                  <a:prstDash val="solid"/>
                </a:ln>
                <a:solidFill>
                  <a:srgbClr val="0096B0"/>
                </a:solidFill>
                <a:effectLst>
                  <a:innerShdw blurRad="101600" dist="76200" dir="5400000">
                    <a:schemeClr val="accent1">
                      <a:satMod val="190000"/>
                      <a:tint val="100000"/>
                      <a:alpha val="74000"/>
                    </a:schemeClr>
                  </a:innerShdw>
                  <a:reflection blurRad="6350" stA="55000" endA="50" endPos="85000" dir="5400000" sy="-100000" algn="bl" rotWithShape="0"/>
                </a:effectLst>
                <a:latin typeface="Arial Black" panose="020B0A04020102020204" pitchFamily="34" charset="0"/>
              </a:rPr>
              <a:t>?</a:t>
            </a:r>
            <a:endParaRPr lang="en-US" sz="27214" b="1" dirty="0">
              <a:ln w="900" cmpd="sng">
                <a:noFill/>
                <a:prstDash val="solid"/>
              </a:ln>
              <a:solidFill>
                <a:srgbClr val="0096B0"/>
              </a:solidFill>
              <a:effectLst>
                <a:innerShdw blurRad="101600" dist="76200" dir="5400000">
                  <a:schemeClr val="accent1">
                    <a:satMod val="190000"/>
                    <a:tint val="100000"/>
                    <a:alpha val="74000"/>
                  </a:schemeClr>
                </a:innerShdw>
                <a:reflection blurRad="6350" stA="55000" endA="50" endPos="85000" dir="5400000" sy="-100000" algn="bl" rotWithShape="0"/>
              </a:effectLst>
              <a:latin typeface="Arial Black" panose="020B0A04020102020204" pitchFamily="34" charset="0"/>
            </a:endParaRPr>
          </a:p>
        </p:txBody>
      </p:sp>
      <p:sp>
        <p:nvSpPr>
          <p:cNvPr id="10" name="Rectangle 9"/>
          <p:cNvSpPr/>
          <p:nvPr userDrawn="1"/>
        </p:nvSpPr>
        <p:spPr>
          <a:xfrm>
            <a:off x="1500007" y="2550391"/>
            <a:ext cx="2785554" cy="1675430"/>
          </a:xfrm>
          <a:prstGeom prst="rect">
            <a:avLst/>
          </a:prstGeom>
          <a:noFill/>
        </p:spPr>
        <p:txBody>
          <a:bodyPr wrap="square" lIns="85813" tIns="42906" rIns="85813" bIns="42906">
            <a:spAutoFit/>
          </a:bodyPr>
          <a:lstStyle/>
          <a:p>
            <a:pPr algn="ctr"/>
            <a:r>
              <a:rPr lang="fi-FI"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rPr>
              <a:t>?</a:t>
            </a:r>
            <a:endParaRPr lang="en-US" sz="10323"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reflection blurRad="6350" stA="55000" endA="50" endPos="85000" dir="5400000" sy="-100000" algn="bl" rotWithShape="0"/>
              </a:effectLst>
            </a:endParaRPr>
          </a:p>
        </p:txBody>
      </p:sp>
      <p:sp>
        <p:nvSpPr>
          <p:cNvPr id="11" name="TextBox 10"/>
          <p:cNvSpPr txBox="1"/>
          <p:nvPr userDrawn="1"/>
        </p:nvSpPr>
        <p:spPr>
          <a:xfrm>
            <a:off x="4189837" y="3679143"/>
            <a:ext cx="3758083" cy="785600"/>
          </a:xfrm>
          <a:prstGeom prst="rect">
            <a:avLst/>
          </a:prstGeom>
          <a:noFill/>
        </p:spPr>
        <p:txBody>
          <a:bodyPr wrap="square" rtlCol="0">
            <a:spAutoFit/>
          </a:bodyPr>
          <a:lstStyle/>
          <a:p>
            <a:pPr algn="ctr"/>
            <a:r>
              <a:rPr lang="fi-FI" sz="4505" dirty="0" err="1">
                <a:effectLst>
                  <a:reflection blurRad="6350" stA="55000" endA="300" endPos="45500" dir="5400000" sy="-100000" algn="bl" rotWithShape="0"/>
                </a:effectLst>
                <a:latin typeface="Arial Black" pitchFamily="34" charset="0"/>
              </a:rPr>
              <a:t>Thank</a:t>
            </a:r>
            <a:r>
              <a:rPr lang="fi-FI" sz="4505" dirty="0">
                <a:effectLst>
                  <a:reflection blurRad="6350" stA="55000" endA="300" endPos="45500" dir="5400000" sy="-100000" algn="bl" rotWithShape="0"/>
                </a:effectLst>
                <a:latin typeface="Arial Black" pitchFamily="34" charset="0"/>
              </a:rPr>
              <a:t> </a:t>
            </a:r>
            <a:r>
              <a:rPr lang="fi-FI" sz="4505" dirty="0" err="1">
                <a:effectLst>
                  <a:reflection blurRad="6350" stA="55000" endA="300" endPos="45500" dir="5400000" sy="-100000" algn="bl" rotWithShape="0"/>
                </a:effectLst>
                <a:latin typeface="Arial Black" pitchFamily="34" charset="0"/>
              </a:rPr>
              <a:t>you</a:t>
            </a:r>
            <a:r>
              <a:rPr lang="fi-FI" sz="4505" dirty="0">
                <a:effectLst>
                  <a:reflection blurRad="6350" stA="55000" endA="300" endPos="45500" dir="5400000" sy="-100000" algn="bl" rotWithShape="0"/>
                </a:effectLst>
                <a:latin typeface="Arial Black" pitchFamily="34" charset="0"/>
              </a:rPr>
              <a:t>!</a:t>
            </a:r>
            <a:endParaRPr lang="en-US" sz="4505" dirty="0">
              <a:effectLst>
                <a:reflection blurRad="6350" stA="55000" endA="300" endPos="45500" dir="5400000" sy="-100000" algn="bl" rotWithShape="0"/>
              </a:effectLst>
              <a:latin typeface="Arial Black" pitchFamily="34" charset="0"/>
            </a:endParaRPr>
          </a:p>
        </p:txBody>
      </p:sp>
      <p:sp>
        <p:nvSpPr>
          <p:cNvPr id="12" name="TextBox 11"/>
          <p:cNvSpPr txBox="1"/>
          <p:nvPr userDrawn="1"/>
        </p:nvSpPr>
        <p:spPr>
          <a:xfrm>
            <a:off x="2" y="5315808"/>
            <a:ext cx="12190411" cy="923330"/>
          </a:xfrm>
          <a:prstGeom prst="rect">
            <a:avLst/>
          </a:prstGeom>
          <a:solidFill>
            <a:schemeClr val="bg1">
              <a:lumMod val="85000"/>
            </a:schemeClr>
          </a:solidFill>
        </p:spPr>
        <p:txBody>
          <a:bodyPr wrap="square" rtlCol="0">
            <a:spAutoFit/>
          </a:bodyPr>
          <a:lstStyle/>
          <a:p>
            <a:pPr algn="ctr"/>
            <a:r>
              <a:rPr lang="en-US" sz="1800" dirty="0"/>
              <a:t>http://</a:t>
            </a:r>
            <a:r>
              <a:rPr lang="en-US" sz="1800" dirty="0" err="1"/>
              <a:t>digitalpreservation.fi</a:t>
            </a:r>
            <a:r>
              <a:rPr lang="en-US" sz="1800" dirty="0"/>
              <a:t>/</a:t>
            </a:r>
          </a:p>
          <a:p>
            <a:pPr algn="ctr"/>
            <a:r>
              <a:rPr lang="en-US" sz="1800" dirty="0"/>
              <a:t>Twitter @</a:t>
            </a:r>
            <a:r>
              <a:rPr lang="fi-FI" sz="1800" dirty="0" err="1"/>
              <a:t>dpres_fi</a:t>
            </a:r>
            <a:r>
              <a:rPr lang="en-US" sz="1800" dirty="0"/>
              <a:t>  </a:t>
            </a:r>
          </a:p>
          <a:p>
            <a:pPr algn="ctr"/>
            <a:r>
              <a:rPr lang="en-US" sz="1800" dirty="0"/>
              <a:t>https://</a:t>
            </a:r>
            <a:r>
              <a:rPr lang="en-US" sz="1800" dirty="0" err="1"/>
              <a:t>github.com</a:t>
            </a:r>
            <a:r>
              <a:rPr lang="en-US" sz="1800" dirty="0"/>
              <a:t>/Digital-Preservation-Finland/</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10723035" y="1"/>
            <a:ext cx="1468967" cy="10734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9377" tIns="44688" rIns="89377" bIns="44688" anchor="ctr"/>
          <a:lstStyle/>
          <a:p>
            <a:pPr defTabSz="609243"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7446433" y="3412089"/>
            <a:ext cx="2925233" cy="29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77" tIns="44688" rIns="89377" bIns="44688">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1166"/>
              </a:spcBef>
              <a:buFont typeface="Arial" charset="0"/>
              <a:buNone/>
              <a:defRPr/>
            </a:pPr>
            <a:r>
              <a:rPr lang="en-US" sz="1200">
                <a:solidFill>
                  <a:srgbClr val="5E6A71"/>
                </a:solidFill>
                <a:latin typeface="Corbel" charset="0"/>
                <a:cs typeface="Corbel" charset="0"/>
              </a:rPr>
              <a:t>facebook.com/CSCfi</a:t>
            </a:r>
            <a:endParaRPr lang="en-US" sz="1200">
              <a:solidFill>
                <a:srgbClr val="5E6A71"/>
              </a:solidFill>
            </a:endParaRPr>
          </a:p>
        </p:txBody>
      </p:sp>
      <p:sp>
        <p:nvSpPr>
          <p:cNvPr id="26" name="TextBox 46"/>
          <p:cNvSpPr txBox="1">
            <a:spLocks noChangeArrowheads="1"/>
          </p:cNvSpPr>
          <p:nvPr/>
        </p:nvSpPr>
        <p:spPr bwMode="auto">
          <a:xfrm>
            <a:off x="7446434" y="3991668"/>
            <a:ext cx="2133599" cy="29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77" tIns="44688" rIns="89377" bIns="44688">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1166"/>
              </a:spcBef>
              <a:buFont typeface="Arial" charset="0"/>
              <a:buNone/>
              <a:defRPr/>
            </a:pPr>
            <a:r>
              <a:rPr lang="en-US" sz="1200">
                <a:solidFill>
                  <a:srgbClr val="5E6A71"/>
                </a:solidFill>
              </a:rPr>
              <a:t>twitter.com/CSCfi</a:t>
            </a:r>
            <a:endParaRPr lang="en-US" sz="1200">
              <a:solidFill>
                <a:srgbClr val="5E6A71"/>
              </a:solidFill>
              <a:hlinkClick r:id="rId2"/>
            </a:endParaRPr>
          </a:p>
        </p:txBody>
      </p:sp>
      <p:sp>
        <p:nvSpPr>
          <p:cNvPr id="27" name="TextBox 47"/>
          <p:cNvSpPr txBox="1">
            <a:spLocks noChangeArrowheads="1"/>
          </p:cNvSpPr>
          <p:nvPr/>
        </p:nvSpPr>
        <p:spPr bwMode="auto">
          <a:xfrm>
            <a:off x="7446434" y="4568994"/>
            <a:ext cx="3640667" cy="29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77" tIns="44688" rIns="89377" bIns="44688">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1166"/>
              </a:spcBef>
              <a:buFont typeface="Arial" charset="0"/>
              <a:buNone/>
              <a:defRPr/>
            </a:pPr>
            <a:r>
              <a:rPr lang="pl-PL" sz="1200">
                <a:solidFill>
                  <a:srgbClr val="5E6A71"/>
                </a:solidFill>
              </a:rPr>
              <a:t>youtube.com/CSCfi</a:t>
            </a:r>
            <a:endParaRPr lang="pl-PL" sz="1200">
              <a:solidFill>
                <a:srgbClr val="5E6A71"/>
              </a:solidFill>
              <a:hlinkClick r:id="rId2"/>
            </a:endParaRPr>
          </a:p>
        </p:txBody>
      </p:sp>
      <p:sp>
        <p:nvSpPr>
          <p:cNvPr id="28" name="TextBox 48"/>
          <p:cNvSpPr txBox="1">
            <a:spLocks noChangeArrowheads="1"/>
          </p:cNvSpPr>
          <p:nvPr/>
        </p:nvSpPr>
        <p:spPr bwMode="auto">
          <a:xfrm>
            <a:off x="7446435" y="5146320"/>
            <a:ext cx="4607985" cy="29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77" tIns="44688" rIns="89377" bIns="44688">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1166"/>
              </a:spcBef>
              <a:buFont typeface="Arial" charset="0"/>
              <a:buNone/>
              <a:defRPr/>
            </a:pPr>
            <a:r>
              <a:rPr lang="en-US" sz="1200">
                <a:solidFill>
                  <a:srgbClr val="5E6A71"/>
                </a:solidFill>
              </a:rPr>
              <a:t>linkedin.com/company/csc---it-center-for-science</a:t>
            </a:r>
          </a:p>
        </p:txBody>
      </p:sp>
      <p:cxnSp>
        <p:nvCxnSpPr>
          <p:cNvPr id="29" name="Straight Connector 28"/>
          <p:cNvCxnSpPr/>
          <p:nvPr/>
        </p:nvCxnSpPr>
        <p:spPr>
          <a:xfrm>
            <a:off x="6096001" y="3373749"/>
            <a:ext cx="0" cy="2690429"/>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4942420" y="1017089"/>
            <a:ext cx="2307166" cy="1465866"/>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6349" y="6659545"/>
            <a:ext cx="2902045" cy="21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9377" tIns="44688" rIns="89377" bIns="44688">
            <a:spAutoFit/>
          </a:bodyPr>
          <a:lstStyle/>
          <a:p>
            <a:r>
              <a:rPr lang="fi-FI" sz="800" dirty="0">
                <a:solidFill>
                  <a:srgbClr val="FFFFFF"/>
                </a:solidFill>
              </a:rPr>
              <a:t>Kuvat </a:t>
            </a:r>
            <a:r>
              <a:rPr lang="fi-FI" sz="800" dirty="0" err="1">
                <a:solidFill>
                  <a:srgbClr val="FFFFFF"/>
                </a:solidFill>
              </a:rPr>
              <a:t>CSC:n</a:t>
            </a:r>
            <a:r>
              <a:rPr lang="fi-FI" sz="800" dirty="0">
                <a:solidFill>
                  <a:srgbClr val="FFFFFF"/>
                </a:solidFill>
              </a:rPr>
              <a:t> arkisto, Adobe </a:t>
            </a:r>
            <a:r>
              <a:rPr lang="fi-FI" sz="800" dirty="0" err="1">
                <a:solidFill>
                  <a:srgbClr val="FFFFFF"/>
                </a:solidFill>
              </a:rPr>
              <a:t>Stock</a:t>
            </a:r>
            <a:r>
              <a:rPr lang="fi-FI" sz="800" dirty="0">
                <a:solidFill>
                  <a:srgbClr val="FFFFFF"/>
                </a:solidFill>
              </a:rPr>
              <a:t>, </a:t>
            </a:r>
            <a:r>
              <a:rPr lang="fi-FI" sz="800" dirty="0" err="1">
                <a:solidFill>
                  <a:srgbClr val="FFFFFF"/>
                </a:solidFill>
              </a:rPr>
              <a:t>Thinkstock</a:t>
            </a:r>
            <a:r>
              <a:rPr lang="fi-FI" sz="800" dirty="0">
                <a:solidFill>
                  <a:srgbClr val="FFFFFF"/>
                </a:solidFill>
              </a:rPr>
              <a:t> ja Juha Lehtonen</a:t>
            </a:r>
          </a:p>
        </p:txBody>
      </p:sp>
      <p:sp>
        <p:nvSpPr>
          <p:cNvPr id="36" name="TextBox 56"/>
          <p:cNvSpPr txBox="1">
            <a:spLocks noChangeArrowheads="1"/>
          </p:cNvSpPr>
          <p:nvPr/>
        </p:nvSpPr>
        <p:spPr bwMode="auto">
          <a:xfrm>
            <a:off x="7446435" y="5723646"/>
            <a:ext cx="4607985" cy="29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377" tIns="44688" rIns="89377" bIns="44688">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1166"/>
              </a:spcBef>
              <a:buFont typeface="Arial" charset="0"/>
              <a:buNone/>
              <a:defRPr/>
            </a:pPr>
            <a:r>
              <a:rPr lang="en-US" sz="1200">
                <a:solidFill>
                  <a:srgbClr val="5E6A71"/>
                </a:solidFill>
              </a:rPr>
              <a:t>github.com/CSCfi</a:t>
            </a:r>
          </a:p>
        </p:txBody>
      </p:sp>
      <p:sp>
        <p:nvSpPr>
          <p:cNvPr id="53" name="Text Placeholder 52"/>
          <p:cNvSpPr>
            <a:spLocks noGrp="1"/>
          </p:cNvSpPr>
          <p:nvPr>
            <p:ph type="body" sz="quarter" idx="10"/>
          </p:nvPr>
        </p:nvSpPr>
        <p:spPr>
          <a:xfrm>
            <a:off x="3072909" y="3372680"/>
            <a:ext cx="2618188" cy="385062"/>
          </a:xfrm>
        </p:spPr>
        <p:txBody>
          <a:bodyPr lIns="0"/>
          <a:lstStyle>
            <a:lvl1pPr marL="0" indent="0">
              <a:buNone/>
              <a:defRPr sz="1334" b="1">
                <a:solidFill>
                  <a:schemeClr val="tx1"/>
                </a:solidFill>
              </a:defRPr>
            </a:lvl1pPr>
            <a:lvl2pPr marL="339825" indent="0">
              <a:buFont typeface="Arial"/>
              <a:buNone/>
              <a:defRPr sz="1200"/>
            </a:lvl2pPr>
            <a:lvl3pPr marL="1117230" indent="0">
              <a:buFont typeface="Arial"/>
              <a:buNone/>
              <a:defRPr sz="1200"/>
            </a:lvl3pPr>
            <a:lvl4pPr marL="1444639" indent="0">
              <a:buNone/>
              <a:defRPr sz="1200"/>
            </a:lvl4pPr>
            <a:lvl5pPr marL="1891532" indent="0">
              <a:buNone/>
              <a:defRPr sz="1200"/>
            </a:lvl5pPr>
          </a:lstStyle>
          <a:p>
            <a:pPr lvl="0"/>
            <a:r>
              <a:rPr lang="en-US"/>
              <a:t>Edit Master text styles</a:t>
            </a:r>
          </a:p>
        </p:txBody>
      </p:sp>
      <p:sp>
        <p:nvSpPr>
          <p:cNvPr id="55" name="Picture Placeholder 54"/>
          <p:cNvSpPr>
            <a:spLocks noGrp="1"/>
          </p:cNvSpPr>
          <p:nvPr>
            <p:ph type="pic" sz="quarter" idx="11"/>
          </p:nvPr>
        </p:nvSpPr>
        <p:spPr>
          <a:xfrm>
            <a:off x="1102651" y="3463739"/>
            <a:ext cx="1657610" cy="1655807"/>
          </a:xfrm>
          <a:prstGeom prst="ellipse">
            <a:avLst/>
          </a:prstGeom>
        </p:spPr>
        <p:txBody>
          <a:bodyPr/>
          <a:lstStyle>
            <a:lvl1pPr marL="0" indent="0">
              <a:buFont typeface="Arial"/>
              <a:buNone/>
              <a:defRPr sz="1334"/>
            </a:lvl1pPr>
          </a:lstStyle>
          <a:p>
            <a:pPr lvl="0"/>
            <a:r>
              <a:rPr lang="en-US" noProof="0"/>
              <a:t>Click icon to add picture</a:t>
            </a:r>
            <a:endParaRPr lang="en-US" noProof="0" dirty="0"/>
          </a:p>
        </p:txBody>
      </p:sp>
      <p:sp>
        <p:nvSpPr>
          <p:cNvPr id="57" name="Text Placeholder 56"/>
          <p:cNvSpPr>
            <a:spLocks noGrp="1"/>
          </p:cNvSpPr>
          <p:nvPr>
            <p:ph type="body" sz="quarter" idx="12"/>
          </p:nvPr>
        </p:nvSpPr>
        <p:spPr>
          <a:xfrm>
            <a:off x="3072904" y="3823617"/>
            <a:ext cx="2618190" cy="1717210"/>
          </a:xfrm>
        </p:spPr>
        <p:txBody>
          <a:bodyPr lIns="0"/>
          <a:lstStyle>
            <a:lvl1pPr marL="0" indent="0">
              <a:lnSpc>
                <a:spcPct val="110000"/>
              </a:lnSpc>
              <a:spcBef>
                <a:spcPts val="0"/>
              </a:spcBef>
              <a:buNone/>
              <a:defRPr sz="1200"/>
            </a:lvl1pPr>
            <a:lvl2pPr marL="674993" indent="-335169">
              <a:buFont typeface="Arial"/>
              <a:buChar char="•"/>
              <a:defRPr sz="1334"/>
            </a:lvl2pPr>
            <a:lvl3pPr marL="1396536" indent="-279307">
              <a:buFont typeface="Arial"/>
              <a:buChar char="•"/>
              <a:defRPr sz="1200"/>
            </a:lvl3pPr>
            <a:lvl4pPr>
              <a:defRPr sz="1067"/>
            </a:lvl4pPr>
            <a:lvl5pPr>
              <a:defRPr sz="933"/>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1052" y="3360219"/>
            <a:ext cx="359833" cy="383380"/>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7400" y="4568996"/>
            <a:ext cx="392251" cy="293849"/>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66368" y="3962431"/>
            <a:ext cx="361535" cy="385193"/>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74502" y="5108204"/>
            <a:ext cx="395427" cy="385193"/>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64841" y="5680207"/>
            <a:ext cx="371527" cy="395839"/>
          </a:xfrm>
          <a:prstGeom prst="rect">
            <a:avLst/>
          </a:prstGeom>
        </p:spPr>
      </p:pic>
    </p:spTree>
    <p:extLst>
      <p:ext uri="{BB962C8B-B14F-4D97-AF65-F5344CB8AC3E}">
        <p14:creationId xmlns:p14="http://schemas.microsoft.com/office/powerpoint/2010/main" val="995273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609601" y="1600206"/>
            <a:ext cx="5091289" cy="4525963"/>
          </a:xfrm>
        </p:spPr>
        <p:txBody>
          <a:bodyPr/>
          <a:lstStyle>
            <a:lvl2pPr marL="513877" marR="0" indent="-172467" algn="l" defTabSz="447001" rtl="0" eaLnBrk="1" fontAlgn="auto" latinLnBrk="0" hangingPunct="1">
              <a:lnSpc>
                <a:spcPct val="100000"/>
              </a:lnSpc>
              <a:spcBef>
                <a:spcPct val="20000"/>
              </a:spcBef>
              <a:spcAft>
                <a:spcPts val="0"/>
              </a:spcAft>
              <a:buClrTx/>
              <a:buSzTx/>
              <a:buFont typeface="Courier New"/>
              <a:buChar char="o"/>
              <a:tabLst/>
              <a:defRPr/>
            </a:lvl2pPr>
            <a:lvl3pPr marL="1289972" marR="0" indent="-172467" algn="l" defTabSz="447001" rtl="0" eaLnBrk="1" fontAlgn="auto" latinLnBrk="0" hangingPunct="1">
              <a:lnSpc>
                <a:spcPct val="100000"/>
              </a:lnSpc>
              <a:spcBef>
                <a:spcPct val="20000"/>
              </a:spcBef>
              <a:spcAft>
                <a:spcPts val="0"/>
              </a:spcAft>
              <a:buClrTx/>
              <a:buSzTx/>
              <a:buFont typeface="Courier New"/>
              <a:buChar char="o"/>
              <a:tabLst/>
              <a:defRPr/>
            </a:lvl3pPr>
            <a:lvl4pPr marL="1736973" marR="0" indent="-172467" algn="l" defTabSz="447001"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idx="13"/>
          </p:nvPr>
        </p:nvSpPr>
        <p:spPr>
          <a:xfrm>
            <a:off x="6071722" y="1600206"/>
            <a:ext cx="4815788" cy="4525963"/>
          </a:xfrm>
        </p:spPr>
        <p:txBody>
          <a:bodyPr/>
          <a:lstStyle>
            <a:lvl2pPr marL="513877" marR="0" indent="-172467" algn="l" defTabSz="447001" rtl="0" eaLnBrk="1" fontAlgn="auto" latinLnBrk="0" hangingPunct="1">
              <a:lnSpc>
                <a:spcPct val="100000"/>
              </a:lnSpc>
              <a:spcBef>
                <a:spcPct val="20000"/>
              </a:spcBef>
              <a:spcAft>
                <a:spcPts val="0"/>
              </a:spcAft>
              <a:buClrTx/>
              <a:buSzTx/>
              <a:buFont typeface="Courier New"/>
              <a:buChar char="o"/>
              <a:tabLst/>
              <a:defRPr/>
            </a:lvl2pPr>
            <a:lvl3pPr marL="1289972" marR="0" indent="-172467" algn="l" defTabSz="447001" rtl="0" eaLnBrk="1" fontAlgn="auto" latinLnBrk="0" hangingPunct="1">
              <a:lnSpc>
                <a:spcPct val="100000"/>
              </a:lnSpc>
              <a:spcBef>
                <a:spcPct val="20000"/>
              </a:spcBef>
              <a:spcAft>
                <a:spcPts val="0"/>
              </a:spcAft>
              <a:buClrTx/>
              <a:buSzTx/>
              <a:buFont typeface="Courier New"/>
              <a:buChar char="o"/>
              <a:tabLst/>
              <a:defRPr/>
            </a:lvl3pPr>
            <a:lvl4pPr marL="1736973" marR="0" indent="-172467" algn="l" defTabSz="447001"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609602" y="274637"/>
            <a:ext cx="10277907" cy="1143000"/>
          </a:xfrm>
        </p:spPr>
        <p:txBody>
          <a:bodyPr/>
          <a:lstStyle/>
          <a:p>
            <a:r>
              <a:rPr lang="en-US"/>
              <a:t>Click to edit Master title style</a:t>
            </a:r>
          </a:p>
        </p:txBody>
      </p:sp>
    </p:spTree>
    <p:extLst>
      <p:ext uri="{BB962C8B-B14F-4D97-AF65-F5344CB8AC3E}">
        <p14:creationId xmlns:p14="http://schemas.microsoft.com/office/powerpoint/2010/main" val="363875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SC in English">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72" r="797"/>
          <a:stretch/>
        </p:blipFill>
        <p:spPr>
          <a:xfrm>
            <a:off x="0" y="0"/>
            <a:ext cx="12190412" cy="6858000"/>
          </a:xfrm>
          <a:prstGeom prst="rect">
            <a:avLst/>
          </a:prstGeom>
        </p:spPr>
      </p:pic>
      <p:sp>
        <p:nvSpPr>
          <p:cNvPr id="4" name="TextBox 3"/>
          <p:cNvSpPr txBox="1"/>
          <p:nvPr userDrawn="1"/>
        </p:nvSpPr>
        <p:spPr>
          <a:xfrm>
            <a:off x="-51013" y="198768"/>
            <a:ext cx="2912373" cy="2107599"/>
          </a:xfrm>
          <a:prstGeom prst="rect">
            <a:avLst/>
          </a:prstGeom>
          <a:noFill/>
        </p:spPr>
        <p:txBody>
          <a:bodyPr wrap="square" lIns="175993" tIns="175993" rIns="175993" bIns="175993" rtlCol="0" anchor="t" anchorCtr="0">
            <a:normAutofit/>
          </a:bodyPr>
          <a:lstStyle/>
          <a:p>
            <a:pPr algn="ctr">
              <a:lnSpc>
                <a:spcPts val="2445"/>
              </a:lnSpc>
            </a:pPr>
            <a:br>
              <a:rPr lang="fi-FI" sz="2133" dirty="0">
                <a:solidFill>
                  <a:srgbClr val="FFFFFF"/>
                </a:solidFill>
                <a:latin typeface="Corbel" panose="020B0503020204020204" pitchFamily="34" charset="0"/>
              </a:rPr>
            </a:br>
            <a:r>
              <a:rPr lang="fi-FI" sz="2133" dirty="0" err="1">
                <a:solidFill>
                  <a:schemeClr val="bg1"/>
                </a:solidFill>
                <a:latin typeface="Corbel" panose="020B0503020204020204" pitchFamily="34" charset="0"/>
              </a:rPr>
              <a:t>Non-profit</a:t>
            </a:r>
            <a:r>
              <a:rPr lang="fi-FI" sz="2133" dirty="0">
                <a:solidFill>
                  <a:schemeClr val="bg1"/>
                </a:solidFill>
                <a:latin typeface="Corbel" panose="020B0503020204020204" pitchFamily="34" charset="0"/>
              </a:rPr>
              <a:t> </a:t>
            </a:r>
            <a:r>
              <a:rPr lang="fi-FI" sz="2133" dirty="0" err="1">
                <a:solidFill>
                  <a:schemeClr val="bg1"/>
                </a:solidFill>
                <a:latin typeface="Corbel" panose="020B0503020204020204" pitchFamily="34" charset="0"/>
              </a:rPr>
              <a:t>state</a:t>
            </a:r>
            <a:r>
              <a:rPr lang="fi-FI" sz="2133" dirty="0">
                <a:solidFill>
                  <a:schemeClr val="bg1"/>
                </a:solidFill>
                <a:latin typeface="Corbel" panose="020B0503020204020204" pitchFamily="34" charset="0"/>
              </a:rPr>
              <a:t> </a:t>
            </a:r>
            <a:r>
              <a:rPr lang="fi-FI" sz="2133" dirty="0" err="1">
                <a:solidFill>
                  <a:schemeClr val="bg1"/>
                </a:solidFill>
                <a:latin typeface="Corbel" panose="020B0503020204020204" pitchFamily="34" charset="0"/>
              </a:rPr>
              <a:t>organization</a:t>
            </a:r>
            <a:r>
              <a:rPr lang="fi-FI" sz="2133" dirty="0">
                <a:solidFill>
                  <a:schemeClr val="bg1"/>
                </a:solidFill>
                <a:latin typeface="Corbel" panose="020B0503020204020204" pitchFamily="34" charset="0"/>
              </a:rPr>
              <a:t> </a:t>
            </a:r>
            <a:r>
              <a:rPr lang="fi-FI" sz="2133" dirty="0" err="1">
                <a:solidFill>
                  <a:schemeClr val="bg1"/>
                </a:solidFill>
                <a:latin typeface="Corbel" panose="020B0503020204020204" pitchFamily="34" charset="0"/>
              </a:rPr>
              <a:t>with</a:t>
            </a:r>
            <a:r>
              <a:rPr lang="fi-FI" sz="2133" dirty="0">
                <a:solidFill>
                  <a:schemeClr val="bg1"/>
                </a:solidFill>
                <a:latin typeface="Corbel" panose="020B0503020204020204" pitchFamily="34" charset="0"/>
              </a:rPr>
              <a:t> </a:t>
            </a:r>
            <a:r>
              <a:rPr lang="fi-FI" sz="2133" dirty="0" err="1">
                <a:solidFill>
                  <a:schemeClr val="bg1"/>
                </a:solidFill>
                <a:latin typeface="Corbel" panose="020B0503020204020204" pitchFamily="34" charset="0"/>
              </a:rPr>
              <a:t>special</a:t>
            </a:r>
            <a:r>
              <a:rPr lang="fi-FI" sz="2133" dirty="0">
                <a:solidFill>
                  <a:schemeClr val="bg1"/>
                </a:solidFill>
                <a:latin typeface="Corbel" panose="020B0503020204020204" pitchFamily="34" charset="0"/>
              </a:rPr>
              <a:t> </a:t>
            </a:r>
            <a:r>
              <a:rPr lang="fi-FI" sz="2133" dirty="0" err="1">
                <a:solidFill>
                  <a:schemeClr val="bg1"/>
                </a:solidFill>
                <a:latin typeface="Corbel" panose="020B0503020204020204" pitchFamily="34" charset="0"/>
              </a:rPr>
              <a:t>tasks</a:t>
            </a:r>
            <a:endParaRPr lang="fi-FI" sz="2133" dirty="0">
              <a:solidFill>
                <a:srgbClr val="FFFFFF"/>
              </a:solidFill>
              <a:latin typeface="Corbel" panose="020B0503020204020204" pitchFamily="34" charset="0"/>
            </a:endParaRPr>
          </a:p>
        </p:txBody>
      </p:sp>
      <p:sp>
        <p:nvSpPr>
          <p:cNvPr id="5" name="TextBox 4"/>
          <p:cNvSpPr txBox="1"/>
          <p:nvPr userDrawn="1"/>
        </p:nvSpPr>
        <p:spPr>
          <a:xfrm>
            <a:off x="7973998" y="2306366"/>
            <a:ext cx="2126630" cy="2075763"/>
          </a:xfrm>
          <a:prstGeom prst="rect">
            <a:avLst/>
          </a:prstGeom>
          <a:noFill/>
        </p:spPr>
        <p:txBody>
          <a:bodyPr wrap="square" lIns="175993" tIns="175993" rIns="175993" bIns="175993" rtlCol="0" anchor="ctr" anchorCtr="0">
            <a:normAutofit/>
          </a:bodyPr>
          <a:lstStyle/>
          <a:p>
            <a:pPr algn="ctr">
              <a:lnSpc>
                <a:spcPts val="2445"/>
              </a:lnSpc>
            </a:pPr>
            <a:r>
              <a:rPr lang="fi-FI" sz="1867" dirty="0" err="1">
                <a:solidFill>
                  <a:srgbClr val="FFFFFF"/>
                </a:solidFill>
                <a:latin typeface="Corbel" panose="020B0503020204020204" pitchFamily="34" charset="0"/>
              </a:rPr>
              <a:t>Headquarters</a:t>
            </a:r>
            <a:r>
              <a:rPr lang="fi-FI" sz="1867" dirty="0">
                <a:solidFill>
                  <a:srgbClr val="FFFFFF"/>
                </a:solidFill>
                <a:latin typeface="Corbel" panose="020B0503020204020204" pitchFamily="34" charset="0"/>
              </a:rPr>
              <a:t> in Espoo, datacenter in Kajaani</a:t>
            </a:r>
          </a:p>
        </p:txBody>
      </p:sp>
      <p:sp>
        <p:nvSpPr>
          <p:cNvPr id="6" name="TextBox 5"/>
          <p:cNvSpPr txBox="1"/>
          <p:nvPr userDrawn="1"/>
        </p:nvSpPr>
        <p:spPr>
          <a:xfrm>
            <a:off x="0" y="4382129"/>
            <a:ext cx="5296462" cy="2265265"/>
          </a:xfrm>
          <a:prstGeom prst="rect">
            <a:avLst/>
          </a:prstGeom>
          <a:noFill/>
          <a:ln>
            <a:noFill/>
          </a:ln>
        </p:spPr>
        <p:txBody>
          <a:bodyPr wrap="square" lIns="175993" tIns="175993" rIns="175993" bIns="175993" rtlCol="0" anchor="ctr" anchorCtr="0">
            <a:normAutofit/>
          </a:bodyPr>
          <a:lstStyle/>
          <a:p>
            <a:pPr algn="ctr" defTabSz="607408">
              <a:defRPr/>
            </a:pPr>
            <a:r>
              <a:rPr lang="fi-FI" sz="3067" b="1" dirty="0" err="1">
                <a:solidFill>
                  <a:srgbClr val="002F5F"/>
                </a:solidFill>
                <a:latin typeface="Corbel" panose="020B0503020204020204" pitchFamily="34" charset="0"/>
              </a:rPr>
              <a:t>Owned</a:t>
            </a:r>
            <a:r>
              <a:rPr lang="fi-FI" sz="3067" b="1" dirty="0">
                <a:solidFill>
                  <a:srgbClr val="002F5F"/>
                </a:solidFill>
                <a:latin typeface="Corbel" panose="020B0503020204020204" pitchFamily="34" charset="0"/>
              </a:rPr>
              <a:t> </a:t>
            </a:r>
            <a:r>
              <a:rPr lang="fi-FI" sz="3067" b="1" dirty="0" err="1">
                <a:solidFill>
                  <a:srgbClr val="002F5F"/>
                </a:solidFill>
                <a:latin typeface="Corbel" panose="020B0503020204020204" pitchFamily="34" charset="0"/>
              </a:rPr>
              <a:t>by</a:t>
            </a:r>
            <a:r>
              <a:rPr lang="fi-FI" sz="3067" b="1" dirty="0">
                <a:solidFill>
                  <a:srgbClr val="002F5F"/>
                </a:solidFill>
                <a:latin typeface="Corbel" panose="020B0503020204020204" pitchFamily="34" charset="0"/>
              </a:rPr>
              <a:t> </a:t>
            </a:r>
            <a:r>
              <a:rPr lang="fi-FI" sz="3067" b="1" dirty="0" err="1">
                <a:solidFill>
                  <a:srgbClr val="002F5F"/>
                </a:solidFill>
                <a:latin typeface="Corbel" panose="020B0503020204020204" pitchFamily="34" charset="0"/>
              </a:rPr>
              <a:t>state</a:t>
            </a:r>
            <a:r>
              <a:rPr lang="fi-FI" sz="3467" b="1" dirty="0">
                <a:solidFill>
                  <a:srgbClr val="002F5F"/>
                </a:solidFill>
                <a:latin typeface="Arial Black" panose="020B0A04020102020204" pitchFamily="34" charset="0"/>
              </a:rPr>
              <a:t> (</a:t>
            </a:r>
            <a:r>
              <a:rPr lang="fi-FI" sz="4267" dirty="0">
                <a:solidFill>
                  <a:srgbClr val="002F5F"/>
                </a:solidFill>
                <a:latin typeface="Arial Black" panose="020B0A04020102020204" pitchFamily="34" charset="0"/>
              </a:rPr>
              <a:t>70%)</a:t>
            </a:r>
          </a:p>
          <a:p>
            <a:pPr lvl="0" algn="ctr"/>
            <a:r>
              <a:rPr lang="en-US" sz="2400" dirty="0">
                <a:solidFill>
                  <a:srgbClr val="002F5F"/>
                </a:solidFill>
                <a:latin typeface="Corbel" panose="020B0503020204020204" pitchFamily="34" charset="0"/>
              </a:rPr>
              <a:t>and all Finnish higher education institutions </a:t>
            </a:r>
            <a:r>
              <a:rPr lang="en-US" sz="3200" b="1" dirty="0">
                <a:solidFill>
                  <a:srgbClr val="002F5F"/>
                </a:solidFill>
                <a:latin typeface="Corbel" panose="020B0503020204020204" pitchFamily="34" charset="0"/>
              </a:rPr>
              <a:t>(30%)</a:t>
            </a:r>
          </a:p>
        </p:txBody>
      </p:sp>
      <p:grpSp>
        <p:nvGrpSpPr>
          <p:cNvPr id="7" name="Group 6"/>
          <p:cNvGrpSpPr/>
          <p:nvPr userDrawn="1"/>
        </p:nvGrpSpPr>
        <p:grpSpPr>
          <a:xfrm>
            <a:off x="5347255" y="176742"/>
            <a:ext cx="2626743" cy="1674163"/>
            <a:chOff x="3972863" y="0"/>
            <a:chExt cx="1970314" cy="1255622"/>
          </a:xfrm>
        </p:grpSpPr>
        <p:sp>
          <p:nvSpPr>
            <p:cNvPr id="8" name="TextBox 7"/>
            <p:cNvSpPr txBox="1"/>
            <p:nvPr/>
          </p:nvSpPr>
          <p:spPr>
            <a:xfrm>
              <a:off x="3972863" y="0"/>
              <a:ext cx="1970314" cy="766284"/>
            </a:xfrm>
            <a:prstGeom prst="rect">
              <a:avLst/>
            </a:prstGeom>
            <a:noFill/>
          </p:spPr>
          <p:txBody>
            <a:bodyPr wrap="square" lIns="176016" tIns="176016" rIns="176016" bIns="176016" rtlCol="0" anchor="t" anchorCtr="0">
              <a:noAutofit/>
            </a:bodyPr>
            <a:lstStyle/>
            <a:p>
              <a:pPr algn="ctr" defTabSz="607408">
                <a:lnSpc>
                  <a:spcPts val="2445"/>
                </a:lnSpc>
                <a:defRPr/>
              </a:pPr>
              <a:br>
                <a:rPr lang="en-US" sz="2400" dirty="0">
                  <a:solidFill>
                    <a:srgbClr val="002F5F"/>
                  </a:solidFill>
                  <a:latin typeface="ＭＳ Ｐゴシック"/>
                </a:rPr>
              </a:br>
              <a:r>
                <a:rPr lang="fi-FI" sz="2133" dirty="0" err="1">
                  <a:solidFill>
                    <a:srgbClr val="002F5F"/>
                  </a:solidFill>
                  <a:latin typeface="Corbel" panose="020B0503020204020204" pitchFamily="34" charset="0"/>
                </a:rPr>
                <a:t>Turn</a:t>
              </a:r>
              <a:r>
                <a:rPr lang="fi-FI" sz="2133" dirty="0">
                  <a:solidFill>
                    <a:srgbClr val="002F5F"/>
                  </a:solidFill>
                  <a:latin typeface="Corbel" panose="020B0503020204020204" pitchFamily="34" charset="0"/>
                </a:rPr>
                <a:t> </a:t>
              </a:r>
              <a:r>
                <a:rPr lang="fi-FI" sz="2133" dirty="0" err="1">
                  <a:solidFill>
                    <a:srgbClr val="002F5F"/>
                  </a:solidFill>
                  <a:latin typeface="Corbel" panose="020B0503020204020204" pitchFamily="34" charset="0"/>
                </a:rPr>
                <a:t>over</a:t>
              </a:r>
              <a:r>
                <a:rPr lang="fi-FI" sz="2133" dirty="0">
                  <a:solidFill>
                    <a:srgbClr val="002F5F"/>
                  </a:solidFill>
                  <a:latin typeface="Corbel" panose="020B0503020204020204" pitchFamily="34" charset="0"/>
                </a:rPr>
                <a:t> </a:t>
              </a:r>
              <a:br>
                <a:rPr lang="fi-FI" sz="2133" dirty="0">
                  <a:solidFill>
                    <a:srgbClr val="002F5F"/>
                  </a:solidFill>
                  <a:latin typeface="Corbel" panose="020B0503020204020204" pitchFamily="34" charset="0"/>
                </a:rPr>
              </a:br>
              <a:r>
                <a:rPr lang="fi-FI" sz="2133" dirty="0">
                  <a:solidFill>
                    <a:srgbClr val="002F5F"/>
                  </a:solidFill>
                  <a:latin typeface="Corbel" panose="020B0503020204020204" pitchFamily="34" charset="0"/>
                </a:rPr>
                <a:t>in 2018</a:t>
              </a:r>
            </a:p>
            <a:p>
              <a:pPr algn="ctr" defTabSz="607408">
                <a:lnSpc>
                  <a:spcPts val="2400"/>
                </a:lnSpc>
                <a:defRPr/>
              </a:pPr>
              <a:endParaRPr lang="fi-FI" sz="2133" dirty="0">
                <a:solidFill>
                  <a:srgbClr val="002F5F"/>
                </a:solidFill>
                <a:latin typeface="Corbel" panose="020B0503020204020204" pitchFamily="34" charset="0"/>
              </a:endParaRPr>
            </a:p>
          </p:txBody>
        </p:sp>
        <p:sp>
          <p:nvSpPr>
            <p:cNvPr id="9" name="TextBox 8"/>
            <p:cNvSpPr txBox="1"/>
            <p:nvPr/>
          </p:nvSpPr>
          <p:spPr>
            <a:xfrm>
              <a:off x="4275532" y="955025"/>
              <a:ext cx="1094831" cy="298549"/>
            </a:xfrm>
            <a:prstGeom prst="rect">
              <a:avLst/>
            </a:prstGeom>
            <a:noFill/>
          </p:spPr>
          <p:txBody>
            <a:bodyPr wrap="none" lIns="89416" tIns="44708" rIns="89416" bIns="44708" rtlCol="0" anchor="t">
              <a:spAutoFit/>
            </a:bodyPr>
            <a:lstStyle/>
            <a:p>
              <a:pPr algn="ctr" defTabSz="607408">
                <a:lnSpc>
                  <a:spcPts val="2445"/>
                </a:lnSpc>
                <a:defRPr/>
              </a:pPr>
              <a:r>
                <a:rPr lang="fi-FI" sz="4267" dirty="0">
                  <a:solidFill>
                    <a:srgbClr val="002F5F"/>
                  </a:solidFill>
                  <a:latin typeface="Arial Black" panose="020B0A04020102020204" pitchFamily="34" charset="0"/>
                </a:rPr>
                <a:t>44,9</a:t>
              </a:r>
            </a:p>
          </p:txBody>
        </p:sp>
        <p:sp>
          <p:nvSpPr>
            <p:cNvPr id="10" name="TextBox 9"/>
            <p:cNvSpPr txBox="1"/>
            <p:nvPr/>
          </p:nvSpPr>
          <p:spPr>
            <a:xfrm>
              <a:off x="5239779" y="957073"/>
              <a:ext cx="443210" cy="298549"/>
            </a:xfrm>
            <a:prstGeom prst="rect">
              <a:avLst/>
            </a:prstGeom>
            <a:noFill/>
          </p:spPr>
          <p:txBody>
            <a:bodyPr wrap="none" lIns="89416" tIns="44708" rIns="89416" bIns="44708" rtlCol="0">
              <a:spAutoFit/>
            </a:bodyPr>
            <a:lstStyle/>
            <a:p>
              <a:pPr algn="ctr" defTabSz="607408">
                <a:lnSpc>
                  <a:spcPts val="2445"/>
                </a:lnSpc>
                <a:defRPr/>
              </a:pPr>
              <a:r>
                <a:rPr lang="fi-FI" sz="2400" dirty="0">
                  <a:solidFill>
                    <a:srgbClr val="002F5F"/>
                  </a:solidFill>
                  <a:latin typeface="Corbel" panose="020B0503020204020204" pitchFamily="34" charset="0"/>
                </a:rPr>
                <a:t>M€</a:t>
              </a:r>
            </a:p>
          </p:txBody>
        </p:sp>
      </p:grpSp>
      <p:sp>
        <p:nvSpPr>
          <p:cNvPr id="11" name="Rectangle 10"/>
          <p:cNvSpPr/>
          <p:nvPr userDrawn="1"/>
        </p:nvSpPr>
        <p:spPr>
          <a:xfrm>
            <a:off x="10086147" y="4382129"/>
            <a:ext cx="2089785" cy="2125161"/>
          </a:xfrm>
          <a:prstGeom prst="rect">
            <a:avLst/>
          </a:prstGeom>
          <a:no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defTabSz="607408">
              <a:defRPr/>
            </a:pPr>
            <a:endParaRPr lang="en-US" sz="2400" dirty="0">
              <a:solidFill>
                <a:srgbClr val="FFFFFF">
                  <a:hueOff val="0"/>
                  <a:satOff val="0"/>
                  <a:lumOff val="0"/>
                  <a:alphaOff val="0"/>
                </a:srgbClr>
              </a:solidFill>
              <a:latin typeface="Candara"/>
            </a:endParaRPr>
          </a:p>
        </p:txBody>
      </p:sp>
      <p:grpSp>
        <p:nvGrpSpPr>
          <p:cNvPr id="12" name="Group 11"/>
          <p:cNvGrpSpPr/>
          <p:nvPr userDrawn="1"/>
        </p:nvGrpSpPr>
        <p:grpSpPr>
          <a:xfrm>
            <a:off x="10197071" y="4693660"/>
            <a:ext cx="1965216" cy="1673848"/>
            <a:chOff x="7565594" y="3434841"/>
            <a:chExt cx="1567543" cy="1113950"/>
          </a:xfrm>
        </p:grpSpPr>
        <p:sp>
          <p:nvSpPr>
            <p:cNvPr id="13" name="TextBox 12"/>
            <p:cNvSpPr txBox="1"/>
            <p:nvPr/>
          </p:nvSpPr>
          <p:spPr>
            <a:xfrm>
              <a:off x="8021667" y="3434841"/>
              <a:ext cx="655403" cy="264914"/>
            </a:xfrm>
            <a:prstGeom prst="rect">
              <a:avLst/>
            </a:prstGeom>
            <a:noFill/>
          </p:spPr>
          <p:txBody>
            <a:bodyPr wrap="none" lIns="89416" tIns="44708" rIns="89416" bIns="44708" rtlCol="0">
              <a:spAutoFit/>
            </a:bodyPr>
            <a:lstStyle/>
            <a:p>
              <a:pPr algn="ctr" defTabSz="607408">
                <a:lnSpc>
                  <a:spcPts val="2445"/>
                </a:lnSpc>
                <a:defRPr/>
              </a:pPr>
              <a:r>
                <a:rPr lang="fi-FI" sz="2400" dirty="0" err="1">
                  <a:solidFill>
                    <a:srgbClr val="FFFFFF"/>
                  </a:solidFill>
                  <a:latin typeface="Corbel" panose="020B0503020204020204" pitchFamily="34" charset="0"/>
                </a:rPr>
                <a:t>Circa</a:t>
              </a:r>
              <a:endParaRPr lang="fi-FI" sz="2400" dirty="0">
                <a:solidFill>
                  <a:srgbClr val="FFFFFF"/>
                </a:solidFill>
                <a:latin typeface="Corbel" panose="020B0503020204020204" pitchFamily="34" charset="0"/>
              </a:endParaRPr>
            </a:p>
          </p:txBody>
        </p:sp>
        <p:sp>
          <p:nvSpPr>
            <p:cNvPr id="14" name="TextBox 13"/>
            <p:cNvSpPr txBox="1"/>
            <p:nvPr/>
          </p:nvSpPr>
          <p:spPr>
            <a:xfrm>
              <a:off x="7565594" y="4079052"/>
              <a:ext cx="1567543" cy="469739"/>
            </a:xfrm>
            <a:prstGeom prst="rect">
              <a:avLst/>
            </a:prstGeom>
            <a:noFill/>
          </p:spPr>
          <p:txBody>
            <a:bodyPr wrap="square" lIns="89416" tIns="44708" rIns="89416" bIns="44708" rtlCol="0" anchor="t">
              <a:spAutoFit/>
            </a:bodyPr>
            <a:lstStyle/>
            <a:p>
              <a:pPr algn="ctr" defTabSz="607408">
                <a:lnSpc>
                  <a:spcPts val="2445"/>
                </a:lnSpc>
                <a:defRPr/>
              </a:pPr>
              <a:r>
                <a:rPr lang="fi-FI" sz="2400" dirty="0" err="1">
                  <a:solidFill>
                    <a:srgbClr val="FFFFFF"/>
                  </a:solidFill>
                  <a:latin typeface="Corbel" panose="020B0503020204020204" pitchFamily="34" charset="0"/>
                </a:rPr>
                <a:t>employees</a:t>
              </a:r>
              <a:r>
                <a:rPr lang="fi-FI" sz="2400" dirty="0">
                  <a:solidFill>
                    <a:srgbClr val="FFFFFF"/>
                  </a:solidFill>
                  <a:latin typeface="Corbel" panose="020B0503020204020204" pitchFamily="34" charset="0"/>
                </a:rPr>
                <a:t> </a:t>
              </a:r>
              <a:br>
                <a:rPr lang="fi-FI" sz="2400" dirty="0">
                  <a:solidFill>
                    <a:srgbClr val="FFFFFF"/>
                  </a:solidFill>
                  <a:latin typeface="Corbel" panose="020B0503020204020204" pitchFamily="34" charset="0"/>
                </a:rPr>
              </a:br>
              <a:r>
                <a:rPr lang="fi-FI" sz="2400" dirty="0">
                  <a:solidFill>
                    <a:srgbClr val="FFFFFF"/>
                  </a:solidFill>
                  <a:latin typeface="Corbel" panose="020B0503020204020204" pitchFamily="34" charset="0"/>
                </a:rPr>
                <a:t>in 2018</a:t>
              </a:r>
              <a:endParaRPr lang="en-US" sz="2400" dirty="0">
                <a:solidFill>
                  <a:srgbClr val="006778"/>
                </a:solidFill>
                <a:latin typeface="Corbel" panose="020B0503020204020204" pitchFamily="34" charset="0"/>
              </a:endParaRPr>
            </a:p>
          </p:txBody>
        </p:sp>
        <p:sp>
          <p:nvSpPr>
            <p:cNvPr id="15" name="TextBox 14"/>
            <p:cNvSpPr txBox="1"/>
            <p:nvPr/>
          </p:nvSpPr>
          <p:spPr>
            <a:xfrm>
              <a:off x="7840124" y="3814988"/>
              <a:ext cx="1018484" cy="264914"/>
            </a:xfrm>
            <a:prstGeom prst="rect">
              <a:avLst/>
            </a:prstGeom>
            <a:noFill/>
          </p:spPr>
          <p:txBody>
            <a:bodyPr wrap="none" lIns="89416" tIns="44708" rIns="89416" bIns="44708" rtlCol="0" anchor="t">
              <a:spAutoFit/>
            </a:bodyPr>
            <a:lstStyle/>
            <a:p>
              <a:pPr algn="ctr" defTabSz="607408">
                <a:lnSpc>
                  <a:spcPts val="2445"/>
                </a:lnSpc>
                <a:defRPr/>
              </a:pPr>
              <a:r>
                <a:rPr lang="fi-FI" sz="4267" dirty="0">
                  <a:solidFill>
                    <a:srgbClr val="FFFFFF"/>
                  </a:solidFill>
                  <a:latin typeface="Arial Black" panose="020B0A04020102020204" pitchFamily="34" charset="0"/>
                </a:rPr>
                <a:t>350</a:t>
              </a:r>
              <a:endParaRPr lang="en-US" sz="4267" dirty="0">
                <a:solidFill>
                  <a:srgbClr val="006778"/>
                </a:solidFill>
                <a:latin typeface="Arial Black" panose="020B0A04020102020204" pitchFamily="34" charset="0"/>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ultural heritage background">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7337" y="1"/>
            <a:ext cx="6454663" cy="6693371"/>
          </a:xfrm>
          <a:prstGeom prst="rect">
            <a:avLst/>
          </a:prstGeom>
        </p:spPr>
      </p:pic>
      <p:grpSp>
        <p:nvGrpSpPr>
          <p:cNvPr id="5" name="Group 26"/>
          <p:cNvGrpSpPr>
            <a:grpSpLocks/>
          </p:cNvGrpSpPr>
          <p:nvPr/>
        </p:nvGrpSpPr>
        <p:grpSpPr bwMode="auto">
          <a:xfrm>
            <a:off x="11146368" y="372106"/>
            <a:ext cx="630767" cy="399166"/>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11364385" y="372106"/>
            <a:ext cx="412749" cy="399166"/>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vl5pPr>
              <a:defRPr sz="1100">
                <a:latin typeface="Corbel"/>
                <a:cs typeface="Corbe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vl5pPr>
              <a:defRPr sz="1100">
                <a:solidFill>
                  <a:srgbClr val="000000"/>
                </a:solidFill>
                <a:latin typeface="Corbel"/>
                <a:cs typeface="Corbe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114442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69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6"/>
          <p:cNvGrpSpPr>
            <a:grpSpLocks/>
          </p:cNvGrpSpPr>
          <p:nvPr/>
        </p:nvGrpSpPr>
        <p:grpSpPr bwMode="auto">
          <a:xfrm>
            <a:off x="11146368" y="372106"/>
            <a:ext cx="630767" cy="399166"/>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11146368" y="372106"/>
            <a:ext cx="630767" cy="399166"/>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vl5pPr>
              <a:defRPr sz="1100">
                <a:latin typeface="Corbel"/>
                <a:cs typeface="Corbe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6630799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675" y="-32885"/>
            <a:ext cx="12201676" cy="672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6"/>
          <p:cNvGrpSpPr>
            <a:grpSpLocks/>
          </p:cNvGrpSpPr>
          <p:nvPr/>
        </p:nvGrpSpPr>
        <p:grpSpPr bwMode="auto">
          <a:xfrm>
            <a:off x="11146368" y="372106"/>
            <a:ext cx="630767" cy="399166"/>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11364385" y="372106"/>
            <a:ext cx="412749" cy="399166"/>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vl5pPr>
              <a:defRPr sz="1100">
                <a:latin typeface="Corbel"/>
                <a:cs typeface="Corbe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4940450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8068705" y="12"/>
            <a:ext cx="4123303" cy="6693881"/>
          </a:xfrm>
        </p:spPr>
        <p:txBody>
          <a:bodyPr rtlCol="0">
            <a:normAutofit/>
          </a:bodyPr>
          <a:lstStyle/>
          <a:p>
            <a:pPr lvl="0"/>
            <a:r>
              <a:rPr lang="en-US" noProof="0"/>
              <a:t>Click icon to add picture</a:t>
            </a:r>
          </a:p>
        </p:txBody>
      </p:sp>
      <p:sp>
        <p:nvSpPr>
          <p:cNvPr id="11" name="Content Placeholder 2"/>
          <p:cNvSpPr>
            <a:spLocks noGrp="1"/>
          </p:cNvSpPr>
          <p:nvPr>
            <p:ph idx="1"/>
          </p:nvPr>
        </p:nvSpPr>
        <p:spPr>
          <a:xfrm>
            <a:off x="609608" y="1600214"/>
            <a:ext cx="6911622" cy="4525963"/>
          </a:xfrm>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609604" y="274637"/>
            <a:ext cx="6911621" cy="1143000"/>
          </a:xfrm>
        </p:spPr>
        <p:txBody>
          <a:bodyPr/>
          <a:lstStyle/>
          <a:p>
            <a:r>
              <a:rPr lang="en-US"/>
              <a:t>Click to edit Master title style</a:t>
            </a:r>
          </a:p>
        </p:txBody>
      </p:sp>
    </p:spTree>
    <p:extLst>
      <p:ext uri="{BB962C8B-B14F-4D97-AF65-F5344CB8AC3E}">
        <p14:creationId xmlns:p14="http://schemas.microsoft.com/office/powerpoint/2010/main" val="9725424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609604" y="1600214"/>
            <a:ext cx="3143956" cy="4525963"/>
          </a:xfrm>
        </p:spPr>
        <p:txBody>
          <a:bodyPr/>
          <a:lstStyle>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609610" y="274637"/>
            <a:ext cx="10328079" cy="1143000"/>
          </a:xfrm>
        </p:spPr>
        <p:txBody>
          <a:bodyPr/>
          <a:lstStyle/>
          <a:p>
            <a:r>
              <a:rPr lang="en-US"/>
              <a:t>Click to edit Master title style</a:t>
            </a:r>
          </a:p>
        </p:txBody>
      </p:sp>
      <p:sp>
        <p:nvSpPr>
          <p:cNvPr id="3" name="Picture Placeholder 2"/>
          <p:cNvSpPr>
            <a:spLocks noGrp="1"/>
          </p:cNvSpPr>
          <p:nvPr>
            <p:ph type="pic" sz="quarter" idx="13"/>
          </p:nvPr>
        </p:nvSpPr>
        <p:spPr>
          <a:xfrm>
            <a:off x="4158920" y="1601182"/>
            <a:ext cx="3361415" cy="2128645"/>
          </a:xfrm>
        </p:spPr>
        <p:txBody>
          <a:bodyPr rtlCol="0">
            <a:normAutofit/>
          </a:bodyPr>
          <a:lstStyle/>
          <a:p>
            <a:pPr lvl="0"/>
            <a:r>
              <a:rPr lang="en-US" noProof="0"/>
              <a:t>Click icon to add picture</a:t>
            </a:r>
          </a:p>
        </p:txBody>
      </p:sp>
      <p:sp>
        <p:nvSpPr>
          <p:cNvPr id="9" name="Picture Placeholder 2"/>
          <p:cNvSpPr>
            <a:spLocks noGrp="1"/>
          </p:cNvSpPr>
          <p:nvPr>
            <p:ph type="pic" sz="quarter" idx="14"/>
          </p:nvPr>
        </p:nvSpPr>
        <p:spPr>
          <a:xfrm>
            <a:off x="7747995" y="1600203"/>
            <a:ext cx="3189695" cy="2128645"/>
          </a:xfrm>
        </p:spPr>
        <p:txBody>
          <a:bodyPr rtlCol="0">
            <a:normAutofit/>
          </a:bodyPr>
          <a:lstStyle/>
          <a:p>
            <a:pPr lvl="0"/>
            <a:r>
              <a:rPr lang="en-US" noProof="0"/>
              <a:t>Click icon to add picture</a:t>
            </a:r>
            <a:endParaRPr lang="en-US" noProof="0" dirty="0"/>
          </a:p>
        </p:txBody>
      </p:sp>
      <p:sp>
        <p:nvSpPr>
          <p:cNvPr id="12" name="Picture Placeholder 2"/>
          <p:cNvSpPr>
            <a:spLocks noGrp="1"/>
          </p:cNvSpPr>
          <p:nvPr>
            <p:ph type="pic" sz="quarter" idx="15"/>
          </p:nvPr>
        </p:nvSpPr>
        <p:spPr>
          <a:xfrm>
            <a:off x="4158920" y="3998499"/>
            <a:ext cx="3361415" cy="2128645"/>
          </a:xfrm>
        </p:spPr>
        <p:txBody>
          <a:bodyPr rtlCol="0">
            <a:normAutofit/>
          </a:bodyPr>
          <a:lstStyle/>
          <a:p>
            <a:pPr lvl="0"/>
            <a:r>
              <a:rPr lang="en-US" noProof="0"/>
              <a:t>Click icon to add picture</a:t>
            </a:r>
          </a:p>
        </p:txBody>
      </p:sp>
      <p:sp>
        <p:nvSpPr>
          <p:cNvPr id="14" name="Picture Placeholder 2"/>
          <p:cNvSpPr>
            <a:spLocks noGrp="1"/>
          </p:cNvSpPr>
          <p:nvPr>
            <p:ph type="pic" sz="quarter" idx="16"/>
          </p:nvPr>
        </p:nvSpPr>
        <p:spPr>
          <a:xfrm>
            <a:off x="7747995" y="3997522"/>
            <a:ext cx="3189695" cy="2128645"/>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317659663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50328"/>
            <a:ext cx="10322984" cy="114112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2" y="1601180"/>
            <a:ext cx="10322983" cy="452388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r>
              <a:rPr lang="fi-FI" dirty="0"/>
              <a:t> </a:t>
            </a:r>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p:txBody>
      </p:sp>
      <p:grpSp>
        <p:nvGrpSpPr>
          <p:cNvPr id="1031" name="Group 17"/>
          <p:cNvGrpSpPr>
            <a:grpSpLocks/>
          </p:cNvGrpSpPr>
          <p:nvPr/>
        </p:nvGrpSpPr>
        <p:grpSpPr bwMode="auto">
          <a:xfrm>
            <a:off x="11146368" y="372106"/>
            <a:ext cx="630767" cy="399166"/>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11364385" y="372106"/>
            <a:ext cx="412749" cy="399166"/>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609243"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6076953" y="6693372"/>
            <a:ext cx="6115049" cy="1646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5" name="Rectangle 14"/>
          <p:cNvSpPr/>
          <p:nvPr userDrawn="1"/>
        </p:nvSpPr>
        <p:spPr>
          <a:xfrm>
            <a:off x="9110134" y="6693372"/>
            <a:ext cx="3081867" cy="164629"/>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
        <p:nvSpPr>
          <p:cNvPr id="16" name="Rectangle 15"/>
          <p:cNvSpPr/>
          <p:nvPr userDrawn="1"/>
        </p:nvSpPr>
        <p:spPr>
          <a:xfrm>
            <a:off x="0" y="6693372"/>
            <a:ext cx="6083301" cy="1646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9361" tIns="44680" rIns="89361" bIns="44680" anchor="ctr"/>
          <a:lstStyle/>
          <a:p>
            <a:pPr algn="ctr" defTabSz="609243" fontAlgn="auto">
              <a:spcBef>
                <a:spcPts val="0"/>
              </a:spcBef>
              <a:spcAft>
                <a:spcPts val="0"/>
              </a:spcAft>
              <a:defRPr/>
            </a:pPr>
            <a:endParaRPr lang="en-US" dirty="0">
              <a:latin typeface="Corbel"/>
            </a:endParaRPr>
          </a:p>
        </p:txBody>
      </p:sp>
    </p:spTree>
  </p:cSld>
  <p:clrMap bg1="lt1" tx1="dk1" bg2="lt2" tx2="dk2" accent1="accent1" accent2="accent2" accent3="accent3" accent4="accent4" accent5="accent5" accent6="accent6" hlink="hlink" folHlink="folHlink"/>
  <p:sldLayoutIdLst>
    <p:sldLayoutId id="2147483920" r:id="rId1"/>
    <p:sldLayoutId id="2147483922" r:id="rId2"/>
    <p:sldLayoutId id="2147483924" r:id="rId3"/>
    <p:sldLayoutId id="2147483921" r:id="rId4"/>
    <p:sldLayoutId id="2147483890" r:id="rId5"/>
    <p:sldLayoutId id="2147483898" r:id="rId6"/>
    <p:sldLayoutId id="2147483899" r:id="rId7"/>
    <p:sldLayoutId id="2147483901" r:id="rId8"/>
    <p:sldLayoutId id="2147483891" r:id="rId9"/>
    <p:sldLayoutId id="2147483892" r:id="rId10"/>
    <p:sldLayoutId id="2147483893" r:id="rId11"/>
    <p:sldLayoutId id="2147483894" r:id="rId12"/>
    <p:sldLayoutId id="214748389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4" r:id="rId21"/>
    <p:sldLayoutId id="2147483923" r:id="rId22"/>
    <p:sldLayoutId id="2147483925" r:id="rId23"/>
    <p:sldLayoutId id="2147483915" r:id="rId24"/>
    <p:sldLayoutId id="2147483917" r:id="rId25"/>
  </p:sldLayoutIdLst>
  <p:hf hdr="0" ftr="0" dt="0"/>
  <p:txStyles>
    <p:titleStyle>
      <a:lvl1pPr algn="l" defTabSz="446539" rtl="0" eaLnBrk="1" fontAlgn="base" hangingPunct="1">
        <a:spcBef>
          <a:spcPct val="0"/>
        </a:spcBef>
        <a:spcAft>
          <a:spcPct val="0"/>
        </a:spcAft>
        <a:defRPr sz="2800" b="1" kern="1200">
          <a:solidFill>
            <a:schemeClr val="tx1"/>
          </a:solidFill>
          <a:latin typeface="Corbel"/>
          <a:ea typeface="ＭＳ Ｐゴシック" charset="0"/>
          <a:cs typeface="Corbel"/>
        </a:defRPr>
      </a:lvl1pPr>
      <a:lvl2pPr algn="l" defTabSz="446539" rtl="0" eaLnBrk="1" fontAlgn="base" hangingPunct="1">
        <a:spcBef>
          <a:spcPct val="0"/>
        </a:spcBef>
        <a:spcAft>
          <a:spcPct val="0"/>
        </a:spcAft>
        <a:defRPr sz="2800" b="1">
          <a:solidFill>
            <a:schemeClr val="tx1"/>
          </a:solidFill>
          <a:latin typeface="Corbel" charset="0"/>
          <a:ea typeface="ＭＳ Ｐゴシック" charset="0"/>
        </a:defRPr>
      </a:lvl2pPr>
      <a:lvl3pPr algn="l" defTabSz="446539" rtl="0" eaLnBrk="1" fontAlgn="base" hangingPunct="1">
        <a:spcBef>
          <a:spcPct val="0"/>
        </a:spcBef>
        <a:spcAft>
          <a:spcPct val="0"/>
        </a:spcAft>
        <a:defRPr sz="2800" b="1">
          <a:solidFill>
            <a:schemeClr val="tx1"/>
          </a:solidFill>
          <a:latin typeface="Corbel" charset="0"/>
          <a:ea typeface="ＭＳ Ｐゴシック" charset="0"/>
        </a:defRPr>
      </a:lvl3pPr>
      <a:lvl4pPr algn="l" defTabSz="446539" rtl="0" eaLnBrk="1" fontAlgn="base" hangingPunct="1">
        <a:spcBef>
          <a:spcPct val="0"/>
        </a:spcBef>
        <a:spcAft>
          <a:spcPct val="0"/>
        </a:spcAft>
        <a:defRPr sz="2800" b="1">
          <a:solidFill>
            <a:schemeClr val="tx1"/>
          </a:solidFill>
          <a:latin typeface="Corbel" charset="0"/>
          <a:ea typeface="ＭＳ Ｐゴシック" charset="0"/>
        </a:defRPr>
      </a:lvl4pPr>
      <a:lvl5pPr algn="l" defTabSz="446539" rtl="0" eaLnBrk="1" fontAlgn="base" hangingPunct="1">
        <a:spcBef>
          <a:spcPct val="0"/>
        </a:spcBef>
        <a:spcAft>
          <a:spcPct val="0"/>
        </a:spcAft>
        <a:defRPr sz="2800" b="1">
          <a:solidFill>
            <a:schemeClr val="tx1"/>
          </a:solidFill>
          <a:latin typeface="Corbel" charset="0"/>
          <a:ea typeface="ＭＳ Ｐゴシック" charset="0"/>
        </a:defRPr>
      </a:lvl5pPr>
      <a:lvl6pPr marL="446819" algn="l" defTabSz="446819" rtl="0" eaLnBrk="1" fontAlgn="base" hangingPunct="1">
        <a:spcBef>
          <a:spcPct val="0"/>
        </a:spcBef>
        <a:spcAft>
          <a:spcPct val="0"/>
        </a:spcAft>
        <a:defRPr sz="2800" b="1">
          <a:solidFill>
            <a:srgbClr val="094C5F"/>
          </a:solidFill>
          <a:latin typeface="Candara" charset="0"/>
          <a:ea typeface="ＭＳ Ｐゴシック" charset="0"/>
        </a:defRPr>
      </a:lvl6pPr>
      <a:lvl7pPr marL="893639" algn="l" defTabSz="446819" rtl="0" eaLnBrk="1" fontAlgn="base" hangingPunct="1">
        <a:spcBef>
          <a:spcPct val="0"/>
        </a:spcBef>
        <a:spcAft>
          <a:spcPct val="0"/>
        </a:spcAft>
        <a:defRPr sz="2800" b="1">
          <a:solidFill>
            <a:srgbClr val="094C5F"/>
          </a:solidFill>
          <a:latin typeface="Candara" charset="0"/>
          <a:ea typeface="ＭＳ Ｐゴシック" charset="0"/>
        </a:defRPr>
      </a:lvl7pPr>
      <a:lvl8pPr marL="1340454" algn="l" defTabSz="446819" rtl="0" eaLnBrk="1" fontAlgn="base" hangingPunct="1">
        <a:spcBef>
          <a:spcPct val="0"/>
        </a:spcBef>
        <a:spcAft>
          <a:spcPct val="0"/>
        </a:spcAft>
        <a:defRPr sz="2800" b="1">
          <a:solidFill>
            <a:srgbClr val="094C5F"/>
          </a:solidFill>
          <a:latin typeface="Candara" charset="0"/>
          <a:ea typeface="ＭＳ Ｐゴシック" charset="0"/>
        </a:defRPr>
      </a:lvl8pPr>
      <a:lvl9pPr marL="1787274" algn="l" defTabSz="446819" rtl="0" eaLnBrk="1" fontAlgn="base" hangingPunct="1">
        <a:spcBef>
          <a:spcPct val="0"/>
        </a:spcBef>
        <a:spcAft>
          <a:spcPct val="0"/>
        </a:spcAft>
        <a:defRPr sz="2800" b="1">
          <a:solidFill>
            <a:srgbClr val="094C5F"/>
          </a:solidFill>
          <a:latin typeface="Candara" charset="0"/>
          <a:ea typeface="ＭＳ Ｐゴシック" charset="0"/>
        </a:defRPr>
      </a:lvl9pPr>
    </p:titleStyle>
    <p:bodyStyle>
      <a:lvl1pPr marL="190466" indent="-190466" algn="l" defTabSz="446539" rtl="0" eaLnBrk="1" fontAlgn="base" hangingPunct="1">
        <a:lnSpc>
          <a:spcPct val="110000"/>
        </a:lnSpc>
        <a:spcBef>
          <a:spcPts val="1166"/>
        </a:spcBef>
        <a:spcAft>
          <a:spcPct val="0"/>
        </a:spcAft>
        <a:buFont typeface="Arial" charset="0"/>
        <a:buChar char="•"/>
        <a:defRPr sz="2400" kern="1200">
          <a:solidFill>
            <a:srgbClr val="464F55"/>
          </a:solidFill>
          <a:latin typeface="Corbel"/>
          <a:ea typeface="ＭＳ Ｐゴシック" charset="0"/>
          <a:cs typeface="Corbel"/>
        </a:defRPr>
      </a:lvl1pPr>
      <a:lvl2pPr marL="338607" indent="270886" algn="l" defTabSz="446539" rtl="0" eaLnBrk="1" fontAlgn="base" hangingPunct="1">
        <a:spcBef>
          <a:spcPct val="20000"/>
        </a:spcBef>
        <a:spcAft>
          <a:spcPct val="0"/>
        </a:spcAft>
        <a:buFont typeface="Courier New" charset="0"/>
        <a:defRPr sz="2000" kern="1200">
          <a:solidFill>
            <a:srgbClr val="464F55"/>
          </a:solidFill>
          <a:latin typeface="Corbel"/>
          <a:ea typeface="ＭＳ Ｐゴシック" charset="0"/>
          <a:cs typeface="Corbel"/>
        </a:defRPr>
      </a:lvl2pPr>
      <a:lvl3pPr marL="1115288" indent="103699" algn="l" defTabSz="446539" rtl="0" eaLnBrk="1" fontAlgn="base" hangingPunct="1">
        <a:spcBef>
          <a:spcPts val="200"/>
        </a:spcBef>
        <a:spcAft>
          <a:spcPct val="0"/>
        </a:spcAft>
        <a:defRPr sz="1800" kern="1200">
          <a:solidFill>
            <a:srgbClr val="464F55"/>
          </a:solidFill>
          <a:latin typeface="Corbel"/>
          <a:ea typeface="ＭＳ Ｐゴシック" charset="0"/>
          <a:cs typeface="Corbel"/>
        </a:defRPr>
      </a:lvl3pPr>
      <a:lvl4pPr marL="1561826" indent="-118513" algn="l" defTabSz="446539" rtl="0" eaLnBrk="1" fontAlgn="base" hangingPunct="1">
        <a:spcBef>
          <a:spcPct val="20000"/>
        </a:spcBef>
        <a:spcAft>
          <a:spcPct val="0"/>
        </a:spcAft>
        <a:buFont typeface="Wingdings" charset="0"/>
        <a:buChar char="§"/>
        <a:defRPr sz="1800" kern="1200">
          <a:solidFill>
            <a:srgbClr val="464F55"/>
          </a:solidFill>
          <a:latin typeface="Corbel"/>
          <a:ea typeface="ＭＳ Ｐゴシック" charset="0"/>
          <a:cs typeface="Corbel"/>
        </a:defRPr>
      </a:lvl4pPr>
      <a:lvl5pPr marL="2010481" indent="-118513" algn="l" defTabSz="446539" rtl="0" eaLnBrk="1" fontAlgn="base" hangingPunct="1">
        <a:spcBef>
          <a:spcPct val="20000"/>
        </a:spcBef>
        <a:spcAft>
          <a:spcPct val="0"/>
        </a:spcAft>
        <a:buFont typeface="Arial" charset="0"/>
        <a:buChar char="»"/>
        <a:defRPr sz="1067" kern="1200">
          <a:solidFill>
            <a:schemeClr val="tx1"/>
          </a:solidFill>
          <a:latin typeface="Verdana"/>
          <a:ea typeface="ＭＳ Ｐゴシック" charset="0"/>
          <a:cs typeface="Verdana"/>
        </a:defRPr>
      </a:lvl5pPr>
      <a:lvl6pPr marL="2457500" indent="-223409" algn="l" defTabSz="446819" rtl="0" eaLnBrk="1" latinLnBrk="0" hangingPunct="1">
        <a:spcBef>
          <a:spcPct val="20000"/>
        </a:spcBef>
        <a:buFont typeface="Arial"/>
        <a:buChar char="•"/>
        <a:defRPr sz="2000" kern="1200">
          <a:solidFill>
            <a:schemeClr val="tx1"/>
          </a:solidFill>
          <a:latin typeface="+mn-lt"/>
          <a:ea typeface="+mn-ea"/>
          <a:cs typeface="+mn-cs"/>
        </a:defRPr>
      </a:lvl6pPr>
      <a:lvl7pPr marL="2904318" indent="-223409" algn="l" defTabSz="446819" rtl="0" eaLnBrk="1" latinLnBrk="0" hangingPunct="1">
        <a:spcBef>
          <a:spcPct val="20000"/>
        </a:spcBef>
        <a:buFont typeface="Arial"/>
        <a:buChar char="•"/>
        <a:defRPr sz="2000" kern="1200">
          <a:solidFill>
            <a:schemeClr val="tx1"/>
          </a:solidFill>
          <a:latin typeface="+mn-lt"/>
          <a:ea typeface="+mn-ea"/>
          <a:cs typeface="+mn-cs"/>
        </a:defRPr>
      </a:lvl7pPr>
      <a:lvl8pPr marL="3351137" indent="-223409" algn="l" defTabSz="446819" rtl="0" eaLnBrk="1" latinLnBrk="0" hangingPunct="1">
        <a:spcBef>
          <a:spcPct val="20000"/>
        </a:spcBef>
        <a:buFont typeface="Arial"/>
        <a:buChar char="•"/>
        <a:defRPr sz="2000" kern="1200">
          <a:solidFill>
            <a:schemeClr val="tx1"/>
          </a:solidFill>
          <a:latin typeface="+mn-lt"/>
          <a:ea typeface="+mn-ea"/>
          <a:cs typeface="+mn-cs"/>
        </a:defRPr>
      </a:lvl8pPr>
      <a:lvl9pPr marL="3797954" indent="-223409" algn="l" defTabSz="4468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6819" rtl="0" eaLnBrk="1" latinLnBrk="0" hangingPunct="1">
        <a:defRPr sz="1733" kern="1200">
          <a:solidFill>
            <a:schemeClr val="tx1"/>
          </a:solidFill>
          <a:latin typeface="+mn-lt"/>
          <a:ea typeface="+mn-ea"/>
          <a:cs typeface="+mn-cs"/>
        </a:defRPr>
      </a:lvl1pPr>
      <a:lvl2pPr marL="446819" algn="l" defTabSz="446819" rtl="0" eaLnBrk="1" latinLnBrk="0" hangingPunct="1">
        <a:defRPr sz="1733" kern="1200">
          <a:solidFill>
            <a:schemeClr val="tx1"/>
          </a:solidFill>
          <a:latin typeface="+mn-lt"/>
          <a:ea typeface="+mn-ea"/>
          <a:cs typeface="+mn-cs"/>
        </a:defRPr>
      </a:lvl2pPr>
      <a:lvl3pPr marL="893639" algn="l" defTabSz="446819" rtl="0" eaLnBrk="1" latinLnBrk="0" hangingPunct="1">
        <a:defRPr sz="1733" kern="1200">
          <a:solidFill>
            <a:schemeClr val="tx1"/>
          </a:solidFill>
          <a:latin typeface="+mn-lt"/>
          <a:ea typeface="+mn-ea"/>
          <a:cs typeface="+mn-cs"/>
        </a:defRPr>
      </a:lvl3pPr>
      <a:lvl4pPr marL="1340454" algn="l" defTabSz="446819" rtl="0" eaLnBrk="1" latinLnBrk="0" hangingPunct="1">
        <a:defRPr sz="1733" kern="1200">
          <a:solidFill>
            <a:schemeClr val="tx1"/>
          </a:solidFill>
          <a:latin typeface="+mn-lt"/>
          <a:ea typeface="+mn-ea"/>
          <a:cs typeface="+mn-cs"/>
        </a:defRPr>
      </a:lvl4pPr>
      <a:lvl5pPr marL="1787274" algn="l" defTabSz="446819" rtl="0" eaLnBrk="1" latinLnBrk="0" hangingPunct="1">
        <a:defRPr sz="1733" kern="1200">
          <a:solidFill>
            <a:schemeClr val="tx1"/>
          </a:solidFill>
          <a:latin typeface="+mn-lt"/>
          <a:ea typeface="+mn-ea"/>
          <a:cs typeface="+mn-cs"/>
        </a:defRPr>
      </a:lvl5pPr>
      <a:lvl6pPr marL="2234091" algn="l" defTabSz="446819" rtl="0" eaLnBrk="1" latinLnBrk="0" hangingPunct="1">
        <a:defRPr sz="1733" kern="1200">
          <a:solidFill>
            <a:schemeClr val="tx1"/>
          </a:solidFill>
          <a:latin typeface="+mn-lt"/>
          <a:ea typeface="+mn-ea"/>
          <a:cs typeface="+mn-cs"/>
        </a:defRPr>
      </a:lvl6pPr>
      <a:lvl7pPr marL="2680907" algn="l" defTabSz="446819" rtl="0" eaLnBrk="1" latinLnBrk="0" hangingPunct="1">
        <a:defRPr sz="1733" kern="1200">
          <a:solidFill>
            <a:schemeClr val="tx1"/>
          </a:solidFill>
          <a:latin typeface="+mn-lt"/>
          <a:ea typeface="+mn-ea"/>
          <a:cs typeface="+mn-cs"/>
        </a:defRPr>
      </a:lvl7pPr>
      <a:lvl8pPr marL="3127727" algn="l" defTabSz="446819" rtl="0" eaLnBrk="1" latinLnBrk="0" hangingPunct="1">
        <a:defRPr sz="1733" kern="1200">
          <a:solidFill>
            <a:schemeClr val="tx1"/>
          </a:solidFill>
          <a:latin typeface="+mn-lt"/>
          <a:ea typeface="+mn-ea"/>
          <a:cs typeface="+mn-cs"/>
        </a:defRPr>
      </a:lvl8pPr>
      <a:lvl9pPr marL="3574546" algn="l" defTabSz="446819"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hyperlink" Target="mailto:jonas.tana@csc.fi"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force11.org/group/fairgroup/fairprinciple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Research data management and digital preservation</a:t>
            </a:r>
            <a:br>
              <a:rPr lang="en-US" dirty="0"/>
            </a:br>
            <a:endParaRPr lang="en-US" dirty="0"/>
          </a:p>
        </p:txBody>
      </p:sp>
      <p:sp>
        <p:nvSpPr>
          <p:cNvPr id="3" name="Subtitle 2"/>
          <p:cNvSpPr>
            <a:spLocks noGrp="1"/>
          </p:cNvSpPr>
          <p:nvPr>
            <p:ph type="subTitle" idx="1"/>
          </p:nvPr>
        </p:nvSpPr>
        <p:spPr/>
        <p:txBody>
          <a:bodyPr/>
          <a:lstStyle/>
          <a:p>
            <a:r>
              <a:rPr lang="en-US" dirty="0"/>
              <a:t>11.9.2020 | Jonas Tana | </a:t>
            </a:r>
            <a:r>
              <a:rPr lang="en-US" dirty="0" err="1"/>
              <a:t>jonas.tana@csc.fi</a:t>
            </a:r>
            <a:endParaRPr lang="en-US" dirty="0"/>
          </a:p>
        </p:txBody>
      </p:sp>
    </p:spTree>
    <p:extLst>
      <p:ext uri="{BB962C8B-B14F-4D97-AF65-F5344CB8AC3E}">
        <p14:creationId xmlns:p14="http://schemas.microsoft.com/office/powerpoint/2010/main" val="160087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C34E-FC42-044A-91DA-E7E4410446BF}"/>
              </a:ext>
            </a:extLst>
          </p:cNvPr>
          <p:cNvSpPr>
            <a:spLocks noGrp="1"/>
          </p:cNvSpPr>
          <p:nvPr>
            <p:ph type="title"/>
          </p:nvPr>
        </p:nvSpPr>
        <p:spPr/>
        <p:txBody>
          <a:bodyPr/>
          <a:lstStyle/>
          <a:p>
            <a:r>
              <a:rPr lang="en-FI" dirty="0"/>
              <a:t>Digital Preservation Service for R</a:t>
            </a:r>
            <a:r>
              <a:rPr lang="en-GB" dirty="0"/>
              <a:t>e</a:t>
            </a:r>
            <a:r>
              <a:rPr lang="en-FI" dirty="0"/>
              <a:t>search Data at CSC</a:t>
            </a:r>
          </a:p>
        </p:txBody>
      </p:sp>
      <p:sp>
        <p:nvSpPr>
          <p:cNvPr id="3" name="Content Placeholder 2">
            <a:extLst>
              <a:ext uri="{FF2B5EF4-FFF2-40B4-BE49-F238E27FC236}">
                <a16:creationId xmlns:a16="http://schemas.microsoft.com/office/drawing/2014/main" id="{262F7F4A-0DEF-6B4F-B6BA-22800F7FDDFD}"/>
              </a:ext>
            </a:extLst>
          </p:cNvPr>
          <p:cNvSpPr>
            <a:spLocks noGrp="1"/>
          </p:cNvSpPr>
          <p:nvPr>
            <p:ph idx="1"/>
          </p:nvPr>
        </p:nvSpPr>
        <p:spPr/>
        <p:txBody>
          <a:bodyPr/>
          <a:lstStyle/>
          <a:p>
            <a:r>
              <a:rPr lang="en-FI" dirty="0"/>
              <a:t>Digital Preservation Service for R</a:t>
            </a:r>
            <a:r>
              <a:rPr lang="en-GB" dirty="0"/>
              <a:t>e</a:t>
            </a:r>
            <a:r>
              <a:rPr lang="en-FI" dirty="0"/>
              <a:t>search Data since 2019</a:t>
            </a:r>
          </a:p>
          <a:p>
            <a:r>
              <a:rPr lang="en-FI" dirty="0"/>
              <a:t>Aim :</a:t>
            </a:r>
          </a:p>
          <a:p>
            <a:pPr lvl="1"/>
            <a:r>
              <a:rPr lang="en-GB" dirty="0"/>
              <a:t>Ensure the verifiability and repeatability of research in the long term</a:t>
            </a:r>
          </a:p>
          <a:p>
            <a:pPr lvl="1"/>
            <a:r>
              <a:rPr lang="en-GB" dirty="0"/>
              <a:t>Enable that research results can be:</a:t>
            </a:r>
          </a:p>
          <a:p>
            <a:pPr lvl="2"/>
            <a:r>
              <a:rPr lang="en-GB" dirty="0"/>
              <a:t>Reused, evaluated, utilized in decision-making, secured for future generations (of researchers)</a:t>
            </a:r>
          </a:p>
          <a:p>
            <a:pPr lvl="1"/>
            <a:r>
              <a:rPr lang="en-GB" dirty="0"/>
              <a:t>E</a:t>
            </a:r>
            <a:r>
              <a:rPr lang="en-FI" dirty="0"/>
              <a:t>nsure the availability and preservation of digital research resources</a:t>
            </a:r>
          </a:p>
          <a:p>
            <a:pPr lvl="1"/>
            <a:r>
              <a:rPr lang="en-GB" dirty="0"/>
              <a:t>S</a:t>
            </a:r>
            <a:r>
              <a:rPr lang="en-FI" dirty="0"/>
              <a:t>upport a permanent and coordinated approach to support the management of research resources</a:t>
            </a:r>
          </a:p>
          <a:p>
            <a:r>
              <a:rPr lang="en-FI" dirty="0"/>
              <a:t>The ownership of digital assets remain within the organisation which has preserved them</a:t>
            </a:r>
          </a:p>
        </p:txBody>
      </p:sp>
    </p:spTree>
    <p:extLst>
      <p:ext uri="{BB962C8B-B14F-4D97-AF65-F5344CB8AC3E}">
        <p14:creationId xmlns:p14="http://schemas.microsoft.com/office/powerpoint/2010/main" val="2534089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preservation levels</a:t>
            </a:r>
          </a:p>
        </p:txBody>
      </p:sp>
      <p:sp>
        <p:nvSpPr>
          <p:cNvPr id="6" name="Rectangle 5"/>
          <p:cNvSpPr/>
          <p:nvPr/>
        </p:nvSpPr>
        <p:spPr>
          <a:xfrm>
            <a:off x="2786636" y="1793586"/>
            <a:ext cx="6651890" cy="12630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786636" y="3180407"/>
            <a:ext cx="6651890" cy="12630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786636" y="4567229"/>
            <a:ext cx="6651890" cy="1263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837199" y="5373242"/>
            <a:ext cx="2620889" cy="410059"/>
          </a:xfrm>
          <a:prstGeom prst="rect">
            <a:avLst/>
          </a:prstGeom>
          <a:noFill/>
        </p:spPr>
        <p:txBody>
          <a:bodyPr wrap="none" rtlCol="0">
            <a:spAutoFit/>
          </a:bodyPr>
          <a:lstStyle/>
          <a:p>
            <a:r>
              <a:rPr lang="en-US" sz="2065" b="1" dirty="0">
                <a:solidFill>
                  <a:schemeClr val="bg1"/>
                </a:solidFill>
              </a:rPr>
              <a:t>Bit-level preservation</a:t>
            </a:r>
          </a:p>
        </p:txBody>
      </p:sp>
      <p:sp>
        <p:nvSpPr>
          <p:cNvPr id="10" name="TextBox 9"/>
          <p:cNvSpPr txBox="1"/>
          <p:nvPr/>
        </p:nvSpPr>
        <p:spPr>
          <a:xfrm>
            <a:off x="6957549" y="4023685"/>
            <a:ext cx="2497475" cy="410059"/>
          </a:xfrm>
          <a:prstGeom prst="rect">
            <a:avLst/>
          </a:prstGeom>
          <a:noFill/>
        </p:spPr>
        <p:txBody>
          <a:bodyPr wrap="none" rtlCol="0">
            <a:spAutoFit/>
          </a:bodyPr>
          <a:lstStyle/>
          <a:p>
            <a:r>
              <a:rPr lang="en-US" sz="2065" b="1" dirty="0">
                <a:solidFill>
                  <a:schemeClr val="bg1"/>
                </a:solidFill>
              </a:rPr>
              <a:t>Logical preservation</a:t>
            </a:r>
          </a:p>
        </p:txBody>
      </p:sp>
      <p:sp>
        <p:nvSpPr>
          <p:cNvPr id="11" name="TextBox 10"/>
          <p:cNvSpPr txBox="1"/>
          <p:nvPr/>
        </p:nvSpPr>
        <p:spPr>
          <a:xfrm>
            <a:off x="6710836" y="2617889"/>
            <a:ext cx="2742702" cy="410059"/>
          </a:xfrm>
          <a:prstGeom prst="rect">
            <a:avLst/>
          </a:prstGeom>
          <a:noFill/>
        </p:spPr>
        <p:txBody>
          <a:bodyPr wrap="none" rtlCol="0">
            <a:spAutoFit/>
          </a:bodyPr>
          <a:lstStyle/>
          <a:p>
            <a:r>
              <a:rPr lang="en-US" sz="2065" b="1" dirty="0">
                <a:solidFill>
                  <a:schemeClr val="bg1"/>
                </a:solidFill>
              </a:rPr>
              <a:t>Semantic preservation</a:t>
            </a:r>
          </a:p>
        </p:txBody>
      </p:sp>
      <p:sp>
        <p:nvSpPr>
          <p:cNvPr id="12" name="TextBox 11"/>
          <p:cNvSpPr txBox="1"/>
          <p:nvPr/>
        </p:nvSpPr>
        <p:spPr>
          <a:xfrm>
            <a:off x="5157198" y="5155254"/>
            <a:ext cx="1421999" cy="323252"/>
          </a:xfrm>
          <a:prstGeom prst="rect">
            <a:avLst/>
          </a:prstGeom>
          <a:noFill/>
        </p:spPr>
        <p:txBody>
          <a:bodyPr wrap="none" rtlCol="0">
            <a:spAutoFit/>
          </a:bodyPr>
          <a:lstStyle/>
          <a:p>
            <a:r>
              <a:rPr lang="en-US" sz="1501" i="1" dirty="0">
                <a:solidFill>
                  <a:schemeClr val="bg1">
                    <a:lumMod val="85000"/>
                  </a:schemeClr>
                </a:solidFill>
              </a:rPr>
              <a:t>Storage devices</a:t>
            </a:r>
          </a:p>
        </p:txBody>
      </p:sp>
      <p:sp>
        <p:nvSpPr>
          <p:cNvPr id="13" name="TextBox 12"/>
          <p:cNvSpPr txBox="1"/>
          <p:nvPr/>
        </p:nvSpPr>
        <p:spPr>
          <a:xfrm>
            <a:off x="6668913" y="5006704"/>
            <a:ext cx="1329037" cy="323252"/>
          </a:xfrm>
          <a:prstGeom prst="rect">
            <a:avLst/>
          </a:prstGeom>
          <a:noFill/>
        </p:spPr>
        <p:txBody>
          <a:bodyPr wrap="none" rtlCol="0">
            <a:spAutoFit/>
          </a:bodyPr>
          <a:lstStyle/>
          <a:p>
            <a:r>
              <a:rPr lang="en-US" sz="1501" i="1" dirty="0">
                <a:solidFill>
                  <a:schemeClr val="bg1">
                    <a:lumMod val="85000"/>
                  </a:schemeClr>
                </a:solidFill>
              </a:rPr>
              <a:t>Storage media</a:t>
            </a:r>
          </a:p>
        </p:txBody>
      </p:sp>
      <p:sp>
        <p:nvSpPr>
          <p:cNvPr id="14" name="TextBox 13"/>
          <p:cNvSpPr txBox="1"/>
          <p:nvPr/>
        </p:nvSpPr>
        <p:spPr>
          <a:xfrm>
            <a:off x="4751258" y="4698362"/>
            <a:ext cx="2149668" cy="323252"/>
          </a:xfrm>
          <a:prstGeom prst="rect">
            <a:avLst/>
          </a:prstGeom>
          <a:noFill/>
        </p:spPr>
        <p:txBody>
          <a:bodyPr wrap="none" rtlCol="0">
            <a:spAutoFit/>
          </a:bodyPr>
          <a:lstStyle/>
          <a:p>
            <a:r>
              <a:rPr lang="en-US" sz="1501" i="1" dirty="0">
                <a:solidFill>
                  <a:schemeClr val="bg1">
                    <a:lumMod val="85000"/>
                  </a:schemeClr>
                </a:solidFill>
              </a:rPr>
              <a:t>Replication management</a:t>
            </a:r>
          </a:p>
        </p:txBody>
      </p:sp>
      <p:sp>
        <p:nvSpPr>
          <p:cNvPr id="15" name="TextBox 14"/>
          <p:cNvSpPr txBox="1"/>
          <p:nvPr/>
        </p:nvSpPr>
        <p:spPr>
          <a:xfrm>
            <a:off x="4809946" y="4004188"/>
            <a:ext cx="1792245" cy="323252"/>
          </a:xfrm>
          <a:prstGeom prst="rect">
            <a:avLst/>
          </a:prstGeom>
          <a:noFill/>
        </p:spPr>
        <p:txBody>
          <a:bodyPr wrap="none" rtlCol="0">
            <a:spAutoFit/>
          </a:bodyPr>
          <a:lstStyle/>
          <a:p>
            <a:r>
              <a:rPr lang="en-US" sz="1501" i="1" dirty="0">
                <a:solidFill>
                  <a:schemeClr val="bg1">
                    <a:lumMod val="95000"/>
                  </a:schemeClr>
                </a:solidFill>
              </a:rPr>
              <a:t>Preservation actions</a:t>
            </a:r>
          </a:p>
        </p:txBody>
      </p:sp>
      <p:sp>
        <p:nvSpPr>
          <p:cNvPr id="16" name="TextBox 15"/>
          <p:cNvSpPr txBox="1"/>
          <p:nvPr/>
        </p:nvSpPr>
        <p:spPr>
          <a:xfrm>
            <a:off x="5184513" y="3620903"/>
            <a:ext cx="1119391" cy="323252"/>
          </a:xfrm>
          <a:prstGeom prst="rect">
            <a:avLst/>
          </a:prstGeom>
          <a:noFill/>
        </p:spPr>
        <p:txBody>
          <a:bodyPr wrap="none" rtlCol="0">
            <a:spAutoFit/>
          </a:bodyPr>
          <a:lstStyle/>
          <a:p>
            <a:r>
              <a:rPr lang="en-US" sz="1501" i="1" dirty="0">
                <a:solidFill>
                  <a:schemeClr val="bg1">
                    <a:lumMod val="95000"/>
                  </a:schemeClr>
                </a:solidFill>
              </a:rPr>
              <a:t>File formats</a:t>
            </a:r>
          </a:p>
        </p:txBody>
      </p:sp>
      <p:sp>
        <p:nvSpPr>
          <p:cNvPr id="17" name="Rectangle 16"/>
          <p:cNvSpPr/>
          <p:nvPr/>
        </p:nvSpPr>
        <p:spPr>
          <a:xfrm>
            <a:off x="4751260" y="3274579"/>
            <a:ext cx="3072877" cy="323252"/>
          </a:xfrm>
          <a:prstGeom prst="rect">
            <a:avLst/>
          </a:prstGeom>
        </p:spPr>
        <p:txBody>
          <a:bodyPr wrap="none">
            <a:spAutoFit/>
          </a:bodyPr>
          <a:lstStyle/>
          <a:p>
            <a:r>
              <a:rPr lang="en-US" sz="1501" i="1" dirty="0">
                <a:solidFill>
                  <a:schemeClr val="bg1">
                    <a:lumMod val="95000"/>
                  </a:schemeClr>
                </a:solidFill>
              </a:rPr>
              <a:t>Administrative &amp; technical metadata</a:t>
            </a:r>
          </a:p>
        </p:txBody>
      </p:sp>
      <p:sp>
        <p:nvSpPr>
          <p:cNvPr id="18" name="TextBox 17"/>
          <p:cNvSpPr txBox="1"/>
          <p:nvPr/>
        </p:nvSpPr>
        <p:spPr>
          <a:xfrm>
            <a:off x="6509250" y="3598651"/>
            <a:ext cx="1907647" cy="323252"/>
          </a:xfrm>
          <a:prstGeom prst="rect">
            <a:avLst/>
          </a:prstGeom>
          <a:noFill/>
        </p:spPr>
        <p:txBody>
          <a:bodyPr wrap="none" rtlCol="0">
            <a:spAutoFit/>
          </a:bodyPr>
          <a:lstStyle/>
          <a:p>
            <a:r>
              <a:rPr lang="en-US" sz="1501" i="1" dirty="0">
                <a:solidFill>
                  <a:schemeClr val="bg1">
                    <a:lumMod val="95000"/>
                  </a:schemeClr>
                </a:solidFill>
              </a:rPr>
              <a:t>Preservation planning</a:t>
            </a:r>
          </a:p>
        </p:txBody>
      </p:sp>
      <p:sp>
        <p:nvSpPr>
          <p:cNvPr id="19" name="TextBox 18"/>
          <p:cNvSpPr txBox="1"/>
          <p:nvPr/>
        </p:nvSpPr>
        <p:spPr>
          <a:xfrm>
            <a:off x="4807733" y="2376349"/>
            <a:ext cx="1867576" cy="323252"/>
          </a:xfrm>
          <a:prstGeom prst="rect">
            <a:avLst/>
          </a:prstGeom>
          <a:noFill/>
        </p:spPr>
        <p:txBody>
          <a:bodyPr wrap="none" rtlCol="0">
            <a:spAutoFit/>
          </a:bodyPr>
          <a:lstStyle/>
          <a:p>
            <a:r>
              <a:rPr lang="en-US" sz="1501" i="1" dirty="0">
                <a:solidFill>
                  <a:schemeClr val="bg1">
                    <a:lumMod val="85000"/>
                  </a:schemeClr>
                </a:solidFill>
              </a:rPr>
              <a:t>Descriptive metadata</a:t>
            </a:r>
          </a:p>
        </p:txBody>
      </p:sp>
      <p:sp>
        <p:nvSpPr>
          <p:cNvPr id="20" name="TextBox 19"/>
          <p:cNvSpPr txBox="1"/>
          <p:nvPr/>
        </p:nvSpPr>
        <p:spPr>
          <a:xfrm>
            <a:off x="5508827" y="1982957"/>
            <a:ext cx="2718660" cy="323252"/>
          </a:xfrm>
          <a:prstGeom prst="rect">
            <a:avLst/>
          </a:prstGeom>
          <a:noFill/>
        </p:spPr>
        <p:txBody>
          <a:bodyPr wrap="none" rtlCol="0">
            <a:spAutoFit/>
          </a:bodyPr>
          <a:lstStyle/>
          <a:p>
            <a:r>
              <a:rPr lang="en-US" sz="1501" i="1" dirty="0">
                <a:solidFill>
                  <a:schemeClr val="bg1">
                    <a:lumMod val="85000"/>
                  </a:schemeClr>
                </a:solidFill>
              </a:rPr>
              <a:t>Content knowledge &amp; semantics</a:t>
            </a:r>
          </a:p>
        </p:txBody>
      </p:sp>
      <p:sp>
        <p:nvSpPr>
          <p:cNvPr id="22" name="Right Arrow 21"/>
          <p:cNvSpPr/>
          <p:nvPr/>
        </p:nvSpPr>
        <p:spPr>
          <a:xfrm rot="5400000">
            <a:off x="1729488" y="3158899"/>
            <a:ext cx="3155394" cy="8035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bodyPr>
          <a:lstStyle/>
          <a:p>
            <a:pPr algn="ctr"/>
            <a:r>
              <a:rPr lang="en-US" sz="1501" dirty="0">
                <a:solidFill>
                  <a:schemeClr val="tx1"/>
                </a:solidFill>
              </a:rPr>
              <a:t>Partner </a:t>
            </a:r>
            <a:r>
              <a:rPr lang="en-US" sz="1501" dirty="0" err="1">
                <a:solidFill>
                  <a:schemeClr val="tx1"/>
                </a:solidFill>
              </a:rPr>
              <a:t>organisations</a:t>
            </a:r>
            <a:endParaRPr lang="en-US" sz="1501" dirty="0">
              <a:solidFill>
                <a:schemeClr val="tx1"/>
              </a:solidFill>
            </a:endParaRPr>
          </a:p>
        </p:txBody>
      </p:sp>
      <p:sp>
        <p:nvSpPr>
          <p:cNvPr id="23" name="Right Arrow 22"/>
          <p:cNvSpPr/>
          <p:nvPr/>
        </p:nvSpPr>
        <p:spPr>
          <a:xfrm rot="16200000">
            <a:off x="2265007" y="3650689"/>
            <a:ext cx="3102103" cy="8035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scene3d>
              <a:camera prst="orthographicFront">
                <a:rot lat="0" lon="0" rev="10799999"/>
              </a:camera>
              <a:lightRig rig="threePt" dir="t"/>
            </a:scene3d>
          </a:bodyPr>
          <a:lstStyle/>
          <a:p>
            <a:pPr algn="ctr"/>
            <a:r>
              <a:rPr lang="en-US" sz="1501" dirty="0">
                <a:solidFill>
                  <a:schemeClr val="tx1"/>
                </a:solidFill>
              </a:rPr>
              <a:t>Digital preservation service</a:t>
            </a:r>
          </a:p>
        </p:txBody>
      </p:sp>
      <p:grpSp>
        <p:nvGrpSpPr>
          <p:cNvPr id="24" name="Group 23"/>
          <p:cNvGrpSpPr/>
          <p:nvPr/>
        </p:nvGrpSpPr>
        <p:grpSpPr>
          <a:xfrm rot="9110457">
            <a:off x="8746191" y="3288891"/>
            <a:ext cx="528731" cy="477946"/>
            <a:chOff x="9950427" y="5079784"/>
            <a:chExt cx="1310322" cy="1174273"/>
          </a:xfrm>
          <a:noFill/>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9950427" y="5079784"/>
              <a:ext cx="655272" cy="655272"/>
            </a:xfrm>
            <a:prstGeom prst="rect">
              <a:avLst/>
            </a:prstGeom>
            <a:grpFill/>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07137" flipV="1">
              <a:off x="10605477" y="5188421"/>
              <a:ext cx="655272" cy="655272"/>
            </a:xfrm>
            <a:prstGeom prst="rect">
              <a:avLst/>
            </a:prstGeom>
            <a:grpFill/>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36280" flipV="1">
              <a:off x="10281200" y="5745609"/>
              <a:ext cx="508448" cy="508448"/>
            </a:xfrm>
            <a:prstGeom prst="rect">
              <a:avLst/>
            </a:prstGeom>
            <a:grpFill/>
          </p:spPr>
        </p:pic>
      </p:grpSp>
      <p:pic>
        <p:nvPicPr>
          <p:cNvPr id="30" name="Picture 29"/>
          <p:cNvPicPr>
            <a:picLocks noChangeAspect="1"/>
          </p:cNvPicPr>
          <p:nvPr/>
        </p:nvPicPr>
        <p:blipFill>
          <a:blip r:embed="rId5"/>
          <a:stretch>
            <a:fillRect/>
          </a:stretch>
        </p:blipFill>
        <p:spPr>
          <a:xfrm>
            <a:off x="8780317" y="1920152"/>
            <a:ext cx="496870" cy="496287"/>
          </a:xfrm>
          <a:prstGeom prst="rect">
            <a:avLst/>
          </a:prstGeom>
        </p:spPr>
      </p:pic>
      <p:pic>
        <p:nvPicPr>
          <p:cNvPr id="32" name="Picture 31"/>
          <p:cNvPicPr>
            <a:picLocks noChangeAspect="1"/>
          </p:cNvPicPr>
          <p:nvPr/>
        </p:nvPicPr>
        <p:blipFill>
          <a:blip r:embed="rId6"/>
          <a:stretch>
            <a:fillRect/>
          </a:stretch>
        </p:blipFill>
        <p:spPr>
          <a:xfrm>
            <a:off x="8780318" y="4708051"/>
            <a:ext cx="535323" cy="535323"/>
          </a:xfrm>
          <a:prstGeom prst="rect">
            <a:avLst/>
          </a:prstGeom>
        </p:spPr>
      </p:pic>
    </p:spTree>
    <p:extLst>
      <p:ext uri="{BB962C8B-B14F-4D97-AF65-F5344CB8AC3E}">
        <p14:creationId xmlns:p14="http://schemas.microsoft.com/office/powerpoint/2010/main" val="407394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47B1-9E65-1847-B728-C5A1D6BB8601}"/>
              </a:ext>
            </a:extLst>
          </p:cNvPr>
          <p:cNvSpPr>
            <a:spLocks noGrp="1"/>
          </p:cNvSpPr>
          <p:nvPr>
            <p:ph type="title"/>
          </p:nvPr>
        </p:nvSpPr>
        <p:spPr/>
        <p:txBody>
          <a:bodyPr/>
          <a:lstStyle/>
          <a:p>
            <a:r>
              <a:rPr lang="en-GB" dirty="0"/>
              <a:t>Digital Preservation Service (DPS) for Research data – how to and who does what?</a:t>
            </a:r>
            <a:endParaRPr lang="en-FI" dirty="0"/>
          </a:p>
        </p:txBody>
      </p:sp>
      <p:sp>
        <p:nvSpPr>
          <p:cNvPr id="3" name="Content Placeholder 2">
            <a:extLst>
              <a:ext uri="{FF2B5EF4-FFF2-40B4-BE49-F238E27FC236}">
                <a16:creationId xmlns:a16="http://schemas.microsoft.com/office/drawing/2014/main" id="{C45C35E6-7A75-6F43-9EE9-371D18CC4E17}"/>
              </a:ext>
            </a:extLst>
          </p:cNvPr>
          <p:cNvSpPr>
            <a:spLocks noGrp="1"/>
          </p:cNvSpPr>
          <p:nvPr>
            <p:ph idx="1"/>
          </p:nvPr>
        </p:nvSpPr>
        <p:spPr/>
        <p:txBody>
          <a:bodyPr/>
          <a:lstStyle/>
          <a:p>
            <a:r>
              <a:rPr lang="en-GB" dirty="0" err="1"/>
              <a:t>Fairdata</a:t>
            </a:r>
            <a:r>
              <a:rPr lang="en-GB" dirty="0"/>
              <a:t> services, including DPS for Research Data, are offered free of charge to Finnish higher education institutions and research institutes.</a:t>
            </a:r>
          </a:p>
          <a:p>
            <a:r>
              <a:rPr lang="en-GB" dirty="0"/>
              <a:t>To become a partner organisation with the DPS for Research Data:</a:t>
            </a:r>
          </a:p>
          <a:p>
            <a:pPr lvl="1"/>
            <a:r>
              <a:rPr lang="en-GB" sz="1800" dirty="0"/>
              <a:t>The organisation representative (Digital preservation contract contact person) proposes a dataset to be preserved to the </a:t>
            </a:r>
            <a:r>
              <a:rPr lang="en-GB" sz="1800" dirty="0" err="1"/>
              <a:t>Minedu</a:t>
            </a:r>
            <a:r>
              <a:rPr lang="en-GB" sz="1800" dirty="0"/>
              <a:t> by sending a request to the </a:t>
            </a:r>
            <a:r>
              <a:rPr lang="en-GB" sz="1800" dirty="0" err="1"/>
              <a:t>Minedu</a:t>
            </a:r>
            <a:r>
              <a:rPr lang="en-GB" sz="1800" dirty="0"/>
              <a:t> at </a:t>
            </a:r>
            <a:r>
              <a:rPr lang="en-GB" sz="1800" i="1" u="sng" dirty="0" err="1"/>
              <a:t>fairdata-okm@postit.csc.fi</a:t>
            </a:r>
            <a:r>
              <a:rPr lang="en-GB" sz="1800" dirty="0"/>
              <a:t>. The message can include the Request document (in Finnish) as an attachment or the corresponding information in the email body</a:t>
            </a:r>
          </a:p>
          <a:p>
            <a:pPr lvl="2"/>
            <a:r>
              <a:rPr lang="en-GB" sz="1600" dirty="0"/>
              <a:t>Request document: https://</a:t>
            </a:r>
            <a:r>
              <a:rPr lang="en-GB" sz="1600" dirty="0" err="1"/>
              <a:t>www.fairdata.fi</a:t>
            </a:r>
            <a:r>
              <a:rPr lang="en-GB" sz="1600" dirty="0"/>
              <a:t>/</a:t>
            </a:r>
            <a:r>
              <a:rPr lang="en-GB" sz="1600" dirty="0" err="1"/>
              <a:t>en</a:t>
            </a:r>
            <a:r>
              <a:rPr lang="en-GB" sz="1600" dirty="0"/>
              <a:t>/about-</a:t>
            </a:r>
            <a:r>
              <a:rPr lang="en-GB" sz="1600" dirty="0" err="1"/>
              <a:t>fairdata</a:t>
            </a:r>
            <a:r>
              <a:rPr lang="en-GB" sz="1600" dirty="0"/>
              <a:t>/becoming-a-partner-organisation/</a:t>
            </a:r>
          </a:p>
          <a:p>
            <a:pPr lvl="1"/>
            <a:r>
              <a:rPr lang="en-GB" sz="1800" dirty="0" err="1"/>
              <a:t>Minedu</a:t>
            </a:r>
            <a:r>
              <a:rPr lang="en-GB" sz="1800" dirty="0"/>
              <a:t> will inform the organisation and CSC of its decision and grant a certain quota for the dataset. Contract between the organisation and CSC can be made in respect of the granted quota.</a:t>
            </a:r>
          </a:p>
          <a:p>
            <a:pPr lvl="1"/>
            <a:r>
              <a:rPr lang="en-GB" sz="1800" dirty="0"/>
              <a:t>CSC contacts the organisation representative and the contract is signed.</a:t>
            </a:r>
          </a:p>
          <a:p>
            <a:pPr marL="0" indent="0">
              <a:buNone/>
            </a:pPr>
            <a:r>
              <a:rPr lang="en-GB" dirty="0"/>
              <a:t>	</a:t>
            </a:r>
            <a:r>
              <a:rPr lang="en-GB" b="1" dirty="0"/>
              <a:t>➡️ </a:t>
            </a:r>
            <a:r>
              <a:rPr lang="en-GB" sz="2800" b="1" dirty="0"/>
              <a:t>service utilisation can begin.</a:t>
            </a:r>
            <a:endParaRPr lang="en-GB" b="1" dirty="0"/>
          </a:p>
        </p:txBody>
      </p:sp>
    </p:spTree>
    <p:extLst>
      <p:ext uri="{BB962C8B-B14F-4D97-AF65-F5344CB8AC3E}">
        <p14:creationId xmlns:p14="http://schemas.microsoft.com/office/powerpoint/2010/main" val="3960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Becoming a partner</a:t>
            </a:r>
            <a:r>
              <a:rPr lang="en-US" dirty="0"/>
              <a:t> of Digital Preservation</a:t>
            </a:r>
          </a:p>
        </p:txBody>
      </p:sp>
      <p:sp>
        <p:nvSpPr>
          <p:cNvPr id="7" name="Rounded Rectangle 6"/>
          <p:cNvSpPr/>
          <p:nvPr/>
        </p:nvSpPr>
        <p:spPr>
          <a:xfrm>
            <a:off x="3799984" y="1568306"/>
            <a:ext cx="2690081" cy="838843"/>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bodyPr>
          <a:lstStyle/>
          <a:p>
            <a:pPr algn="ctr"/>
            <a:r>
              <a:rPr lang="en-US" sz="2000" b="1" dirty="0"/>
              <a:t>Ministry of Education and Culture</a:t>
            </a:r>
          </a:p>
        </p:txBody>
      </p:sp>
      <p:sp>
        <p:nvSpPr>
          <p:cNvPr id="8" name="Rounded Rectangle 7"/>
          <p:cNvSpPr/>
          <p:nvPr/>
        </p:nvSpPr>
        <p:spPr>
          <a:xfrm>
            <a:off x="602942" y="4651633"/>
            <a:ext cx="2690081" cy="838843"/>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bodyPr>
          <a:lstStyle/>
          <a:p>
            <a:pPr algn="ctr"/>
            <a:r>
              <a:rPr lang="en-US" sz="2000" b="1" dirty="0"/>
              <a:t>CSC – IT Center for Science</a:t>
            </a:r>
          </a:p>
        </p:txBody>
      </p:sp>
      <p:sp>
        <p:nvSpPr>
          <p:cNvPr id="9" name="Rounded Rectangle 8"/>
          <p:cNvSpPr/>
          <p:nvPr/>
        </p:nvSpPr>
        <p:spPr>
          <a:xfrm>
            <a:off x="6997027" y="4532950"/>
            <a:ext cx="2690081" cy="838843"/>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bodyPr>
          <a:lstStyle/>
          <a:p>
            <a:pPr algn="ctr"/>
            <a:r>
              <a:rPr lang="en-US" sz="2000" dirty="0"/>
              <a:t>Partner Organization</a:t>
            </a:r>
          </a:p>
        </p:txBody>
      </p:sp>
      <p:sp>
        <p:nvSpPr>
          <p:cNvPr id="10" name="Rounded Rectangle 9"/>
          <p:cNvSpPr/>
          <p:nvPr/>
        </p:nvSpPr>
        <p:spPr>
          <a:xfrm>
            <a:off x="7140046" y="4675971"/>
            <a:ext cx="2690081" cy="838843"/>
          </a:xfrm>
          <a:prstGeom prst="roundRect">
            <a:avLst/>
          </a:prstGeom>
          <a:solidFill>
            <a:schemeClr val="tx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bodyPr>
          <a:lstStyle/>
          <a:p>
            <a:pPr algn="ctr"/>
            <a:r>
              <a:rPr lang="en-US" sz="2000" dirty="0"/>
              <a:t>Partner Organization</a:t>
            </a:r>
          </a:p>
        </p:txBody>
      </p:sp>
      <p:sp>
        <p:nvSpPr>
          <p:cNvPr id="11" name="Rounded Rectangle 10"/>
          <p:cNvSpPr/>
          <p:nvPr/>
        </p:nvSpPr>
        <p:spPr>
          <a:xfrm>
            <a:off x="7283067" y="4818992"/>
            <a:ext cx="2690081" cy="838843"/>
          </a:xfrm>
          <a:prstGeom prst="roundRect">
            <a:avLst/>
          </a:prstGeom>
          <a:solidFill>
            <a:schemeClr val="tx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813" tIns="42906" rIns="85813" bIns="42906" numCol="1" spcCol="0" rtlCol="0" fromWordArt="0" anchor="ctr" anchorCtr="0" forceAA="0" compatLnSpc="1">
            <a:prstTxWarp prst="textNoShape">
              <a:avLst/>
            </a:prstTxWarp>
            <a:noAutofit/>
          </a:bodyPr>
          <a:lstStyle/>
          <a:p>
            <a:pPr algn="ctr"/>
            <a:r>
              <a:rPr lang="en-US" sz="2000" dirty="0">
                <a:ln>
                  <a:solidFill>
                    <a:schemeClr val="bg1"/>
                  </a:solidFill>
                </a:ln>
              </a:rPr>
              <a:t>Partner Organization</a:t>
            </a:r>
          </a:p>
        </p:txBody>
      </p:sp>
      <p:sp>
        <p:nvSpPr>
          <p:cNvPr id="15" name="TextBox 14"/>
          <p:cNvSpPr txBox="1"/>
          <p:nvPr/>
        </p:nvSpPr>
        <p:spPr>
          <a:xfrm rot="18916922">
            <a:off x="1352439" y="2846089"/>
            <a:ext cx="2371601" cy="785215"/>
          </a:xfrm>
          <a:prstGeom prst="rect">
            <a:avLst/>
          </a:prstGeom>
          <a:noFill/>
        </p:spPr>
        <p:txBody>
          <a:bodyPr wrap="square" rtlCol="0">
            <a:spAutoFit/>
          </a:bodyPr>
          <a:lstStyle/>
          <a:p>
            <a:pPr algn="ctr"/>
            <a:r>
              <a:rPr lang="en-US" sz="1501" dirty="0"/>
              <a:t>Contract for providing national digital preservation service</a:t>
            </a:r>
          </a:p>
        </p:txBody>
      </p:sp>
      <p:sp>
        <p:nvSpPr>
          <p:cNvPr id="16" name="TextBox 15"/>
          <p:cNvSpPr txBox="1"/>
          <p:nvPr/>
        </p:nvSpPr>
        <p:spPr>
          <a:xfrm>
            <a:off x="3702448" y="5202584"/>
            <a:ext cx="2812045" cy="785215"/>
          </a:xfrm>
          <a:prstGeom prst="rect">
            <a:avLst/>
          </a:prstGeom>
          <a:noFill/>
        </p:spPr>
        <p:txBody>
          <a:bodyPr wrap="square" rtlCol="0">
            <a:spAutoFit/>
          </a:bodyPr>
          <a:lstStyle/>
          <a:p>
            <a:pPr algn="ctr"/>
            <a:r>
              <a:rPr lang="en-US" sz="1501" dirty="0"/>
              <a:t>Service contract for digital preservation service (for each partner </a:t>
            </a:r>
            <a:r>
              <a:rPr lang="en-US" sz="1501" dirty="0" err="1"/>
              <a:t>organisation</a:t>
            </a:r>
            <a:r>
              <a:rPr lang="en-US" sz="1501" dirty="0"/>
              <a:t>)</a:t>
            </a:r>
          </a:p>
        </p:txBody>
      </p:sp>
      <p:sp>
        <p:nvSpPr>
          <p:cNvPr id="17" name="TextBox 16"/>
          <p:cNvSpPr txBox="1"/>
          <p:nvPr/>
        </p:nvSpPr>
        <p:spPr>
          <a:xfrm rot="3073980">
            <a:off x="6939510" y="2510366"/>
            <a:ext cx="1885132" cy="785113"/>
          </a:xfrm>
          <a:prstGeom prst="rect">
            <a:avLst/>
          </a:prstGeom>
          <a:noFill/>
        </p:spPr>
        <p:txBody>
          <a:bodyPr wrap="square" rtlCol="0">
            <a:spAutoFit/>
          </a:bodyPr>
          <a:lstStyle/>
          <a:p>
            <a:pPr algn="ctr"/>
            <a:r>
              <a:rPr lang="en-US" sz="1501" dirty="0"/>
              <a:t>Agreement for deploying preservation service</a:t>
            </a:r>
          </a:p>
        </p:txBody>
      </p:sp>
      <p:cxnSp>
        <p:nvCxnSpPr>
          <p:cNvPr id="4" name="Straight Arrow Connector 3">
            <a:extLst>
              <a:ext uri="{FF2B5EF4-FFF2-40B4-BE49-F238E27FC236}">
                <a16:creationId xmlns:a16="http://schemas.microsoft.com/office/drawing/2014/main" id="{31C8C061-F664-C241-BDD4-D2A2B9359E82}"/>
              </a:ext>
            </a:extLst>
          </p:cNvPr>
          <p:cNvCxnSpPr/>
          <p:nvPr/>
        </p:nvCxnSpPr>
        <p:spPr>
          <a:xfrm flipV="1">
            <a:off x="1926336" y="2645218"/>
            <a:ext cx="1873648" cy="1887732"/>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19" name="Straight Arrow Connector 18">
            <a:extLst>
              <a:ext uri="{FF2B5EF4-FFF2-40B4-BE49-F238E27FC236}">
                <a16:creationId xmlns:a16="http://schemas.microsoft.com/office/drawing/2014/main" id="{8DDD882B-A282-DE4B-8CE0-C347F7157069}"/>
              </a:ext>
            </a:extLst>
          </p:cNvPr>
          <p:cNvCxnSpPr>
            <a:cxnSpLocks/>
          </p:cNvCxnSpPr>
          <p:nvPr/>
        </p:nvCxnSpPr>
        <p:spPr>
          <a:xfrm flipH="1" flipV="1">
            <a:off x="6644640" y="2460483"/>
            <a:ext cx="1555768" cy="191100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Straight Arrow Connector 19">
            <a:extLst>
              <a:ext uri="{FF2B5EF4-FFF2-40B4-BE49-F238E27FC236}">
                <a16:creationId xmlns:a16="http://schemas.microsoft.com/office/drawing/2014/main" id="{57CF9998-D72D-3248-A54C-BB1B6B82A9F8}"/>
              </a:ext>
            </a:extLst>
          </p:cNvPr>
          <p:cNvCxnSpPr>
            <a:cxnSpLocks/>
          </p:cNvCxnSpPr>
          <p:nvPr/>
        </p:nvCxnSpPr>
        <p:spPr>
          <a:xfrm>
            <a:off x="6612029" y="1951804"/>
            <a:ext cx="2016078" cy="248180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8751C9D9-2B41-2E4A-AF37-DC701B995A87}"/>
              </a:ext>
            </a:extLst>
          </p:cNvPr>
          <p:cNvCxnSpPr>
            <a:cxnSpLocks/>
          </p:cNvCxnSpPr>
          <p:nvPr/>
        </p:nvCxnSpPr>
        <p:spPr>
          <a:xfrm flipV="1">
            <a:off x="3436042" y="5029014"/>
            <a:ext cx="3417964" cy="11573"/>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26" name="TextBox 25">
            <a:extLst>
              <a:ext uri="{FF2B5EF4-FFF2-40B4-BE49-F238E27FC236}">
                <a16:creationId xmlns:a16="http://schemas.microsoft.com/office/drawing/2014/main" id="{311404AD-BB33-734D-8D24-0216789C9E20}"/>
              </a:ext>
            </a:extLst>
          </p:cNvPr>
          <p:cNvSpPr txBox="1"/>
          <p:nvPr/>
        </p:nvSpPr>
        <p:spPr>
          <a:xfrm rot="3060524">
            <a:off x="6021168" y="3123165"/>
            <a:ext cx="1885132" cy="785215"/>
          </a:xfrm>
          <a:prstGeom prst="rect">
            <a:avLst/>
          </a:prstGeom>
          <a:noFill/>
        </p:spPr>
        <p:txBody>
          <a:bodyPr wrap="square" rtlCol="0">
            <a:spAutoFit/>
          </a:bodyPr>
          <a:lstStyle/>
          <a:p>
            <a:pPr algn="ctr"/>
            <a:r>
              <a:rPr lang="en-US" sz="1501" dirty="0"/>
              <a:t>Request for deploying preservation service</a:t>
            </a:r>
          </a:p>
        </p:txBody>
      </p:sp>
    </p:spTree>
    <p:extLst>
      <p:ext uri="{BB962C8B-B14F-4D97-AF65-F5344CB8AC3E}">
        <p14:creationId xmlns:p14="http://schemas.microsoft.com/office/powerpoint/2010/main" val="25900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9A53E48-D942-994A-B8CA-A05DB69A103F}"/>
              </a:ext>
            </a:extLst>
          </p:cNvPr>
          <p:cNvSpPr/>
          <p:nvPr/>
        </p:nvSpPr>
        <p:spPr>
          <a:xfrm>
            <a:off x="3458017" y="286888"/>
            <a:ext cx="8276710" cy="6299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5" name="Smiley Face 4">
            <a:extLst>
              <a:ext uri="{FF2B5EF4-FFF2-40B4-BE49-F238E27FC236}">
                <a16:creationId xmlns:a16="http://schemas.microsoft.com/office/drawing/2014/main" id="{8F3879D8-C7CC-2648-A723-E3499FF87412}"/>
              </a:ext>
            </a:extLst>
          </p:cNvPr>
          <p:cNvSpPr/>
          <p:nvPr/>
        </p:nvSpPr>
        <p:spPr>
          <a:xfrm>
            <a:off x="7168510" y="3669124"/>
            <a:ext cx="1671509" cy="1491370"/>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6" name="Smiley Face 5">
            <a:extLst>
              <a:ext uri="{FF2B5EF4-FFF2-40B4-BE49-F238E27FC236}">
                <a16:creationId xmlns:a16="http://schemas.microsoft.com/office/drawing/2014/main" id="{57FF0C97-39EA-2C41-9973-3B71FDD1C5ED}"/>
              </a:ext>
            </a:extLst>
          </p:cNvPr>
          <p:cNvSpPr/>
          <p:nvPr/>
        </p:nvSpPr>
        <p:spPr>
          <a:xfrm>
            <a:off x="1018133" y="697680"/>
            <a:ext cx="1169043" cy="109091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n w="0"/>
              <a:solidFill>
                <a:schemeClr val="tx1"/>
              </a:solidFill>
              <a:effectLst>
                <a:outerShdw blurRad="38100" dist="19050" dir="2700000" algn="tl" rotWithShape="0">
                  <a:schemeClr val="dk1">
                    <a:alpha val="40000"/>
                  </a:schemeClr>
                </a:outerShdw>
              </a:effectLst>
            </a:endParaRPr>
          </a:p>
        </p:txBody>
      </p:sp>
      <p:sp>
        <p:nvSpPr>
          <p:cNvPr id="7" name="Smiley Face 6">
            <a:extLst>
              <a:ext uri="{FF2B5EF4-FFF2-40B4-BE49-F238E27FC236}">
                <a16:creationId xmlns:a16="http://schemas.microsoft.com/office/drawing/2014/main" id="{1B54D80A-1DA5-2347-AE23-4855F92B0323}"/>
              </a:ext>
            </a:extLst>
          </p:cNvPr>
          <p:cNvSpPr/>
          <p:nvPr/>
        </p:nvSpPr>
        <p:spPr>
          <a:xfrm>
            <a:off x="9472104" y="456107"/>
            <a:ext cx="1215341" cy="1134319"/>
          </a:xfrm>
          <a:prstGeom prst="smileyFac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Smiley Face 7">
            <a:extLst>
              <a:ext uri="{FF2B5EF4-FFF2-40B4-BE49-F238E27FC236}">
                <a16:creationId xmlns:a16="http://schemas.microsoft.com/office/drawing/2014/main" id="{1003EA00-A154-C94E-971F-0F89BDC87ADD}"/>
              </a:ext>
            </a:extLst>
          </p:cNvPr>
          <p:cNvSpPr/>
          <p:nvPr/>
        </p:nvSpPr>
        <p:spPr>
          <a:xfrm>
            <a:off x="914926" y="4330834"/>
            <a:ext cx="1377387" cy="1296364"/>
          </a:xfrm>
          <a:prstGeom prst="smileyFac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7A94677E-9EF2-D842-B2D6-26FF3360FEC6}"/>
              </a:ext>
            </a:extLst>
          </p:cNvPr>
          <p:cNvSpPr/>
          <p:nvPr/>
        </p:nvSpPr>
        <p:spPr>
          <a:xfrm>
            <a:off x="475385" y="1796969"/>
            <a:ext cx="2371163" cy="923330"/>
          </a:xfrm>
          <a:prstGeom prst="rect">
            <a:avLst/>
          </a:prstGeom>
          <a:noFill/>
        </p:spPr>
        <p:txBody>
          <a:bodyPr wrap="none" lIns="91440" tIns="45720" rIns="91440" bIns="45720">
            <a:spAutoFit/>
          </a:bodyPr>
          <a:lstStyle/>
          <a:p>
            <a:pPr algn="ctr"/>
            <a:r>
              <a:rPr lang="en-US" sz="5400" b="0" cap="none" spc="0" dirty="0" err="1">
                <a:ln w="0"/>
                <a:solidFill>
                  <a:schemeClr val="accent1"/>
                </a:solidFill>
                <a:effectLst>
                  <a:outerShdw blurRad="38100" dist="25400" dir="5400000" algn="ctr" rotWithShape="0">
                    <a:srgbClr val="6E747A">
                      <a:alpha val="43000"/>
                    </a:srgbClr>
                  </a:outerShdw>
                </a:effectLst>
              </a:rPr>
              <a:t>Minedu</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0" name="Rectangle 9">
            <a:extLst>
              <a:ext uri="{FF2B5EF4-FFF2-40B4-BE49-F238E27FC236}">
                <a16:creationId xmlns:a16="http://schemas.microsoft.com/office/drawing/2014/main" id="{3D2007D7-4B99-1E48-91E4-55A513DAC82D}"/>
              </a:ext>
            </a:extLst>
          </p:cNvPr>
          <p:cNvSpPr/>
          <p:nvPr/>
        </p:nvSpPr>
        <p:spPr>
          <a:xfrm>
            <a:off x="5255832" y="5341156"/>
            <a:ext cx="618951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Partner </a:t>
            </a:r>
            <a:r>
              <a:rPr lang="en-US" sz="5400" b="0" cap="none" spc="0" dirty="0" err="1">
                <a:ln w="0"/>
                <a:solidFill>
                  <a:schemeClr val="accent1"/>
                </a:solidFill>
                <a:effectLst>
                  <a:outerShdw blurRad="38100" dist="25400" dir="5400000" algn="ctr" rotWithShape="0">
                    <a:srgbClr val="6E747A">
                      <a:alpha val="43000"/>
                    </a:srgbClr>
                  </a:outerShdw>
                </a:effectLst>
              </a:rPr>
              <a:t>organisation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1" name="Rectangle 10">
            <a:extLst>
              <a:ext uri="{FF2B5EF4-FFF2-40B4-BE49-F238E27FC236}">
                <a16:creationId xmlns:a16="http://schemas.microsoft.com/office/drawing/2014/main" id="{11A58469-88CD-BF47-8EB5-5DAEA6A4296C}"/>
              </a:ext>
            </a:extLst>
          </p:cNvPr>
          <p:cNvSpPr/>
          <p:nvPr/>
        </p:nvSpPr>
        <p:spPr>
          <a:xfrm>
            <a:off x="8293690" y="1475194"/>
            <a:ext cx="3480441" cy="923330"/>
          </a:xfrm>
          <a:prstGeom prst="rect">
            <a:avLst/>
          </a:prstGeom>
          <a:noFill/>
        </p:spPr>
        <p:txBody>
          <a:bodyPr wrap="none" lIns="91440" tIns="45720" rIns="91440" bIns="45720">
            <a:spAutoFit/>
          </a:bodyPr>
          <a:lstStyle/>
          <a:p>
            <a:pPr algn="ctr"/>
            <a:r>
              <a:rPr lang="en-US" sz="5400" b="0" cap="none" spc="0" dirty="0">
                <a:ln w="0"/>
                <a:solidFill>
                  <a:schemeClr val="tx2">
                    <a:lumMod val="60000"/>
                    <a:lumOff val="40000"/>
                  </a:schemeClr>
                </a:solidFill>
                <a:effectLst>
                  <a:outerShdw blurRad="38100" dist="25400" dir="5400000" algn="ctr" rotWithShape="0">
                    <a:srgbClr val="6E747A">
                      <a:alpha val="43000"/>
                    </a:srgbClr>
                  </a:outerShdw>
                </a:effectLst>
              </a:rPr>
              <a:t>Researcher</a:t>
            </a:r>
          </a:p>
        </p:txBody>
      </p:sp>
      <p:sp>
        <p:nvSpPr>
          <p:cNvPr id="12" name="Rectangle 11">
            <a:extLst>
              <a:ext uri="{FF2B5EF4-FFF2-40B4-BE49-F238E27FC236}">
                <a16:creationId xmlns:a16="http://schemas.microsoft.com/office/drawing/2014/main" id="{EB6CAD4D-3F0E-FA44-A001-0286E0702EBB}"/>
              </a:ext>
            </a:extLst>
          </p:cNvPr>
          <p:cNvSpPr/>
          <p:nvPr/>
        </p:nvSpPr>
        <p:spPr>
          <a:xfrm>
            <a:off x="986319" y="5821625"/>
            <a:ext cx="123944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CSC</a:t>
            </a:r>
          </a:p>
        </p:txBody>
      </p:sp>
      <p:sp>
        <p:nvSpPr>
          <p:cNvPr id="13" name="Smiley Face 12">
            <a:extLst>
              <a:ext uri="{FF2B5EF4-FFF2-40B4-BE49-F238E27FC236}">
                <a16:creationId xmlns:a16="http://schemas.microsoft.com/office/drawing/2014/main" id="{B6F9460F-58CE-D04E-8D64-ED4B9EEF2E68}"/>
              </a:ext>
            </a:extLst>
          </p:cNvPr>
          <p:cNvSpPr/>
          <p:nvPr/>
        </p:nvSpPr>
        <p:spPr>
          <a:xfrm>
            <a:off x="3882711" y="1985854"/>
            <a:ext cx="1264166" cy="1260097"/>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4" name="Rectangle 13">
            <a:extLst>
              <a:ext uri="{FF2B5EF4-FFF2-40B4-BE49-F238E27FC236}">
                <a16:creationId xmlns:a16="http://schemas.microsoft.com/office/drawing/2014/main" id="{3B244443-9AD4-3D4F-8E68-194807A0A1E8}"/>
              </a:ext>
            </a:extLst>
          </p:cNvPr>
          <p:cNvSpPr/>
          <p:nvPr/>
        </p:nvSpPr>
        <p:spPr>
          <a:xfrm>
            <a:off x="3515956" y="1129878"/>
            <a:ext cx="2230418" cy="646331"/>
          </a:xfrm>
          <a:prstGeom prst="rect">
            <a:avLst/>
          </a:prstGeom>
        </p:spPr>
        <p:txBody>
          <a:bodyPr wrap="none">
            <a:spAutoFit/>
          </a:bodyPr>
          <a:lstStyle/>
          <a:p>
            <a:pPr algn="ctr"/>
            <a:r>
              <a:rPr lang="en-US" dirty="0" err="1">
                <a:ln w="0"/>
                <a:solidFill>
                  <a:schemeClr val="accent1"/>
                </a:solidFill>
                <a:effectLst>
                  <a:outerShdw blurRad="38100" dist="25400" dir="5400000" algn="ctr" rotWithShape="0">
                    <a:srgbClr val="6E747A">
                      <a:alpha val="43000"/>
                    </a:srgbClr>
                  </a:outerShdw>
                </a:effectLst>
              </a:rPr>
              <a:t>Organisation’s</a:t>
            </a:r>
            <a:r>
              <a:rPr lang="en-US" dirty="0">
                <a:ln w="0"/>
                <a:solidFill>
                  <a:schemeClr val="accent1"/>
                </a:solidFill>
                <a:effectLst>
                  <a:outerShdw blurRad="38100" dist="25400" dir="5400000" algn="ctr" rotWithShape="0">
                    <a:srgbClr val="6E747A">
                      <a:alpha val="43000"/>
                    </a:srgbClr>
                  </a:outerShdw>
                </a:effectLst>
              </a:rPr>
              <a:t> formal </a:t>
            </a:r>
          </a:p>
          <a:p>
            <a:pPr algn="ctr"/>
            <a:r>
              <a:rPr lang="en-US" dirty="0">
                <a:ln w="0"/>
                <a:solidFill>
                  <a:schemeClr val="accent1"/>
                </a:solidFill>
                <a:effectLst>
                  <a:outerShdw blurRad="38100" dist="25400" dir="5400000" algn="ctr" rotWithShape="0">
                    <a:srgbClr val="6E747A">
                      <a:alpha val="43000"/>
                    </a:srgbClr>
                  </a:outerShdw>
                </a:effectLst>
              </a:rPr>
              <a:t>representative</a:t>
            </a:r>
          </a:p>
        </p:txBody>
      </p:sp>
      <p:sp>
        <p:nvSpPr>
          <p:cNvPr id="15" name="Left-Right Arrow 12">
            <a:extLst>
              <a:ext uri="{FF2B5EF4-FFF2-40B4-BE49-F238E27FC236}">
                <a16:creationId xmlns:a16="http://schemas.microsoft.com/office/drawing/2014/main" id="{03DEFB4D-FDB5-0A44-9917-2BACA102B34E}"/>
              </a:ext>
            </a:extLst>
          </p:cNvPr>
          <p:cNvSpPr/>
          <p:nvPr/>
        </p:nvSpPr>
        <p:spPr>
          <a:xfrm rot="18303460">
            <a:off x="8080166" y="2667558"/>
            <a:ext cx="1517148" cy="553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8336C07C-54FB-1048-B5BF-79A8F370E5E6}"/>
              </a:ext>
            </a:extLst>
          </p:cNvPr>
          <p:cNvSpPr/>
          <p:nvPr/>
        </p:nvSpPr>
        <p:spPr>
          <a:xfrm>
            <a:off x="8880770" y="3586830"/>
            <a:ext cx="2529859" cy="1754326"/>
          </a:xfrm>
          <a:prstGeom prst="rect">
            <a:avLst/>
          </a:prstGeom>
          <a:noFill/>
        </p:spPr>
        <p:txBody>
          <a:bodyPr wrap="none" lIns="91440" tIns="45720" rIns="91440" bIns="45720">
            <a:spAutoFit/>
          </a:bodyPr>
          <a:lstStyle/>
          <a:p>
            <a:pPr algn="ctr"/>
            <a:r>
              <a:rPr lang="en-FI" sz="5400" b="1" cap="none" spc="0" dirty="0">
                <a:ln w="22225">
                  <a:solidFill>
                    <a:schemeClr val="accent2"/>
                  </a:solidFill>
                  <a:prstDash val="solid"/>
                </a:ln>
                <a:solidFill>
                  <a:schemeClr val="accent2">
                    <a:lumMod val="40000"/>
                    <a:lumOff val="60000"/>
                  </a:schemeClr>
                </a:solidFill>
                <a:effectLst/>
              </a:rPr>
              <a:t>Data</a:t>
            </a:r>
          </a:p>
          <a:p>
            <a:pPr algn="ctr"/>
            <a:r>
              <a:rPr lang="en-FI" sz="5400" b="1" cap="none" spc="0" dirty="0">
                <a:ln w="22225">
                  <a:solidFill>
                    <a:schemeClr val="accent2"/>
                  </a:solidFill>
                  <a:prstDash val="solid"/>
                </a:ln>
                <a:solidFill>
                  <a:schemeClr val="accent2">
                    <a:lumMod val="40000"/>
                    <a:lumOff val="60000"/>
                  </a:schemeClr>
                </a:solidFill>
                <a:effectLst/>
              </a:rPr>
              <a:t>support</a:t>
            </a:r>
          </a:p>
        </p:txBody>
      </p:sp>
      <p:sp>
        <p:nvSpPr>
          <p:cNvPr id="17" name="Heart 16">
            <a:extLst>
              <a:ext uri="{FF2B5EF4-FFF2-40B4-BE49-F238E27FC236}">
                <a16:creationId xmlns:a16="http://schemas.microsoft.com/office/drawing/2014/main" id="{4D29EF70-122C-FD43-9A8E-BDB14CBA45BE}"/>
              </a:ext>
            </a:extLst>
          </p:cNvPr>
          <p:cNvSpPr/>
          <p:nvPr/>
        </p:nvSpPr>
        <p:spPr>
          <a:xfrm>
            <a:off x="9776768" y="2708279"/>
            <a:ext cx="596303" cy="53767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18" name="Straight Arrow Connector 17">
            <a:extLst>
              <a:ext uri="{FF2B5EF4-FFF2-40B4-BE49-F238E27FC236}">
                <a16:creationId xmlns:a16="http://schemas.microsoft.com/office/drawing/2014/main" id="{84BABF81-9021-BC46-8626-F74F81A1A6F4}"/>
              </a:ext>
            </a:extLst>
          </p:cNvPr>
          <p:cNvCxnSpPr>
            <a:cxnSpLocks/>
          </p:cNvCxnSpPr>
          <p:nvPr/>
        </p:nvCxnSpPr>
        <p:spPr>
          <a:xfrm flipH="1">
            <a:off x="5199461" y="1229998"/>
            <a:ext cx="4208176" cy="1250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182F49-C226-AE49-9639-4A1B5D6ABD51}"/>
              </a:ext>
            </a:extLst>
          </p:cNvPr>
          <p:cNvCxnSpPr>
            <a:cxnSpLocks/>
          </p:cNvCxnSpPr>
          <p:nvPr/>
        </p:nvCxnSpPr>
        <p:spPr>
          <a:xfrm flipH="1" flipV="1">
            <a:off x="2327068" y="1228194"/>
            <a:ext cx="1715873" cy="811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CB3052D-7520-3940-A4B4-04484743DB79}"/>
              </a:ext>
            </a:extLst>
          </p:cNvPr>
          <p:cNvCxnSpPr>
            <a:cxnSpLocks/>
          </p:cNvCxnSpPr>
          <p:nvPr/>
        </p:nvCxnSpPr>
        <p:spPr>
          <a:xfrm>
            <a:off x="1591624" y="2720299"/>
            <a:ext cx="0" cy="151642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522860D-F456-BC44-95F3-3B56721C0F69}"/>
              </a:ext>
            </a:extLst>
          </p:cNvPr>
          <p:cNvCxnSpPr>
            <a:cxnSpLocks/>
          </p:cNvCxnSpPr>
          <p:nvPr/>
        </p:nvCxnSpPr>
        <p:spPr>
          <a:xfrm flipH="1">
            <a:off x="2346534" y="3127237"/>
            <a:ext cx="1642258" cy="14879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3BFFD37-87A1-9645-AD1E-D6F7769D668E}"/>
              </a:ext>
            </a:extLst>
          </p:cNvPr>
          <p:cNvSpPr txBox="1"/>
          <p:nvPr/>
        </p:nvSpPr>
        <p:spPr>
          <a:xfrm rot="20518329">
            <a:off x="5882774" y="1374431"/>
            <a:ext cx="2435442" cy="369332"/>
          </a:xfrm>
          <a:prstGeom prst="rect">
            <a:avLst/>
          </a:prstGeom>
          <a:noFill/>
        </p:spPr>
        <p:txBody>
          <a:bodyPr wrap="square" rtlCol="0">
            <a:spAutoFit/>
          </a:bodyPr>
          <a:lstStyle/>
          <a:p>
            <a:r>
              <a:rPr lang="en-US" dirty="0"/>
              <a:t>A</a:t>
            </a:r>
            <a:r>
              <a:rPr lang="en-FI" dirty="0"/>
              <a:t>greement on rights</a:t>
            </a:r>
          </a:p>
        </p:txBody>
      </p:sp>
      <p:sp>
        <p:nvSpPr>
          <p:cNvPr id="23" name="TextBox 22">
            <a:extLst>
              <a:ext uri="{FF2B5EF4-FFF2-40B4-BE49-F238E27FC236}">
                <a16:creationId xmlns:a16="http://schemas.microsoft.com/office/drawing/2014/main" id="{60780185-B888-5747-9909-239325F0913D}"/>
              </a:ext>
            </a:extLst>
          </p:cNvPr>
          <p:cNvSpPr txBox="1"/>
          <p:nvPr/>
        </p:nvSpPr>
        <p:spPr>
          <a:xfrm rot="1565383">
            <a:off x="2473441" y="1099654"/>
            <a:ext cx="1185581" cy="369332"/>
          </a:xfrm>
          <a:prstGeom prst="rect">
            <a:avLst/>
          </a:prstGeom>
          <a:noFill/>
        </p:spPr>
        <p:txBody>
          <a:bodyPr wrap="square" rtlCol="0">
            <a:spAutoFit/>
          </a:bodyPr>
          <a:lstStyle/>
          <a:p>
            <a:r>
              <a:rPr lang="en-FI" dirty="0"/>
              <a:t>Request</a:t>
            </a:r>
          </a:p>
        </p:txBody>
      </p:sp>
      <p:sp>
        <p:nvSpPr>
          <p:cNvPr id="24" name="TextBox 23">
            <a:extLst>
              <a:ext uri="{FF2B5EF4-FFF2-40B4-BE49-F238E27FC236}">
                <a16:creationId xmlns:a16="http://schemas.microsoft.com/office/drawing/2014/main" id="{756EAE1F-02A5-6943-AE3B-494C0FDC9B39}"/>
              </a:ext>
            </a:extLst>
          </p:cNvPr>
          <p:cNvSpPr txBox="1"/>
          <p:nvPr/>
        </p:nvSpPr>
        <p:spPr>
          <a:xfrm rot="19022437">
            <a:off x="2454825" y="3208569"/>
            <a:ext cx="1185581" cy="646331"/>
          </a:xfrm>
          <a:prstGeom prst="rect">
            <a:avLst/>
          </a:prstGeom>
          <a:noFill/>
        </p:spPr>
        <p:txBody>
          <a:bodyPr wrap="square" rtlCol="0">
            <a:spAutoFit/>
          </a:bodyPr>
          <a:lstStyle/>
          <a:p>
            <a:r>
              <a:rPr lang="en-FI" dirty="0"/>
              <a:t>Service contract</a:t>
            </a:r>
          </a:p>
        </p:txBody>
      </p:sp>
      <p:sp>
        <p:nvSpPr>
          <p:cNvPr id="25" name="TextBox 24">
            <a:extLst>
              <a:ext uri="{FF2B5EF4-FFF2-40B4-BE49-F238E27FC236}">
                <a16:creationId xmlns:a16="http://schemas.microsoft.com/office/drawing/2014/main" id="{C41CA6C5-4179-6B4C-876D-A64855068413}"/>
              </a:ext>
            </a:extLst>
          </p:cNvPr>
          <p:cNvSpPr txBox="1"/>
          <p:nvPr/>
        </p:nvSpPr>
        <p:spPr>
          <a:xfrm rot="16200000">
            <a:off x="703917" y="3132065"/>
            <a:ext cx="1185581" cy="369332"/>
          </a:xfrm>
          <a:prstGeom prst="rect">
            <a:avLst/>
          </a:prstGeom>
          <a:noFill/>
        </p:spPr>
        <p:txBody>
          <a:bodyPr wrap="square" rtlCol="0">
            <a:spAutoFit/>
          </a:bodyPr>
          <a:lstStyle/>
          <a:p>
            <a:r>
              <a:rPr lang="en-FI" dirty="0"/>
              <a:t>contract</a:t>
            </a:r>
          </a:p>
        </p:txBody>
      </p:sp>
      <p:cxnSp>
        <p:nvCxnSpPr>
          <p:cNvPr id="26" name="Curved Connector 25">
            <a:extLst>
              <a:ext uri="{FF2B5EF4-FFF2-40B4-BE49-F238E27FC236}">
                <a16:creationId xmlns:a16="http://schemas.microsoft.com/office/drawing/2014/main" id="{B37C41C0-EE37-F449-8B08-2B57BD9B3194}"/>
              </a:ext>
            </a:extLst>
          </p:cNvPr>
          <p:cNvCxnSpPr>
            <a:cxnSpLocks/>
            <a:stCxn id="5" idx="1"/>
          </p:cNvCxnSpPr>
          <p:nvPr/>
        </p:nvCxnSpPr>
        <p:spPr>
          <a:xfrm rot="16200000" flipV="1">
            <a:off x="5744639" y="2218872"/>
            <a:ext cx="1125526" cy="221179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38EE10-D508-2E4F-BBC6-8CDA096EB820}"/>
              </a:ext>
            </a:extLst>
          </p:cNvPr>
          <p:cNvSpPr txBox="1"/>
          <p:nvPr/>
        </p:nvSpPr>
        <p:spPr>
          <a:xfrm>
            <a:off x="4672392" y="3499893"/>
            <a:ext cx="2435442" cy="369332"/>
          </a:xfrm>
          <a:prstGeom prst="rect">
            <a:avLst/>
          </a:prstGeom>
          <a:noFill/>
        </p:spPr>
        <p:txBody>
          <a:bodyPr wrap="square" rtlCol="0">
            <a:spAutoFit/>
          </a:bodyPr>
          <a:lstStyle/>
          <a:p>
            <a:r>
              <a:rPr lang="fi-FI" dirty="0" err="1"/>
              <a:t>Internal</a:t>
            </a:r>
            <a:r>
              <a:rPr lang="fi-FI" dirty="0"/>
              <a:t> </a:t>
            </a:r>
            <a:r>
              <a:rPr lang="fi-FI" dirty="0" err="1"/>
              <a:t>process</a:t>
            </a:r>
            <a:endParaRPr lang="en-FI" dirty="0"/>
          </a:p>
        </p:txBody>
      </p:sp>
      <p:sp>
        <p:nvSpPr>
          <p:cNvPr id="28" name="Smiley Face 27">
            <a:extLst>
              <a:ext uri="{FF2B5EF4-FFF2-40B4-BE49-F238E27FC236}">
                <a16:creationId xmlns:a16="http://schemas.microsoft.com/office/drawing/2014/main" id="{B5875EC2-4592-364E-B07E-D85D90307C29}"/>
              </a:ext>
            </a:extLst>
          </p:cNvPr>
          <p:cNvSpPr/>
          <p:nvPr/>
        </p:nvSpPr>
        <p:spPr>
          <a:xfrm>
            <a:off x="3937341" y="4136974"/>
            <a:ext cx="1264166" cy="1260097"/>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29" name="Rectangle 28">
            <a:extLst>
              <a:ext uri="{FF2B5EF4-FFF2-40B4-BE49-F238E27FC236}">
                <a16:creationId xmlns:a16="http://schemas.microsoft.com/office/drawing/2014/main" id="{05C3B219-B205-BF4A-803F-A2252B310124}"/>
              </a:ext>
            </a:extLst>
          </p:cNvPr>
          <p:cNvSpPr/>
          <p:nvPr/>
        </p:nvSpPr>
        <p:spPr>
          <a:xfrm>
            <a:off x="1458451" y="5559285"/>
            <a:ext cx="6096000" cy="646331"/>
          </a:xfrm>
          <a:prstGeom prst="rect">
            <a:avLst/>
          </a:prstGeom>
        </p:spPr>
        <p:txBody>
          <a:bodyPr>
            <a:spAutoFit/>
          </a:bodyPr>
          <a:lstStyle/>
          <a:p>
            <a:pPr algn="ctr"/>
            <a:r>
              <a:rPr lang="en-US" dirty="0" err="1">
                <a:ln w="0"/>
                <a:solidFill>
                  <a:schemeClr val="accent1"/>
                </a:solidFill>
                <a:effectLst>
                  <a:outerShdw blurRad="38100" dist="25400" dir="5400000" algn="ctr" rotWithShape="0">
                    <a:srgbClr val="6E747A">
                      <a:alpha val="43000"/>
                    </a:srgbClr>
                  </a:outerShdw>
                </a:effectLst>
              </a:rPr>
              <a:t>Organisation’s</a:t>
            </a:r>
            <a:r>
              <a:rPr lang="en-US" dirty="0">
                <a:ln w="0"/>
                <a:solidFill>
                  <a:schemeClr val="accent1"/>
                </a:solidFill>
                <a:effectLst>
                  <a:outerShdw blurRad="38100" dist="25400" dir="5400000" algn="ctr" rotWithShape="0">
                    <a:srgbClr val="6E747A">
                      <a:alpha val="43000"/>
                    </a:srgbClr>
                  </a:outerShdw>
                </a:effectLst>
              </a:rPr>
              <a:t> </a:t>
            </a:r>
          </a:p>
          <a:p>
            <a:pPr algn="ctr"/>
            <a:r>
              <a:rPr lang="en-US" dirty="0">
                <a:ln w="0"/>
                <a:solidFill>
                  <a:schemeClr val="accent1"/>
                </a:solidFill>
                <a:effectLst>
                  <a:outerShdw blurRad="38100" dist="25400" dir="5400000" algn="ctr" rotWithShape="0">
                    <a:srgbClr val="6E747A">
                      <a:alpha val="43000"/>
                    </a:srgbClr>
                  </a:outerShdw>
                </a:effectLst>
              </a:rPr>
              <a:t>IT support</a:t>
            </a:r>
          </a:p>
        </p:txBody>
      </p:sp>
      <p:cxnSp>
        <p:nvCxnSpPr>
          <p:cNvPr id="30" name="Curved Connector 29">
            <a:extLst>
              <a:ext uri="{FF2B5EF4-FFF2-40B4-BE49-F238E27FC236}">
                <a16:creationId xmlns:a16="http://schemas.microsoft.com/office/drawing/2014/main" id="{ECD782B6-1108-0644-B30A-4EF9B3B8E8A4}"/>
              </a:ext>
            </a:extLst>
          </p:cNvPr>
          <p:cNvCxnSpPr>
            <a:cxnSpLocks/>
            <a:stCxn id="5" idx="2"/>
          </p:cNvCxnSpPr>
          <p:nvPr/>
        </p:nvCxnSpPr>
        <p:spPr>
          <a:xfrm rot="10800000" flipV="1">
            <a:off x="5291328" y="4414808"/>
            <a:ext cx="1877182" cy="36445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24E2C32-29DB-5D4E-8428-AC22E8E8C116}"/>
              </a:ext>
            </a:extLst>
          </p:cNvPr>
          <p:cNvCxnSpPr>
            <a:cxnSpLocks/>
          </p:cNvCxnSpPr>
          <p:nvPr/>
        </p:nvCxnSpPr>
        <p:spPr>
          <a:xfrm>
            <a:off x="2288208" y="1386347"/>
            <a:ext cx="1643358" cy="791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DA94504-2679-AB44-8F80-77711A14BBFE}"/>
              </a:ext>
            </a:extLst>
          </p:cNvPr>
          <p:cNvSpPr txBox="1"/>
          <p:nvPr/>
        </p:nvSpPr>
        <p:spPr>
          <a:xfrm rot="1565383">
            <a:off x="2467497" y="1736004"/>
            <a:ext cx="1185581" cy="369332"/>
          </a:xfrm>
          <a:prstGeom prst="rect">
            <a:avLst/>
          </a:prstGeom>
          <a:noFill/>
        </p:spPr>
        <p:txBody>
          <a:bodyPr wrap="square" rtlCol="0">
            <a:spAutoFit/>
          </a:bodyPr>
          <a:lstStyle/>
          <a:p>
            <a:r>
              <a:rPr lang="en-FI" dirty="0"/>
              <a:t>Decision</a:t>
            </a:r>
          </a:p>
        </p:txBody>
      </p:sp>
    </p:spTree>
    <p:extLst>
      <p:ext uri="{BB962C8B-B14F-4D97-AF65-F5344CB8AC3E}">
        <p14:creationId xmlns:p14="http://schemas.microsoft.com/office/powerpoint/2010/main" val="2329777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F50D5CDF-9BD6-FB48-B8A8-87266078C36D}"/>
              </a:ext>
            </a:extLst>
          </p:cNvPr>
          <p:cNvGraphicFramePr>
            <a:graphicFrameLocks/>
          </p:cNvGraphicFramePr>
          <p:nvPr>
            <p:extLst>
              <p:ext uri="{D42A27DB-BD31-4B8C-83A1-F6EECF244321}">
                <p14:modId xmlns:p14="http://schemas.microsoft.com/office/powerpoint/2010/main" val="90894826"/>
              </p:ext>
            </p:extLst>
          </p:nvPr>
        </p:nvGraphicFramePr>
        <p:xfrm>
          <a:off x="365760" y="261112"/>
          <a:ext cx="11429710" cy="6335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5E7E161-6724-4240-8761-44DC9F8C48EF}"/>
              </a:ext>
            </a:extLst>
          </p:cNvPr>
          <p:cNvSpPr txBox="1"/>
          <p:nvPr/>
        </p:nvSpPr>
        <p:spPr>
          <a:xfrm>
            <a:off x="4196952" y="2644170"/>
            <a:ext cx="3715656" cy="2185214"/>
          </a:xfrm>
          <a:prstGeom prst="rect">
            <a:avLst/>
          </a:prstGeom>
          <a:noFill/>
        </p:spPr>
        <p:txBody>
          <a:bodyPr wrap="square" rtlCol="0">
            <a:spAutoFit/>
          </a:bodyPr>
          <a:lstStyle/>
          <a:p>
            <a:pPr algn="ctr"/>
            <a:r>
              <a:rPr lang="en-FI" sz="2800" dirty="0">
                <a:solidFill>
                  <a:srgbClr val="475056"/>
                </a:solidFill>
                <a:latin typeface="Corbel" panose="020B0503020204020204" pitchFamily="34" charset="0"/>
              </a:rPr>
              <a:t>Suggested role of data support</a:t>
            </a:r>
          </a:p>
          <a:p>
            <a:pPr algn="ctr"/>
            <a:r>
              <a:rPr lang="en-GB" sz="1600" dirty="0">
                <a:solidFill>
                  <a:srgbClr val="475056"/>
                </a:solidFill>
                <a:latin typeface="Corbel" panose="020B0503020204020204" pitchFamily="34" charset="0"/>
              </a:rPr>
              <a:t>Internal collaboration and communication between the researcher and data support is crucial!</a:t>
            </a:r>
          </a:p>
          <a:p>
            <a:pPr algn="ctr"/>
            <a:endParaRPr lang="en-FI" sz="3200" dirty="0">
              <a:solidFill>
                <a:srgbClr val="475056"/>
              </a:solidFill>
              <a:latin typeface="Corbel" panose="020B0503020204020204" pitchFamily="34" charset="0"/>
            </a:endParaRPr>
          </a:p>
        </p:txBody>
      </p:sp>
    </p:spTree>
    <p:extLst>
      <p:ext uri="{BB962C8B-B14F-4D97-AF65-F5344CB8AC3E}">
        <p14:creationId xmlns:p14="http://schemas.microsoft.com/office/powerpoint/2010/main" val="272706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0DA2-7BF5-B544-AB75-815487F6EA44}"/>
              </a:ext>
            </a:extLst>
          </p:cNvPr>
          <p:cNvSpPr>
            <a:spLocks noGrp="1"/>
          </p:cNvSpPr>
          <p:nvPr>
            <p:ph type="title"/>
          </p:nvPr>
        </p:nvSpPr>
        <p:spPr/>
        <p:txBody>
          <a:bodyPr/>
          <a:lstStyle/>
          <a:p>
            <a:r>
              <a:rPr lang="en-FI" dirty="0"/>
              <a:t>From collection to preservation</a:t>
            </a:r>
          </a:p>
        </p:txBody>
      </p:sp>
      <p:sp>
        <p:nvSpPr>
          <p:cNvPr id="3" name="Content Placeholder 2">
            <a:extLst>
              <a:ext uri="{FF2B5EF4-FFF2-40B4-BE49-F238E27FC236}">
                <a16:creationId xmlns:a16="http://schemas.microsoft.com/office/drawing/2014/main" id="{90D8ECAC-BF29-B949-8346-B524FFDF736C}"/>
              </a:ext>
            </a:extLst>
          </p:cNvPr>
          <p:cNvSpPr>
            <a:spLocks noGrp="1"/>
          </p:cNvSpPr>
          <p:nvPr>
            <p:ph idx="1"/>
          </p:nvPr>
        </p:nvSpPr>
        <p:spPr>
          <a:xfrm>
            <a:off x="609602" y="1601180"/>
            <a:ext cx="10322983" cy="4523889"/>
          </a:xfrm>
        </p:spPr>
        <p:txBody>
          <a:bodyPr/>
          <a:lstStyle/>
          <a:p>
            <a:r>
              <a:rPr lang="en-GB" dirty="0"/>
              <a:t>Digital preservation is an option for datasets, which have value for the organisation or on national level in the long term.</a:t>
            </a:r>
          </a:p>
          <a:p>
            <a:pPr lvl="1"/>
            <a:r>
              <a:rPr lang="en-GB" dirty="0"/>
              <a:t>Communicate within your organisation if you feel that data should be preserved -&gt; contact your local data support.</a:t>
            </a:r>
            <a:endParaRPr lang="en-FI" dirty="0"/>
          </a:p>
          <a:p>
            <a:r>
              <a:rPr lang="en-GB" dirty="0" err="1"/>
              <a:t>Fairdata</a:t>
            </a:r>
            <a:r>
              <a:rPr lang="en-GB" dirty="0"/>
              <a:t> services provide various support functions for transferring material to digital preservation: </a:t>
            </a:r>
          </a:p>
          <a:p>
            <a:pPr lvl="1"/>
            <a:r>
              <a:rPr lang="en-GB" dirty="0"/>
              <a:t>if the material to be stored is in the </a:t>
            </a:r>
            <a:r>
              <a:rPr lang="en-GB" dirty="0" err="1"/>
              <a:t>Fairdata</a:t>
            </a:r>
            <a:r>
              <a:rPr lang="en-GB" dirty="0"/>
              <a:t> IDA service, the required metadata can be described with the </a:t>
            </a:r>
            <a:r>
              <a:rPr lang="en-GB" dirty="0" err="1"/>
              <a:t>Qvain</a:t>
            </a:r>
            <a:r>
              <a:rPr lang="en-GB" dirty="0"/>
              <a:t> tool.</a:t>
            </a:r>
          </a:p>
          <a:p>
            <a:pPr lvl="1"/>
            <a:r>
              <a:rPr lang="en-GB" dirty="0"/>
              <a:t>The material can then be transferred to the DPS for Research Data via a separate management interface. </a:t>
            </a:r>
          </a:p>
          <a:p>
            <a:pPr lvl="1"/>
            <a:r>
              <a:rPr lang="en-GB" dirty="0"/>
              <a:t>Metadata and file format requirements are described in digital preservation specifications that have been implemented in collaboration with utilizing organizations.</a:t>
            </a:r>
          </a:p>
          <a:p>
            <a:endParaRPr lang="en-FI" dirty="0"/>
          </a:p>
        </p:txBody>
      </p:sp>
    </p:spTree>
    <p:extLst>
      <p:ext uri="{BB962C8B-B14F-4D97-AF65-F5344CB8AC3E}">
        <p14:creationId xmlns:p14="http://schemas.microsoft.com/office/powerpoint/2010/main" val="191426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DC3B-126F-8E43-84F0-E53BBFD15CC6}"/>
              </a:ext>
            </a:extLst>
          </p:cNvPr>
          <p:cNvSpPr>
            <a:spLocks noGrp="1"/>
          </p:cNvSpPr>
          <p:nvPr>
            <p:ph type="title"/>
          </p:nvPr>
        </p:nvSpPr>
        <p:spPr/>
        <p:txBody>
          <a:bodyPr/>
          <a:lstStyle/>
          <a:p>
            <a:r>
              <a:rPr lang="en-FI" dirty="0"/>
              <a:t>Data specifications</a:t>
            </a:r>
          </a:p>
        </p:txBody>
      </p:sp>
      <p:sp>
        <p:nvSpPr>
          <p:cNvPr id="3" name="Content Placeholder 2">
            <a:extLst>
              <a:ext uri="{FF2B5EF4-FFF2-40B4-BE49-F238E27FC236}">
                <a16:creationId xmlns:a16="http://schemas.microsoft.com/office/drawing/2014/main" id="{894E8E0D-6BB9-DE4F-B1AC-7F92454B5A48}"/>
              </a:ext>
            </a:extLst>
          </p:cNvPr>
          <p:cNvSpPr>
            <a:spLocks noGrp="1"/>
          </p:cNvSpPr>
          <p:nvPr>
            <p:ph idx="1"/>
          </p:nvPr>
        </p:nvSpPr>
        <p:spPr/>
        <p:txBody>
          <a:bodyPr/>
          <a:lstStyle/>
          <a:p>
            <a:r>
              <a:rPr lang="en-GB" dirty="0"/>
              <a:t>Preparing and packaging the digital assets is the most visible part of the digital preservation for partner organisations</a:t>
            </a:r>
          </a:p>
          <a:p>
            <a:r>
              <a:rPr lang="en-GB" dirty="0"/>
              <a:t>Digital preservation services define the policies and technical specifications necessary for data preservation in collaboration with organizations. The information includes:</a:t>
            </a:r>
          </a:p>
          <a:p>
            <a:pPr lvl="1"/>
            <a:r>
              <a:rPr lang="en-GB" dirty="0"/>
              <a:t>Metadata: Sufficient metadata that make the data comprehensible</a:t>
            </a:r>
          </a:p>
          <a:p>
            <a:pPr lvl="1"/>
            <a:r>
              <a:rPr lang="en-GB" dirty="0"/>
              <a:t>File formats: File formats that are open and readable by more than one application and facilitate reuse of data</a:t>
            </a:r>
          </a:p>
          <a:p>
            <a:pPr lvl="1"/>
            <a:r>
              <a:rPr lang="en-GB" dirty="0"/>
              <a:t>Licensing: Clarification of ethical and legal issues such as IPR or personal (sensitive) data issues</a:t>
            </a:r>
          </a:p>
        </p:txBody>
      </p:sp>
    </p:spTree>
    <p:extLst>
      <p:ext uri="{BB962C8B-B14F-4D97-AF65-F5344CB8AC3E}">
        <p14:creationId xmlns:p14="http://schemas.microsoft.com/office/powerpoint/2010/main" val="339923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7C5F-BA01-9446-A2C0-BFDFDB40F0B5}"/>
              </a:ext>
            </a:extLst>
          </p:cNvPr>
          <p:cNvSpPr>
            <a:spLocks noGrp="1"/>
          </p:cNvSpPr>
          <p:nvPr>
            <p:ph type="title"/>
          </p:nvPr>
        </p:nvSpPr>
        <p:spPr/>
        <p:txBody>
          <a:bodyPr/>
          <a:lstStyle/>
          <a:p>
            <a:r>
              <a:rPr lang="en-FI" dirty="0"/>
              <a:t>Metadata</a:t>
            </a:r>
          </a:p>
        </p:txBody>
      </p:sp>
      <p:sp>
        <p:nvSpPr>
          <p:cNvPr id="3" name="Content Placeholder 2">
            <a:extLst>
              <a:ext uri="{FF2B5EF4-FFF2-40B4-BE49-F238E27FC236}">
                <a16:creationId xmlns:a16="http://schemas.microsoft.com/office/drawing/2014/main" id="{C966F283-0638-C242-B638-F9C6590D1FEE}"/>
              </a:ext>
            </a:extLst>
          </p:cNvPr>
          <p:cNvSpPr>
            <a:spLocks noGrp="1"/>
          </p:cNvSpPr>
          <p:nvPr>
            <p:ph idx="1"/>
          </p:nvPr>
        </p:nvSpPr>
        <p:spPr/>
        <p:txBody>
          <a:bodyPr/>
          <a:lstStyle/>
          <a:p>
            <a:r>
              <a:rPr lang="en-GB" dirty="0"/>
              <a:t>Metadata is information regarding the data, for example, where, when, why, and how the data were collected, processed and interpreted. Metadata may also contain details about experiments, analytical methods, and research context.</a:t>
            </a:r>
          </a:p>
          <a:p>
            <a:r>
              <a:rPr lang="en-GB" dirty="0"/>
              <a:t>Metadata has a key role in digital preservation as it describes the information content, provenance information (“how this came to be”) and how the content can be used</a:t>
            </a:r>
          </a:p>
          <a:p>
            <a:pPr marL="285750" indent="-285750">
              <a:buFont typeface="Arial" panose="020B0604020202020204" pitchFamily="34" charset="0"/>
              <a:buChar char="•"/>
            </a:pPr>
            <a:r>
              <a:rPr lang="en-GB" dirty="0"/>
              <a:t>Providing metadata enables you, and others, to make use of the data later</a:t>
            </a:r>
          </a:p>
          <a:p>
            <a:pPr marL="285750" indent="-285750">
              <a:buFont typeface="Arial" panose="020B0604020202020204" pitchFamily="34" charset="0"/>
              <a:buChar char="•"/>
            </a:pPr>
            <a:r>
              <a:rPr lang="en-GB" dirty="0"/>
              <a:t>Metadata thus makes your data: understandable, discoverable, reusable</a:t>
            </a:r>
          </a:p>
        </p:txBody>
      </p:sp>
    </p:spTree>
    <p:extLst>
      <p:ext uri="{BB962C8B-B14F-4D97-AF65-F5344CB8AC3E}">
        <p14:creationId xmlns:p14="http://schemas.microsoft.com/office/powerpoint/2010/main" val="84892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0E6299-3781-CA4B-BC40-59CD8DAB1087}"/>
              </a:ext>
            </a:extLst>
          </p:cNvPr>
          <p:cNvPicPr>
            <a:picLocks noChangeAspect="1"/>
          </p:cNvPicPr>
          <p:nvPr/>
        </p:nvPicPr>
        <p:blipFill>
          <a:blip r:embed="rId3"/>
          <a:srcRect/>
          <a:stretch/>
        </p:blipFill>
        <p:spPr>
          <a:xfrm>
            <a:off x="4133088" y="4446195"/>
            <a:ext cx="3308628" cy="2034588"/>
          </a:xfrm>
          <a:prstGeom prst="rect">
            <a:avLst/>
          </a:prstGeom>
        </p:spPr>
      </p:pic>
      <p:sp>
        <p:nvSpPr>
          <p:cNvPr id="2" name="Title 1">
            <a:extLst>
              <a:ext uri="{FF2B5EF4-FFF2-40B4-BE49-F238E27FC236}">
                <a16:creationId xmlns:a16="http://schemas.microsoft.com/office/drawing/2014/main" id="{E57B32FF-7495-0D45-A83C-C4D24DFD4162}"/>
              </a:ext>
            </a:extLst>
          </p:cNvPr>
          <p:cNvSpPr>
            <a:spLocks noGrp="1"/>
          </p:cNvSpPr>
          <p:nvPr>
            <p:ph type="title"/>
          </p:nvPr>
        </p:nvSpPr>
        <p:spPr/>
        <p:txBody>
          <a:bodyPr/>
          <a:lstStyle/>
          <a:p>
            <a:r>
              <a:rPr lang="en-FI" dirty="0"/>
              <a:t>Different kinds of metadata</a:t>
            </a:r>
          </a:p>
        </p:txBody>
      </p:sp>
      <p:sp>
        <p:nvSpPr>
          <p:cNvPr id="3" name="Content Placeholder 2">
            <a:extLst>
              <a:ext uri="{FF2B5EF4-FFF2-40B4-BE49-F238E27FC236}">
                <a16:creationId xmlns:a16="http://schemas.microsoft.com/office/drawing/2014/main" id="{48562C9A-278A-FF42-A8E0-FEEF706268CC}"/>
              </a:ext>
            </a:extLst>
          </p:cNvPr>
          <p:cNvSpPr>
            <a:spLocks noGrp="1"/>
          </p:cNvSpPr>
          <p:nvPr>
            <p:ph idx="1"/>
          </p:nvPr>
        </p:nvSpPr>
        <p:spPr>
          <a:xfrm>
            <a:off x="609602" y="4196994"/>
            <a:ext cx="10322983" cy="841248"/>
          </a:xfrm>
        </p:spPr>
        <p:txBody>
          <a:bodyPr/>
          <a:lstStyle/>
          <a:p>
            <a:pPr marL="0" indent="0">
              <a:buNone/>
            </a:pPr>
            <a:r>
              <a:rPr lang="en-US" sz="2000" dirty="0"/>
              <a:t>+ Technical metadata (file types etc.)</a:t>
            </a:r>
          </a:p>
          <a:p>
            <a:pPr lvl="1"/>
            <a:r>
              <a:rPr lang="en-US" sz="1800" dirty="0"/>
              <a:t>Very essential for preservation</a:t>
            </a:r>
          </a:p>
        </p:txBody>
      </p:sp>
      <p:pic>
        <p:nvPicPr>
          <p:cNvPr id="8" name="Content Placeholder 4">
            <a:extLst>
              <a:ext uri="{FF2B5EF4-FFF2-40B4-BE49-F238E27FC236}">
                <a16:creationId xmlns:a16="http://schemas.microsoft.com/office/drawing/2014/main" id="{6A5223CC-3868-0E4C-BDC0-A7480265A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09601" y="1102029"/>
            <a:ext cx="6169025" cy="30845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79B54514-F057-C749-AB02-0B4A0244DA95}"/>
              </a:ext>
            </a:extLst>
          </p:cNvPr>
          <p:cNvSpPr txBox="1"/>
          <p:nvPr/>
        </p:nvSpPr>
        <p:spPr>
          <a:xfrm>
            <a:off x="609601" y="5109157"/>
            <a:ext cx="3023615" cy="923330"/>
          </a:xfrm>
          <a:prstGeom prst="rect">
            <a:avLst/>
          </a:prstGeom>
          <a:noFill/>
        </p:spPr>
        <p:txBody>
          <a:bodyPr wrap="square" rtlCol="0">
            <a:spAutoFit/>
          </a:bodyPr>
          <a:lstStyle/>
          <a:p>
            <a:r>
              <a:rPr lang="en-FI" dirty="0">
                <a:solidFill>
                  <a:srgbClr val="475056"/>
                </a:solidFill>
                <a:latin typeface="Corbel" panose="020B0503020204020204" pitchFamily="34" charset="0"/>
              </a:rPr>
              <a:t>More on metadata in part 4 and 5 of the </a:t>
            </a:r>
            <a:r>
              <a:rPr lang="en-GB" i="1" dirty="0">
                <a:solidFill>
                  <a:srgbClr val="475056"/>
                </a:solidFill>
                <a:latin typeface="Corbel" panose="020B0503020204020204" pitchFamily="34" charset="0"/>
              </a:rPr>
              <a:t>Manage well and get preserved!</a:t>
            </a:r>
            <a:r>
              <a:rPr lang="en-GB" dirty="0">
                <a:solidFill>
                  <a:srgbClr val="475056"/>
                </a:solidFill>
                <a:latin typeface="Corbel" panose="020B0503020204020204" pitchFamily="34" charset="0"/>
              </a:rPr>
              <a:t> -series</a:t>
            </a:r>
            <a:endParaRPr lang="en-FI" dirty="0">
              <a:solidFill>
                <a:srgbClr val="475056"/>
              </a:solidFill>
              <a:latin typeface="Corbel" panose="020B0503020204020204" pitchFamily="34" charset="0"/>
            </a:endParaRPr>
          </a:p>
        </p:txBody>
      </p:sp>
      <p:cxnSp>
        <p:nvCxnSpPr>
          <p:cNvPr id="11" name="Straight Arrow Connector 10">
            <a:extLst>
              <a:ext uri="{FF2B5EF4-FFF2-40B4-BE49-F238E27FC236}">
                <a16:creationId xmlns:a16="http://schemas.microsoft.com/office/drawing/2014/main" id="{EB135965-EFB1-554D-A8DD-918AE5C90818}"/>
              </a:ext>
            </a:extLst>
          </p:cNvPr>
          <p:cNvCxnSpPr>
            <a:cxnSpLocks/>
          </p:cNvCxnSpPr>
          <p:nvPr/>
        </p:nvCxnSpPr>
        <p:spPr>
          <a:xfrm>
            <a:off x="3060192" y="5888736"/>
            <a:ext cx="2365248" cy="4471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1C393EA5-7A8E-F44F-AEB8-6420C1EF72B9}"/>
              </a:ext>
            </a:extLst>
          </p:cNvPr>
          <p:cNvCxnSpPr>
            <a:cxnSpLocks/>
          </p:cNvCxnSpPr>
          <p:nvPr/>
        </p:nvCxnSpPr>
        <p:spPr>
          <a:xfrm>
            <a:off x="3067039" y="5885468"/>
            <a:ext cx="118796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7474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solidFill>
                  <a:srgbClr val="006778"/>
                </a:solidFill>
                <a:latin typeface="Corbel" panose="020B0503020204020204" pitchFamily="34" charset="0"/>
              </a:rPr>
              <a:t>Manage well and get preserved!</a:t>
            </a:r>
            <a:r>
              <a:rPr lang="en-GB" dirty="0">
                <a:solidFill>
                  <a:srgbClr val="006778"/>
                </a:solidFill>
                <a:latin typeface="Corbel" panose="020B0503020204020204" pitchFamily="34" charset="0"/>
              </a:rPr>
              <a:t> -series</a:t>
            </a:r>
            <a:endParaRPr lang="en-US" dirty="0">
              <a:solidFill>
                <a:srgbClr val="006778"/>
              </a:solidFill>
            </a:endParaRPr>
          </a:p>
        </p:txBody>
      </p:sp>
      <p:sp>
        <p:nvSpPr>
          <p:cNvPr id="3" name="Content Placeholder 2"/>
          <p:cNvSpPr>
            <a:spLocks noGrp="1"/>
          </p:cNvSpPr>
          <p:nvPr>
            <p:ph idx="1"/>
          </p:nvPr>
        </p:nvSpPr>
        <p:spPr>
          <a:xfrm>
            <a:off x="609602" y="1391450"/>
            <a:ext cx="10322983" cy="4733620"/>
          </a:xfrm>
        </p:spPr>
        <p:txBody>
          <a:bodyPr/>
          <a:lstStyle/>
          <a:p>
            <a:r>
              <a:rPr lang="en-US" dirty="0"/>
              <a:t>For whom?</a:t>
            </a:r>
          </a:p>
          <a:p>
            <a:pPr lvl="1"/>
            <a:r>
              <a:rPr lang="en-US" dirty="0"/>
              <a:t>Data support personnel and researchers interested in digital preservation</a:t>
            </a:r>
          </a:p>
          <a:p>
            <a:r>
              <a:rPr lang="en-US" dirty="0"/>
              <a:t>Why?</a:t>
            </a:r>
          </a:p>
          <a:p>
            <a:pPr lvl="1"/>
            <a:r>
              <a:rPr lang="en-US" dirty="0"/>
              <a:t>To give concrete support on how the data should be managed before digital preservation</a:t>
            </a:r>
          </a:p>
          <a:p>
            <a:pPr lvl="1"/>
            <a:r>
              <a:rPr lang="en-US" dirty="0"/>
              <a:t>To learn about data and metadata formats, quality, PIDs, standards etc.</a:t>
            </a:r>
          </a:p>
          <a:p>
            <a:pPr lvl="1"/>
            <a:r>
              <a:rPr lang="en-US" dirty="0"/>
              <a:t>Understand how the preservation service and process works in Finland</a:t>
            </a:r>
          </a:p>
          <a:p>
            <a:r>
              <a:rPr lang="en-US" dirty="0"/>
              <a:t>What?</a:t>
            </a:r>
          </a:p>
          <a:p>
            <a:pPr lvl="1"/>
            <a:r>
              <a:rPr lang="en-US" dirty="0"/>
              <a:t>Series of seven webinars / videos (more information on next slide)</a:t>
            </a:r>
          </a:p>
          <a:p>
            <a:pPr lvl="1"/>
            <a:r>
              <a:rPr lang="en-US" dirty="0"/>
              <a:t>All the recordings / videos will be available for open use and distribution</a:t>
            </a:r>
          </a:p>
          <a:p>
            <a:r>
              <a:rPr lang="en-US" dirty="0"/>
              <a:t>When?</a:t>
            </a:r>
          </a:p>
          <a:p>
            <a:pPr lvl="1"/>
            <a:r>
              <a:rPr lang="en-US" dirty="0"/>
              <a:t>The series will be produced by Summer 2021</a:t>
            </a:r>
          </a:p>
        </p:txBody>
      </p:sp>
    </p:spTree>
    <p:extLst>
      <p:ext uri="{BB962C8B-B14F-4D97-AF65-F5344CB8AC3E}">
        <p14:creationId xmlns:p14="http://schemas.microsoft.com/office/powerpoint/2010/main" val="257359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880D-84B4-114C-A711-94EAD273C08E}"/>
              </a:ext>
            </a:extLst>
          </p:cNvPr>
          <p:cNvSpPr>
            <a:spLocks noGrp="1"/>
          </p:cNvSpPr>
          <p:nvPr>
            <p:ph type="title"/>
          </p:nvPr>
        </p:nvSpPr>
        <p:spPr/>
        <p:txBody>
          <a:bodyPr/>
          <a:lstStyle/>
          <a:p>
            <a:r>
              <a:rPr lang="en-FI" dirty="0"/>
              <a:t>Data licensing</a:t>
            </a:r>
          </a:p>
        </p:txBody>
      </p:sp>
      <p:sp>
        <p:nvSpPr>
          <p:cNvPr id="3" name="Content Placeholder 2">
            <a:extLst>
              <a:ext uri="{FF2B5EF4-FFF2-40B4-BE49-F238E27FC236}">
                <a16:creationId xmlns:a16="http://schemas.microsoft.com/office/drawing/2014/main" id="{1B4BD70E-04A9-7545-8594-B8EAB5C60477}"/>
              </a:ext>
            </a:extLst>
          </p:cNvPr>
          <p:cNvSpPr>
            <a:spLocks noGrp="1"/>
          </p:cNvSpPr>
          <p:nvPr>
            <p:ph idx="1"/>
          </p:nvPr>
        </p:nvSpPr>
        <p:spPr>
          <a:xfrm>
            <a:off x="609602" y="1391450"/>
            <a:ext cx="10322983" cy="4733620"/>
          </a:xfrm>
        </p:spPr>
        <p:txBody>
          <a:bodyPr/>
          <a:lstStyle/>
          <a:p>
            <a:r>
              <a:rPr lang="en-FI" dirty="0"/>
              <a:t>Terms of use are usually easiest defined by a license, which allows you to specify the degree of publicity and user rights for your data.</a:t>
            </a:r>
          </a:p>
          <a:p>
            <a:pPr lvl="1"/>
            <a:r>
              <a:rPr lang="en-GB" dirty="0"/>
              <a:t>As a general rule, data can be used in accordance with its terms of use determined by the rights owner (as specified in the administrative metadata). </a:t>
            </a:r>
            <a:r>
              <a:rPr lang="en-FI" dirty="0"/>
              <a:t>You can always contact the owner of the data in order to clarify any uncertainties regarding the use of data</a:t>
            </a:r>
          </a:p>
          <a:p>
            <a:r>
              <a:rPr lang="en-FI" dirty="0"/>
              <a:t>Creative Commons licenses are widely used for sharing and using data.</a:t>
            </a:r>
          </a:p>
          <a:p>
            <a:pPr lvl="1"/>
            <a:r>
              <a:rPr lang="en-FI" dirty="0"/>
              <a:t>CC BY 4.0  license allows the use of your data but require that the author is mentioned.</a:t>
            </a:r>
          </a:p>
          <a:p>
            <a:pPr lvl="1"/>
            <a:r>
              <a:rPr lang="en-FI" dirty="0"/>
              <a:t>CC0 license gives full rights to others for using your data</a:t>
            </a:r>
          </a:p>
          <a:p>
            <a:r>
              <a:rPr lang="en-FI" dirty="0"/>
              <a:t>Data can thus be completely free or may be subject to certain restrictions (normally due to sensitive information, business secrets or other agreements)</a:t>
            </a:r>
          </a:p>
          <a:p>
            <a:r>
              <a:rPr lang="en-FI" b="1" dirty="0"/>
              <a:t>NOTE!</a:t>
            </a:r>
            <a:r>
              <a:rPr lang="en-FI" dirty="0"/>
              <a:t> Data licensing does not change when transfer</a:t>
            </a:r>
            <a:r>
              <a:rPr lang="en-GB" dirty="0"/>
              <a:t>r</a:t>
            </a:r>
            <a:r>
              <a:rPr lang="en-FI" dirty="0"/>
              <a:t>ed to DPS for Research Data</a:t>
            </a:r>
          </a:p>
          <a:p>
            <a:endParaRPr lang="en-FI" dirty="0"/>
          </a:p>
        </p:txBody>
      </p:sp>
      <p:pic>
        <p:nvPicPr>
          <p:cNvPr id="5" name="Picture 4">
            <a:extLst>
              <a:ext uri="{FF2B5EF4-FFF2-40B4-BE49-F238E27FC236}">
                <a16:creationId xmlns:a16="http://schemas.microsoft.com/office/drawing/2014/main" id="{57D5B2CB-3FB3-F24F-9F0C-C94715040F57}"/>
              </a:ext>
            </a:extLst>
          </p:cNvPr>
          <p:cNvPicPr>
            <a:picLocks noChangeAspect="1"/>
          </p:cNvPicPr>
          <p:nvPr/>
        </p:nvPicPr>
        <p:blipFill>
          <a:blip r:embed="rId3"/>
          <a:stretch>
            <a:fillRect/>
          </a:stretch>
        </p:blipFill>
        <p:spPr>
          <a:xfrm rot="541962">
            <a:off x="10563757" y="3734307"/>
            <a:ext cx="949960" cy="949960"/>
          </a:xfrm>
          <a:prstGeom prst="rect">
            <a:avLst/>
          </a:prstGeom>
        </p:spPr>
      </p:pic>
    </p:spTree>
    <p:extLst>
      <p:ext uri="{BB962C8B-B14F-4D97-AF65-F5344CB8AC3E}">
        <p14:creationId xmlns:p14="http://schemas.microsoft.com/office/powerpoint/2010/main" val="2696064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15DD-55DF-194B-9692-348C9A42A449}"/>
              </a:ext>
            </a:extLst>
          </p:cNvPr>
          <p:cNvSpPr>
            <a:spLocks noGrp="1"/>
          </p:cNvSpPr>
          <p:nvPr>
            <p:ph type="title"/>
          </p:nvPr>
        </p:nvSpPr>
        <p:spPr/>
        <p:txBody>
          <a:bodyPr/>
          <a:lstStyle/>
          <a:p>
            <a:r>
              <a:rPr lang="en-FI" dirty="0"/>
              <a:t>File formats</a:t>
            </a:r>
          </a:p>
        </p:txBody>
      </p:sp>
      <p:sp>
        <p:nvSpPr>
          <p:cNvPr id="3" name="Content Placeholder 2">
            <a:extLst>
              <a:ext uri="{FF2B5EF4-FFF2-40B4-BE49-F238E27FC236}">
                <a16:creationId xmlns:a16="http://schemas.microsoft.com/office/drawing/2014/main" id="{5A5A701A-B5E6-274B-A5E8-D30655D57A11}"/>
              </a:ext>
            </a:extLst>
          </p:cNvPr>
          <p:cNvSpPr>
            <a:spLocks noGrp="1"/>
          </p:cNvSpPr>
          <p:nvPr>
            <p:ph idx="1"/>
          </p:nvPr>
        </p:nvSpPr>
        <p:spPr>
          <a:xfrm>
            <a:off x="609602" y="1207008"/>
            <a:ext cx="10322983" cy="4918062"/>
          </a:xfrm>
        </p:spPr>
        <p:txBody>
          <a:bodyPr/>
          <a:lstStyle/>
          <a:p>
            <a:r>
              <a:rPr lang="en-US" dirty="0"/>
              <a:t>Limited set of file formats</a:t>
            </a:r>
          </a:p>
          <a:p>
            <a:pPr lvl="1"/>
            <a:r>
              <a:rPr lang="en-US" dirty="0"/>
              <a:t>Mandatory approach for preservation</a:t>
            </a:r>
          </a:p>
          <a:p>
            <a:r>
              <a:rPr lang="en-US" dirty="0"/>
              <a:t>Specification for file formats specifies:</a:t>
            </a:r>
          </a:p>
          <a:p>
            <a:pPr lvl="1"/>
            <a:r>
              <a:rPr lang="en-US" dirty="0"/>
              <a:t>Recommended file formats (32 formats)</a:t>
            </a:r>
          </a:p>
          <a:p>
            <a:pPr lvl="1"/>
            <a:r>
              <a:rPr lang="en-US" dirty="0"/>
              <a:t>File formats acceptable for transfer (10 formats)</a:t>
            </a:r>
          </a:p>
          <a:p>
            <a:pPr lvl="1"/>
            <a:r>
              <a:rPr lang="en-US" dirty="0"/>
              <a:t>Use of controlled vocabularies </a:t>
            </a:r>
          </a:p>
          <a:p>
            <a:pPr lvl="1"/>
            <a:r>
              <a:rPr lang="en-US" dirty="0"/>
              <a:t>Requirements for technical metadata</a:t>
            </a:r>
          </a:p>
          <a:p>
            <a:r>
              <a:rPr lang="en-US" dirty="0"/>
              <a:t>Specifications are prepared in cooperation with partner organizations </a:t>
            </a:r>
          </a:p>
          <a:p>
            <a:endParaRPr lang="en-FI" dirty="0"/>
          </a:p>
        </p:txBody>
      </p:sp>
      <p:pic>
        <p:nvPicPr>
          <p:cNvPr id="5" name="Picture 4">
            <a:extLst>
              <a:ext uri="{FF2B5EF4-FFF2-40B4-BE49-F238E27FC236}">
                <a16:creationId xmlns:a16="http://schemas.microsoft.com/office/drawing/2014/main" id="{DB995395-12DE-F54A-986A-1243799039CA}"/>
              </a:ext>
            </a:extLst>
          </p:cNvPr>
          <p:cNvPicPr>
            <a:picLocks noChangeAspect="1"/>
          </p:cNvPicPr>
          <p:nvPr/>
        </p:nvPicPr>
        <p:blipFill>
          <a:blip r:embed="rId3"/>
          <a:stretch>
            <a:fillRect/>
          </a:stretch>
        </p:blipFill>
        <p:spPr>
          <a:xfrm>
            <a:off x="1928820" y="4676201"/>
            <a:ext cx="3216257" cy="2005330"/>
          </a:xfrm>
          <a:prstGeom prst="rect">
            <a:avLst/>
          </a:prstGeom>
        </p:spPr>
      </p:pic>
      <p:sp>
        <p:nvSpPr>
          <p:cNvPr id="6" name="TextBox 5">
            <a:extLst>
              <a:ext uri="{FF2B5EF4-FFF2-40B4-BE49-F238E27FC236}">
                <a16:creationId xmlns:a16="http://schemas.microsoft.com/office/drawing/2014/main" id="{86BE724F-BEFF-D54E-8F69-13BD3154B243}"/>
              </a:ext>
            </a:extLst>
          </p:cNvPr>
          <p:cNvSpPr txBox="1"/>
          <p:nvPr/>
        </p:nvSpPr>
        <p:spPr>
          <a:xfrm>
            <a:off x="5281762" y="4964250"/>
            <a:ext cx="3023615" cy="1200329"/>
          </a:xfrm>
          <a:prstGeom prst="rect">
            <a:avLst/>
          </a:prstGeom>
          <a:noFill/>
        </p:spPr>
        <p:txBody>
          <a:bodyPr wrap="square" rtlCol="0">
            <a:spAutoFit/>
          </a:bodyPr>
          <a:lstStyle/>
          <a:p>
            <a:pPr algn="r"/>
            <a:r>
              <a:rPr lang="en-FI" dirty="0">
                <a:solidFill>
                  <a:srgbClr val="475056"/>
                </a:solidFill>
                <a:latin typeface="Corbel" panose="020B0503020204020204" pitchFamily="34" charset="0"/>
              </a:rPr>
              <a:t>More on managing files &amp; file naming in part 6 of the </a:t>
            </a:r>
            <a:r>
              <a:rPr lang="en-GB" i="1" dirty="0">
                <a:solidFill>
                  <a:srgbClr val="475056"/>
                </a:solidFill>
                <a:latin typeface="Corbel" panose="020B0503020204020204" pitchFamily="34" charset="0"/>
              </a:rPr>
              <a:t>Manage well and get preserved!</a:t>
            </a:r>
            <a:r>
              <a:rPr lang="en-GB" dirty="0">
                <a:solidFill>
                  <a:srgbClr val="475056"/>
                </a:solidFill>
                <a:latin typeface="Corbel" panose="020B0503020204020204" pitchFamily="34" charset="0"/>
              </a:rPr>
              <a:t> -series</a:t>
            </a:r>
            <a:endParaRPr lang="en-FI" dirty="0">
              <a:solidFill>
                <a:srgbClr val="475056"/>
              </a:solidFill>
              <a:latin typeface="Corbel" panose="020B0503020204020204" pitchFamily="34" charset="0"/>
            </a:endParaRPr>
          </a:p>
        </p:txBody>
      </p:sp>
      <p:cxnSp>
        <p:nvCxnSpPr>
          <p:cNvPr id="8" name="Straight Arrow Connector 7">
            <a:extLst>
              <a:ext uri="{FF2B5EF4-FFF2-40B4-BE49-F238E27FC236}">
                <a16:creationId xmlns:a16="http://schemas.microsoft.com/office/drawing/2014/main" id="{6195C2D1-BEBE-204E-BCF8-F2FD6FA05220}"/>
              </a:ext>
            </a:extLst>
          </p:cNvPr>
          <p:cNvCxnSpPr>
            <a:cxnSpLocks/>
          </p:cNvCxnSpPr>
          <p:nvPr/>
        </p:nvCxnSpPr>
        <p:spPr>
          <a:xfrm flipV="1">
            <a:off x="676428" y="5413248"/>
            <a:ext cx="1252392" cy="15116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6371A350-6158-7C41-A76A-218D612D8042}"/>
              </a:ext>
            </a:extLst>
          </p:cNvPr>
          <p:cNvSpPr txBox="1"/>
          <p:nvPr/>
        </p:nvSpPr>
        <p:spPr>
          <a:xfrm rot="21218997">
            <a:off x="5884338" y="1445528"/>
            <a:ext cx="5027930" cy="646331"/>
          </a:xfrm>
          <a:prstGeom prst="rect">
            <a:avLst/>
          </a:prstGeom>
          <a:noFill/>
        </p:spPr>
        <p:txBody>
          <a:bodyPr wrap="square" rtlCol="0">
            <a:spAutoFit/>
          </a:bodyPr>
          <a:lstStyle/>
          <a:p>
            <a:pPr algn="ctr"/>
            <a:r>
              <a:rPr lang="en-FI" dirty="0">
                <a:solidFill>
                  <a:schemeClr val="bg1">
                    <a:lumMod val="50000"/>
                  </a:schemeClr>
                </a:solidFill>
                <a:latin typeface="Corbel" panose="020B0503020204020204" pitchFamily="34" charset="0"/>
              </a:rPr>
              <a:t>For more detailed information: </a:t>
            </a:r>
            <a:r>
              <a:rPr lang="en-GB" dirty="0">
                <a:solidFill>
                  <a:schemeClr val="bg1">
                    <a:lumMod val="50000"/>
                  </a:schemeClr>
                </a:solidFill>
                <a:latin typeface="Corbel" panose="020B0503020204020204" pitchFamily="34" charset="0"/>
              </a:rPr>
              <a:t>http://</a:t>
            </a:r>
            <a:r>
              <a:rPr lang="en-GB" dirty="0" err="1">
                <a:solidFill>
                  <a:schemeClr val="bg1">
                    <a:lumMod val="50000"/>
                  </a:schemeClr>
                </a:solidFill>
                <a:latin typeface="Corbel" panose="020B0503020204020204" pitchFamily="34" charset="0"/>
              </a:rPr>
              <a:t>www.digitalpreservation.fi</a:t>
            </a:r>
            <a:r>
              <a:rPr lang="en-GB" dirty="0">
                <a:solidFill>
                  <a:schemeClr val="bg1">
                    <a:lumMod val="50000"/>
                  </a:schemeClr>
                </a:solidFill>
                <a:latin typeface="Corbel" panose="020B0503020204020204" pitchFamily="34" charset="0"/>
              </a:rPr>
              <a:t>/</a:t>
            </a:r>
            <a:r>
              <a:rPr lang="en-GB" dirty="0" err="1">
                <a:solidFill>
                  <a:schemeClr val="bg1">
                    <a:lumMod val="50000"/>
                  </a:schemeClr>
                </a:solidFill>
                <a:latin typeface="Corbel" panose="020B0503020204020204" pitchFamily="34" charset="0"/>
              </a:rPr>
              <a:t>en</a:t>
            </a:r>
            <a:r>
              <a:rPr lang="en-GB" dirty="0">
                <a:solidFill>
                  <a:schemeClr val="bg1">
                    <a:lumMod val="50000"/>
                  </a:schemeClr>
                </a:solidFill>
                <a:latin typeface="Corbel" panose="020B0503020204020204" pitchFamily="34" charset="0"/>
              </a:rPr>
              <a:t>/specifications</a:t>
            </a:r>
            <a:endParaRPr lang="en-FI" dirty="0">
              <a:solidFill>
                <a:schemeClr val="bg1">
                  <a:lumMod val="50000"/>
                </a:schemeClr>
              </a:solidFill>
              <a:latin typeface="Corbel" panose="020B0503020204020204" pitchFamily="34" charset="0"/>
            </a:endParaRPr>
          </a:p>
        </p:txBody>
      </p:sp>
    </p:spTree>
    <p:extLst>
      <p:ext uri="{BB962C8B-B14F-4D97-AF65-F5344CB8AC3E}">
        <p14:creationId xmlns:p14="http://schemas.microsoft.com/office/powerpoint/2010/main" val="1450118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E892-56B1-D84A-B048-F9057F456023}"/>
              </a:ext>
            </a:extLst>
          </p:cNvPr>
          <p:cNvSpPr>
            <a:spLocks noGrp="1"/>
          </p:cNvSpPr>
          <p:nvPr>
            <p:ph type="title"/>
          </p:nvPr>
        </p:nvSpPr>
        <p:spPr>
          <a:xfrm>
            <a:off x="609601" y="250329"/>
            <a:ext cx="10322984" cy="478574"/>
          </a:xfrm>
        </p:spPr>
        <p:txBody>
          <a:bodyPr/>
          <a:lstStyle/>
          <a:p>
            <a:pPr algn="ctr"/>
            <a:r>
              <a:rPr lang="en-FI" dirty="0"/>
              <a:t>Digital preservation threats</a:t>
            </a:r>
          </a:p>
        </p:txBody>
      </p:sp>
      <p:sp>
        <p:nvSpPr>
          <p:cNvPr id="3" name="Content Placeholder 2">
            <a:extLst>
              <a:ext uri="{FF2B5EF4-FFF2-40B4-BE49-F238E27FC236}">
                <a16:creationId xmlns:a16="http://schemas.microsoft.com/office/drawing/2014/main" id="{38245123-6974-1247-A221-02B2515DC5BA}"/>
              </a:ext>
            </a:extLst>
          </p:cNvPr>
          <p:cNvSpPr>
            <a:spLocks noGrp="1"/>
          </p:cNvSpPr>
          <p:nvPr>
            <p:ph idx="1"/>
          </p:nvPr>
        </p:nvSpPr>
        <p:spPr>
          <a:xfrm>
            <a:off x="256034" y="890015"/>
            <a:ext cx="6010654" cy="5717655"/>
          </a:xfrm>
        </p:spPr>
        <p:txBody>
          <a:bodyPr/>
          <a:lstStyle/>
          <a:p>
            <a:r>
              <a:rPr lang="en-FI" sz="2000" dirty="0"/>
              <a:t>Media Failure</a:t>
            </a:r>
          </a:p>
          <a:p>
            <a:pPr lvl="1"/>
            <a:r>
              <a:rPr lang="en-FI" sz="1400" dirty="0"/>
              <a:t>All storage media must be expected to degrade</a:t>
            </a:r>
          </a:p>
          <a:p>
            <a:r>
              <a:rPr lang="en-FI" sz="2000" dirty="0"/>
              <a:t>Hardware failure</a:t>
            </a:r>
          </a:p>
          <a:p>
            <a:pPr lvl="1"/>
            <a:r>
              <a:rPr lang="en-FI" sz="1400" dirty="0"/>
              <a:t>All hardware components must be expected to suffer transient recoverable failures</a:t>
            </a:r>
          </a:p>
          <a:p>
            <a:r>
              <a:rPr lang="en-FI" sz="2000" dirty="0"/>
              <a:t>Software failure</a:t>
            </a:r>
          </a:p>
          <a:p>
            <a:pPr lvl="1"/>
            <a:r>
              <a:rPr lang="en-FI" sz="1400" dirty="0"/>
              <a:t>All software components must be expected to suffer from bugs</a:t>
            </a:r>
          </a:p>
          <a:p>
            <a:r>
              <a:rPr lang="en-FI" sz="2000" dirty="0"/>
              <a:t>Communication errors</a:t>
            </a:r>
          </a:p>
          <a:p>
            <a:pPr lvl="1"/>
            <a:r>
              <a:rPr lang="en-FI" sz="1400" dirty="0"/>
              <a:t>Network transfer will either succeed or fail</a:t>
            </a:r>
          </a:p>
          <a:p>
            <a:r>
              <a:rPr lang="en-FI" sz="2000" dirty="0"/>
              <a:t>Failure of network services</a:t>
            </a:r>
          </a:p>
          <a:p>
            <a:pPr lvl="1"/>
            <a:r>
              <a:rPr lang="en-FI" sz="1400" dirty="0"/>
              <a:t>Anticipate that the external network services will suffer transient and irrecoverable failures</a:t>
            </a:r>
            <a:endParaRPr lang="en-FI" dirty="0"/>
          </a:p>
          <a:p>
            <a:r>
              <a:rPr lang="en-FI" sz="2000" dirty="0"/>
              <a:t>Media &amp; Hardware obsolence</a:t>
            </a:r>
          </a:p>
          <a:p>
            <a:pPr lvl="1"/>
            <a:r>
              <a:rPr lang="en-FI" sz="1400" dirty="0"/>
              <a:t>All media and hardware components will eventually fail</a:t>
            </a:r>
          </a:p>
        </p:txBody>
      </p:sp>
      <p:sp>
        <p:nvSpPr>
          <p:cNvPr id="4" name="Content Placeholder 2">
            <a:extLst>
              <a:ext uri="{FF2B5EF4-FFF2-40B4-BE49-F238E27FC236}">
                <a16:creationId xmlns:a16="http://schemas.microsoft.com/office/drawing/2014/main" id="{AE8719E9-7251-084E-9618-03361DC9029B}"/>
              </a:ext>
            </a:extLst>
          </p:cNvPr>
          <p:cNvSpPr txBox="1">
            <a:spLocks/>
          </p:cNvSpPr>
          <p:nvPr/>
        </p:nvSpPr>
        <p:spPr bwMode="auto">
          <a:xfrm>
            <a:off x="6425182" y="890016"/>
            <a:ext cx="5510785" cy="571765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90466" indent="-190466" algn="l" defTabSz="446539" rtl="0" eaLnBrk="1" fontAlgn="base" hangingPunct="1">
              <a:lnSpc>
                <a:spcPct val="110000"/>
              </a:lnSpc>
              <a:spcBef>
                <a:spcPts val="1166"/>
              </a:spcBef>
              <a:spcAft>
                <a:spcPct val="0"/>
              </a:spcAft>
              <a:buFont typeface="Arial" charset="0"/>
              <a:buChar char="•"/>
              <a:defRPr sz="2400" kern="1200">
                <a:solidFill>
                  <a:srgbClr val="464F55"/>
                </a:solidFill>
                <a:latin typeface="Corbel"/>
                <a:ea typeface="ＭＳ Ｐゴシック" charset="0"/>
                <a:cs typeface="Corbel"/>
              </a:defRPr>
            </a:lvl1pPr>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sz="2000" kern="1200">
                <a:solidFill>
                  <a:srgbClr val="464F55"/>
                </a:solidFill>
                <a:latin typeface="Corbel"/>
                <a:ea typeface="ＭＳ Ｐゴシック" charset="0"/>
                <a:cs typeface="Corbel"/>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sz="1800" kern="1200">
                <a:solidFill>
                  <a:srgbClr val="464F55"/>
                </a:solidFill>
                <a:latin typeface="Corbel"/>
                <a:ea typeface="ＭＳ Ｐゴシック" charset="0"/>
                <a:cs typeface="Corbel"/>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sz="1800" kern="1200">
                <a:solidFill>
                  <a:srgbClr val="464F55"/>
                </a:solidFill>
                <a:latin typeface="Corbel"/>
                <a:ea typeface="ＭＳ Ｐゴシック" charset="0"/>
                <a:cs typeface="Corbel"/>
              </a:defRPr>
            </a:lvl4pPr>
            <a:lvl5pPr marL="2010481" indent="-118513" algn="l" defTabSz="446539" rtl="0" eaLnBrk="1" fontAlgn="base" hangingPunct="1">
              <a:spcBef>
                <a:spcPct val="20000"/>
              </a:spcBef>
              <a:spcAft>
                <a:spcPct val="0"/>
              </a:spcAft>
              <a:buFont typeface="Arial" charset="0"/>
              <a:buChar char="»"/>
              <a:defRPr sz="1100" kern="1200">
                <a:solidFill>
                  <a:schemeClr val="tx1"/>
                </a:solidFill>
                <a:latin typeface="Corbel"/>
                <a:ea typeface="ＭＳ Ｐゴシック" charset="0"/>
                <a:cs typeface="Corbel"/>
              </a:defRPr>
            </a:lvl5pPr>
            <a:lvl6pPr marL="2457500" indent="-223409" algn="l" defTabSz="446819" rtl="0" eaLnBrk="1" latinLnBrk="0" hangingPunct="1">
              <a:spcBef>
                <a:spcPct val="20000"/>
              </a:spcBef>
              <a:buFont typeface="Arial"/>
              <a:buChar char="•"/>
              <a:defRPr sz="2000" kern="1200">
                <a:solidFill>
                  <a:schemeClr val="tx1"/>
                </a:solidFill>
                <a:latin typeface="+mn-lt"/>
                <a:ea typeface="+mn-ea"/>
                <a:cs typeface="+mn-cs"/>
              </a:defRPr>
            </a:lvl6pPr>
            <a:lvl7pPr marL="2904318" indent="-223409" algn="l" defTabSz="446819" rtl="0" eaLnBrk="1" latinLnBrk="0" hangingPunct="1">
              <a:spcBef>
                <a:spcPct val="20000"/>
              </a:spcBef>
              <a:buFont typeface="Arial"/>
              <a:buChar char="•"/>
              <a:defRPr sz="2000" kern="1200">
                <a:solidFill>
                  <a:schemeClr val="tx1"/>
                </a:solidFill>
                <a:latin typeface="+mn-lt"/>
                <a:ea typeface="+mn-ea"/>
                <a:cs typeface="+mn-cs"/>
              </a:defRPr>
            </a:lvl7pPr>
            <a:lvl8pPr marL="3351137" indent="-223409" algn="l" defTabSz="446819" rtl="0" eaLnBrk="1" latinLnBrk="0" hangingPunct="1">
              <a:spcBef>
                <a:spcPct val="20000"/>
              </a:spcBef>
              <a:buFont typeface="Arial"/>
              <a:buChar char="•"/>
              <a:defRPr sz="2000" kern="1200">
                <a:solidFill>
                  <a:schemeClr val="tx1"/>
                </a:solidFill>
                <a:latin typeface="+mn-lt"/>
                <a:ea typeface="+mn-ea"/>
                <a:cs typeface="+mn-cs"/>
              </a:defRPr>
            </a:lvl8pPr>
            <a:lvl9pPr marL="3797954" indent="-223409" algn="l" defTabSz="446819" rtl="0" eaLnBrk="1" latinLnBrk="0" hangingPunct="1">
              <a:spcBef>
                <a:spcPct val="20000"/>
              </a:spcBef>
              <a:buFont typeface="Arial"/>
              <a:buChar char="•"/>
              <a:defRPr sz="2000" kern="1200">
                <a:solidFill>
                  <a:schemeClr val="tx1"/>
                </a:solidFill>
                <a:latin typeface="+mn-lt"/>
                <a:ea typeface="+mn-ea"/>
                <a:cs typeface="+mn-cs"/>
              </a:defRPr>
            </a:lvl9pPr>
          </a:lstStyle>
          <a:p>
            <a:r>
              <a:rPr lang="en-FI" sz="2000" dirty="0"/>
              <a:t>Software obsolence</a:t>
            </a:r>
          </a:p>
          <a:p>
            <a:pPr lvl="1"/>
            <a:r>
              <a:rPr lang="en-FI" sz="1400" dirty="0"/>
              <a:t>Software components will become obsolete</a:t>
            </a:r>
            <a:endParaRPr lang="en-FI" sz="2000" dirty="0"/>
          </a:p>
          <a:p>
            <a:r>
              <a:rPr lang="en-FI" sz="2000" dirty="0"/>
              <a:t>Operator error</a:t>
            </a:r>
          </a:p>
          <a:p>
            <a:pPr lvl="1"/>
            <a:r>
              <a:rPr lang="en-FI" sz="1400" dirty="0"/>
              <a:t>Operator actions must be expected to include both recoverable and irrecoverable errors</a:t>
            </a:r>
          </a:p>
          <a:p>
            <a:r>
              <a:rPr lang="en-FI" sz="2000" dirty="0"/>
              <a:t>Natural disaster</a:t>
            </a:r>
          </a:p>
          <a:p>
            <a:pPr lvl="1"/>
            <a:r>
              <a:rPr lang="en-FI" sz="1400" dirty="0"/>
              <a:t>Flood, fire and earthquake must be anticipated</a:t>
            </a:r>
          </a:p>
          <a:p>
            <a:r>
              <a:rPr lang="en-FI" sz="2000" dirty="0"/>
              <a:t>External attack</a:t>
            </a:r>
          </a:p>
          <a:p>
            <a:pPr lvl="1"/>
            <a:r>
              <a:rPr lang="en-FI" sz="1400" dirty="0"/>
              <a:t>All systems connected to public networks are vulnerable to viruses and worms</a:t>
            </a:r>
          </a:p>
          <a:p>
            <a:r>
              <a:rPr lang="en-FI" sz="2000" dirty="0"/>
              <a:t>Internal attack</a:t>
            </a:r>
          </a:p>
          <a:p>
            <a:pPr lvl="1"/>
            <a:r>
              <a:rPr lang="en-FI" sz="1400" dirty="0"/>
              <a:t>Anticipate insider abuse</a:t>
            </a:r>
          </a:p>
          <a:p>
            <a:r>
              <a:rPr lang="en-FI" sz="2000" dirty="0"/>
              <a:t>Economic failure</a:t>
            </a:r>
          </a:p>
          <a:p>
            <a:pPr lvl="1"/>
            <a:r>
              <a:rPr lang="en-FI" sz="1400" dirty="0"/>
              <a:t>Budgets vary up and down over time</a:t>
            </a:r>
          </a:p>
          <a:p>
            <a:r>
              <a:rPr lang="en-FI" sz="2000" dirty="0"/>
              <a:t>Organizational failure</a:t>
            </a:r>
          </a:p>
          <a:p>
            <a:pPr lvl="1"/>
            <a:r>
              <a:rPr lang="en-FI" sz="1400" dirty="0"/>
              <a:t>Organisations may die out</a:t>
            </a:r>
          </a:p>
        </p:txBody>
      </p:sp>
      <p:sp>
        <p:nvSpPr>
          <p:cNvPr id="7" name="TextBox 6">
            <a:extLst>
              <a:ext uri="{FF2B5EF4-FFF2-40B4-BE49-F238E27FC236}">
                <a16:creationId xmlns:a16="http://schemas.microsoft.com/office/drawing/2014/main" id="{DA1A153C-383F-F24E-B30E-B1363501D538}"/>
              </a:ext>
            </a:extLst>
          </p:cNvPr>
          <p:cNvSpPr txBox="1"/>
          <p:nvPr/>
        </p:nvSpPr>
        <p:spPr>
          <a:xfrm>
            <a:off x="451104" y="5925312"/>
            <a:ext cx="5437632" cy="430887"/>
          </a:xfrm>
          <a:prstGeom prst="rect">
            <a:avLst/>
          </a:prstGeom>
          <a:noFill/>
        </p:spPr>
        <p:txBody>
          <a:bodyPr wrap="square" rtlCol="0">
            <a:spAutoFit/>
          </a:bodyPr>
          <a:lstStyle/>
          <a:p>
            <a:r>
              <a:rPr lang="en-GB" sz="1100" dirty="0">
                <a:solidFill>
                  <a:schemeClr val="bg2">
                    <a:lumMod val="50000"/>
                  </a:schemeClr>
                </a:solidFill>
              </a:rPr>
              <a:t>Rosenthal, D. S., Robertson, T. S., </a:t>
            </a:r>
            <a:r>
              <a:rPr lang="en-GB" sz="1100" dirty="0" err="1">
                <a:solidFill>
                  <a:schemeClr val="bg2">
                    <a:lumMod val="50000"/>
                  </a:schemeClr>
                </a:solidFill>
              </a:rPr>
              <a:t>Lipkis</a:t>
            </a:r>
            <a:r>
              <a:rPr lang="en-GB" sz="1100" dirty="0">
                <a:solidFill>
                  <a:schemeClr val="bg2">
                    <a:lumMod val="50000"/>
                  </a:schemeClr>
                </a:solidFill>
              </a:rPr>
              <a:t>, T., Reich, V., &amp; Morabito, S. Requirements for digital preservation systems: A bottom-up approach. </a:t>
            </a:r>
            <a:r>
              <a:rPr lang="en-GB" sz="1100" i="1" dirty="0">
                <a:solidFill>
                  <a:schemeClr val="bg2">
                    <a:lumMod val="50000"/>
                  </a:schemeClr>
                </a:solidFill>
              </a:rPr>
              <a:t>D-Lib Magazine 11</a:t>
            </a:r>
            <a:r>
              <a:rPr lang="en-GB" sz="1100" dirty="0">
                <a:solidFill>
                  <a:schemeClr val="bg2">
                    <a:lumMod val="50000"/>
                  </a:schemeClr>
                </a:solidFill>
              </a:rPr>
              <a:t>(11), 2005.</a:t>
            </a:r>
            <a:endParaRPr lang="en-FI" sz="1100" dirty="0">
              <a:solidFill>
                <a:schemeClr val="bg2">
                  <a:lumMod val="50000"/>
                </a:schemeClr>
              </a:solidFill>
            </a:endParaRPr>
          </a:p>
        </p:txBody>
      </p:sp>
    </p:spTree>
    <p:extLst>
      <p:ext uri="{BB962C8B-B14F-4D97-AF65-F5344CB8AC3E}">
        <p14:creationId xmlns:p14="http://schemas.microsoft.com/office/powerpoint/2010/main" val="3807785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C7A1-44F7-3948-89B6-06E004BEDD1D}"/>
              </a:ext>
            </a:extLst>
          </p:cNvPr>
          <p:cNvSpPr>
            <a:spLocks noGrp="1"/>
          </p:cNvSpPr>
          <p:nvPr>
            <p:ph type="title"/>
          </p:nvPr>
        </p:nvSpPr>
        <p:spPr/>
        <p:txBody>
          <a:bodyPr/>
          <a:lstStyle/>
          <a:p>
            <a:r>
              <a:rPr lang="en-FI" dirty="0"/>
              <a:t>Intelligibility, </a:t>
            </a:r>
            <a:r>
              <a:rPr lang="en-GB" dirty="0"/>
              <a:t>o</a:t>
            </a:r>
            <a:r>
              <a:rPr lang="en-FI" dirty="0"/>
              <a:t>r </a:t>
            </a:r>
            <a:r>
              <a:rPr lang="en-GB" dirty="0"/>
              <a:t>loss of the meaning of content.</a:t>
            </a:r>
            <a:endParaRPr lang="en-FI" dirty="0"/>
          </a:p>
        </p:txBody>
      </p:sp>
      <p:sp>
        <p:nvSpPr>
          <p:cNvPr id="3" name="Content Placeholder 2">
            <a:extLst>
              <a:ext uri="{FF2B5EF4-FFF2-40B4-BE49-F238E27FC236}">
                <a16:creationId xmlns:a16="http://schemas.microsoft.com/office/drawing/2014/main" id="{1D510105-FD5B-B644-B56A-29B2567B9000}"/>
              </a:ext>
            </a:extLst>
          </p:cNvPr>
          <p:cNvSpPr>
            <a:spLocks noGrp="1"/>
          </p:cNvSpPr>
          <p:nvPr>
            <p:ph idx="1"/>
          </p:nvPr>
        </p:nvSpPr>
        <p:spPr/>
        <p:txBody>
          <a:bodyPr/>
          <a:lstStyle/>
          <a:p>
            <a:r>
              <a:rPr lang="en-GB" dirty="0"/>
              <a:t>Digital information has to be preserved not only against hardware and software technology changes, but also against changes in the knowledge of the community = preservation of intelligibility ensures that the document is </a:t>
            </a:r>
            <a:r>
              <a:rPr lang="en-GB" u="sng" dirty="0"/>
              <a:t>understandable</a:t>
            </a:r>
            <a:r>
              <a:rPr lang="en-GB" dirty="0"/>
              <a:t> to potential future users.</a:t>
            </a:r>
          </a:p>
          <a:p>
            <a:r>
              <a:rPr lang="en-GB" dirty="0"/>
              <a:t>There is an ”easy” solution to this threat: </a:t>
            </a:r>
            <a:r>
              <a:rPr lang="en-GB" b="1" dirty="0"/>
              <a:t>metadata</a:t>
            </a:r>
          </a:p>
          <a:p>
            <a:pPr lvl="1"/>
            <a:r>
              <a:rPr lang="en-GB" dirty="0"/>
              <a:t>Metadata , literally “data about data”, represents all the information necessary to describe data.</a:t>
            </a:r>
          </a:p>
          <a:p>
            <a:pPr lvl="1"/>
            <a:r>
              <a:rPr lang="en-GB" dirty="0"/>
              <a:t>Enough descriptive metadata needs to be included so that the materials’ original context is preserved.</a:t>
            </a:r>
          </a:p>
          <a:p>
            <a:pPr lvl="1"/>
            <a:r>
              <a:rPr lang="en-GB" dirty="0"/>
              <a:t>Has to be preserved along with the data to ensure its intelligibility in the future.</a:t>
            </a:r>
            <a:endParaRPr lang="en-GB" b="1" dirty="0"/>
          </a:p>
          <a:p>
            <a:pPr marL="341272" lvl="1" indent="0">
              <a:buNone/>
            </a:pPr>
            <a:endParaRPr lang="en-GB" dirty="0"/>
          </a:p>
        </p:txBody>
      </p:sp>
    </p:spTree>
    <p:extLst>
      <p:ext uri="{BB962C8B-B14F-4D97-AF65-F5344CB8AC3E}">
        <p14:creationId xmlns:p14="http://schemas.microsoft.com/office/powerpoint/2010/main" val="140304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059E-7AD7-C943-AB88-EB4632BD39CA}"/>
              </a:ext>
            </a:extLst>
          </p:cNvPr>
          <p:cNvSpPr>
            <a:spLocks noGrp="1"/>
          </p:cNvSpPr>
          <p:nvPr>
            <p:ph type="title"/>
          </p:nvPr>
        </p:nvSpPr>
        <p:spPr/>
        <p:txBody>
          <a:bodyPr/>
          <a:lstStyle/>
          <a:p>
            <a:r>
              <a:rPr lang="en-FI" dirty="0"/>
              <a:t>Once preserved, then what?</a:t>
            </a:r>
          </a:p>
        </p:txBody>
      </p:sp>
      <p:sp>
        <p:nvSpPr>
          <p:cNvPr id="3" name="Content Placeholder 2">
            <a:extLst>
              <a:ext uri="{FF2B5EF4-FFF2-40B4-BE49-F238E27FC236}">
                <a16:creationId xmlns:a16="http://schemas.microsoft.com/office/drawing/2014/main" id="{E5BF720F-61F6-3847-8577-C92651E832D4}"/>
              </a:ext>
            </a:extLst>
          </p:cNvPr>
          <p:cNvSpPr>
            <a:spLocks noGrp="1"/>
          </p:cNvSpPr>
          <p:nvPr>
            <p:ph idx="1"/>
          </p:nvPr>
        </p:nvSpPr>
        <p:spPr/>
        <p:txBody>
          <a:bodyPr/>
          <a:lstStyle/>
          <a:p>
            <a:r>
              <a:rPr lang="en-FI" dirty="0"/>
              <a:t>Digital assets are retreivable for the managing organisation from the </a:t>
            </a:r>
            <a:r>
              <a:rPr lang="en-GB" dirty="0"/>
              <a:t>DPS for Research Data</a:t>
            </a:r>
            <a:r>
              <a:rPr lang="en-FI" dirty="0"/>
              <a:t> service when needed.</a:t>
            </a:r>
          </a:p>
          <a:p>
            <a:pPr lvl="1"/>
            <a:r>
              <a:rPr lang="en-FI" dirty="0"/>
              <a:t>For instance if the data has been corrupted within the organisation</a:t>
            </a:r>
          </a:p>
          <a:p>
            <a:r>
              <a:rPr lang="en-FI" dirty="0"/>
              <a:t>Metadata for the digital assets are transfer</a:t>
            </a:r>
            <a:r>
              <a:rPr lang="en-GB" dirty="0"/>
              <a:t>r</a:t>
            </a:r>
            <a:r>
              <a:rPr lang="en-FI" dirty="0"/>
              <a:t>ed to Etsin</a:t>
            </a:r>
          </a:p>
          <a:p>
            <a:pPr lvl="1"/>
            <a:r>
              <a:rPr lang="en-FI" dirty="0"/>
              <a:t>Available for harvesting</a:t>
            </a:r>
          </a:p>
          <a:p>
            <a:r>
              <a:rPr lang="en-FI" dirty="0"/>
              <a:t>Your research data assets are stored and preserved for generations</a:t>
            </a:r>
          </a:p>
        </p:txBody>
      </p:sp>
      <p:pic>
        <p:nvPicPr>
          <p:cNvPr id="5" name="Picture 4">
            <a:extLst>
              <a:ext uri="{FF2B5EF4-FFF2-40B4-BE49-F238E27FC236}">
                <a16:creationId xmlns:a16="http://schemas.microsoft.com/office/drawing/2014/main" id="{2B0BBEE1-FAA7-2343-BE2F-CF46E4D8DE46}"/>
              </a:ext>
            </a:extLst>
          </p:cNvPr>
          <p:cNvPicPr>
            <a:picLocks noChangeAspect="1"/>
          </p:cNvPicPr>
          <p:nvPr/>
        </p:nvPicPr>
        <p:blipFill>
          <a:blip r:embed="rId3">
            <a:alphaModFix amt="30000"/>
          </a:blip>
          <a:stretch>
            <a:fillRect/>
          </a:stretch>
        </p:blipFill>
        <p:spPr>
          <a:xfrm rot="736452">
            <a:off x="1795239" y="3378105"/>
            <a:ext cx="3928117" cy="3928117"/>
          </a:xfrm>
          <a:prstGeom prst="rect">
            <a:avLst/>
          </a:prstGeom>
        </p:spPr>
      </p:pic>
    </p:spTree>
    <p:extLst>
      <p:ext uri="{BB962C8B-B14F-4D97-AF65-F5344CB8AC3E}">
        <p14:creationId xmlns:p14="http://schemas.microsoft.com/office/powerpoint/2010/main" val="2017471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888F2-1114-2D4B-AA27-ECF7F01CE240}"/>
              </a:ext>
            </a:extLst>
          </p:cNvPr>
          <p:cNvPicPr>
            <a:picLocks noChangeAspect="1"/>
          </p:cNvPicPr>
          <p:nvPr/>
        </p:nvPicPr>
        <p:blipFill rotWithShape="1">
          <a:blip r:embed="rId3"/>
          <a:srcRect l="3859" r="19532"/>
          <a:stretch/>
        </p:blipFill>
        <p:spPr>
          <a:xfrm rot="16200000">
            <a:off x="5937505" y="438911"/>
            <a:ext cx="6693407" cy="5815583"/>
          </a:xfrm>
          <a:prstGeom prst="rect">
            <a:avLst/>
          </a:prstGeom>
        </p:spPr>
      </p:pic>
      <p:sp>
        <p:nvSpPr>
          <p:cNvPr id="2" name="Title 1">
            <a:extLst>
              <a:ext uri="{FF2B5EF4-FFF2-40B4-BE49-F238E27FC236}">
                <a16:creationId xmlns:a16="http://schemas.microsoft.com/office/drawing/2014/main" id="{CB82A1BB-AB4A-344E-993D-AB57F79E285C}"/>
              </a:ext>
            </a:extLst>
          </p:cNvPr>
          <p:cNvSpPr>
            <a:spLocks noGrp="1"/>
          </p:cNvSpPr>
          <p:nvPr>
            <p:ph type="title"/>
          </p:nvPr>
        </p:nvSpPr>
        <p:spPr/>
        <p:txBody>
          <a:bodyPr/>
          <a:lstStyle/>
          <a:p>
            <a:r>
              <a:rPr lang="en-FI" dirty="0"/>
              <a:t>Key messages</a:t>
            </a:r>
          </a:p>
        </p:txBody>
      </p:sp>
      <p:sp>
        <p:nvSpPr>
          <p:cNvPr id="3" name="Content Placeholder 2">
            <a:extLst>
              <a:ext uri="{FF2B5EF4-FFF2-40B4-BE49-F238E27FC236}">
                <a16:creationId xmlns:a16="http://schemas.microsoft.com/office/drawing/2014/main" id="{95CB0A1F-ED30-3943-A033-E5123BEAA228}"/>
              </a:ext>
            </a:extLst>
          </p:cNvPr>
          <p:cNvSpPr>
            <a:spLocks noGrp="1"/>
          </p:cNvSpPr>
          <p:nvPr>
            <p:ph idx="1"/>
          </p:nvPr>
        </p:nvSpPr>
        <p:spPr>
          <a:xfrm>
            <a:off x="609603" y="1601180"/>
            <a:ext cx="6900670" cy="4523889"/>
          </a:xfrm>
        </p:spPr>
        <p:txBody>
          <a:bodyPr/>
          <a:lstStyle/>
          <a:p>
            <a:r>
              <a:rPr lang="en-FI" dirty="0"/>
              <a:t>Internal communication within your organisation and collaboration between researchers and data support is crucial </a:t>
            </a:r>
          </a:p>
          <a:p>
            <a:r>
              <a:rPr lang="en-FI" dirty="0"/>
              <a:t>Researchers and data support work together on data documentation</a:t>
            </a:r>
          </a:p>
          <a:p>
            <a:r>
              <a:rPr lang="en-FI" b="1" dirty="0"/>
              <a:t>NOTE! You are not alone</a:t>
            </a:r>
          </a:p>
          <a:p>
            <a:pPr lvl="1"/>
            <a:r>
              <a:rPr lang="en-FI" dirty="0"/>
              <a:t>For support on data management</a:t>
            </a:r>
          </a:p>
          <a:p>
            <a:pPr lvl="2">
              <a:buFont typeface="Wingdings" pitchFamily="2" charset="2"/>
              <a:buChar char="Ø"/>
            </a:pPr>
            <a:r>
              <a:rPr lang="en-GB" u="sng" dirty="0" err="1"/>
              <a:t>servicedesk@csc.fi</a:t>
            </a:r>
            <a:endParaRPr lang="en-FI" u="sng" dirty="0"/>
          </a:p>
          <a:p>
            <a:pPr lvl="1"/>
            <a:r>
              <a:rPr lang="en-FI" dirty="0"/>
              <a:t>For technical support in matters such as metadata and file specifications</a:t>
            </a:r>
          </a:p>
          <a:p>
            <a:pPr lvl="2">
              <a:buFont typeface="Wingdings" pitchFamily="2" charset="2"/>
              <a:buChar char="Ø"/>
            </a:pPr>
            <a:r>
              <a:rPr lang="en-GB" u="sng" dirty="0" err="1"/>
              <a:t>pas-support@csc.fi</a:t>
            </a:r>
            <a:endParaRPr lang="en-FI" u="sng" dirty="0"/>
          </a:p>
        </p:txBody>
      </p:sp>
      <p:sp>
        <p:nvSpPr>
          <p:cNvPr id="6" name="TextBox 5">
            <a:extLst>
              <a:ext uri="{FF2B5EF4-FFF2-40B4-BE49-F238E27FC236}">
                <a16:creationId xmlns:a16="http://schemas.microsoft.com/office/drawing/2014/main" id="{0111DB73-CBFD-DE4F-BB58-FCBA9E22DF35}"/>
              </a:ext>
            </a:extLst>
          </p:cNvPr>
          <p:cNvSpPr txBox="1"/>
          <p:nvPr/>
        </p:nvSpPr>
        <p:spPr>
          <a:xfrm>
            <a:off x="10082784" y="6452024"/>
            <a:ext cx="987552" cy="230832"/>
          </a:xfrm>
          <a:prstGeom prst="rect">
            <a:avLst/>
          </a:prstGeom>
          <a:noFill/>
        </p:spPr>
        <p:txBody>
          <a:bodyPr wrap="square" rtlCol="0">
            <a:spAutoFit/>
          </a:bodyPr>
          <a:lstStyle/>
          <a:p>
            <a:r>
              <a:rPr lang="en-GB" sz="900" dirty="0" err="1">
                <a:solidFill>
                  <a:schemeClr val="bg1">
                    <a:lumMod val="65000"/>
                  </a:schemeClr>
                </a:solidFill>
                <a:latin typeface="American Typewriter" panose="02090604020004020304" pitchFamily="18" charset="77"/>
              </a:rPr>
              <a:t>Pixabay</a:t>
            </a:r>
            <a:r>
              <a:rPr lang="en-GB" sz="900" dirty="0">
                <a:solidFill>
                  <a:schemeClr val="bg1">
                    <a:lumMod val="65000"/>
                  </a:schemeClr>
                </a:solidFill>
                <a:latin typeface="American Typewriter" panose="02090604020004020304" pitchFamily="18" charset="77"/>
              </a:rPr>
              <a:t>, CC0</a:t>
            </a:r>
            <a:endParaRPr lang="en-FI" sz="900" dirty="0">
              <a:solidFill>
                <a:schemeClr val="bg1">
                  <a:lumMod val="65000"/>
                </a:schemeClr>
              </a:solidFill>
              <a:latin typeface="American Typewriter" panose="02090604020004020304" pitchFamily="18" charset="77"/>
            </a:endParaRPr>
          </a:p>
        </p:txBody>
      </p:sp>
    </p:spTree>
    <p:extLst>
      <p:ext uri="{BB962C8B-B14F-4D97-AF65-F5344CB8AC3E}">
        <p14:creationId xmlns:p14="http://schemas.microsoft.com/office/powerpoint/2010/main" val="249851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F60BDC90-9614-DE46-8A54-AB6F9C586783}"/>
              </a:ext>
            </a:extLst>
          </p:cNvPr>
          <p:cNvPicPr>
            <a:picLocks noChangeAspect="1"/>
          </p:cNvPicPr>
          <p:nvPr/>
        </p:nvPicPr>
        <p:blipFill>
          <a:blip r:embed="rId3"/>
          <a:stretch>
            <a:fillRect/>
          </a:stretch>
        </p:blipFill>
        <p:spPr>
          <a:xfrm>
            <a:off x="385819" y="524256"/>
            <a:ext cx="10665395" cy="5425440"/>
          </a:xfrm>
          <a:prstGeom prst="rect">
            <a:avLst/>
          </a:prstGeom>
        </p:spPr>
      </p:pic>
    </p:spTree>
    <p:extLst>
      <p:ext uri="{BB962C8B-B14F-4D97-AF65-F5344CB8AC3E}">
        <p14:creationId xmlns:p14="http://schemas.microsoft.com/office/powerpoint/2010/main" val="127253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A04D-5965-C249-8153-E4EB1B5F56DD}"/>
              </a:ext>
            </a:extLst>
          </p:cNvPr>
          <p:cNvSpPr>
            <a:spLocks noGrp="1"/>
          </p:cNvSpPr>
          <p:nvPr>
            <p:ph type="title"/>
          </p:nvPr>
        </p:nvSpPr>
        <p:spPr>
          <a:xfrm>
            <a:off x="609601" y="250328"/>
            <a:ext cx="10322984" cy="1956424"/>
          </a:xfrm>
        </p:spPr>
        <p:txBody>
          <a:bodyPr/>
          <a:lstStyle/>
          <a:p>
            <a:pPr algn="ctr"/>
            <a:r>
              <a:rPr lang="en-FI" sz="6000" dirty="0"/>
              <a:t>Thank you!</a:t>
            </a:r>
            <a:br>
              <a:rPr lang="en-FI" sz="6000" dirty="0"/>
            </a:br>
            <a:br>
              <a:rPr lang="en-FI" sz="1800" dirty="0"/>
            </a:br>
            <a:r>
              <a:rPr lang="en-FI" sz="1800" dirty="0"/>
              <a:t>This webinar, as well as all other parts of the </a:t>
            </a:r>
            <a:r>
              <a:rPr lang="en-GB" sz="1800" i="1" dirty="0"/>
              <a:t>Manage well and get preserved!</a:t>
            </a:r>
            <a:r>
              <a:rPr lang="en-FI" sz="1800" i="1" dirty="0"/>
              <a:t> -</a:t>
            </a:r>
            <a:r>
              <a:rPr lang="en-FI" sz="1800" dirty="0"/>
              <a:t>series will be available </a:t>
            </a:r>
            <a:r>
              <a:rPr lang="en-GB" sz="1800" dirty="0"/>
              <a:t>on CSC´s YouTube data management playlist. The series will be produced by Summer 2021.</a:t>
            </a:r>
            <a:endParaRPr lang="en-FI" sz="6000" dirty="0"/>
          </a:p>
        </p:txBody>
      </p:sp>
      <p:pic>
        <p:nvPicPr>
          <p:cNvPr id="5" name="Picture 4">
            <a:extLst>
              <a:ext uri="{FF2B5EF4-FFF2-40B4-BE49-F238E27FC236}">
                <a16:creationId xmlns:a16="http://schemas.microsoft.com/office/drawing/2014/main" id="{ED239773-DBBC-A446-A417-F36DE73297CC}"/>
              </a:ext>
            </a:extLst>
          </p:cNvPr>
          <p:cNvPicPr>
            <a:picLocks noChangeAspect="1"/>
          </p:cNvPicPr>
          <p:nvPr/>
        </p:nvPicPr>
        <p:blipFill>
          <a:blip r:embed="rId3"/>
          <a:stretch>
            <a:fillRect/>
          </a:stretch>
        </p:blipFill>
        <p:spPr>
          <a:xfrm>
            <a:off x="609601" y="2803268"/>
            <a:ext cx="5486399" cy="3430828"/>
          </a:xfrm>
          <a:prstGeom prst="rect">
            <a:avLst/>
          </a:prstGeom>
          <a:effectLst/>
        </p:spPr>
      </p:pic>
    </p:spTree>
    <p:extLst>
      <p:ext uri="{BB962C8B-B14F-4D97-AF65-F5344CB8AC3E}">
        <p14:creationId xmlns:p14="http://schemas.microsoft.com/office/powerpoint/2010/main" val="3461888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F34F0E-8D6A-1B43-888C-1A1E58BE5BC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31000"/>
                    </a14:imgEffect>
                  </a14:imgLayer>
                </a14:imgProps>
              </a:ext>
            </a:extLst>
          </a:blip>
          <a:srcRect l="35546"/>
          <a:stretch/>
        </p:blipFill>
        <p:spPr>
          <a:xfrm>
            <a:off x="0" y="0"/>
            <a:ext cx="6498336" cy="6699504"/>
          </a:xfrm>
          <a:prstGeom prst="rect">
            <a:avLst/>
          </a:prstGeom>
        </p:spPr>
      </p:pic>
      <p:sp>
        <p:nvSpPr>
          <p:cNvPr id="2" name="Title 1">
            <a:extLst>
              <a:ext uri="{FF2B5EF4-FFF2-40B4-BE49-F238E27FC236}">
                <a16:creationId xmlns:a16="http://schemas.microsoft.com/office/drawing/2014/main" id="{5A7D2795-0717-6B48-875A-279F87A877CA}"/>
              </a:ext>
            </a:extLst>
          </p:cNvPr>
          <p:cNvSpPr>
            <a:spLocks noGrp="1"/>
          </p:cNvSpPr>
          <p:nvPr>
            <p:ph type="title"/>
          </p:nvPr>
        </p:nvSpPr>
        <p:spPr>
          <a:xfrm>
            <a:off x="4242816" y="686324"/>
            <a:ext cx="3706367" cy="1511808"/>
          </a:xfrm>
        </p:spPr>
        <p:txBody>
          <a:bodyPr/>
          <a:lstStyle/>
          <a:p>
            <a:r>
              <a:rPr lang="en-FI" sz="4000" dirty="0"/>
              <a:t>Questions?</a:t>
            </a:r>
          </a:p>
        </p:txBody>
      </p:sp>
      <p:sp>
        <p:nvSpPr>
          <p:cNvPr id="11" name="TextBox 10">
            <a:extLst>
              <a:ext uri="{FF2B5EF4-FFF2-40B4-BE49-F238E27FC236}">
                <a16:creationId xmlns:a16="http://schemas.microsoft.com/office/drawing/2014/main" id="{FBBD36F4-4ECE-7941-9831-C8A740E0EE65}"/>
              </a:ext>
            </a:extLst>
          </p:cNvPr>
          <p:cNvSpPr txBox="1"/>
          <p:nvPr/>
        </p:nvSpPr>
        <p:spPr>
          <a:xfrm>
            <a:off x="3450336" y="6437894"/>
            <a:ext cx="987552" cy="230832"/>
          </a:xfrm>
          <a:prstGeom prst="rect">
            <a:avLst/>
          </a:prstGeom>
          <a:noFill/>
        </p:spPr>
        <p:txBody>
          <a:bodyPr wrap="square" rtlCol="0">
            <a:spAutoFit/>
          </a:bodyPr>
          <a:lstStyle/>
          <a:p>
            <a:r>
              <a:rPr lang="en-GB" sz="900" dirty="0" err="1">
                <a:solidFill>
                  <a:schemeClr val="bg1">
                    <a:lumMod val="65000"/>
                  </a:schemeClr>
                </a:solidFill>
                <a:latin typeface="American Typewriter" panose="02090604020004020304" pitchFamily="18" charset="77"/>
              </a:rPr>
              <a:t>Pixabay</a:t>
            </a:r>
            <a:r>
              <a:rPr lang="en-GB" sz="900" dirty="0">
                <a:solidFill>
                  <a:schemeClr val="bg1">
                    <a:lumMod val="65000"/>
                  </a:schemeClr>
                </a:solidFill>
                <a:latin typeface="American Typewriter" panose="02090604020004020304" pitchFamily="18" charset="77"/>
              </a:rPr>
              <a:t>, CC0</a:t>
            </a:r>
            <a:endParaRPr lang="en-FI" sz="900" dirty="0">
              <a:solidFill>
                <a:schemeClr val="bg1">
                  <a:lumMod val="65000"/>
                </a:schemeClr>
              </a:solidFill>
              <a:latin typeface="American Typewriter" panose="02090604020004020304" pitchFamily="18" charset="77"/>
            </a:endParaRPr>
          </a:p>
        </p:txBody>
      </p:sp>
    </p:spTree>
    <p:extLst>
      <p:ext uri="{BB962C8B-B14F-4D97-AF65-F5344CB8AC3E}">
        <p14:creationId xmlns:p14="http://schemas.microsoft.com/office/powerpoint/2010/main" val="198305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Jonas Tana</a:t>
            </a:r>
          </a:p>
        </p:txBody>
      </p:sp>
      <p:sp>
        <p:nvSpPr>
          <p:cNvPr id="4" name="Text Placeholder 3"/>
          <p:cNvSpPr>
            <a:spLocks noGrp="1"/>
          </p:cNvSpPr>
          <p:nvPr>
            <p:ph type="body" sz="quarter" idx="12"/>
          </p:nvPr>
        </p:nvSpPr>
        <p:spPr/>
        <p:txBody>
          <a:bodyPr/>
          <a:lstStyle/>
          <a:p>
            <a:r>
              <a:rPr lang="en-US" dirty="0">
                <a:hlinkClick r:id="rId3"/>
              </a:rPr>
              <a:t>jonas.tana@csc.fi</a:t>
            </a:r>
            <a:endParaRPr lang="en-US" dirty="0"/>
          </a:p>
          <a:p>
            <a:r>
              <a:rPr lang="en-US" dirty="0"/>
              <a:t>+358503244359</a:t>
            </a:r>
          </a:p>
          <a:p>
            <a:r>
              <a:rPr lang="en-US" dirty="0" err="1"/>
              <a:t>www.csc.fi</a:t>
            </a:r>
            <a:endParaRPr lang="en-US" dirty="0"/>
          </a:p>
        </p:txBody>
      </p:sp>
    </p:spTree>
    <p:extLst>
      <p:ext uri="{BB962C8B-B14F-4D97-AF65-F5344CB8AC3E}">
        <p14:creationId xmlns:p14="http://schemas.microsoft.com/office/powerpoint/2010/main" val="1889320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CF44-30AD-4A12-94CE-E8AE48D8D65A}"/>
              </a:ext>
            </a:extLst>
          </p:cNvPr>
          <p:cNvSpPr>
            <a:spLocks noGrp="1"/>
          </p:cNvSpPr>
          <p:nvPr>
            <p:ph type="title"/>
          </p:nvPr>
        </p:nvSpPr>
        <p:spPr/>
        <p:txBody>
          <a:bodyPr/>
          <a:lstStyle/>
          <a:p>
            <a:r>
              <a:rPr lang="en-US" i="1" dirty="0"/>
              <a:t>Manage well and get preserved! -</a:t>
            </a:r>
            <a:r>
              <a:rPr lang="en-US" dirty="0"/>
              <a:t>series:</a:t>
            </a:r>
            <a:endParaRPr lang="fi-FI" dirty="0"/>
          </a:p>
        </p:txBody>
      </p:sp>
      <p:sp>
        <p:nvSpPr>
          <p:cNvPr id="3" name="Content Placeholder 2">
            <a:extLst>
              <a:ext uri="{FF2B5EF4-FFF2-40B4-BE49-F238E27FC236}">
                <a16:creationId xmlns:a16="http://schemas.microsoft.com/office/drawing/2014/main" id="{95807CB5-B5DC-4C1B-A12D-7D4F16D89328}"/>
              </a:ext>
            </a:extLst>
          </p:cNvPr>
          <p:cNvSpPr>
            <a:spLocks noGrp="1"/>
          </p:cNvSpPr>
          <p:nvPr>
            <p:ph idx="1"/>
          </p:nvPr>
        </p:nvSpPr>
        <p:spPr>
          <a:xfrm>
            <a:off x="609602" y="1263722"/>
            <a:ext cx="10322983" cy="4861348"/>
          </a:xfrm>
        </p:spPr>
        <p:txBody>
          <a:bodyPr/>
          <a:lstStyle/>
          <a:p>
            <a:pPr marL="457200" indent="-457200">
              <a:lnSpc>
                <a:spcPct val="100000"/>
              </a:lnSpc>
              <a:buAutoNum type="arabicPeriod"/>
            </a:pPr>
            <a:r>
              <a:rPr lang="en-GB" sz="2000" b="1" dirty="0"/>
              <a:t>Research data management and digital preservation</a:t>
            </a:r>
          </a:p>
          <a:p>
            <a:pPr marL="780399" lvl="1" indent="-457200"/>
            <a:r>
              <a:rPr lang="en-GB" sz="1400" dirty="0"/>
              <a:t>What is digital preservation? How should the data be documented and licensed before preservation? How the preservation service and process works in Finland?</a:t>
            </a:r>
          </a:p>
          <a:p>
            <a:pPr marL="457200" indent="-457200">
              <a:lnSpc>
                <a:spcPct val="100000"/>
              </a:lnSpc>
              <a:buFont typeface="+mj-lt"/>
              <a:buAutoNum type="arabicPeriod"/>
            </a:pPr>
            <a:r>
              <a:rPr lang="en-GB" sz="2000" dirty="0">
                <a:solidFill>
                  <a:schemeClr val="bg1">
                    <a:lumMod val="50000"/>
                  </a:schemeClr>
                </a:solidFill>
              </a:rPr>
              <a:t>Open formats and data quality</a:t>
            </a:r>
          </a:p>
          <a:p>
            <a:pPr marL="780399" lvl="1" indent="-457200"/>
            <a:r>
              <a:rPr lang="en-GB" sz="1400" dirty="0">
                <a:solidFill>
                  <a:schemeClr val="bg1">
                    <a:lumMod val="50000"/>
                  </a:schemeClr>
                </a:solidFill>
              </a:rPr>
              <a:t>Open formats, evaluation of formats, criteria</a:t>
            </a:r>
          </a:p>
          <a:p>
            <a:pPr marL="457200" indent="-457200">
              <a:lnSpc>
                <a:spcPct val="100000"/>
              </a:lnSpc>
              <a:buFont typeface="+mj-lt"/>
              <a:buAutoNum type="arabicPeriod"/>
            </a:pPr>
            <a:r>
              <a:rPr lang="en-GB" sz="2000" dirty="0">
                <a:solidFill>
                  <a:schemeClr val="bg1">
                    <a:lumMod val="50000"/>
                  </a:schemeClr>
                </a:solidFill>
              </a:rPr>
              <a:t>PIDs</a:t>
            </a:r>
          </a:p>
          <a:p>
            <a:pPr marL="780399" lvl="1" indent="-457200"/>
            <a:r>
              <a:rPr lang="en-GB" sz="1400" dirty="0">
                <a:solidFill>
                  <a:schemeClr val="bg1">
                    <a:lumMod val="50000"/>
                  </a:schemeClr>
                </a:solidFill>
              </a:rPr>
              <a:t>PIDs in the </a:t>
            </a:r>
            <a:r>
              <a:rPr lang="en-GB" sz="1400" dirty="0" err="1">
                <a:solidFill>
                  <a:schemeClr val="bg1">
                    <a:lumMod val="50000"/>
                  </a:schemeClr>
                </a:solidFill>
              </a:rPr>
              <a:t>Fairdata</a:t>
            </a:r>
            <a:r>
              <a:rPr lang="en-GB" sz="1400" dirty="0">
                <a:solidFill>
                  <a:schemeClr val="bg1">
                    <a:lumMod val="50000"/>
                  </a:schemeClr>
                </a:solidFill>
              </a:rPr>
              <a:t> Services, Research dataset PIDs, </a:t>
            </a:r>
            <a:r>
              <a:rPr lang="en-GB" sz="1400" dirty="0" err="1">
                <a:solidFill>
                  <a:schemeClr val="bg1">
                    <a:lumMod val="50000"/>
                  </a:schemeClr>
                </a:solidFill>
              </a:rPr>
              <a:t>DataCite</a:t>
            </a:r>
            <a:r>
              <a:rPr lang="en-GB" sz="1400" dirty="0">
                <a:solidFill>
                  <a:schemeClr val="bg1">
                    <a:lumMod val="50000"/>
                  </a:schemeClr>
                </a:solidFill>
              </a:rPr>
              <a:t> Finland</a:t>
            </a:r>
          </a:p>
          <a:p>
            <a:pPr marL="457200" indent="-457200">
              <a:lnSpc>
                <a:spcPct val="100000"/>
              </a:lnSpc>
              <a:buFont typeface="+mj-lt"/>
              <a:buAutoNum type="arabicPeriod"/>
            </a:pPr>
            <a:r>
              <a:rPr lang="en-GB" sz="2000" dirty="0">
                <a:solidFill>
                  <a:schemeClr val="bg1">
                    <a:lumMod val="50000"/>
                  </a:schemeClr>
                </a:solidFill>
              </a:rPr>
              <a:t>Metadata standards for research data</a:t>
            </a:r>
          </a:p>
          <a:p>
            <a:pPr marL="780399" lvl="1" indent="-457200"/>
            <a:r>
              <a:rPr lang="en-GB" sz="1400" dirty="0" err="1">
                <a:solidFill>
                  <a:schemeClr val="bg1">
                    <a:lumMod val="50000"/>
                  </a:schemeClr>
                </a:solidFill>
              </a:rPr>
              <a:t>DataCite</a:t>
            </a:r>
            <a:r>
              <a:rPr lang="en-GB" sz="1400" dirty="0">
                <a:solidFill>
                  <a:schemeClr val="bg1">
                    <a:lumMod val="50000"/>
                  </a:schemeClr>
                </a:solidFill>
              </a:rPr>
              <a:t>, </a:t>
            </a:r>
            <a:r>
              <a:rPr lang="en-GB" sz="1400" dirty="0" err="1">
                <a:solidFill>
                  <a:schemeClr val="bg1">
                    <a:lumMod val="50000"/>
                  </a:schemeClr>
                </a:solidFill>
              </a:rPr>
              <a:t>MetaShare</a:t>
            </a:r>
            <a:r>
              <a:rPr lang="en-GB" sz="1400" dirty="0">
                <a:solidFill>
                  <a:schemeClr val="bg1">
                    <a:lumMod val="50000"/>
                  </a:schemeClr>
                </a:solidFill>
              </a:rPr>
              <a:t> CMDI, </a:t>
            </a:r>
            <a:r>
              <a:rPr lang="en-GB" sz="1400" dirty="0" err="1">
                <a:solidFill>
                  <a:schemeClr val="bg1">
                    <a:lumMod val="50000"/>
                  </a:schemeClr>
                </a:solidFill>
              </a:rPr>
              <a:t>FAIRsharing</a:t>
            </a:r>
            <a:r>
              <a:rPr lang="en-GB" sz="1400" dirty="0">
                <a:solidFill>
                  <a:schemeClr val="bg1">
                    <a:lumMod val="50000"/>
                  </a:schemeClr>
                </a:solidFill>
              </a:rPr>
              <a:t>, etc.</a:t>
            </a:r>
          </a:p>
          <a:p>
            <a:pPr marL="457200" indent="-457200">
              <a:lnSpc>
                <a:spcPct val="100000"/>
              </a:lnSpc>
              <a:buFont typeface="+mj-lt"/>
              <a:buAutoNum type="arabicPeriod" startAt="5"/>
            </a:pPr>
            <a:r>
              <a:rPr lang="en-GB" sz="2000" dirty="0">
                <a:solidFill>
                  <a:schemeClr val="bg1">
                    <a:lumMod val="50000"/>
                  </a:schemeClr>
                </a:solidFill>
              </a:rPr>
              <a:t>Preservation Metadata</a:t>
            </a:r>
            <a:r>
              <a:rPr lang="en-GB" dirty="0">
                <a:solidFill>
                  <a:schemeClr val="bg1">
                    <a:lumMod val="50000"/>
                  </a:schemeClr>
                </a:solidFill>
              </a:rPr>
              <a:t> </a:t>
            </a:r>
          </a:p>
          <a:p>
            <a:pPr marL="780399" lvl="1" indent="-457200"/>
            <a:r>
              <a:rPr lang="en-GB" sz="1400" dirty="0">
                <a:solidFill>
                  <a:schemeClr val="bg1">
                    <a:lumMod val="50000"/>
                  </a:schemeClr>
                </a:solidFill>
              </a:rPr>
              <a:t>PREMIS</a:t>
            </a:r>
          </a:p>
          <a:p>
            <a:pPr marL="457200" indent="-457200">
              <a:lnSpc>
                <a:spcPct val="100000"/>
              </a:lnSpc>
              <a:buFont typeface="+mj-lt"/>
              <a:buAutoNum type="arabicPeriod" startAt="5"/>
            </a:pPr>
            <a:r>
              <a:rPr lang="en-GB" sz="2000" dirty="0">
                <a:solidFill>
                  <a:schemeClr val="bg1">
                    <a:lumMod val="50000"/>
                  </a:schemeClr>
                </a:solidFill>
              </a:rPr>
              <a:t>Managing files and file naming</a:t>
            </a:r>
          </a:p>
          <a:p>
            <a:pPr marL="780399" lvl="1" indent="-457200"/>
            <a:r>
              <a:rPr lang="en-GB" sz="1400" dirty="0">
                <a:solidFill>
                  <a:schemeClr val="bg1">
                    <a:lumMod val="50000"/>
                  </a:schemeClr>
                </a:solidFill>
              </a:rPr>
              <a:t>Good practices in organising your data, naming files and file formats</a:t>
            </a:r>
          </a:p>
          <a:p>
            <a:pPr marL="457200" indent="-457200">
              <a:lnSpc>
                <a:spcPct val="100000"/>
              </a:lnSpc>
              <a:buFont typeface="+mj-lt"/>
              <a:buAutoNum type="arabicPeriod" startAt="5"/>
            </a:pPr>
            <a:r>
              <a:rPr lang="en-GB" sz="2000" dirty="0">
                <a:solidFill>
                  <a:schemeClr val="bg1">
                    <a:lumMod val="50000"/>
                  </a:schemeClr>
                </a:solidFill>
              </a:rPr>
              <a:t>Checksums</a:t>
            </a:r>
          </a:p>
          <a:p>
            <a:pPr marL="780399" lvl="1" indent="-457200"/>
            <a:r>
              <a:rPr lang="en-GB" sz="1400" dirty="0">
                <a:solidFill>
                  <a:schemeClr val="bg1">
                    <a:lumMod val="50000"/>
                  </a:schemeClr>
                </a:solidFill>
              </a:rPr>
              <a:t>What they are and why and how they are used?</a:t>
            </a:r>
          </a:p>
        </p:txBody>
      </p:sp>
      <p:pic>
        <p:nvPicPr>
          <p:cNvPr id="5" name="Picture 4">
            <a:extLst>
              <a:ext uri="{FF2B5EF4-FFF2-40B4-BE49-F238E27FC236}">
                <a16:creationId xmlns:a16="http://schemas.microsoft.com/office/drawing/2014/main" id="{6619BACC-68CF-1648-9CEF-D097D198860D}"/>
              </a:ext>
            </a:extLst>
          </p:cNvPr>
          <p:cNvPicPr>
            <a:picLocks noChangeAspect="1"/>
          </p:cNvPicPr>
          <p:nvPr/>
        </p:nvPicPr>
        <p:blipFill>
          <a:blip r:embed="rId3"/>
          <a:stretch>
            <a:fillRect/>
          </a:stretch>
        </p:blipFill>
        <p:spPr>
          <a:xfrm>
            <a:off x="6732204" y="2404843"/>
            <a:ext cx="4850194" cy="3009574"/>
          </a:xfrm>
          <a:prstGeom prst="rect">
            <a:avLst/>
          </a:prstGeom>
        </p:spPr>
      </p:pic>
    </p:spTree>
    <p:extLst>
      <p:ext uri="{BB962C8B-B14F-4D97-AF65-F5344CB8AC3E}">
        <p14:creationId xmlns:p14="http://schemas.microsoft.com/office/powerpoint/2010/main" val="61182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research data management?</a:t>
            </a:r>
          </a:p>
        </p:txBody>
      </p:sp>
      <p:sp>
        <p:nvSpPr>
          <p:cNvPr id="3" name="Content Placeholder 2"/>
          <p:cNvSpPr>
            <a:spLocks noGrp="1"/>
          </p:cNvSpPr>
          <p:nvPr>
            <p:ph idx="1"/>
          </p:nvPr>
        </p:nvSpPr>
        <p:spPr/>
        <p:txBody>
          <a:bodyPr/>
          <a:lstStyle/>
          <a:p>
            <a:r>
              <a:rPr lang="en-US" dirty="0"/>
              <a:t>Research data management (RDM) includes all parts of the research data life cycle, from it’s birth, initial storage and active usage to (long term) preservation or, if data becomes obsolete, deletion.</a:t>
            </a:r>
          </a:p>
          <a:p>
            <a:r>
              <a:rPr lang="en-US" dirty="0"/>
              <a:t>The aim of RDM is to make the whole research process more efficient and to meet the needs and requirements of funders and legislation.</a:t>
            </a:r>
          </a:p>
          <a:p>
            <a:r>
              <a:rPr lang="en-US" dirty="0"/>
              <a:t>RDM is crucial for facilitating data sharing and ensuring the sustainability and accessibility of data in the long-term and re-use for future science.</a:t>
            </a:r>
          </a:p>
          <a:p>
            <a:r>
              <a:rPr lang="en-US" dirty="0"/>
              <a:t>Proper RDM is an essential part of good scientific practice and </a:t>
            </a:r>
            <a:r>
              <a:rPr lang="en-GB" dirty="0"/>
              <a:t>the basis of successful research</a:t>
            </a:r>
            <a:r>
              <a:rPr lang="en-US" dirty="0"/>
              <a:t>, as well as a key component of research integrity and reproducibility. </a:t>
            </a:r>
          </a:p>
        </p:txBody>
      </p:sp>
    </p:spTree>
    <p:extLst>
      <p:ext uri="{BB962C8B-B14F-4D97-AF65-F5344CB8AC3E}">
        <p14:creationId xmlns:p14="http://schemas.microsoft.com/office/powerpoint/2010/main" val="70283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F3F0DD-AAA8-B147-B30F-11CC97A82725}"/>
              </a:ext>
            </a:extLst>
          </p:cNvPr>
          <p:cNvPicPr>
            <a:picLocks noChangeAspect="1"/>
          </p:cNvPicPr>
          <p:nvPr/>
        </p:nvPicPr>
        <p:blipFill>
          <a:blip r:embed="rId3"/>
          <a:stretch>
            <a:fillRect/>
          </a:stretch>
        </p:blipFill>
        <p:spPr>
          <a:xfrm>
            <a:off x="1463040" y="952495"/>
            <a:ext cx="5754623" cy="5416116"/>
          </a:xfrm>
          <a:prstGeom prst="rect">
            <a:avLst/>
          </a:prstGeom>
        </p:spPr>
      </p:pic>
      <p:sp>
        <p:nvSpPr>
          <p:cNvPr id="8" name="TextBox 7">
            <a:extLst>
              <a:ext uri="{FF2B5EF4-FFF2-40B4-BE49-F238E27FC236}">
                <a16:creationId xmlns:a16="http://schemas.microsoft.com/office/drawing/2014/main" id="{326DC2FC-2E75-3649-A19F-5D75430BE93B}"/>
              </a:ext>
            </a:extLst>
          </p:cNvPr>
          <p:cNvSpPr txBox="1"/>
          <p:nvPr/>
        </p:nvSpPr>
        <p:spPr>
          <a:xfrm>
            <a:off x="1767839" y="6230111"/>
            <a:ext cx="5145024" cy="276999"/>
          </a:xfrm>
          <a:prstGeom prst="rect">
            <a:avLst/>
          </a:prstGeom>
          <a:noFill/>
        </p:spPr>
        <p:txBody>
          <a:bodyPr wrap="square" rtlCol="0">
            <a:spAutoFit/>
          </a:bodyPr>
          <a:lstStyle/>
          <a:p>
            <a:pPr algn="ctr"/>
            <a:r>
              <a:rPr lang="en-GB" sz="1200" i="1" dirty="0">
                <a:solidFill>
                  <a:schemeClr val="bg2">
                    <a:lumMod val="50000"/>
                  </a:schemeClr>
                </a:solidFill>
              </a:rPr>
              <a:t>CC-BY University of Helsinki Data Support.</a:t>
            </a:r>
            <a:endParaRPr lang="en-FI" sz="1200" i="1" dirty="0">
              <a:solidFill>
                <a:schemeClr val="bg2">
                  <a:lumMod val="50000"/>
                </a:schemeClr>
              </a:solidFill>
            </a:endParaRPr>
          </a:p>
        </p:txBody>
      </p:sp>
      <p:sp>
        <p:nvSpPr>
          <p:cNvPr id="2" name="Title 1">
            <a:extLst>
              <a:ext uri="{FF2B5EF4-FFF2-40B4-BE49-F238E27FC236}">
                <a16:creationId xmlns:a16="http://schemas.microsoft.com/office/drawing/2014/main" id="{90B6CEA1-0FA6-9149-AA81-27699A29E1F5}"/>
              </a:ext>
            </a:extLst>
          </p:cNvPr>
          <p:cNvSpPr>
            <a:spLocks noGrp="1"/>
          </p:cNvSpPr>
          <p:nvPr>
            <p:ph type="title"/>
          </p:nvPr>
        </p:nvSpPr>
        <p:spPr/>
        <p:txBody>
          <a:bodyPr/>
          <a:lstStyle/>
          <a:p>
            <a:r>
              <a:rPr lang="en-GB" dirty="0"/>
              <a:t>Research data management life cycle</a:t>
            </a:r>
            <a:endParaRPr lang="en-FI" dirty="0"/>
          </a:p>
        </p:txBody>
      </p:sp>
    </p:spTree>
    <p:extLst>
      <p:ext uri="{BB962C8B-B14F-4D97-AF65-F5344CB8AC3E}">
        <p14:creationId xmlns:p14="http://schemas.microsoft.com/office/powerpoint/2010/main" val="91650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7C87-6931-1D4C-9D4E-B592808F9C23}"/>
              </a:ext>
            </a:extLst>
          </p:cNvPr>
          <p:cNvSpPr>
            <a:spLocks noGrp="1"/>
          </p:cNvSpPr>
          <p:nvPr>
            <p:ph type="title"/>
          </p:nvPr>
        </p:nvSpPr>
        <p:spPr/>
        <p:txBody>
          <a:bodyPr/>
          <a:lstStyle/>
          <a:p>
            <a:r>
              <a:rPr lang="en-FI" dirty="0"/>
              <a:t>Digital preservation</a:t>
            </a:r>
          </a:p>
        </p:txBody>
      </p:sp>
      <p:sp>
        <p:nvSpPr>
          <p:cNvPr id="3" name="Content Placeholder 2">
            <a:extLst>
              <a:ext uri="{FF2B5EF4-FFF2-40B4-BE49-F238E27FC236}">
                <a16:creationId xmlns:a16="http://schemas.microsoft.com/office/drawing/2014/main" id="{667E853E-C245-6745-8793-232C7B4C61E0}"/>
              </a:ext>
            </a:extLst>
          </p:cNvPr>
          <p:cNvSpPr>
            <a:spLocks noGrp="1"/>
          </p:cNvSpPr>
          <p:nvPr>
            <p:ph idx="1"/>
          </p:nvPr>
        </p:nvSpPr>
        <p:spPr>
          <a:xfrm>
            <a:off x="609602" y="1601180"/>
            <a:ext cx="11127655" cy="5006492"/>
          </a:xfrm>
        </p:spPr>
        <p:txBody>
          <a:bodyPr/>
          <a:lstStyle/>
          <a:p>
            <a:r>
              <a:rPr lang="en-GB" dirty="0"/>
              <a:t>Digital preservation refers to the reliable preservation of digital information.</a:t>
            </a:r>
          </a:p>
          <a:p>
            <a:r>
              <a:rPr lang="en-GB" dirty="0"/>
              <a:t>The goal of a digital preservation system is that the information it contains remains accessible and usable to users over a long period of time = several decades or even centuries.</a:t>
            </a:r>
          </a:p>
          <a:p>
            <a:pPr lvl="1"/>
            <a:r>
              <a:rPr lang="en-FI" dirty="0"/>
              <a:t>≠</a:t>
            </a:r>
            <a:r>
              <a:rPr lang="en-GB" dirty="0"/>
              <a:t> long-term storage, which entails storage of the data exactly as it has been deposited, only guaranteeing data integrity on the bit level</a:t>
            </a:r>
          </a:p>
          <a:p>
            <a:r>
              <a:rPr lang="en-GB" dirty="0">
                <a:solidFill>
                  <a:srgbClr val="475056"/>
                </a:solidFill>
                <a:latin typeface="Corbel" panose="020B0503020204020204" pitchFamily="34" charset="0"/>
              </a:rPr>
              <a:t>Hardware, software, and file formats will become outdated, while the information must be preserved and remain understandable.</a:t>
            </a:r>
          </a:p>
          <a:p>
            <a:pPr lvl="2"/>
            <a:r>
              <a:rPr lang="en-GB" dirty="0"/>
              <a:t>requires active, ongoing monitoring, curation and taking measures to extend the data lifetime so that it stays usable for decades or even centuries</a:t>
            </a:r>
          </a:p>
          <a:p>
            <a:pPr lvl="3"/>
            <a:r>
              <a:rPr lang="en-GB" dirty="0"/>
              <a:t>measures include conversion of obsolete file formats, or various means to ensure data integrity and quality, keeping data readable and usable and protecting it from decay and damage in the long term.</a:t>
            </a:r>
            <a:endParaRPr lang="en-GB" dirty="0">
              <a:solidFill>
                <a:srgbClr val="475056"/>
              </a:solidFill>
              <a:latin typeface="Corbel" panose="020B0503020204020204" pitchFamily="34" charset="0"/>
            </a:endParaRPr>
          </a:p>
        </p:txBody>
      </p:sp>
    </p:spTree>
    <p:extLst>
      <p:ext uri="{BB962C8B-B14F-4D97-AF65-F5344CB8AC3E}">
        <p14:creationId xmlns:p14="http://schemas.microsoft.com/office/powerpoint/2010/main" val="283158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3587-60A3-6B4F-9311-E74564912F37}"/>
              </a:ext>
            </a:extLst>
          </p:cNvPr>
          <p:cNvSpPr>
            <a:spLocks noGrp="1"/>
          </p:cNvSpPr>
          <p:nvPr>
            <p:ph type="title"/>
          </p:nvPr>
        </p:nvSpPr>
        <p:spPr/>
        <p:txBody>
          <a:bodyPr/>
          <a:lstStyle/>
          <a:p>
            <a:r>
              <a:rPr lang="en-FI" dirty="0"/>
              <a:t>Digital preservation service for research data in Finland</a:t>
            </a:r>
          </a:p>
        </p:txBody>
      </p:sp>
      <p:sp>
        <p:nvSpPr>
          <p:cNvPr id="3" name="Content Placeholder 2">
            <a:extLst>
              <a:ext uri="{FF2B5EF4-FFF2-40B4-BE49-F238E27FC236}">
                <a16:creationId xmlns:a16="http://schemas.microsoft.com/office/drawing/2014/main" id="{C3518BDE-CD83-2747-B240-41F53FB0248C}"/>
              </a:ext>
            </a:extLst>
          </p:cNvPr>
          <p:cNvSpPr>
            <a:spLocks noGrp="1"/>
          </p:cNvSpPr>
          <p:nvPr>
            <p:ph idx="1"/>
          </p:nvPr>
        </p:nvSpPr>
        <p:spPr/>
        <p:txBody>
          <a:bodyPr/>
          <a:lstStyle/>
          <a:p>
            <a:r>
              <a:rPr lang="en-FI" dirty="0"/>
              <a:t>Research datasets (including data, publications, code, learning materials etc) are eligible for digital preservation </a:t>
            </a:r>
            <a:r>
              <a:rPr lang="en-FI" b="1" dirty="0"/>
              <a:t>if they are considered fundamental to national or institutional research activities</a:t>
            </a:r>
            <a:r>
              <a:rPr lang="en-FI" dirty="0"/>
              <a:t>, based on the organisations own evaluation, for instance based on: </a:t>
            </a:r>
          </a:p>
          <a:p>
            <a:pPr lvl="1"/>
            <a:r>
              <a:rPr lang="en-GB" dirty="0"/>
              <a:t>the dataset’s potential for reuse</a:t>
            </a:r>
          </a:p>
          <a:p>
            <a:pPr lvl="1"/>
            <a:r>
              <a:rPr lang="en-GB" dirty="0"/>
              <a:t> data generation or collection that has required a lot of resources that would be extremely difficult, costly, or impossible to reproduce</a:t>
            </a:r>
          </a:p>
          <a:p>
            <a:r>
              <a:rPr lang="en-GB" dirty="0"/>
              <a:t>Digital Preservation Service for Research Data are offered and owned by the Ministry of Education and Culture (</a:t>
            </a:r>
            <a:r>
              <a:rPr lang="en-GB" dirty="0" err="1"/>
              <a:t>Minedu</a:t>
            </a:r>
            <a:r>
              <a:rPr lang="en-GB" dirty="0"/>
              <a:t>), and are produced, managed and further developed by CSC - IT </a:t>
            </a:r>
            <a:r>
              <a:rPr lang="en-GB" dirty="0" err="1"/>
              <a:t>Center</a:t>
            </a:r>
            <a:r>
              <a:rPr lang="en-GB" dirty="0"/>
              <a:t> for Science</a:t>
            </a:r>
            <a:r>
              <a:rPr lang="en-FI" dirty="0"/>
              <a:t> as part of the Fairdata services.</a:t>
            </a:r>
          </a:p>
        </p:txBody>
      </p:sp>
    </p:spTree>
    <p:extLst>
      <p:ext uri="{BB962C8B-B14F-4D97-AF65-F5344CB8AC3E}">
        <p14:creationId xmlns:p14="http://schemas.microsoft.com/office/powerpoint/2010/main" val="259116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7156-30F7-B94A-B90A-04CA4771461B}"/>
              </a:ext>
            </a:extLst>
          </p:cNvPr>
          <p:cNvSpPr>
            <a:spLocks noGrp="1"/>
          </p:cNvSpPr>
          <p:nvPr>
            <p:ph type="title"/>
          </p:nvPr>
        </p:nvSpPr>
        <p:spPr/>
        <p:txBody>
          <a:bodyPr/>
          <a:lstStyle/>
          <a:p>
            <a:r>
              <a:rPr lang="en-FI" dirty="0"/>
              <a:t>Fairdata Services</a:t>
            </a:r>
          </a:p>
        </p:txBody>
      </p:sp>
      <p:sp>
        <p:nvSpPr>
          <p:cNvPr id="3" name="Content Placeholder 2">
            <a:extLst>
              <a:ext uri="{FF2B5EF4-FFF2-40B4-BE49-F238E27FC236}">
                <a16:creationId xmlns:a16="http://schemas.microsoft.com/office/drawing/2014/main" id="{B52C23D8-6675-4C46-9AD3-0AE0D812453E}"/>
              </a:ext>
            </a:extLst>
          </p:cNvPr>
          <p:cNvSpPr>
            <a:spLocks noGrp="1"/>
          </p:cNvSpPr>
          <p:nvPr>
            <p:ph idx="1"/>
          </p:nvPr>
        </p:nvSpPr>
        <p:spPr>
          <a:xfrm>
            <a:off x="609602" y="1601180"/>
            <a:ext cx="8180830" cy="4523889"/>
          </a:xfrm>
        </p:spPr>
        <p:txBody>
          <a:bodyPr/>
          <a:lstStyle/>
          <a:p>
            <a:r>
              <a:rPr lang="en-FI" dirty="0"/>
              <a:t>Part of the Fairdata services, which include:</a:t>
            </a:r>
          </a:p>
          <a:p>
            <a:pPr lvl="1"/>
            <a:r>
              <a:rPr lang="en-FI" b="1" dirty="0"/>
              <a:t>IDA (</a:t>
            </a:r>
            <a:r>
              <a:rPr lang="en-GB" b="1" dirty="0"/>
              <a:t>https://</a:t>
            </a:r>
            <a:r>
              <a:rPr lang="en-GB" b="1" dirty="0" err="1"/>
              <a:t>ida.fairdata.fi</a:t>
            </a:r>
            <a:r>
              <a:rPr lang="en-GB" b="1" dirty="0"/>
              <a:t>/)</a:t>
            </a:r>
            <a:endParaRPr lang="en-FI" b="1" dirty="0"/>
          </a:p>
          <a:p>
            <a:pPr lvl="2"/>
            <a:r>
              <a:rPr lang="en-GB" dirty="0"/>
              <a:t>provides safe storage for research data</a:t>
            </a:r>
          </a:p>
          <a:p>
            <a:pPr lvl="1"/>
            <a:r>
              <a:rPr lang="en-FI" b="1" dirty="0"/>
              <a:t>Qvain (</a:t>
            </a:r>
            <a:r>
              <a:rPr lang="en-GB" b="1" dirty="0"/>
              <a:t>https://</a:t>
            </a:r>
            <a:r>
              <a:rPr lang="en-GB" b="1" dirty="0" err="1"/>
              <a:t>qvain.fairdata.fi</a:t>
            </a:r>
            <a:r>
              <a:rPr lang="en-GB" b="1" dirty="0"/>
              <a:t>)</a:t>
            </a:r>
            <a:endParaRPr lang="en-FI" b="1" dirty="0"/>
          </a:p>
          <a:p>
            <a:pPr lvl="2"/>
            <a:r>
              <a:rPr lang="en-GB" dirty="0"/>
              <a:t>Tool that helps to add metadata that fulfils the minimum requirements for digital preservation and keeps the data findable and linkable and ensures that </a:t>
            </a:r>
            <a:r>
              <a:rPr lang="en-GB" dirty="0" err="1"/>
              <a:t>Fairdata</a:t>
            </a:r>
            <a:r>
              <a:rPr lang="en-GB" dirty="0"/>
              <a:t> services are  interoperable.</a:t>
            </a:r>
            <a:endParaRPr lang="en-FI" dirty="0"/>
          </a:p>
          <a:p>
            <a:pPr lvl="1"/>
            <a:r>
              <a:rPr lang="en-FI" b="1" dirty="0"/>
              <a:t>Etsin (</a:t>
            </a:r>
            <a:r>
              <a:rPr lang="en-GB" b="1" dirty="0"/>
              <a:t>https://</a:t>
            </a:r>
            <a:r>
              <a:rPr lang="en-GB" b="1" dirty="0" err="1"/>
              <a:t>etsin.fairdata.fi</a:t>
            </a:r>
            <a:r>
              <a:rPr lang="en-GB" b="1" dirty="0"/>
              <a:t>)</a:t>
            </a:r>
            <a:endParaRPr lang="en-FI" b="1" dirty="0"/>
          </a:p>
          <a:p>
            <a:pPr lvl="2"/>
            <a:r>
              <a:rPr lang="en-GB" dirty="0" err="1"/>
              <a:t>Etsin</a:t>
            </a:r>
            <a:r>
              <a:rPr lang="en-GB" dirty="0"/>
              <a:t> is a research data finder that contains descriptive information – metadata – on research datasets.</a:t>
            </a:r>
            <a:endParaRPr lang="en-FI" dirty="0"/>
          </a:p>
          <a:p>
            <a:pPr lvl="1"/>
            <a:r>
              <a:rPr lang="en-GB" b="1" dirty="0"/>
              <a:t>DPS for Research Data </a:t>
            </a:r>
            <a:r>
              <a:rPr lang="en-FI" b="1" dirty="0"/>
              <a:t>(</a:t>
            </a:r>
            <a:r>
              <a:rPr lang="en-GB" b="1" dirty="0"/>
              <a:t>http://</a:t>
            </a:r>
            <a:r>
              <a:rPr lang="en-GB" b="1" dirty="0" err="1"/>
              <a:t>www.digitalpreservation.fi</a:t>
            </a:r>
            <a:r>
              <a:rPr lang="en-GB" b="1" dirty="0"/>
              <a:t>)</a:t>
            </a:r>
            <a:endParaRPr lang="en-FI" b="1" dirty="0"/>
          </a:p>
          <a:p>
            <a:pPr lvl="2"/>
            <a:r>
              <a:rPr lang="en-GB" dirty="0"/>
              <a:t>Digital Preservation Service for Research Data takes care of the digital preservation of research outputs. Digital preservation is the reliable storage of digital information for tens or even hundreds of years</a:t>
            </a:r>
            <a:endParaRPr lang="en-FI" dirty="0"/>
          </a:p>
        </p:txBody>
      </p:sp>
      <p:pic>
        <p:nvPicPr>
          <p:cNvPr id="5" name="Graphic 4">
            <a:extLst>
              <a:ext uri="{FF2B5EF4-FFF2-40B4-BE49-F238E27FC236}">
                <a16:creationId xmlns:a16="http://schemas.microsoft.com/office/drawing/2014/main" id="{6601CF7E-B41D-624B-826E-80AF5A177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0432" y="2367261"/>
            <a:ext cx="2967152" cy="2991725"/>
          </a:xfrm>
          <a:prstGeom prst="rect">
            <a:avLst/>
          </a:prstGeom>
        </p:spPr>
      </p:pic>
    </p:spTree>
    <p:extLst>
      <p:ext uri="{BB962C8B-B14F-4D97-AF65-F5344CB8AC3E}">
        <p14:creationId xmlns:p14="http://schemas.microsoft.com/office/powerpoint/2010/main" val="53299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FB4D7-2A06-7143-9538-318B8FF69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16" y="2974592"/>
            <a:ext cx="2891670" cy="761472"/>
          </a:xfrm>
          <a:prstGeom prst="rect">
            <a:avLst/>
          </a:prstGeom>
        </p:spPr>
      </p:pic>
      <p:sp>
        <p:nvSpPr>
          <p:cNvPr id="5" name="Rounded Rectangle 4">
            <a:extLst>
              <a:ext uri="{FF2B5EF4-FFF2-40B4-BE49-F238E27FC236}">
                <a16:creationId xmlns:a16="http://schemas.microsoft.com/office/drawing/2014/main" id="{51867916-A58D-8441-ADA1-9C4E73423802}"/>
              </a:ext>
            </a:extLst>
          </p:cNvPr>
          <p:cNvSpPr/>
          <p:nvPr/>
        </p:nvSpPr>
        <p:spPr>
          <a:xfrm>
            <a:off x="609826" y="1032547"/>
            <a:ext cx="1891068" cy="82084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i-FI" sz="1705" dirty="0" err="1">
                <a:latin typeface="Corbel" panose="020B0503020204020204" pitchFamily="34" charset="0"/>
              </a:rPr>
              <a:t>Produce</a:t>
            </a:r>
            <a:r>
              <a:rPr lang="fi-FI" sz="1705" dirty="0">
                <a:latin typeface="Corbel" panose="020B0503020204020204" pitchFamily="34" charset="0"/>
              </a:rPr>
              <a:t> </a:t>
            </a:r>
            <a:r>
              <a:rPr lang="fi-FI" sz="1705" dirty="0" err="1">
                <a:latin typeface="Corbel" panose="020B0503020204020204" pitchFamily="34" charset="0"/>
              </a:rPr>
              <a:t>research</a:t>
            </a:r>
            <a:r>
              <a:rPr lang="fi-FI" sz="1705" dirty="0">
                <a:latin typeface="Corbel" panose="020B0503020204020204" pitchFamily="34" charset="0"/>
              </a:rPr>
              <a:t> data</a:t>
            </a:r>
          </a:p>
        </p:txBody>
      </p:sp>
      <p:sp>
        <p:nvSpPr>
          <p:cNvPr id="6" name="Rounded Rectangle 5">
            <a:extLst>
              <a:ext uri="{FF2B5EF4-FFF2-40B4-BE49-F238E27FC236}">
                <a16:creationId xmlns:a16="http://schemas.microsoft.com/office/drawing/2014/main" id="{BC3D42F9-41A5-8B41-BB9E-24604D5FD9B6}"/>
              </a:ext>
            </a:extLst>
          </p:cNvPr>
          <p:cNvSpPr/>
          <p:nvPr/>
        </p:nvSpPr>
        <p:spPr>
          <a:xfrm>
            <a:off x="843655" y="2106493"/>
            <a:ext cx="4008953" cy="82084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285738" indent="-285738" algn="ctr">
              <a:buFont typeface="Arial" panose="020B0604020202020204" pitchFamily="34" charset="0"/>
              <a:buChar char="•"/>
            </a:pPr>
            <a:r>
              <a:rPr lang="fi-FI" sz="1705" dirty="0" err="1">
                <a:latin typeface="Corbel" panose="020B0503020204020204" pitchFamily="34" charset="0"/>
              </a:rPr>
              <a:t>Save</a:t>
            </a:r>
            <a:r>
              <a:rPr lang="fi-FI" sz="1705" dirty="0">
                <a:latin typeface="Corbel" panose="020B0503020204020204" pitchFamily="34" charset="0"/>
              </a:rPr>
              <a:t>, </a:t>
            </a:r>
            <a:r>
              <a:rPr lang="fi-FI" sz="1705" dirty="0" err="1">
                <a:latin typeface="Corbel" panose="020B0503020204020204" pitchFamily="34" charset="0"/>
              </a:rPr>
              <a:t>rename</a:t>
            </a:r>
            <a:r>
              <a:rPr lang="fi-FI" sz="1705" dirty="0">
                <a:latin typeface="Corbel" panose="020B0503020204020204" pitchFamily="34" charset="0"/>
              </a:rPr>
              <a:t>, </a:t>
            </a:r>
            <a:r>
              <a:rPr lang="fi-FI" sz="1705" dirty="0" err="1">
                <a:latin typeface="Corbel" panose="020B0503020204020204" pitchFamily="34" charset="0"/>
              </a:rPr>
              <a:t>organize</a:t>
            </a:r>
            <a:r>
              <a:rPr lang="fi-FI" sz="1705" dirty="0">
                <a:latin typeface="Corbel" panose="020B0503020204020204" pitchFamily="34" charset="0"/>
              </a:rPr>
              <a:t>, </a:t>
            </a:r>
            <a:r>
              <a:rPr lang="fi-FI" sz="1705" dirty="0" err="1">
                <a:latin typeface="Corbel" panose="020B0503020204020204" pitchFamily="34" charset="0"/>
              </a:rPr>
              <a:t>share</a:t>
            </a:r>
            <a:r>
              <a:rPr lang="fi-FI" sz="1705" dirty="0">
                <a:latin typeface="Corbel" panose="020B0503020204020204" pitchFamily="34" charset="0"/>
              </a:rPr>
              <a:t> data</a:t>
            </a:r>
          </a:p>
          <a:p>
            <a:pPr marL="285738" indent="-285738" algn="ctr">
              <a:buFont typeface="Arial" panose="020B0604020202020204" pitchFamily="34" charset="0"/>
              <a:buChar char="•"/>
            </a:pPr>
            <a:r>
              <a:rPr lang="fi-FI" sz="1705" b="1" u="sng" dirty="0">
                <a:latin typeface="Corbel" panose="020B0503020204020204" pitchFamily="34" charset="0"/>
              </a:rPr>
              <a:t>STORE</a:t>
            </a:r>
            <a:r>
              <a:rPr lang="fi-FI" sz="1705" dirty="0">
                <a:latin typeface="Corbel" panose="020B0503020204020204" pitchFamily="34" charset="0"/>
              </a:rPr>
              <a:t> </a:t>
            </a:r>
            <a:r>
              <a:rPr lang="fi-FI" sz="1705" dirty="0" err="1">
                <a:latin typeface="Corbel" panose="020B0503020204020204" pitchFamily="34" charset="0"/>
              </a:rPr>
              <a:t>the</a:t>
            </a:r>
            <a:r>
              <a:rPr lang="fi-FI" sz="1705" dirty="0">
                <a:latin typeface="Corbel" panose="020B0503020204020204" pitchFamily="34" charset="0"/>
              </a:rPr>
              <a:t> data in </a:t>
            </a:r>
            <a:r>
              <a:rPr lang="fi-FI" sz="1705" dirty="0" err="1">
                <a:latin typeface="Corbel" panose="020B0503020204020204" pitchFamily="34" charset="0"/>
              </a:rPr>
              <a:t>immutable</a:t>
            </a:r>
            <a:r>
              <a:rPr lang="fi-FI" sz="1705" dirty="0">
                <a:latin typeface="Corbel" panose="020B0503020204020204" pitchFamily="34" charset="0"/>
              </a:rPr>
              <a:t> </a:t>
            </a:r>
            <a:r>
              <a:rPr lang="fi-FI" sz="1705" dirty="0" err="1">
                <a:latin typeface="Corbel" panose="020B0503020204020204" pitchFamily="34" charset="0"/>
              </a:rPr>
              <a:t>state</a:t>
            </a:r>
            <a:endParaRPr lang="fi-FI" sz="1705" dirty="0">
              <a:latin typeface="Corbel" panose="020B0503020204020204" pitchFamily="34" charset="0"/>
            </a:endParaRPr>
          </a:p>
        </p:txBody>
      </p:sp>
      <p:sp>
        <p:nvSpPr>
          <p:cNvPr id="7" name="Rounded Rectangle 6">
            <a:extLst>
              <a:ext uri="{FF2B5EF4-FFF2-40B4-BE49-F238E27FC236}">
                <a16:creationId xmlns:a16="http://schemas.microsoft.com/office/drawing/2014/main" id="{5FA7097A-05FF-E541-BCE6-91DA1A17158E}"/>
              </a:ext>
            </a:extLst>
          </p:cNvPr>
          <p:cNvSpPr/>
          <p:nvPr/>
        </p:nvSpPr>
        <p:spPr>
          <a:xfrm>
            <a:off x="3778616" y="3297095"/>
            <a:ext cx="1949947" cy="124726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i-FI" sz="1705" b="1" u="sng" dirty="0">
                <a:latin typeface="Corbel" panose="020B0503020204020204" pitchFamily="34" charset="0"/>
              </a:rPr>
              <a:t>DESCRIBE</a:t>
            </a:r>
            <a:r>
              <a:rPr lang="fi-FI" sz="1705" dirty="0">
                <a:latin typeface="Corbel" panose="020B0503020204020204" pitchFamily="34" charset="0"/>
              </a:rPr>
              <a:t> </a:t>
            </a:r>
            <a:r>
              <a:rPr lang="fi-FI" sz="1705" dirty="0" err="1">
                <a:latin typeface="Corbel" panose="020B0503020204020204" pitchFamily="34" charset="0"/>
              </a:rPr>
              <a:t>the</a:t>
            </a:r>
            <a:r>
              <a:rPr lang="fi-FI" sz="1705" dirty="0">
                <a:latin typeface="Corbel" panose="020B0503020204020204" pitchFamily="34" charset="0"/>
              </a:rPr>
              <a:t> data as a </a:t>
            </a:r>
            <a:r>
              <a:rPr lang="fi-FI" sz="1705" dirty="0" err="1">
                <a:latin typeface="Corbel" panose="020B0503020204020204" pitchFamily="34" charset="0"/>
              </a:rPr>
              <a:t>research</a:t>
            </a:r>
            <a:r>
              <a:rPr lang="fi-FI" sz="1705" dirty="0">
                <a:latin typeface="Corbel" panose="020B0503020204020204" pitchFamily="34" charset="0"/>
              </a:rPr>
              <a:t> dataset (</a:t>
            </a:r>
            <a:r>
              <a:rPr lang="fi-FI" sz="1705" dirty="0" err="1">
                <a:latin typeface="Corbel" panose="020B0503020204020204" pitchFamily="34" charset="0"/>
              </a:rPr>
              <a:t>add</a:t>
            </a:r>
            <a:r>
              <a:rPr lang="fi-FI" sz="1705" dirty="0">
                <a:latin typeface="Corbel" panose="020B0503020204020204" pitchFamily="34" charset="0"/>
              </a:rPr>
              <a:t> metadata)</a:t>
            </a:r>
          </a:p>
        </p:txBody>
      </p:sp>
      <p:sp>
        <p:nvSpPr>
          <p:cNvPr id="8" name="Rounded Rectangle 7">
            <a:extLst>
              <a:ext uri="{FF2B5EF4-FFF2-40B4-BE49-F238E27FC236}">
                <a16:creationId xmlns:a16="http://schemas.microsoft.com/office/drawing/2014/main" id="{91065330-1580-954D-96E4-70F6DDA501F1}"/>
              </a:ext>
            </a:extLst>
          </p:cNvPr>
          <p:cNvSpPr/>
          <p:nvPr/>
        </p:nvSpPr>
        <p:spPr>
          <a:xfrm>
            <a:off x="6013116" y="4308515"/>
            <a:ext cx="2476398" cy="146678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i-FI" sz="1705" dirty="0">
                <a:latin typeface="Corbel" panose="020B0503020204020204" pitchFamily="34" charset="0"/>
              </a:rPr>
              <a:t>Dataset (</a:t>
            </a:r>
            <a:r>
              <a:rPr lang="fi-FI" sz="1705" dirty="0" err="1">
                <a:latin typeface="Corbel" panose="020B0503020204020204" pitchFamily="34" charset="0"/>
              </a:rPr>
              <a:t>or</a:t>
            </a:r>
            <a:r>
              <a:rPr lang="fi-FI" sz="1705" dirty="0">
                <a:latin typeface="Corbel" panose="020B0503020204020204" pitchFamily="34" charset="0"/>
              </a:rPr>
              <a:t> just </a:t>
            </a:r>
            <a:r>
              <a:rPr lang="fi-FI" sz="1705" dirty="0" err="1">
                <a:latin typeface="Corbel" panose="020B0503020204020204" pitchFamily="34" charset="0"/>
              </a:rPr>
              <a:t>its</a:t>
            </a:r>
            <a:r>
              <a:rPr lang="fi-FI" sz="1705" dirty="0">
                <a:latin typeface="Corbel" panose="020B0503020204020204" pitchFamily="34" charset="0"/>
              </a:rPr>
              <a:t> metadata) is </a:t>
            </a:r>
            <a:r>
              <a:rPr lang="fi-FI" sz="1705" dirty="0" err="1">
                <a:latin typeface="Corbel" panose="020B0503020204020204" pitchFamily="34" charset="0"/>
              </a:rPr>
              <a:t>public</a:t>
            </a:r>
            <a:r>
              <a:rPr lang="fi-FI" sz="1705" dirty="0">
                <a:latin typeface="Corbel" panose="020B0503020204020204" pitchFamily="34" charset="0"/>
              </a:rPr>
              <a:t>, </a:t>
            </a:r>
            <a:r>
              <a:rPr lang="fi-FI" sz="1705" b="1" u="sng" dirty="0">
                <a:latin typeface="Corbel" panose="020B0503020204020204" pitchFamily="34" charset="0"/>
              </a:rPr>
              <a:t>FINDABLE</a:t>
            </a:r>
            <a:r>
              <a:rPr lang="fi-FI" sz="1705" b="1" dirty="0">
                <a:latin typeface="Corbel" panose="020B0503020204020204" pitchFamily="34" charset="0"/>
              </a:rPr>
              <a:t> </a:t>
            </a:r>
            <a:r>
              <a:rPr lang="fi-FI" sz="1705" dirty="0">
                <a:latin typeface="Corbel" panose="020B0503020204020204" pitchFamily="34" charset="0"/>
              </a:rPr>
              <a:t>and </a:t>
            </a:r>
            <a:r>
              <a:rPr lang="fi-FI" sz="1705" dirty="0" err="1">
                <a:latin typeface="Corbel" panose="020B0503020204020204" pitchFamily="34" charset="0"/>
              </a:rPr>
              <a:t>citable</a:t>
            </a:r>
            <a:r>
              <a:rPr lang="fi-FI" sz="1705" dirty="0">
                <a:latin typeface="Corbel" panose="020B0503020204020204" pitchFamily="34" charset="0"/>
              </a:rPr>
              <a:t> (PID, </a:t>
            </a:r>
            <a:r>
              <a:rPr lang="fi-FI" sz="1705" dirty="0" err="1">
                <a:latin typeface="Corbel" panose="020B0503020204020204" pitchFamily="34" charset="0"/>
              </a:rPr>
              <a:t>landing</a:t>
            </a:r>
            <a:r>
              <a:rPr lang="fi-FI" sz="1705" dirty="0">
                <a:latin typeface="Corbel" panose="020B0503020204020204" pitchFamily="34" charset="0"/>
              </a:rPr>
              <a:t> </a:t>
            </a:r>
            <a:r>
              <a:rPr lang="fi-FI" sz="1705" dirty="0" err="1">
                <a:latin typeface="Corbel" panose="020B0503020204020204" pitchFamily="34" charset="0"/>
              </a:rPr>
              <a:t>page</a:t>
            </a:r>
            <a:r>
              <a:rPr lang="fi-FI" sz="1705" dirty="0">
                <a:latin typeface="Corbel" panose="020B0503020204020204" pitchFamily="34" charset="0"/>
              </a:rPr>
              <a:t>)</a:t>
            </a:r>
          </a:p>
        </p:txBody>
      </p:sp>
      <p:sp>
        <p:nvSpPr>
          <p:cNvPr id="9" name="Rounded Rectangle 8">
            <a:extLst>
              <a:ext uri="{FF2B5EF4-FFF2-40B4-BE49-F238E27FC236}">
                <a16:creationId xmlns:a16="http://schemas.microsoft.com/office/drawing/2014/main" id="{535D93F6-855D-0144-AA96-70BC5CD5ADA1}"/>
              </a:ext>
            </a:extLst>
          </p:cNvPr>
          <p:cNvSpPr/>
          <p:nvPr/>
        </p:nvSpPr>
        <p:spPr>
          <a:xfrm>
            <a:off x="9201368" y="4308515"/>
            <a:ext cx="2529736" cy="143302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i-FI" sz="1705" dirty="0">
                <a:latin typeface="Corbel" panose="020B0503020204020204" pitchFamily="34" charset="0"/>
              </a:rPr>
              <a:t>Copy dataset to </a:t>
            </a:r>
            <a:r>
              <a:rPr lang="en-GB" sz="1600" dirty="0"/>
              <a:t>DPS for Research Data</a:t>
            </a:r>
            <a:r>
              <a:rPr lang="fi-FI" sz="1705" dirty="0">
                <a:latin typeface="Corbel" panose="020B0503020204020204" pitchFamily="34" charset="0"/>
              </a:rPr>
              <a:t> for </a:t>
            </a:r>
            <a:r>
              <a:rPr lang="fi-FI" sz="1705" b="1" u="sng" dirty="0">
                <a:latin typeface="Corbel" panose="020B0503020204020204" pitchFamily="34" charset="0"/>
              </a:rPr>
              <a:t>DIGITAL PRESERVATION </a:t>
            </a:r>
            <a:r>
              <a:rPr lang="fi-FI" sz="1705" dirty="0">
                <a:latin typeface="Corbel" panose="020B0503020204020204" pitchFamily="34" charset="0"/>
              </a:rPr>
              <a:t>(</a:t>
            </a:r>
            <a:r>
              <a:rPr lang="fi-FI" sz="1705" dirty="0" err="1">
                <a:latin typeface="Corbel" panose="020B0503020204020204" pitchFamily="34" charset="0"/>
              </a:rPr>
              <a:t>requires</a:t>
            </a:r>
            <a:r>
              <a:rPr lang="fi-FI" sz="1705" dirty="0">
                <a:latin typeface="Corbel" panose="020B0503020204020204" pitchFamily="34" charset="0"/>
              </a:rPr>
              <a:t> </a:t>
            </a:r>
            <a:r>
              <a:rPr lang="fi-FI" sz="1705" dirty="0" err="1">
                <a:latin typeface="Corbel" panose="020B0503020204020204" pitchFamily="34" charset="0"/>
              </a:rPr>
              <a:t>agreement</a:t>
            </a:r>
            <a:r>
              <a:rPr lang="fi-FI" sz="1705" dirty="0">
                <a:latin typeface="Corbel" panose="020B0503020204020204" pitchFamily="34" charset="0"/>
              </a:rPr>
              <a:t>)</a:t>
            </a:r>
          </a:p>
        </p:txBody>
      </p:sp>
      <p:cxnSp>
        <p:nvCxnSpPr>
          <p:cNvPr id="10" name="Straight Arrow Connector 23">
            <a:extLst>
              <a:ext uri="{FF2B5EF4-FFF2-40B4-BE49-F238E27FC236}">
                <a16:creationId xmlns:a16="http://schemas.microsoft.com/office/drawing/2014/main" id="{4BA200F9-A298-4044-9749-F1B0666C1F11}"/>
              </a:ext>
            </a:extLst>
          </p:cNvPr>
          <p:cNvCxnSpPr>
            <a:stCxn id="7" idx="3"/>
            <a:endCxn id="8" idx="0"/>
          </p:cNvCxnSpPr>
          <p:nvPr/>
        </p:nvCxnSpPr>
        <p:spPr>
          <a:xfrm>
            <a:off x="5728563" y="3920729"/>
            <a:ext cx="1522751" cy="387784"/>
          </a:xfrm>
          <a:prstGeom prst="curvedConnector2">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1" name="Straight Arrow Connector 25">
            <a:extLst>
              <a:ext uri="{FF2B5EF4-FFF2-40B4-BE49-F238E27FC236}">
                <a16:creationId xmlns:a16="http://schemas.microsoft.com/office/drawing/2014/main" id="{A669F546-7961-7D4C-9A7B-0B680372E63A}"/>
              </a:ext>
            </a:extLst>
          </p:cNvPr>
          <p:cNvCxnSpPr>
            <a:stCxn id="5" idx="2"/>
            <a:endCxn id="6" idx="0"/>
          </p:cNvCxnSpPr>
          <p:nvPr/>
        </p:nvCxnSpPr>
        <p:spPr>
          <a:xfrm rot="16200000" flipH="1">
            <a:off x="2075197" y="1333559"/>
            <a:ext cx="253099" cy="1292771"/>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2" name="Straight Arrow Connector 37">
            <a:extLst>
              <a:ext uri="{FF2B5EF4-FFF2-40B4-BE49-F238E27FC236}">
                <a16:creationId xmlns:a16="http://schemas.microsoft.com/office/drawing/2014/main" id="{4BA77994-1A63-AB48-8BD5-D83A6A8EEEC2}"/>
              </a:ext>
            </a:extLst>
          </p:cNvPr>
          <p:cNvCxnSpPr>
            <a:endCxn id="7" idx="0"/>
          </p:cNvCxnSpPr>
          <p:nvPr/>
        </p:nvCxnSpPr>
        <p:spPr>
          <a:xfrm rot="16200000" flipH="1">
            <a:off x="4034796" y="2578301"/>
            <a:ext cx="369753" cy="1067834"/>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40">
            <a:extLst>
              <a:ext uri="{FF2B5EF4-FFF2-40B4-BE49-F238E27FC236}">
                <a16:creationId xmlns:a16="http://schemas.microsoft.com/office/drawing/2014/main" id="{9680E6A2-9919-7D44-8298-44FB9DD126A5}"/>
              </a:ext>
            </a:extLst>
          </p:cNvPr>
          <p:cNvCxnSpPr>
            <a:stCxn id="7" idx="3"/>
            <a:endCxn id="9" idx="0"/>
          </p:cNvCxnSpPr>
          <p:nvPr/>
        </p:nvCxnSpPr>
        <p:spPr>
          <a:xfrm>
            <a:off x="5728564" y="3920729"/>
            <a:ext cx="4737673" cy="387784"/>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5C29D6BB-5122-3042-BBEF-AA17089CF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530" y="5872829"/>
            <a:ext cx="3117571" cy="769000"/>
          </a:xfrm>
          <a:prstGeom prst="rect">
            <a:avLst/>
          </a:prstGeom>
        </p:spPr>
      </p:pic>
      <p:pic>
        <p:nvPicPr>
          <p:cNvPr id="15" name="Picture 14">
            <a:extLst>
              <a:ext uri="{FF2B5EF4-FFF2-40B4-BE49-F238E27FC236}">
                <a16:creationId xmlns:a16="http://schemas.microsoft.com/office/drawing/2014/main" id="{D8918F2E-0CC5-0140-B75E-F1B202A06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1239" y="4641894"/>
            <a:ext cx="3159601" cy="737241"/>
          </a:xfrm>
          <a:prstGeom prst="rect">
            <a:avLst/>
          </a:prstGeom>
        </p:spPr>
      </p:pic>
      <p:pic>
        <p:nvPicPr>
          <p:cNvPr id="16" name="Picture 15">
            <a:extLst>
              <a:ext uri="{FF2B5EF4-FFF2-40B4-BE49-F238E27FC236}">
                <a16:creationId xmlns:a16="http://schemas.microsoft.com/office/drawing/2014/main" id="{DCCBA8DD-D77B-5942-9FC6-B6B877E97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1825" y="5848475"/>
            <a:ext cx="2928825" cy="761495"/>
          </a:xfrm>
          <a:prstGeom prst="rect">
            <a:avLst/>
          </a:prstGeom>
        </p:spPr>
      </p:pic>
      <p:sp>
        <p:nvSpPr>
          <p:cNvPr id="17" name="Content Placeholder 7">
            <a:extLst>
              <a:ext uri="{FF2B5EF4-FFF2-40B4-BE49-F238E27FC236}">
                <a16:creationId xmlns:a16="http://schemas.microsoft.com/office/drawing/2014/main" id="{2C08509A-4049-A64F-ACD4-D4C9AB914E54}"/>
              </a:ext>
            </a:extLst>
          </p:cNvPr>
          <p:cNvSpPr txBox="1">
            <a:spLocks/>
          </p:cNvSpPr>
          <p:nvPr/>
        </p:nvSpPr>
        <p:spPr bwMode="auto">
          <a:xfrm>
            <a:off x="6013116" y="356021"/>
            <a:ext cx="5829579" cy="2658750"/>
          </a:xfrm>
          <a:prstGeom prst="round2Diag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vert="horz" wrap="square" lIns="67033" tIns="33516" rIns="67033" bIns="33516" numCol="1" anchor="t" anchorCtr="0" compatLnSpc="1">
            <a:prstTxWarp prst="textNoShape">
              <a:avLst/>
            </a:prstTxWarp>
          </a:bodyPr>
          <a:lstStyle>
            <a:lvl1pPr marL="190466" indent="-190466" algn="l" defTabSz="446539" rtl="0" eaLnBrk="1" fontAlgn="base" hangingPunct="1">
              <a:lnSpc>
                <a:spcPct val="110000"/>
              </a:lnSpc>
              <a:spcBef>
                <a:spcPts val="1166"/>
              </a:spcBef>
              <a:spcAft>
                <a:spcPct val="0"/>
              </a:spcAft>
              <a:buFont typeface="Arial" charset="0"/>
              <a:buChar char="•"/>
              <a:defRPr sz="2400" kern="1200">
                <a:solidFill>
                  <a:schemeClr val="dk1"/>
                </a:solidFill>
                <a:latin typeface="+mn-lt"/>
                <a:ea typeface="+mn-ea"/>
                <a:cs typeface="+mn-cs"/>
              </a:defRPr>
            </a:lvl1pPr>
            <a:lvl2pPr marL="513665" marR="0" indent="-172393" algn="l" defTabSz="446819" rtl="0" eaLnBrk="1" fontAlgn="auto" latinLnBrk="0" hangingPunct="1">
              <a:lnSpc>
                <a:spcPct val="100000"/>
              </a:lnSpc>
              <a:spcBef>
                <a:spcPct val="20000"/>
              </a:spcBef>
              <a:spcAft>
                <a:spcPts val="0"/>
              </a:spcAft>
              <a:buClrTx/>
              <a:buSzTx/>
              <a:buFont typeface="Courier New"/>
              <a:buChar char="o"/>
              <a:tabLst/>
              <a:defRPr sz="2000" kern="1200">
                <a:solidFill>
                  <a:schemeClr val="dk1"/>
                </a:solidFill>
                <a:latin typeface="+mn-lt"/>
                <a:ea typeface="+mn-ea"/>
                <a:cs typeface="+mn-cs"/>
              </a:defRPr>
            </a:lvl2pPr>
            <a:lvl3pPr marL="1289438" marR="0" indent="-172393" algn="l" defTabSz="446819" rtl="0" eaLnBrk="1" fontAlgn="auto" latinLnBrk="0" hangingPunct="1">
              <a:lnSpc>
                <a:spcPct val="100000"/>
              </a:lnSpc>
              <a:spcBef>
                <a:spcPct val="20000"/>
              </a:spcBef>
              <a:spcAft>
                <a:spcPts val="0"/>
              </a:spcAft>
              <a:buClrTx/>
              <a:buSzTx/>
              <a:buFont typeface="Courier New"/>
              <a:buChar char="o"/>
              <a:tabLst/>
              <a:defRPr sz="1800" kern="1200">
                <a:solidFill>
                  <a:schemeClr val="dk1"/>
                </a:solidFill>
                <a:latin typeface="+mn-lt"/>
                <a:ea typeface="+mn-ea"/>
                <a:cs typeface="+mn-cs"/>
              </a:defRPr>
            </a:lvl3pPr>
            <a:lvl4pPr marL="1736258" marR="0" indent="-172393" algn="l" defTabSz="446819" rtl="0" eaLnBrk="1" fontAlgn="auto" latinLnBrk="0" hangingPunct="1">
              <a:lnSpc>
                <a:spcPct val="100000"/>
              </a:lnSpc>
              <a:spcBef>
                <a:spcPct val="20000"/>
              </a:spcBef>
              <a:spcAft>
                <a:spcPts val="0"/>
              </a:spcAft>
              <a:buClrTx/>
              <a:buSzTx/>
              <a:buFont typeface="Courier New"/>
              <a:buChar char="o"/>
              <a:tabLst/>
              <a:defRPr sz="1800" kern="1200">
                <a:solidFill>
                  <a:schemeClr val="dk1"/>
                </a:solidFill>
                <a:latin typeface="+mn-lt"/>
                <a:ea typeface="+mn-ea"/>
                <a:cs typeface="+mn-cs"/>
              </a:defRPr>
            </a:lvl4pPr>
            <a:lvl5pPr marL="2010481" indent="-118513" algn="l" defTabSz="446539" rtl="0" eaLnBrk="1" fontAlgn="base" hangingPunct="1">
              <a:spcBef>
                <a:spcPct val="20000"/>
              </a:spcBef>
              <a:spcAft>
                <a:spcPct val="0"/>
              </a:spcAft>
              <a:buFont typeface="Arial" charset="0"/>
              <a:buChar char="»"/>
              <a:defRPr sz="1100" kern="1200">
                <a:solidFill>
                  <a:schemeClr val="dk1"/>
                </a:solidFill>
                <a:latin typeface="Corbel"/>
                <a:ea typeface="+mn-ea"/>
                <a:cs typeface="Corbel"/>
              </a:defRPr>
            </a:lvl5pPr>
            <a:lvl6pPr marL="2457500" indent="-223409" algn="l" defTabSz="446819" rtl="0" eaLnBrk="1" latinLnBrk="0" hangingPunct="1">
              <a:spcBef>
                <a:spcPct val="20000"/>
              </a:spcBef>
              <a:buFont typeface="Arial"/>
              <a:buChar char="•"/>
              <a:defRPr sz="2000" kern="1200">
                <a:solidFill>
                  <a:schemeClr val="dk1"/>
                </a:solidFill>
                <a:latin typeface="+mn-lt"/>
                <a:ea typeface="+mn-ea"/>
                <a:cs typeface="+mn-cs"/>
              </a:defRPr>
            </a:lvl6pPr>
            <a:lvl7pPr marL="2904318" indent="-223409" algn="l" defTabSz="446819" rtl="0" eaLnBrk="1" latinLnBrk="0" hangingPunct="1">
              <a:spcBef>
                <a:spcPct val="20000"/>
              </a:spcBef>
              <a:buFont typeface="Arial"/>
              <a:buChar char="•"/>
              <a:defRPr sz="2000" kern="1200">
                <a:solidFill>
                  <a:schemeClr val="dk1"/>
                </a:solidFill>
                <a:latin typeface="+mn-lt"/>
                <a:ea typeface="+mn-ea"/>
                <a:cs typeface="+mn-cs"/>
              </a:defRPr>
            </a:lvl7pPr>
            <a:lvl8pPr marL="3351137" indent="-223409" algn="l" defTabSz="446819" rtl="0" eaLnBrk="1" latinLnBrk="0" hangingPunct="1">
              <a:spcBef>
                <a:spcPct val="20000"/>
              </a:spcBef>
              <a:buFont typeface="Arial"/>
              <a:buChar char="•"/>
              <a:defRPr sz="2000" kern="1200">
                <a:solidFill>
                  <a:schemeClr val="dk1"/>
                </a:solidFill>
                <a:latin typeface="+mn-lt"/>
                <a:ea typeface="+mn-ea"/>
                <a:cs typeface="+mn-cs"/>
              </a:defRPr>
            </a:lvl8pPr>
            <a:lvl9pPr marL="3797954" indent="-223409" algn="l" defTabSz="446819" rtl="0" eaLnBrk="1" latinLnBrk="0" hangingPunct="1">
              <a:spcBef>
                <a:spcPct val="20000"/>
              </a:spcBef>
              <a:buFont typeface="Arial"/>
              <a:buChar char="•"/>
              <a:defRPr sz="2000" kern="1200">
                <a:solidFill>
                  <a:schemeClr val="dk1"/>
                </a:solidFill>
                <a:latin typeface="+mn-lt"/>
                <a:ea typeface="+mn-ea"/>
                <a:cs typeface="+mn-cs"/>
              </a:defRPr>
            </a:lvl9pPr>
          </a:lstStyle>
          <a:p>
            <a:pPr marL="0" indent="0">
              <a:buSzPct val="100000"/>
              <a:buFont typeface="Arial" charset="0"/>
              <a:buNone/>
            </a:pPr>
            <a:r>
              <a:rPr lang="fi-FI" sz="1600">
                <a:solidFill>
                  <a:schemeClr val="accent1">
                    <a:lumMod val="75000"/>
                  </a:schemeClr>
                </a:solidFill>
                <a:latin typeface="Corbel" panose="020B0503020204020204" pitchFamily="34" charset="0"/>
              </a:rPr>
              <a:t>Services, which </a:t>
            </a:r>
          </a:p>
          <a:p>
            <a:pPr lvl="1">
              <a:buSzPct val="100000"/>
            </a:pPr>
            <a:r>
              <a:rPr lang="fi-FI" sz="1600">
                <a:solidFill>
                  <a:schemeClr val="accent1">
                    <a:lumMod val="75000"/>
                  </a:schemeClr>
                </a:solidFill>
                <a:latin typeface="Corbel" panose="020B0503020204020204" pitchFamily="34" charset="0"/>
              </a:rPr>
              <a:t>help to make research data and related metadata </a:t>
            </a:r>
            <a:r>
              <a:rPr lang="fi-FI" sz="1600" b="1">
                <a:solidFill>
                  <a:schemeClr val="accent1">
                    <a:lumMod val="75000"/>
                  </a:schemeClr>
                </a:solidFill>
                <a:latin typeface="Corbel" panose="020B0503020204020204" pitchFamily="34" charset="0"/>
              </a:rPr>
              <a:t>Findable, Accessible, Interoperable, Re-usable</a:t>
            </a:r>
            <a:r>
              <a:rPr lang="fi-FI" sz="1600">
                <a:solidFill>
                  <a:schemeClr val="accent1">
                    <a:lumMod val="75000"/>
                  </a:schemeClr>
                </a:solidFill>
                <a:latin typeface="Corbel" panose="020B0503020204020204" pitchFamily="34" charset="0"/>
              </a:rPr>
              <a:t> </a:t>
            </a:r>
          </a:p>
          <a:p>
            <a:pPr lvl="1">
              <a:buSzPct val="100000"/>
            </a:pPr>
            <a:r>
              <a:rPr lang="fi-FI" sz="1600">
                <a:solidFill>
                  <a:schemeClr val="accent1">
                    <a:lumMod val="75000"/>
                  </a:schemeClr>
                </a:solidFill>
                <a:latin typeface="Corbel" panose="020B0503020204020204" pitchFamily="34" charset="0"/>
              </a:rPr>
              <a:t>focus on the later parts of data lifecycle, when data are becoming mature</a:t>
            </a:r>
          </a:p>
          <a:p>
            <a:pPr marL="0" indent="0">
              <a:buFont typeface="Arial" charset="0"/>
              <a:buNone/>
            </a:pPr>
            <a:r>
              <a:rPr lang="fi-FI" sz="1600">
                <a:solidFill>
                  <a:schemeClr val="accent1">
                    <a:lumMod val="75000"/>
                  </a:schemeClr>
                </a:solidFill>
                <a:latin typeface="Corbel" panose="020B0503020204020204" pitchFamily="34" charset="0"/>
              </a:rPr>
              <a:t>Funders and research journals recommend or may even require access to research data</a:t>
            </a:r>
          </a:p>
          <a:p>
            <a:pPr marL="0" indent="0">
              <a:buFont typeface="Arial" charset="0"/>
              <a:buNone/>
            </a:pPr>
            <a:r>
              <a:rPr lang="fi-FI" sz="1399">
                <a:latin typeface="Corbel" panose="020B0503020204020204" pitchFamily="34" charset="0"/>
                <a:hlinkClick r:id="rId7"/>
              </a:rPr>
              <a:t>https://www.force11.org/group/fairgroup/fairprinciples</a:t>
            </a:r>
            <a:endParaRPr lang="fi-FI" sz="16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51897441"/>
      </p:ext>
    </p:extLst>
  </p:cSld>
  <p:clrMapOvr>
    <a:masterClrMapping/>
  </p:clrMapOvr>
</p:sld>
</file>

<file path=ppt/theme/theme1.xml><?xml version="1.0" encoding="utf-8"?>
<a:theme xmlns:a="http://schemas.openxmlformats.org/drawingml/2006/main" name="CSC_template_2017">
  <a:themeElements>
    <a:clrScheme name="Custom 15">
      <a:dk1>
        <a:srgbClr val="006778"/>
      </a:dk1>
      <a:lt1>
        <a:srgbClr val="FFFFFF"/>
      </a:lt1>
      <a:dk2>
        <a:srgbClr val="830051"/>
      </a:dk2>
      <a:lt2>
        <a:srgbClr val="FFFFFF"/>
      </a:lt2>
      <a:accent1>
        <a:srgbClr val="006778"/>
      </a:accent1>
      <a:accent2>
        <a:srgbClr val="830051"/>
      </a:accent2>
      <a:accent3>
        <a:srgbClr val="5E6971"/>
      </a:accent3>
      <a:accent4>
        <a:srgbClr val="025B96"/>
      </a:accent4>
      <a:accent5>
        <a:srgbClr val="92C746"/>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_template_2019" id="{78346274-15C2-3345-A713-023BD6478522}" vid="{D7AA20EA-1214-A441-BE1E-A1601B1F9E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esentations xmlns="5b92892c-7639-4d25-8599-0c2b88216d11">true</Presentations>
    <BestPractices xmlns="5b92892c-7639-4d25-8599-0c2b88216d11">false</BestPractices>
    <PublishingExpirationDate xmlns="http://schemas.microsoft.com/sharepoint/v3" xsi:nil="true"/>
    <PublishingStartDate xmlns="http://schemas.microsoft.com/sharepoint/v3" xsi:nil="true"/>
    <CSCBrand xmlns="5b92892c-7639-4d25-8599-0c2b88216d11">false</CSCBran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A498AC3904B248B34AC7704AF7A6D5" ma:contentTypeVersion="4" ma:contentTypeDescription="Create a new document." ma:contentTypeScope="" ma:versionID="5c4e0d2f5dc995849302d77d553ba11a">
  <xsd:schema xmlns:xsd="http://www.w3.org/2001/XMLSchema" xmlns:xs="http://www.w3.org/2001/XMLSchema" xmlns:p="http://schemas.microsoft.com/office/2006/metadata/properties" xmlns:ns1="http://schemas.microsoft.com/sharepoint/v3" xmlns:ns2="5b92892c-7639-4d25-8599-0c2b88216d11" targetNamespace="http://schemas.microsoft.com/office/2006/metadata/properties" ma:root="true" ma:fieldsID="e127086a23f828037198a7d57bdcf8de" ns1:_="" ns2:_="">
    <xsd:import namespace="http://schemas.microsoft.com/sharepoint/v3"/>
    <xsd:import namespace="5b92892c-7639-4d25-8599-0c2b88216d11"/>
    <xsd:element name="properties">
      <xsd:complexType>
        <xsd:sequence>
          <xsd:element name="documentManagement">
            <xsd:complexType>
              <xsd:all>
                <xsd:element ref="ns1:PublishingStartDate" minOccurs="0"/>
                <xsd:element ref="ns1:PublishingExpirationDate" minOccurs="0"/>
                <xsd:element ref="ns2:BestPractices" minOccurs="0"/>
                <xsd:element ref="ns2:CSCBrand" minOccurs="0"/>
                <xsd:element ref="ns2:Present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92892c-7639-4d25-8599-0c2b88216d11" elementFormDefault="qualified">
    <xsd:import namespace="http://schemas.microsoft.com/office/2006/documentManagement/types"/>
    <xsd:import namespace="http://schemas.microsoft.com/office/infopath/2007/PartnerControls"/>
    <xsd:element name="BestPractices" ma:index="10" nillable="true" ma:displayName="Best Practices" ma:default="0" ma:internalName="BestPractices">
      <xsd:simpleType>
        <xsd:restriction base="dms:Boolean"/>
      </xsd:simpleType>
    </xsd:element>
    <xsd:element name="CSCBrand" ma:index="11" nillable="true" ma:displayName="CSC Brand" ma:default="0" ma:internalName="CSCBrand">
      <xsd:simpleType>
        <xsd:restriction base="dms:Boolean"/>
      </xsd:simpleType>
    </xsd:element>
    <xsd:element name="Presentations" ma:index="12" nillable="true" ma:displayName="Presentations" ma:default="0" ma:internalName="Presentation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8522EB-21DE-46A5-A25F-4CAAB9B5329E}">
  <ds:schemaRefs>
    <ds:schemaRef ds:uri="http://schemas.microsoft.com/sharepoint/v3/contenttype/forms"/>
  </ds:schemaRefs>
</ds:datastoreItem>
</file>

<file path=customXml/itemProps2.xml><?xml version="1.0" encoding="utf-8"?>
<ds:datastoreItem xmlns:ds="http://schemas.openxmlformats.org/officeDocument/2006/customXml" ds:itemID="{FB98A3F4-F572-40C1-A32F-15FF12C1612A}">
  <ds:schemaRefs>
    <ds:schemaRef ds:uri="http://purl.org/dc/elements/1.1/"/>
    <ds:schemaRef ds:uri="http://schemas.microsoft.com/sharepoint/v3"/>
    <ds:schemaRef ds:uri="http://schemas.openxmlformats.org/package/2006/metadata/core-properties"/>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5b92892c-7639-4d25-8599-0c2b88216d11"/>
  </ds:schemaRefs>
</ds:datastoreItem>
</file>

<file path=customXml/itemProps3.xml><?xml version="1.0" encoding="utf-8"?>
<ds:datastoreItem xmlns:ds="http://schemas.openxmlformats.org/officeDocument/2006/customXml" ds:itemID="{9A399B23-6741-47DE-898D-BBA4428F6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92892c-7639-4d25-8599-0c2b8821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CSC PowerPoint-template</Template>
  <TotalTime>15796</TotalTime>
  <Words>2490</Words>
  <Application>Microsoft Macintosh PowerPoint</Application>
  <PresentationFormat>Widescreen</PresentationFormat>
  <Paragraphs>284</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ＭＳ Ｐゴシック</vt:lpstr>
      <vt:lpstr>American Typewriter</vt:lpstr>
      <vt:lpstr>Arial</vt:lpstr>
      <vt:lpstr>Arial Black</vt:lpstr>
      <vt:lpstr>Calibri</vt:lpstr>
      <vt:lpstr>Candara</vt:lpstr>
      <vt:lpstr>Corbel</vt:lpstr>
      <vt:lpstr>Courier New</vt:lpstr>
      <vt:lpstr>Verdana</vt:lpstr>
      <vt:lpstr>Wingdings</vt:lpstr>
      <vt:lpstr>CSC_template_2017</vt:lpstr>
      <vt:lpstr>Research data management and digital preservation </vt:lpstr>
      <vt:lpstr>Manage well and get preserved! -series</vt:lpstr>
      <vt:lpstr>Manage well and get preserved! -series:</vt:lpstr>
      <vt:lpstr>What is research data management?</vt:lpstr>
      <vt:lpstr>Research data management life cycle</vt:lpstr>
      <vt:lpstr>Digital preservation</vt:lpstr>
      <vt:lpstr>Digital preservation service for research data in Finland</vt:lpstr>
      <vt:lpstr>Fairdata Services</vt:lpstr>
      <vt:lpstr>PowerPoint Presentation</vt:lpstr>
      <vt:lpstr>Digital Preservation Service for Research Data at CSC</vt:lpstr>
      <vt:lpstr>Different preservation levels</vt:lpstr>
      <vt:lpstr>Digital Preservation Service (DPS) for Research data – how to and who does what?</vt:lpstr>
      <vt:lpstr>Becoming a partner of Digital Preservation</vt:lpstr>
      <vt:lpstr>PowerPoint Presentation</vt:lpstr>
      <vt:lpstr>PowerPoint Presentation</vt:lpstr>
      <vt:lpstr>From collection to preservation</vt:lpstr>
      <vt:lpstr>Data specifications</vt:lpstr>
      <vt:lpstr>Metadata</vt:lpstr>
      <vt:lpstr>Different kinds of metadata</vt:lpstr>
      <vt:lpstr>Data licensing</vt:lpstr>
      <vt:lpstr>File formats</vt:lpstr>
      <vt:lpstr>Digital preservation threats</vt:lpstr>
      <vt:lpstr>Intelligibility, or loss of the meaning of content.</vt:lpstr>
      <vt:lpstr>Once preserved, then what?</vt:lpstr>
      <vt:lpstr>Key messages</vt:lpstr>
      <vt:lpstr>PowerPoint Presentation</vt:lpstr>
      <vt:lpstr>Thank you!  This webinar, as well as all other parts of the Manage well and get preserved! -series will be available on CSC´s YouTube data management playlist. The series will be produced by Summer 2021.</vt:lpstr>
      <vt:lpstr>Questions?</vt:lpstr>
      <vt:lpstr>PowerPoint Presentation</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Savolainen</dc:creator>
  <cp:lastModifiedBy>Microsoft Office User</cp:lastModifiedBy>
  <cp:revision>110</cp:revision>
  <cp:lastPrinted>2020-09-11T06:43:53Z</cp:lastPrinted>
  <dcterms:created xsi:type="dcterms:W3CDTF">2019-03-01T11:20:22Z</dcterms:created>
  <dcterms:modified xsi:type="dcterms:W3CDTF">2020-09-11T08:02:59Z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0x0101000DA498AC3904B248B34AC7704AF7A6D5</vt:lpwstr>
  </property>
</Properties>
</file>