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1" r:id="rId6"/>
    <p:sldId id="258" r:id="rId7"/>
    <p:sldId id="262" r:id="rId8"/>
    <p:sldId id="263" r:id="rId9"/>
    <p:sldId id="264" r:id="rId10"/>
    <p:sldId id="257" r:id="rId11"/>
  </p:sldIdLst>
  <p:sldSz cx="9144000" cy="4827588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A6"/>
    <a:srgbClr val="EA1D77"/>
    <a:srgbClr val="D0DCED"/>
    <a:srgbClr val="006B99"/>
    <a:srgbClr val="002F5F"/>
    <a:srgbClr val="006778"/>
    <a:srgbClr val="475056"/>
    <a:srgbClr val="F05422"/>
    <a:srgbClr val="025C96"/>
    <a:srgbClr val="E2E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7"/>
    <p:restoredTop sz="96327"/>
  </p:normalViewPr>
  <p:slideViewPr>
    <p:cSldViewPr snapToGrid="0" snapToObjects="1">
      <p:cViewPr varScale="1">
        <p:scale>
          <a:sx n="59" d="100"/>
          <a:sy n="59" d="100"/>
        </p:scale>
        <p:origin x="816" y="48"/>
      </p:cViewPr>
      <p:guideLst>
        <p:guide orient="horz" pos="15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23ED28-5A5F-0941-B89F-F4AF178830ED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72242C-D862-4449-9C84-1E36A6DEC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80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0F748F-9A13-4D4A-B1D7-80D08782129D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2563" y="685800"/>
            <a:ext cx="6492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EE56C2-9F01-D046-B9C3-ECC31849E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3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057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70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81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93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www.facebook.com/CSCfi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-1" y="3625054"/>
            <a:ext cx="2159988" cy="1202533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423"/>
            <a:ext cx="2164256" cy="2048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02" y="3629811"/>
            <a:ext cx="5293821" cy="11992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59" y="-1433"/>
            <a:ext cx="6988741" cy="161432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159987" y="1608138"/>
            <a:ext cx="6984013" cy="2030818"/>
          </a:xfrm>
          <a:prstGeom prst="rect">
            <a:avLst/>
          </a:prstGeom>
          <a:solidFill>
            <a:srgbClr val="D0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8" y="1996886"/>
            <a:ext cx="5338467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rgbClr val="025C96"/>
                </a:solidFill>
                <a:latin typeface="Corbel"/>
                <a:cs typeface="Corbe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8" y="3025630"/>
            <a:ext cx="5338467" cy="352134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025C96"/>
                </a:solidFill>
                <a:latin typeface="Corbel"/>
                <a:cs typeface="Corbel"/>
              </a:defRPr>
            </a:lvl1pPr>
            <a:lvl2pPr marL="33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0" y="0"/>
            <a:ext cx="2159987" cy="1608138"/>
          </a:xfrm>
          <a:prstGeom prst="rect">
            <a:avLst/>
          </a:prstGeom>
          <a:solidFill>
            <a:srgbClr val="025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0" y="3301640"/>
            <a:ext cx="338628" cy="337316"/>
          </a:xfrm>
          <a:prstGeom prst="rect">
            <a:avLst/>
          </a:prstGeom>
          <a:solidFill>
            <a:srgbClr val="002F5F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7444966" y="3638956"/>
            <a:ext cx="1705384" cy="1188634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8791566" y="3287258"/>
            <a:ext cx="356400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7075508" y="3646488"/>
            <a:ext cx="372146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550366" y="3638956"/>
            <a:ext cx="241200" cy="239432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 rot="10800000">
            <a:off x="1906443" y="3628907"/>
            <a:ext cx="251356" cy="671152"/>
          </a:xfrm>
          <a:prstGeom prst="rect">
            <a:avLst/>
          </a:prstGeom>
          <a:solidFill>
            <a:srgbClr val="025C96">
              <a:alpha val="42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13" y="297843"/>
            <a:ext cx="1051560" cy="10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519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4711315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7158-70CB-DA43-BE72-927191FCEB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536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1605057"/>
            <a:ext cx="9144000" cy="31066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5763986" y="5265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098721" y="5347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5437414" y="56251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grpSp>
        <p:nvGrpSpPr>
          <p:cNvPr id="64" name="Group 34"/>
          <p:cNvGrpSpPr>
            <a:grpSpLocks/>
          </p:cNvGrpSpPr>
          <p:nvPr userDrawn="1"/>
        </p:nvGrpSpPr>
        <p:grpSpPr bwMode="auto">
          <a:xfrm>
            <a:off x="6828028" y="3124200"/>
            <a:ext cx="2319338" cy="74613"/>
            <a:chOff x="8913156" y="2232185"/>
            <a:chExt cx="3272924" cy="56821"/>
          </a:xfrm>
        </p:grpSpPr>
        <p:sp>
          <p:nvSpPr>
            <p:cNvPr id="65" name="Rectangle 6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87494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812"/>
            <a:ext cx="9144000" cy="3095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32600" y="3128772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420040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4727575"/>
          </a:xfrm>
          <a:prstGeom prst="rect">
            <a:avLst/>
          </a:prstGeom>
          <a:solidFill>
            <a:srgbClr val="EA1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547"/>
            <a:ext cx="9144000" cy="3109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28028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996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" y="1612027"/>
            <a:ext cx="9144000" cy="31081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0544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00BA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" y="1605303"/>
            <a:ext cx="9138984" cy="31063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862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6" y="1608364"/>
            <a:ext cx="9146159" cy="3114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grpSp>
        <p:nvGrpSpPr>
          <p:cNvPr id="38" name="Group 34"/>
          <p:cNvGrpSpPr>
            <a:grpSpLocks/>
          </p:cNvGrpSpPr>
          <p:nvPr userDrawn="1"/>
        </p:nvGrpSpPr>
        <p:grpSpPr bwMode="auto">
          <a:xfrm>
            <a:off x="6837172" y="3119628"/>
            <a:ext cx="2319338" cy="74613"/>
            <a:chOff x="8913156" y="2232185"/>
            <a:chExt cx="3272924" cy="56821"/>
          </a:xfrm>
        </p:grpSpPr>
        <p:sp>
          <p:nvSpPr>
            <p:cNvPr id="39" name="Rectangle 38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39630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13267"/>
            <a:ext cx="9147362" cy="31020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grpSp>
        <p:nvGrpSpPr>
          <p:cNvPr id="33" name="Group 34"/>
          <p:cNvGrpSpPr>
            <a:grpSpLocks/>
          </p:cNvGrpSpPr>
          <p:nvPr userDrawn="1"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34" name="Rectangle 3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28951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sivu_1_om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4" name="Rectangle 2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" y="1611436"/>
            <a:ext cx="4557713" cy="3101055"/>
          </a:xfr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57711" y="1611005"/>
            <a:ext cx="2274952" cy="3106574"/>
          </a:xfr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32668" y="1611010"/>
            <a:ext cx="2311337" cy="1556047"/>
          </a:xfr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32668" y="3199240"/>
            <a:ext cx="2311337" cy="1512825"/>
          </a:xfr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1547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2275" y="0"/>
            <a:ext cx="1101725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44" tIns="33522" rIns="67044" bIns="33522" anchor="ctr"/>
          <a:lstStyle/>
          <a:p>
            <a:pPr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5584825" y="2401888"/>
            <a:ext cx="219392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  <a:latin typeface="Corbel" charset="0"/>
                <a:cs typeface="Corbel" charset="0"/>
              </a:rPr>
              <a:t>facebook.com/CSCfi</a:t>
            </a:r>
            <a:endParaRPr lang="en-US" sz="900">
              <a:solidFill>
                <a:srgbClr val="5E6A71"/>
              </a:solidFill>
            </a:endParaRPr>
          </a:p>
        </p:txBody>
      </p: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5584825" y="2809875"/>
            <a:ext cx="16002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twitter.com/CSCfi</a:t>
            </a:r>
            <a:endParaRPr lang="en-US" sz="9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>
            <a:off x="5584825" y="3216275"/>
            <a:ext cx="27305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pl-PL" sz="900">
                <a:solidFill>
                  <a:srgbClr val="5E6A71"/>
                </a:solidFill>
              </a:rPr>
              <a:t>youtube.com/CSCfi</a:t>
            </a:r>
            <a:endParaRPr lang="pl-PL" sz="9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5584825" y="36226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linkedin.com/company/csc---it-center-for-science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0" y="2374900"/>
            <a:ext cx="0" cy="1893888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3706813" y="715963"/>
            <a:ext cx="1730375" cy="1031875"/>
            <a:chOff x="3018474" y="609992"/>
            <a:chExt cx="2171462" cy="1379264"/>
          </a:xfrm>
        </p:grpSpPr>
        <p:sp>
          <p:nvSpPr>
            <p:cNvPr id="3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3767529" y="1798281"/>
              <a:ext cx="651438" cy="190975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6778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-4763" y="4687888"/>
            <a:ext cx="1648632" cy="1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044" tIns="33522" rIns="67044" bIns="33522">
            <a:spAutoFit/>
          </a:bodyPr>
          <a:lstStyle/>
          <a:p>
            <a:r>
              <a:rPr lang="fi-FI" sz="600" dirty="0">
                <a:solidFill>
                  <a:srgbClr val="FFFFFF"/>
                </a:solidFill>
              </a:rPr>
              <a:t>Kuvat </a:t>
            </a:r>
            <a:r>
              <a:rPr lang="fi-FI" sz="600" dirty="0" err="1">
                <a:solidFill>
                  <a:srgbClr val="FFFFFF"/>
                </a:solidFill>
              </a:rPr>
              <a:t>CSC:n</a:t>
            </a:r>
            <a:r>
              <a:rPr lang="fi-FI" sz="600" dirty="0">
                <a:solidFill>
                  <a:srgbClr val="FFFFFF"/>
                </a:solidFill>
              </a:rPr>
              <a:t> arkisto, Adobe </a:t>
            </a:r>
            <a:r>
              <a:rPr lang="fi-FI" sz="600" dirty="0" err="1">
                <a:solidFill>
                  <a:srgbClr val="FFFFFF"/>
                </a:solidFill>
              </a:rPr>
              <a:t>Stock</a:t>
            </a:r>
            <a:r>
              <a:rPr lang="fi-FI" sz="600" dirty="0">
                <a:solidFill>
                  <a:srgbClr val="FFFFFF"/>
                </a:solidFill>
              </a:rPr>
              <a:t> ja </a:t>
            </a:r>
            <a:r>
              <a:rPr lang="fi-FI" sz="600" dirty="0" err="1">
                <a:solidFill>
                  <a:srgbClr val="FFFFFF"/>
                </a:solidFill>
              </a:rPr>
              <a:t>Thinkstock</a:t>
            </a:r>
            <a:endParaRPr lang="fi-FI" sz="600" dirty="0">
              <a:solidFill>
                <a:srgbClr val="FFFFFF"/>
              </a:solidFill>
            </a:endParaRPr>
          </a:p>
        </p:txBody>
      </p:sp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5584825" y="40290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github.com/CSCfi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2304680" y="2374148"/>
            <a:ext cx="1963641" cy="271059"/>
          </a:xfrm>
        </p:spPr>
        <p:txBody>
          <a:bodyPr lIns="0"/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254913" indent="0">
              <a:buFont typeface="Arial"/>
              <a:buNone/>
              <a:defRPr sz="900"/>
            </a:lvl2pPr>
            <a:lvl3pPr marL="838069" indent="0">
              <a:buFont typeface="Arial"/>
              <a:buNone/>
              <a:defRPr sz="900"/>
            </a:lvl3pPr>
            <a:lvl4pPr marL="1083669" indent="0">
              <a:buNone/>
              <a:defRPr sz="900"/>
            </a:lvl4pPr>
            <a:lvl5pPr marL="1418897" indent="0">
              <a:buNone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826988" y="2438246"/>
            <a:ext cx="1243207" cy="1165581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2304678" y="2691577"/>
            <a:ext cx="1963642" cy="1208805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/>
            </a:lvl1pPr>
            <a:lvl2pPr marL="506333" indent="-251421">
              <a:buFont typeface="Arial"/>
              <a:buChar char="•"/>
              <a:defRPr sz="1000"/>
            </a:lvl2pPr>
            <a:lvl3pPr marL="1047586" indent="-209517">
              <a:buFont typeface="Arial"/>
              <a:buChar char="•"/>
              <a:defRPr sz="9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87" y="2365375"/>
            <a:ext cx="269875" cy="269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50" y="3216275"/>
            <a:ext cx="294188" cy="2068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75" y="2789293"/>
            <a:ext cx="271151" cy="2711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75" y="3595843"/>
            <a:ext cx="296571" cy="2711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30" y="3998496"/>
            <a:ext cx="278645" cy="2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7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4208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126440"/>
            <a:ext cx="3818467" cy="3185985"/>
          </a:xfrm>
        </p:spPr>
        <p:txBody>
          <a:bodyPr/>
          <a:lstStyle>
            <a:lvl2pPr marL="385475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64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95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53790" y="1126440"/>
            <a:ext cx="3611841" cy="3185985"/>
          </a:xfrm>
        </p:spPr>
        <p:txBody>
          <a:bodyPr/>
          <a:lstStyle>
            <a:lvl2pPr marL="385475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64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95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1" y="193327"/>
            <a:ext cx="7708430" cy="8045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57C3-EDE0-4E94-8E03-15F17BEADAEF}" type="datetime1">
              <a:rPr lang="fi-FI" smtClean="0"/>
              <a:t>15.12.2020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EB33-AE32-4D46-BAA6-3F61AB03C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829" y="-49141"/>
            <a:ext cx="9223829" cy="476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BF65-B844-A84A-93B0-7324BF97B9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7995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57" y="-23150"/>
            <a:ext cx="9151257" cy="47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D4AF-0665-7B44-B9A5-492E7E49D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450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51528" y="6"/>
            <a:ext cx="3092477" cy="4712059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518371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2" y="193327"/>
            <a:ext cx="5183715" cy="8045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314575" y="4489450"/>
            <a:ext cx="3736975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3D0D6-6900-F14F-BBC6-775F449734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424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2" y="1126445"/>
            <a:ext cx="23579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7" y="193327"/>
            <a:ext cx="7746059" cy="8045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9189" y="1127128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10996" y="1126439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9189" y="2814684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10996" y="2813996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1EFB-31E0-D040-8131-3FD1561EF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9663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4333" y="1124985"/>
            <a:ext cx="3448933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2" y="1126445"/>
            <a:ext cx="3945465" cy="3184525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168B-EB49-1542-A171-4DCE01822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9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38184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53792" y="1126445"/>
            <a:ext cx="3611841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2602D-C93A-8141-9238-06DF5CA74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4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3379312"/>
            <a:ext cx="5486400" cy="398947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355"/>
            <a:ext cx="5486400" cy="2896553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78258"/>
            <a:ext cx="5486400" cy="5665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35173" indent="0">
              <a:buNone/>
              <a:defRPr sz="900"/>
            </a:lvl2pPr>
            <a:lvl3pPr marL="670346" indent="0">
              <a:buNone/>
              <a:defRPr sz="700"/>
            </a:lvl3pPr>
            <a:lvl4pPr marL="1005516" indent="0">
              <a:buNone/>
              <a:defRPr sz="700"/>
            </a:lvl4pPr>
            <a:lvl5pPr marL="1340690" indent="0">
              <a:buNone/>
              <a:defRPr sz="700"/>
            </a:lvl5pPr>
            <a:lvl6pPr marL="1675862" indent="0">
              <a:buNone/>
              <a:defRPr sz="700"/>
            </a:lvl6pPr>
            <a:lvl7pPr marL="2011033" indent="0">
              <a:buNone/>
              <a:defRPr sz="700"/>
            </a:lvl7pPr>
            <a:lvl8pPr marL="2346207" indent="0">
              <a:buNone/>
              <a:defRPr sz="700"/>
            </a:lvl8pPr>
            <a:lvl9pPr marL="2681379" indent="0">
              <a:buNone/>
              <a:defRPr sz="7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E774-9944-0D4C-AF7F-2733F9DE4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9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6213"/>
            <a:ext cx="7742238" cy="8032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27125"/>
            <a:ext cx="6169025" cy="3184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 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489450"/>
            <a:ext cx="646113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 b="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120E91DB-2444-B440-AB36-9AD9C2865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17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4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3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890" r:id="rId2"/>
    <p:sldLayoutId id="2147483898" r:id="rId3"/>
    <p:sldLayoutId id="2147483899" r:id="rId4"/>
    <p:sldLayoutId id="2147483901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4" r:id="rId18"/>
    <p:sldLayoutId id="2147483915" r:id="rId19"/>
    <p:sldLayoutId id="2147483917" r:id="rId20"/>
  </p:sldLayoutIdLst>
  <p:hf hdr="0" ftr="0" dt="0"/>
  <p:txStyles>
    <p:titleStyle>
      <a:lvl1pPr algn="l" defTabSz="334963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2pPr>
      <a:lvl3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3pPr>
      <a:lvl4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4pPr>
      <a:lvl5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5pPr>
      <a:lvl6pPr marL="335173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6pPr>
      <a:lvl7pPr marL="67034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7pPr>
      <a:lvl8pPr marL="100551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8pPr>
      <a:lvl9pPr marL="1340690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9pPr>
    </p:titleStyle>
    <p:bodyStyle>
      <a:lvl1pPr marL="142875" indent="-142875" algn="l" defTabSz="334963" rtl="0" eaLnBrk="1" fontAlgn="base" hangingPunct="1">
        <a:lnSpc>
          <a:spcPct val="110000"/>
        </a:lnSpc>
        <a:spcBef>
          <a:spcPts val="875"/>
        </a:spcBef>
        <a:spcAft>
          <a:spcPct val="0"/>
        </a:spcAft>
        <a:buFont typeface="Arial" charset="0"/>
        <a:buChar char="•"/>
        <a:defRPr kern="1200">
          <a:solidFill>
            <a:srgbClr val="464F55"/>
          </a:solidFill>
          <a:latin typeface="Corbel"/>
          <a:ea typeface="ＭＳ Ｐゴシック" charset="0"/>
          <a:cs typeface="Corbel"/>
        </a:defRPr>
      </a:lvl1pPr>
      <a:lvl2pPr marL="254000" indent="203200" algn="l" defTabSz="334963" rtl="0" eaLnBrk="1" fontAlgn="base" hangingPunct="1">
        <a:spcBef>
          <a:spcPct val="20000"/>
        </a:spcBef>
        <a:spcAft>
          <a:spcPct val="0"/>
        </a:spcAft>
        <a:buFont typeface="Courier New" charset="0"/>
        <a:defRPr sz="1500" kern="1200">
          <a:solidFill>
            <a:srgbClr val="464F55"/>
          </a:solidFill>
          <a:latin typeface="Corbel"/>
          <a:ea typeface="ＭＳ Ｐゴシック" charset="0"/>
          <a:cs typeface="Corbel"/>
        </a:defRPr>
      </a:lvl2pPr>
      <a:lvl3pPr marL="836613" indent="77788" algn="l" defTabSz="334963" rtl="0" eaLnBrk="1" fontAlgn="base" hangingPunct="1">
        <a:spcBef>
          <a:spcPts val="150"/>
        </a:spcBef>
        <a:spcAft>
          <a:spcPct val="0"/>
        </a:spcAft>
        <a:defRPr sz="1300" kern="1200">
          <a:solidFill>
            <a:srgbClr val="464F55"/>
          </a:solidFill>
          <a:latin typeface="Corbel"/>
          <a:ea typeface="ＭＳ Ｐゴシック" charset="0"/>
          <a:cs typeface="Corbel"/>
        </a:defRPr>
      </a:lvl3pPr>
      <a:lvl4pPr marL="1171575" indent="-88900" algn="l" defTabSz="334963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200" kern="1200">
          <a:solidFill>
            <a:srgbClr val="464F55"/>
          </a:solidFill>
          <a:latin typeface="Corbel"/>
          <a:ea typeface="ＭＳ Ｐゴシック" charset="0"/>
          <a:cs typeface="Corbel"/>
        </a:defRPr>
      </a:lvl4pPr>
      <a:lvl5pPr marL="1508125" indent="-88900" algn="l" defTabSz="3349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1843448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78620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13793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964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517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034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1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069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862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03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46207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1379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Webinaari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Qvain-kuvailutyökalun</a:t>
            </a:r>
            <a:r>
              <a:rPr lang="en-US" dirty="0"/>
              <a:t> </a:t>
            </a:r>
            <a:r>
              <a:rPr lang="en-US" dirty="0" err="1"/>
              <a:t>toiminnallisuudet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3.12.2020 - Joonas Nikkanen, </a:t>
            </a:r>
            <a:r>
              <a:rPr lang="en-US" dirty="0" err="1"/>
              <a:t>tuoteomistaja</a:t>
            </a:r>
            <a:r>
              <a:rPr lang="en-US" dirty="0"/>
              <a:t>, CSC</a:t>
            </a:r>
          </a:p>
        </p:txBody>
      </p:sp>
    </p:spTree>
    <p:extLst>
      <p:ext uri="{BB962C8B-B14F-4D97-AF65-F5344CB8AC3E}">
        <p14:creationId xmlns:p14="http://schemas.microsoft.com/office/powerpoint/2010/main" val="160087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1923-3F6E-2C4C-BB9B-D2CCE508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Miten Fairdata-kokonaisuus toimii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ECCFC-1E40-A947-B7DB-66D59FCC3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F35AD77-5F83-AC41-9679-AC6B7AC46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500" y="926451"/>
            <a:ext cx="6121000" cy="335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9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7E90-E9D0-BD43-A899-31083208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Viimeaikaiset muutokset Qvaimessa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4E52E-8D01-AF45-A8C0-2E7DAFD38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7125"/>
            <a:ext cx="6858000" cy="3184525"/>
          </a:xfrm>
        </p:spPr>
        <p:txBody>
          <a:bodyPr/>
          <a:lstStyle/>
          <a:p>
            <a:r>
              <a:rPr lang="en-FI" dirty="0"/>
              <a:t>Fairdata-palveluissa siirrytty yhden kuvailutyökalun käyttöön marraskuussa 2020</a:t>
            </a:r>
          </a:p>
          <a:p>
            <a:r>
              <a:rPr lang="en-FI" dirty="0"/>
              <a:t>Uusia ominaisuuksia vuonna 2020:</a:t>
            </a:r>
          </a:p>
          <a:p>
            <a:pPr lvl="1"/>
            <a:r>
              <a:rPr lang="en-FI" dirty="0"/>
              <a:t>DOI-tunnisteen luonti julkaistaessa on mahdollista, silloin kun aineiston data sijaitsee IDA-palvelussa</a:t>
            </a:r>
          </a:p>
          <a:p>
            <a:pPr lvl="1"/>
            <a:r>
              <a:rPr lang="en-FI" dirty="0"/>
              <a:t>Lisätty tuki seuraaville tiedoille: kieli, alueellinen ja ajallinen kattavuus, aineistoon liittyvät muut tuotokset (tutkimusjulkaisut, infrastruktuurit jne.)</a:t>
            </a:r>
          </a:p>
          <a:p>
            <a:pPr lvl="1"/>
            <a:r>
              <a:rPr lang="en-FI" dirty="0"/>
              <a:t>Tuki kumulatiivisille aineistoille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DB5AF-59AB-0544-982D-13D8EC14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9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58DB-8687-3649-ACB9-26F40001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Webinaarissa käsiteltävät asiat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5B909-5A83-C04F-BE0C-0FB3DA156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FI" dirty="0"/>
              <a:t>Kuvailun luonti ja aineistoon liittyvät perustiedot</a:t>
            </a:r>
          </a:p>
          <a:p>
            <a:pPr marL="342900" indent="-342900">
              <a:buFont typeface="+mj-lt"/>
              <a:buAutoNum type="arabicPeriod"/>
            </a:pPr>
            <a:r>
              <a:rPr lang="en-FI" dirty="0"/>
              <a:t>Aineistoon liittyvien tuotosten lisääminen</a:t>
            </a:r>
          </a:p>
          <a:p>
            <a:pPr marL="342900" indent="-342900">
              <a:buFont typeface="+mj-lt"/>
              <a:buAutoNum type="arabicPeriod"/>
            </a:pPr>
            <a:r>
              <a:rPr lang="en-FI" dirty="0"/>
              <a:t>Tiedostojen valinta</a:t>
            </a:r>
          </a:p>
          <a:p>
            <a:pPr marL="342900" indent="-342900">
              <a:buFont typeface="+mj-lt"/>
              <a:buAutoNum type="arabicPeriod"/>
            </a:pPr>
            <a:r>
              <a:rPr lang="en-FI" dirty="0"/>
              <a:t>Kuvailun tallentaminen ja julkaiseminen</a:t>
            </a:r>
          </a:p>
          <a:p>
            <a:pPr marL="342900" indent="-342900">
              <a:buFont typeface="+mj-lt"/>
              <a:buAutoNum type="arabicPeriod"/>
            </a:pPr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A3E5F-D28F-6945-B3DC-B4704B3C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4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6D972-43E0-6745-B56F-2ED29260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193D3-8113-D54E-BBBF-59184749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2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593F5-85C3-2D4D-840C-6F25380B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Webinaarista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518DE-B8B5-4041-B596-81C626754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Tallenne tulee saataville Fairdata.fi sivustolle ja CSC:n Youtube-kanavalle</a:t>
            </a:r>
          </a:p>
          <a:p>
            <a:r>
              <a:rPr lang="en-FI" dirty="0"/>
              <a:t>Webinaarista julkaistaan myös englanninkielinen versio myöhemmin tallenteena</a:t>
            </a:r>
          </a:p>
          <a:p>
            <a:r>
              <a:rPr lang="en-FI" dirty="0"/>
              <a:t>Millaisiin Fairdataan liittyviin koulutuksiin olisi tarvetta?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28807-9BC4-A641-A832-15F18C94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8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95179"/>
      </p:ext>
    </p:extLst>
  </p:cSld>
  <p:clrMapOvr>
    <a:masterClrMapping/>
  </p:clrMapOvr>
</p:sld>
</file>

<file path=ppt/theme/theme1.xml><?xml version="1.0" encoding="utf-8"?>
<a:theme xmlns:a="http://schemas.openxmlformats.org/drawingml/2006/main" name="CSC_template_2017">
  <a:themeElements>
    <a:clrScheme name="Custom 15">
      <a:dk1>
        <a:srgbClr val="006778"/>
      </a:dk1>
      <a:lt1>
        <a:srgbClr val="FFFFFF"/>
      </a:lt1>
      <a:dk2>
        <a:srgbClr val="830051"/>
      </a:dk2>
      <a:lt2>
        <a:srgbClr val="FFFFFF"/>
      </a:lt2>
      <a:accent1>
        <a:srgbClr val="006778"/>
      </a:accent1>
      <a:accent2>
        <a:srgbClr val="830051"/>
      </a:accent2>
      <a:accent3>
        <a:srgbClr val="5E6971"/>
      </a:accent3>
      <a:accent4>
        <a:srgbClr val="025B96"/>
      </a:accent4>
      <a:accent5>
        <a:srgbClr val="92C746"/>
      </a:accent5>
      <a:accent6>
        <a:srgbClr val="F05422"/>
      </a:accent6>
      <a:hlink>
        <a:srgbClr val="74003D"/>
      </a:hlink>
      <a:folHlink>
        <a:srgbClr val="075084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C PowerPoint-template" id="{3B0EC16E-519D-1140-97D3-7D311BD50DE3}" vid="{16FF701C-A98D-F744-88D9-9324F34D2F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A498AC3904B248B34AC7704AF7A6D5" ma:contentTypeVersion="4" ma:contentTypeDescription="Create a new document." ma:contentTypeScope="" ma:versionID="5c4e0d2f5dc995849302d77d553ba11a">
  <xsd:schema xmlns:xsd="http://www.w3.org/2001/XMLSchema" xmlns:xs="http://www.w3.org/2001/XMLSchema" xmlns:p="http://schemas.microsoft.com/office/2006/metadata/properties" xmlns:ns1="http://schemas.microsoft.com/sharepoint/v3" xmlns:ns2="5b92892c-7639-4d25-8599-0c2b88216d11" targetNamespace="http://schemas.microsoft.com/office/2006/metadata/properties" ma:root="true" ma:fieldsID="e127086a23f828037198a7d57bdcf8de" ns1:_="" ns2:_="">
    <xsd:import namespace="http://schemas.microsoft.com/sharepoint/v3"/>
    <xsd:import namespace="5b92892c-7639-4d25-8599-0c2b88216d1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estPractices" minOccurs="0"/>
                <xsd:element ref="ns2:CSCBrand" minOccurs="0"/>
                <xsd:element ref="ns2:Presentat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2892c-7639-4d25-8599-0c2b88216d11" elementFormDefault="qualified">
    <xsd:import namespace="http://schemas.microsoft.com/office/2006/documentManagement/types"/>
    <xsd:import namespace="http://schemas.microsoft.com/office/infopath/2007/PartnerControls"/>
    <xsd:element name="BestPractices" ma:index="10" nillable="true" ma:displayName="Best Practices" ma:default="0" ma:internalName="BestPractices">
      <xsd:simpleType>
        <xsd:restriction base="dms:Boolean"/>
      </xsd:simpleType>
    </xsd:element>
    <xsd:element name="CSCBrand" ma:index="11" nillable="true" ma:displayName="CSC Brand" ma:default="0" ma:internalName="CSCBrand">
      <xsd:simpleType>
        <xsd:restriction base="dms:Boolean"/>
      </xsd:simpleType>
    </xsd:element>
    <xsd:element name="Presentations" ma:index="12" nillable="true" ma:displayName="Presentations" ma:default="0" ma:internalName="Presentation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s xmlns="5b92892c-7639-4d25-8599-0c2b88216d11">true</Presentations>
    <BestPractices xmlns="5b92892c-7639-4d25-8599-0c2b88216d11">false</BestPractices>
    <PublishingExpirationDate xmlns="http://schemas.microsoft.com/sharepoint/v3" xsi:nil="true"/>
    <PublishingStartDate xmlns="http://schemas.microsoft.com/sharepoint/v3" xsi:nil="true"/>
    <CSCBrand xmlns="5b92892c-7639-4d25-8599-0c2b88216d11">false</CSCBrand>
  </documentManagement>
</p:properties>
</file>

<file path=customXml/itemProps1.xml><?xml version="1.0" encoding="utf-8"?>
<ds:datastoreItem xmlns:ds="http://schemas.openxmlformats.org/officeDocument/2006/customXml" ds:itemID="{9A399B23-6741-47DE-898D-BBA4428F6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92892c-7639-4d25-8599-0c2b88216d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8522EB-21DE-46A5-A25F-4CAAB9B532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8A3F4-F572-40C1-A32F-15FF12C1612A}">
  <ds:schemaRefs>
    <ds:schemaRef ds:uri="5b92892c-7639-4d25-8599-0c2b88216d11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CSC_template_2017</Template>
  <TotalTime>1740</TotalTime>
  <Words>117</Words>
  <Application>Microsoft Office PowerPoint</Application>
  <PresentationFormat>Custom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Calibri</vt:lpstr>
      <vt:lpstr>Candara</vt:lpstr>
      <vt:lpstr>Corbel</vt:lpstr>
      <vt:lpstr>Courier New</vt:lpstr>
      <vt:lpstr>Verdana</vt:lpstr>
      <vt:lpstr>Wingdings</vt:lpstr>
      <vt:lpstr>CSC_template_2017</vt:lpstr>
      <vt:lpstr>Webinaari:  Qvain-kuvailutyökalun toiminnallisuudet</vt:lpstr>
      <vt:lpstr>Miten Fairdata-kokonaisuus toimii</vt:lpstr>
      <vt:lpstr>Viimeaikaiset muutokset Qvaimessa</vt:lpstr>
      <vt:lpstr>Webinaarissa käsiteltävät asiat</vt:lpstr>
      <vt:lpstr>DEMO</vt:lpstr>
      <vt:lpstr>Webinaarista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Webinaari:  Qvain-kuvailutyökalun toiminnallisuudet</dc:title>
  <dc:creator>Joonas Nikkanen</dc:creator>
  <cp:lastModifiedBy>Päivi Rauste</cp:lastModifiedBy>
  <cp:revision>9</cp:revision>
  <dcterms:created xsi:type="dcterms:W3CDTF">2020-11-25T08:35:34Z</dcterms:created>
  <dcterms:modified xsi:type="dcterms:W3CDTF">2020-12-15T13:13:18Z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0x0101000DA498AC3904B248B34AC7704AF7A6D5</vt:lpwstr>
  </property>
</Properties>
</file>