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921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2" r:id="rId7"/>
    <p:sldId id="276" r:id="rId8"/>
    <p:sldId id="261" r:id="rId9"/>
    <p:sldId id="278" r:id="rId10"/>
    <p:sldId id="277" r:id="rId11"/>
    <p:sldId id="274" r:id="rId12"/>
    <p:sldId id="275" r:id="rId13"/>
    <p:sldId id="264" r:id="rId14"/>
    <p:sldId id="260" r:id="rId15"/>
    <p:sldId id="258" r:id="rId16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A6"/>
    <a:srgbClr val="002F5F"/>
    <a:srgbClr val="D0DCED"/>
    <a:srgbClr val="EA1D77"/>
    <a:srgbClr val="006B99"/>
    <a:srgbClr val="006778"/>
    <a:srgbClr val="475056"/>
    <a:srgbClr val="F05422"/>
    <a:srgbClr val="025C96"/>
    <a:srgbClr val="E2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9" autoAdjust="0"/>
    <p:restoredTop sz="94505"/>
  </p:normalViewPr>
  <p:slideViewPr>
    <p:cSldViewPr snapToGrid="0" snapToObjects="1">
      <p:cViewPr varScale="1">
        <p:scale>
          <a:sx n="59" d="100"/>
          <a:sy n="59" d="100"/>
        </p:scale>
        <p:origin x="572" y="48"/>
      </p:cViewPr>
      <p:guideLst>
        <p:guide orient="horz" pos="15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11.3.2021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55" name="Rectangle 54"/>
          <p:cNvSpPr/>
          <p:nvPr userDrawn="1"/>
        </p:nvSpPr>
        <p:spPr>
          <a:xfrm>
            <a:off x="-1" y="3643452"/>
            <a:ext cx="2159988" cy="1184135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38955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573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2933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9713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7311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1388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427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24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09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8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659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89203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8607387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2465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350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0689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23398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78783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628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20491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>
                <a:solidFill>
                  <a:srgbClr val="FFFFFF"/>
                </a:solidFill>
              </a:rPr>
              <a:t>Kuvat CSC:n arkisto ja Thinkstock</a:t>
            </a: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11.3.2021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90" r:id="rId2"/>
    <p:sldLayoutId id="2147483898" r:id="rId3"/>
    <p:sldLayoutId id="2147483899" r:id="rId4"/>
    <p:sldLayoutId id="2147483901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  <p:sldLayoutId id="2147483915" r:id="rId19"/>
    <p:sldLayoutId id="2147483917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86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edejatutkimus.fi/f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da.fairdata.f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vain-light.fairdata.fi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vain.fairdata.f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tsin.fairdata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822671" cy="983400"/>
          </a:xfrm>
        </p:spPr>
        <p:txBody>
          <a:bodyPr>
            <a:normAutofit/>
          </a:bodyPr>
          <a:lstStyle/>
          <a:p>
            <a:r>
              <a:rPr lang="en-GB" sz="2800" dirty="0" err="1"/>
              <a:t>Fairdata-palvelut</a:t>
            </a:r>
            <a:r>
              <a:rPr lang="en-GB" sz="2800" dirty="0"/>
              <a:t> </a:t>
            </a:r>
            <a:r>
              <a:rPr lang="en-GB" sz="2800" dirty="0" err="1"/>
              <a:t>ja</a:t>
            </a:r>
            <a:r>
              <a:rPr lang="en-GB" sz="2800" dirty="0"/>
              <a:t> roadmap 2021</a:t>
            </a:r>
            <a:endParaRPr lang="en-US" sz="2800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C8A1A0-4B35-2946-B00E-4EF9397F6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400" dirty="0" err="1"/>
              <a:t>Fairdata-palvelut</a:t>
            </a:r>
            <a:r>
              <a:rPr lang="en-GB" sz="1400" dirty="0"/>
              <a:t> TKI-</a:t>
            </a:r>
            <a:r>
              <a:rPr lang="en-GB" sz="1400" dirty="0" err="1"/>
              <a:t>aineistojen</a:t>
            </a:r>
            <a:r>
              <a:rPr lang="en-GB" sz="1400" dirty="0"/>
              <a:t> </a:t>
            </a:r>
            <a:r>
              <a:rPr lang="en-GB" sz="1400" dirty="0" err="1"/>
              <a:t>hallinnassa</a:t>
            </a:r>
            <a:r>
              <a:rPr lang="en-GB" sz="1400" dirty="0"/>
              <a:t> 11.3.2021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160087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A2BA-5EBB-E944-9521-1F45ABA6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Fairdata kehitys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66D1-66D8-7A43-9E4B-FA41B5C6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125"/>
            <a:ext cx="7650804" cy="3184525"/>
          </a:xfrm>
        </p:spPr>
        <p:txBody>
          <a:bodyPr/>
          <a:lstStyle/>
          <a:p>
            <a:r>
              <a:rPr lang="en-FI" sz="1400" dirty="0"/>
              <a:t>Organisaatiotasoinen ohjeistus + integrointien selkeyttäminen kevät 2021</a:t>
            </a:r>
          </a:p>
          <a:p>
            <a:pPr lvl="1"/>
            <a:r>
              <a:rPr lang="en-FI" sz="1100" dirty="0"/>
              <a:t>Erityisesti korkeakoulujen näkökulmasta</a:t>
            </a:r>
          </a:p>
          <a:p>
            <a:r>
              <a:rPr lang="en-FI" sz="1400" dirty="0"/>
              <a:t>Aineistot näkyville </a:t>
            </a:r>
            <a:r>
              <a:rPr lang="en-GB" sz="1400" dirty="0">
                <a:hlinkClick r:id="rId2"/>
              </a:rPr>
              <a:t>tiedejatutkimus.fi</a:t>
            </a:r>
            <a:r>
              <a:rPr lang="en-GB" sz="1400" dirty="0"/>
              <a:t> </a:t>
            </a:r>
            <a:r>
              <a:rPr lang="en-FI" sz="1400" dirty="0"/>
              <a:t>kevät 2021</a:t>
            </a:r>
          </a:p>
          <a:p>
            <a:r>
              <a:rPr lang="en-FI" sz="1400" dirty="0"/>
              <a:t>Qvain käyttöliittymän ja ohjeistuksen parantelu kevät 2021</a:t>
            </a:r>
          </a:p>
          <a:p>
            <a:r>
              <a:rPr lang="en-FI" sz="1400" dirty="0"/>
              <a:t>Pyritään sujuvoittamaan organisaatiokohtaisten IDA-tilojen myöntöä 2021 aikana</a:t>
            </a:r>
          </a:p>
          <a:p>
            <a:pPr lvl="1"/>
            <a:r>
              <a:rPr lang="en-FI" sz="1200" dirty="0"/>
              <a:t>Tällä hetkellä CSC hyväksyy OKMn valtuuttamana alle 20TB hakemukset</a:t>
            </a:r>
          </a:p>
          <a:p>
            <a:r>
              <a:rPr lang="en-FI" sz="1400" dirty="0"/>
              <a:t>Tilastoinnin kehittäminen 2021 aikana</a:t>
            </a:r>
          </a:p>
          <a:p>
            <a:pPr lvl="1"/>
            <a:r>
              <a:rPr lang="en-FI" sz="1200" dirty="0"/>
              <a:t>Organisaatioille parempi näkymä palveluiden käyttöön (esim. organisaatiokohtaiset raportit)</a:t>
            </a:r>
            <a:endParaRPr lang="en-FI" sz="1100" dirty="0"/>
          </a:p>
          <a:p>
            <a:r>
              <a:rPr lang="en-FI" sz="1400" dirty="0"/>
              <a:t>Qvaimen editointioikeuksien jakaminen – määrittelytyö 2021 aikana</a:t>
            </a:r>
          </a:p>
          <a:p>
            <a:r>
              <a:rPr lang="en-FI" sz="1400" dirty="0"/>
              <a:t>Aineistojen latausten luvittaminen – määrittelytyö 2021 aikana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A7B61-AB03-A04F-B13B-7675C881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4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A94C-576A-40E1-9687-10501BB2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4285185" cy="803275"/>
          </a:xfrm>
        </p:spPr>
        <p:txBody>
          <a:bodyPr/>
          <a:lstStyle/>
          <a:p>
            <a:r>
              <a:rPr lang="en-GB" dirty="0" err="1"/>
              <a:t>Fairdata-verkosto</a:t>
            </a:r>
            <a:r>
              <a:rPr lang="en-GB" dirty="0"/>
              <a:t> –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mikä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A9534-96F8-4642-A13A-320587A8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3769"/>
            <a:ext cx="5168685" cy="3184525"/>
          </a:xfrm>
        </p:spPr>
        <p:txBody>
          <a:bodyPr/>
          <a:lstStyle/>
          <a:p>
            <a:r>
              <a:rPr lang="en-GB" sz="1600" dirty="0" err="1"/>
              <a:t>Verkosto</a:t>
            </a:r>
            <a:r>
              <a:rPr lang="en-GB" sz="1600" dirty="0"/>
              <a:t> </a:t>
            </a:r>
            <a:r>
              <a:rPr lang="fi-FI" sz="1600" dirty="0" err="1"/>
              <a:t>CSC:n</a:t>
            </a:r>
            <a:r>
              <a:rPr lang="fi-FI" sz="1600" dirty="0"/>
              <a:t> ja </a:t>
            </a:r>
            <a:r>
              <a:rPr lang="fi-FI" sz="1600" dirty="0" err="1"/>
              <a:t>Fairdata</a:t>
            </a:r>
            <a:r>
              <a:rPr lang="fi-FI" sz="1600" dirty="0"/>
              <a:t>-palvelukokonaisuutta hyödyntävien organisaatioiden yhteistyön mahdollistamiseksi</a:t>
            </a:r>
          </a:p>
          <a:p>
            <a:r>
              <a:rPr lang="fi-FI" sz="1600" dirty="0"/>
              <a:t>Toimintaan voivat osallistua kaikki </a:t>
            </a:r>
            <a:r>
              <a:rPr lang="fi-FI" sz="1600" dirty="0" err="1"/>
              <a:t>Fairdata</a:t>
            </a:r>
            <a:r>
              <a:rPr lang="fi-FI" sz="1600" dirty="0"/>
              <a:t>-kokonaisuudesta kiinnostuneet tahot (hyöty etenkin palveluita jo käyttäville tai käyttöä suunniteleville)</a:t>
            </a:r>
          </a:p>
          <a:p>
            <a:r>
              <a:rPr lang="en-GB" sz="1600" dirty="0" err="1"/>
              <a:t>Lisää</a:t>
            </a:r>
            <a:r>
              <a:rPr lang="en-GB" sz="1600" dirty="0"/>
              <a:t> </a:t>
            </a:r>
            <a:r>
              <a:rPr lang="en-GB" sz="1600" dirty="0" err="1"/>
              <a:t>ymmärrystä</a:t>
            </a:r>
            <a:r>
              <a:rPr lang="en-GB" sz="1600" dirty="0"/>
              <a:t> </a:t>
            </a:r>
            <a:r>
              <a:rPr lang="en-GB" sz="1600" dirty="0" err="1"/>
              <a:t>CSC:n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organisaatioiden</a:t>
            </a:r>
            <a:r>
              <a:rPr lang="en-GB" sz="1600" dirty="0"/>
              <a:t> </a:t>
            </a:r>
            <a:r>
              <a:rPr lang="en-GB" sz="1600" dirty="0" err="1"/>
              <a:t>tarjoamista</a:t>
            </a:r>
            <a:r>
              <a:rPr lang="en-GB" sz="1600" dirty="0"/>
              <a:t> </a:t>
            </a:r>
            <a:r>
              <a:rPr lang="en-GB" sz="1600" dirty="0" err="1"/>
              <a:t>tutkimusaineistopalveluista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edistää</a:t>
            </a:r>
            <a:r>
              <a:rPr lang="en-GB" sz="1600" dirty="0"/>
              <a:t> </a:t>
            </a:r>
            <a:r>
              <a:rPr lang="en-GB" sz="1600" dirty="0" err="1"/>
              <a:t>näiden</a:t>
            </a:r>
            <a:r>
              <a:rPr lang="en-GB" sz="1600" dirty="0"/>
              <a:t> </a:t>
            </a:r>
            <a:r>
              <a:rPr lang="en-GB" sz="1600" dirty="0" err="1"/>
              <a:t>yhteentoimivuutta</a:t>
            </a:r>
            <a:endParaRPr lang="en-GB" sz="1600" dirty="0"/>
          </a:p>
          <a:p>
            <a:r>
              <a:rPr lang="en-GB" sz="1600" dirty="0" err="1"/>
              <a:t>Seuraava</a:t>
            </a:r>
            <a:r>
              <a:rPr lang="en-GB" sz="1600" dirty="0"/>
              <a:t> </a:t>
            </a:r>
            <a:r>
              <a:rPr lang="en-GB" sz="1600" dirty="0" err="1"/>
              <a:t>kokous</a:t>
            </a:r>
            <a:r>
              <a:rPr lang="en-GB" sz="1600" dirty="0"/>
              <a:t>: 26.3. </a:t>
            </a:r>
            <a:r>
              <a:rPr lang="en-GB" sz="1600" dirty="0" err="1"/>
              <a:t>klo</a:t>
            </a:r>
            <a:r>
              <a:rPr lang="en-GB" sz="1600" dirty="0"/>
              <a:t> 13-15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E0884-FE29-4064-B038-BFA176CF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F41795-983D-934E-ADBD-60832DFBF296}"/>
              </a:ext>
            </a:extLst>
          </p:cNvPr>
          <p:cNvSpPr txBox="1">
            <a:spLocks/>
          </p:cNvSpPr>
          <p:nvPr/>
        </p:nvSpPr>
        <p:spPr bwMode="auto">
          <a:xfrm>
            <a:off x="6259606" y="1105936"/>
            <a:ext cx="2561666" cy="2779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  <a:p>
            <a:r>
              <a:rPr lang="fi-FI" sz="1600" b="1" dirty="0"/>
              <a:t>Kaikille avoin </a:t>
            </a:r>
            <a:r>
              <a:rPr lang="fi-FI" sz="1600" b="1" dirty="0" err="1"/>
              <a:t>Fairdataverkosto</a:t>
            </a:r>
            <a:r>
              <a:rPr lang="fi-FI" sz="1600" b="1" dirty="0"/>
              <a:t>-wikitila (https://wiki.eduuni.fi/display/Fairdataverkosto)</a:t>
            </a:r>
          </a:p>
          <a:p>
            <a:pPr lvl="1"/>
            <a:r>
              <a:rPr lang="fi-FI" sz="1400" b="1" dirty="0"/>
              <a:t>👉  Liity </a:t>
            </a:r>
            <a:r>
              <a:rPr lang="fi-FI" sz="1400" b="1" dirty="0" err="1"/>
              <a:t>wikissä</a:t>
            </a:r>
            <a:r>
              <a:rPr lang="fi-FI" sz="1400" b="1" dirty="0"/>
              <a:t> verkoston sähköpostilistalle! </a:t>
            </a:r>
          </a:p>
          <a:p>
            <a:r>
              <a:rPr lang="fi-FI" sz="1600" b="1" dirty="0"/>
              <a:t>Verkoston kokoukset 4–5 kertaa vuodessa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66175-8FC5-154E-9A46-3C9787357243}"/>
              </a:ext>
            </a:extLst>
          </p:cNvPr>
          <p:cNvSpPr txBox="1"/>
          <p:nvPr/>
        </p:nvSpPr>
        <p:spPr>
          <a:xfrm>
            <a:off x="6158231" y="979488"/>
            <a:ext cx="2041207" cy="40011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Näin</a:t>
            </a:r>
            <a:r>
              <a:rPr lang="en-GB" sz="2000" dirty="0">
                <a:solidFill>
                  <a:schemeClr val="bg1"/>
                </a:solidFill>
              </a:rPr>
              <a:t> se </a:t>
            </a:r>
            <a:r>
              <a:rPr lang="en-GB" sz="2000" dirty="0" err="1">
                <a:solidFill>
                  <a:schemeClr val="bg1"/>
                </a:solidFill>
              </a:rPr>
              <a:t>toimii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fi-FI" sz="2000" dirty="0">
                <a:solidFill>
                  <a:schemeClr val="bg1"/>
                </a:solidFill>
              </a:rPr>
              <a:t>💪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1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Fairdata</a:t>
            </a:r>
            <a:r>
              <a:rPr lang="fi-FI" dirty="0"/>
              <a:t>-palvelukokonaisuus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488"/>
            <a:ext cx="6545766" cy="3679598"/>
          </a:xfrm>
        </p:spPr>
        <p:txBody>
          <a:bodyPr/>
          <a:lstStyle/>
          <a:p>
            <a:r>
              <a:rPr lang="fi-FI" dirty="0"/>
              <a:t>Fairdata.fi-palvelut auttavat tutkimusaineistojen hallinnassa ja FAIR-periaatteiden noudattamisessa:</a:t>
            </a:r>
          </a:p>
          <a:p>
            <a:pPr lvl="1"/>
            <a:r>
              <a:rPr lang="fi-FI" sz="1600" dirty="0"/>
              <a:t>Saat tutkimusdatallesi ja siihen liittyville materiaaleille turvallista säilytystilaa</a:t>
            </a:r>
          </a:p>
          <a:p>
            <a:pPr lvl="1"/>
            <a:r>
              <a:rPr lang="fi-FI" sz="1600" dirty="0"/>
              <a:t>Voit luoda tutkimusaineistollesi kuvailutietoja, riippumatta siitä säilytetäänkö dataa </a:t>
            </a:r>
            <a:r>
              <a:rPr lang="fi-FI" sz="1600" dirty="0" err="1"/>
              <a:t>Fairdatassa</a:t>
            </a:r>
            <a:r>
              <a:rPr lang="fi-FI" sz="1600" dirty="0"/>
              <a:t> tai sen ulkopuolella. Kuvailutietoja voidaan myös haravoida </a:t>
            </a:r>
            <a:r>
              <a:rPr lang="fi-FI" sz="1600" dirty="0" err="1"/>
              <a:t>Fairdataan</a:t>
            </a:r>
            <a:r>
              <a:rPr lang="fi-FI" sz="1600" dirty="0"/>
              <a:t> ja sieltä muihin järjestelmiin.</a:t>
            </a:r>
          </a:p>
          <a:p>
            <a:pPr lvl="1"/>
            <a:r>
              <a:rPr lang="fi-FI" sz="1600" dirty="0"/>
              <a:t>Voit julkaista tutkimusaineistosi, jolloin saat sille pysyvän tunnisteen (URN tai DOI) sekä kuvailusivun. Voit asettaa tutkimusainestosi tiedostot avoimesti ladattaviksi tai rajata saatavuutta.</a:t>
            </a:r>
          </a:p>
          <a:p>
            <a:pPr lvl="1"/>
            <a:r>
              <a:rPr lang="fi-FI" sz="1600" dirty="0"/>
              <a:t>Voit etsiä muiden luomia tutkimusaineistoja</a:t>
            </a:r>
          </a:p>
          <a:p>
            <a:pPr lvl="1"/>
            <a:r>
              <a:rPr lang="fi-FI" sz="1600" dirty="0"/>
              <a:t>Tutkimusaineisto on mahdollista siirtää pitkäaikaissäilytykseen (</a:t>
            </a:r>
            <a:r>
              <a:rPr lang="fi-FI" sz="1600" dirty="0" err="1"/>
              <a:t>Fairdata</a:t>
            </a:r>
            <a:r>
              <a:rPr lang="fi-FI" sz="1600" dirty="0"/>
              <a:t>-PAS)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91455" y="2689483"/>
            <a:ext cx="2018262" cy="134725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400" b="1" dirty="0" err="1">
                <a:solidFill>
                  <a:schemeClr val="tx1"/>
                </a:solidFill>
              </a:rPr>
              <a:t>Fairdata</a:t>
            </a:r>
            <a:r>
              <a:rPr lang="fi-FI" sz="1400" b="1" dirty="0">
                <a:solidFill>
                  <a:schemeClr val="tx1"/>
                </a:solidFill>
              </a:rPr>
              <a:t>-palveluiden</a:t>
            </a:r>
            <a:endParaRPr lang="fi-FI" sz="1400" dirty="0">
              <a:solidFill>
                <a:schemeClr val="accent3"/>
              </a:solidFill>
            </a:endParaRPr>
          </a:p>
          <a:p>
            <a:r>
              <a:rPr lang="fi-FI" sz="1400" dirty="0">
                <a:solidFill>
                  <a:schemeClr val="accent3"/>
                </a:solidFill>
              </a:rPr>
              <a:t>käyttö on maksutonta</a:t>
            </a:r>
          </a:p>
          <a:p>
            <a:r>
              <a:rPr lang="fi-FI" sz="1400" dirty="0">
                <a:solidFill>
                  <a:schemeClr val="accent3"/>
                </a:solidFill>
              </a:rPr>
              <a:t>suomalaisille korkeakouluille ja tutkimuslaitoksille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91455" y="1003055"/>
            <a:ext cx="2018262" cy="151266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400" b="1" dirty="0" err="1">
                <a:solidFill>
                  <a:schemeClr val="tx1"/>
                </a:solidFill>
              </a:rPr>
              <a:t>Fairdata</a:t>
            </a:r>
            <a:r>
              <a:rPr lang="fi-FI" sz="1400" b="1" dirty="0">
                <a:solidFill>
                  <a:schemeClr val="tx1"/>
                </a:solidFill>
              </a:rPr>
              <a:t>-palvelut</a:t>
            </a:r>
            <a:r>
              <a:rPr lang="fi-FI" sz="1400" b="1" dirty="0">
                <a:solidFill>
                  <a:schemeClr val="accent3"/>
                </a:solidFill>
              </a:rPr>
              <a:t> </a:t>
            </a:r>
            <a:r>
              <a:rPr lang="fi-FI" sz="1400" dirty="0">
                <a:solidFill>
                  <a:schemeClr val="accent3"/>
                </a:solidFill>
              </a:rPr>
              <a:t>soveltuvat kaikelle digitaaliselle tutkimusmateriaalille ja niihin liittyville kuvailutiedoille</a:t>
            </a:r>
          </a:p>
        </p:txBody>
      </p:sp>
    </p:spTree>
    <p:extLst>
      <p:ext uri="{BB962C8B-B14F-4D97-AF65-F5344CB8AC3E}">
        <p14:creationId xmlns:p14="http://schemas.microsoft.com/office/powerpoint/2010/main" val="339227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Fairdata</a:t>
            </a:r>
            <a:r>
              <a:rPr lang="fi-FI" dirty="0"/>
              <a:t>-palvelukokonaisuus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488"/>
            <a:ext cx="8325500" cy="3679598"/>
          </a:xfrm>
        </p:spPr>
        <p:txBody>
          <a:bodyPr/>
          <a:lstStyle/>
          <a:p>
            <a:r>
              <a:rPr lang="fi-FI" sz="2000" dirty="0"/>
              <a:t>Palvelujen käyttöönotto</a:t>
            </a:r>
          </a:p>
          <a:p>
            <a:pPr lvl="1"/>
            <a:r>
              <a:rPr lang="fi-FI" sz="1800" dirty="0"/>
              <a:t>Tunnuksen luominen riittää kuvailutietojen luomiseen </a:t>
            </a:r>
            <a:r>
              <a:rPr lang="fi-FI" sz="1800" dirty="0" err="1"/>
              <a:t>Qvaimella</a:t>
            </a:r>
            <a:r>
              <a:rPr lang="fi-FI" sz="1800" dirty="0"/>
              <a:t> ja julkaisuun Etsimessä. Datan tallennus </a:t>
            </a:r>
            <a:r>
              <a:rPr lang="fi-FI" sz="1800" dirty="0" err="1"/>
              <a:t>IDAan</a:t>
            </a:r>
            <a:r>
              <a:rPr lang="fi-FI" sz="1800" dirty="0"/>
              <a:t> vaatii projektikohtaisen tallennustilan luomisen organisaatiokohtaisen käyttöoikeuden piiriin.</a:t>
            </a:r>
            <a:endParaRPr lang="fi-FI" sz="1200" dirty="0"/>
          </a:p>
          <a:p>
            <a:pPr lvl="1"/>
            <a:r>
              <a:rPr lang="fi-FI" sz="1800" dirty="0"/>
              <a:t>Pitkäaikaissäilytys (</a:t>
            </a:r>
            <a:r>
              <a:rPr lang="fi-FI" sz="1800" dirty="0" err="1"/>
              <a:t>Fairdata</a:t>
            </a:r>
            <a:r>
              <a:rPr lang="fi-FI" sz="1800" dirty="0"/>
              <a:t>-PAS) vaatii sopimuksen.</a:t>
            </a:r>
          </a:p>
          <a:p>
            <a:r>
              <a:rPr lang="fi-FI" sz="2000" dirty="0"/>
              <a:t>Mihin </a:t>
            </a:r>
            <a:r>
              <a:rPr lang="fi-FI" sz="2000" dirty="0" err="1"/>
              <a:t>Fairdata</a:t>
            </a:r>
            <a:r>
              <a:rPr lang="fi-FI" sz="2000" dirty="0"/>
              <a:t> ei sovi</a:t>
            </a:r>
          </a:p>
          <a:p>
            <a:pPr lvl="1"/>
            <a:r>
              <a:rPr lang="fi-FI" sz="1800" dirty="0"/>
              <a:t>Arkaluonteinen henkilötieto ei sovellu </a:t>
            </a:r>
            <a:r>
              <a:rPr lang="fi-FI" sz="1800" dirty="0" err="1"/>
              <a:t>Fairdata</a:t>
            </a:r>
            <a:r>
              <a:rPr lang="fi-FI" sz="1800" dirty="0"/>
              <a:t> IDA-palveluun</a:t>
            </a:r>
          </a:p>
          <a:p>
            <a:pPr lvl="1"/>
            <a:r>
              <a:rPr lang="fi-FI" sz="1800" dirty="0"/>
              <a:t>Tutkimusaineistojen kuvailutietojen ja tiedostojen saatavuutta ei voi rajata esim. organisaatiokohtaisesti</a:t>
            </a:r>
          </a:p>
          <a:p>
            <a:pPr lvl="1"/>
            <a:endParaRPr lang="fi-FI" sz="1800" dirty="0"/>
          </a:p>
          <a:p>
            <a:pPr lvl="1"/>
            <a:endParaRPr lang="fi-FI" sz="1800" dirty="0"/>
          </a:p>
          <a:p>
            <a:pPr lvl="1"/>
            <a:endParaRPr lang="fi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5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8B0ABBC-A387-B441-AE87-74C69D4416C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59605" y="1691436"/>
            <a:ext cx="497494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ADB-19FA-BC47-BB54-5E42322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975A3-2E4D-4F46-A85A-D5B41899487D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5E6971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l" defTabSz="457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75000"/>
                </a:srgbClr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B87A22-4644-BC4E-B569-42602E78C72B}"/>
              </a:ext>
            </a:extLst>
          </p:cNvPr>
          <p:cNvSpPr/>
          <p:nvPr/>
        </p:nvSpPr>
        <p:spPr>
          <a:xfrm>
            <a:off x="386562" y="1367322"/>
            <a:ext cx="644437" cy="648225"/>
          </a:xfrm>
          <a:prstGeom prst="ellipse">
            <a:avLst/>
          </a:prstGeom>
          <a:noFill/>
          <a:ln w="60325"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033491-1716-0D49-B256-5EC013EB0AA0}"/>
              </a:ext>
            </a:extLst>
          </p:cNvPr>
          <p:cNvSpPr/>
          <p:nvPr/>
        </p:nvSpPr>
        <p:spPr>
          <a:xfrm>
            <a:off x="1594515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C7B2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70A266-2631-8041-B54D-4AD8FCFF96C8}"/>
              </a:ext>
            </a:extLst>
          </p:cNvPr>
          <p:cNvSpPr/>
          <p:nvPr/>
        </p:nvSpPr>
        <p:spPr>
          <a:xfrm>
            <a:off x="2968984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481C7DA-B149-2C40-88B7-09DECC49113E}"/>
              </a:ext>
            </a:extLst>
          </p:cNvPr>
          <p:cNvSpPr/>
          <p:nvPr/>
        </p:nvSpPr>
        <p:spPr>
          <a:xfrm>
            <a:off x="4657099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2E85983-C223-5442-A24A-DBF9B13050EB}"/>
              </a:ext>
            </a:extLst>
          </p:cNvPr>
          <p:cNvSpPr/>
          <p:nvPr/>
        </p:nvSpPr>
        <p:spPr>
          <a:xfrm>
            <a:off x="4297480" y="2709609"/>
            <a:ext cx="1905825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7F6CB6C-07CE-4B46-B4F4-B9AD4A8DEF60}"/>
              </a:ext>
            </a:extLst>
          </p:cNvPr>
          <p:cNvSpPr/>
          <p:nvPr/>
        </p:nvSpPr>
        <p:spPr>
          <a:xfrm>
            <a:off x="6339543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40361-A6B4-D840-A5F7-0C547C9B2086}"/>
              </a:ext>
            </a:extLst>
          </p:cNvPr>
          <p:cNvSpPr/>
          <p:nvPr/>
        </p:nvSpPr>
        <p:spPr>
          <a:xfrm>
            <a:off x="1594515" y="390483"/>
            <a:ext cx="2544070" cy="48145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65483F-7738-5448-BA6A-EF2787593CBC}"/>
              </a:ext>
            </a:extLst>
          </p:cNvPr>
          <p:cNvSpPr/>
          <p:nvPr/>
        </p:nvSpPr>
        <p:spPr>
          <a:xfrm>
            <a:off x="4614278" y="390483"/>
            <a:ext cx="1208689" cy="48145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Qvain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AE7EFA-755A-0F40-BCCF-DFDDC5F45941}"/>
              </a:ext>
            </a:extLst>
          </p:cNvPr>
          <p:cNvSpPr/>
          <p:nvPr/>
        </p:nvSpPr>
        <p:spPr>
          <a:xfrm>
            <a:off x="6339543" y="387529"/>
            <a:ext cx="1190720" cy="48145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Etsin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543EAF-3F2F-4C49-9732-FD8388A344AC}"/>
              </a:ext>
            </a:extLst>
          </p:cNvPr>
          <p:cNvSpPr/>
          <p:nvPr/>
        </p:nvSpPr>
        <p:spPr>
          <a:xfrm>
            <a:off x="3946588" y="4087368"/>
            <a:ext cx="2544070" cy="48145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Pitkäaikaissäilytys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B897DB-A064-754E-958A-5A80010C18B7}"/>
              </a:ext>
            </a:extLst>
          </p:cNvPr>
          <p:cNvSpPr/>
          <p:nvPr/>
        </p:nvSpPr>
        <p:spPr>
          <a:xfrm>
            <a:off x="8027658" y="1368593"/>
            <a:ext cx="644437" cy="648225"/>
          </a:xfrm>
          <a:prstGeom prst="ellipse">
            <a:avLst/>
          </a:prstGeom>
          <a:noFill/>
          <a:ln w="60325">
            <a:solidFill>
              <a:schemeClr val="tx2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BCDAC1-C8E3-7F40-9603-93572C98DC93}"/>
              </a:ext>
            </a:extLst>
          </p:cNvPr>
          <p:cNvSpPr/>
          <p:nvPr/>
        </p:nvSpPr>
        <p:spPr>
          <a:xfrm>
            <a:off x="8027658" y="2964731"/>
            <a:ext cx="644437" cy="648225"/>
          </a:xfrm>
          <a:prstGeom prst="ellipse">
            <a:avLst/>
          </a:prstGeom>
          <a:noFill/>
          <a:ln w="60325">
            <a:solidFill>
              <a:schemeClr val="tx2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86512B-0D7D-1F4B-B192-78B0751CA4A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052019" y="1691435"/>
            <a:ext cx="542496" cy="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D94D61-87BC-AB48-9E45-9F9BA38E215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803204" y="1691436"/>
            <a:ext cx="16578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4005AE-E205-1F44-BB4E-752F9730FA4B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865788" y="1691436"/>
            <a:ext cx="473755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6FAB00-89E8-9445-A6CD-B0063EF02826}"/>
              </a:ext>
            </a:extLst>
          </p:cNvPr>
          <p:cNvCxnSpPr>
            <a:cxnSpLocks/>
          </p:cNvCxnSpPr>
          <p:nvPr/>
        </p:nvCxnSpPr>
        <p:spPr>
          <a:xfrm flipV="1">
            <a:off x="6203305" y="3312448"/>
            <a:ext cx="1803333" cy="3230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D90E3E-6987-8247-9924-C8927ED3076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548232" y="1691436"/>
            <a:ext cx="458406" cy="127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5FE049-BDC0-CB46-B620-62D4917380A9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5250393" y="2285270"/>
            <a:ext cx="11051" cy="424339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8C32710-D9CE-5E46-9CDB-C5C74E13CA59}"/>
              </a:ext>
            </a:extLst>
          </p:cNvPr>
          <p:cNvSpPr txBox="1"/>
          <p:nvPr/>
        </p:nvSpPr>
        <p:spPr>
          <a:xfrm>
            <a:off x="1654009" y="1321943"/>
            <a:ext cx="1089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T</a:t>
            </a: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iedostojen tallennus ja järjestely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03221D-E1B0-F74A-928D-12DB65C265A9}"/>
              </a:ext>
            </a:extLst>
          </p:cNvPr>
          <p:cNvSpPr txBox="1"/>
          <p:nvPr/>
        </p:nvSpPr>
        <p:spPr>
          <a:xfrm>
            <a:off x="2972457" y="1215506"/>
            <a:ext cx="130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T</a:t>
            </a: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iedostojen säilytys muuttumatto-massa tilassa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CCB9EA-0373-D641-93FE-05D26FB0A8E4}"/>
              </a:ext>
            </a:extLst>
          </p:cNvPr>
          <p:cNvSpPr txBox="1"/>
          <p:nvPr/>
        </p:nvSpPr>
        <p:spPr>
          <a:xfrm>
            <a:off x="4716593" y="1309869"/>
            <a:ext cx="1089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Aineistojen</a:t>
            </a:r>
            <a:r>
              <a:rPr kumimoji="0" lang="en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kuvailu ja julkaisu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7AB9C1-048A-CC49-B359-877E3B886A28}"/>
              </a:ext>
            </a:extLst>
          </p:cNvPr>
          <p:cNvSpPr txBox="1"/>
          <p:nvPr/>
        </p:nvSpPr>
        <p:spPr>
          <a:xfrm>
            <a:off x="6401352" y="1321943"/>
            <a:ext cx="1089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Aineistojen tarkastelu ja käyttö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AABA1E-6501-9A4F-B027-6EE6137BE2BF}"/>
              </a:ext>
            </a:extLst>
          </p:cNvPr>
          <p:cNvSpPr txBox="1"/>
          <p:nvPr/>
        </p:nvSpPr>
        <p:spPr>
          <a:xfrm>
            <a:off x="4319174" y="2946346"/>
            <a:ext cx="1905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Valittujen aineistojen paketointi ja siirto pitkäaikaissäilytykseen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785950-38CA-FE44-B29C-9D5730C0C085}"/>
              </a:ext>
            </a:extLst>
          </p:cNvPr>
          <p:cNvSpPr txBox="1"/>
          <p:nvPr/>
        </p:nvSpPr>
        <p:spPr>
          <a:xfrm>
            <a:off x="162677" y="2086160"/>
            <a:ext cx="108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Aineiston tuottaja</a:t>
            </a:r>
            <a:endParaRPr kumimoji="0" lang="en-FI" sz="1400" b="1" i="0" u="none" strike="noStrike" kern="1200" cap="none" spc="0" normalizeH="0" baseline="0" noProof="0" dirty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FB2086-9354-5346-B272-D2FD9065E7EA}"/>
              </a:ext>
            </a:extLst>
          </p:cNvPr>
          <p:cNvSpPr txBox="1"/>
          <p:nvPr/>
        </p:nvSpPr>
        <p:spPr>
          <a:xfrm>
            <a:off x="7805026" y="2249003"/>
            <a:ext cx="108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Aineiston hyödyntäjä</a:t>
            </a:r>
            <a:endParaRPr kumimoji="0" lang="en-FI" sz="1400" b="1" i="0" u="none" strike="noStrike" kern="120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1365522-841F-4240-A6C7-531A4C1A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0" y="2831969"/>
            <a:ext cx="3164577" cy="10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8B0ABBC-A387-B441-AE87-74C69D4416C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59605" y="1691436"/>
            <a:ext cx="497494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ADB-19FA-BC47-BB54-5E42322A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0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975A3-2E4D-4F46-A85A-D5B41899487D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5E6971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</a:rPr>
              <a:pPr marL="0" marR="0" lvl="0" indent="0" algn="l" defTabSz="4570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75000"/>
                </a:srgbClr>
              </a:solidFill>
              <a:effectLst/>
              <a:uLnTx/>
              <a:uFillTx/>
              <a:latin typeface="Corbel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B87A22-4644-BC4E-B569-42602E78C72B}"/>
              </a:ext>
            </a:extLst>
          </p:cNvPr>
          <p:cNvSpPr/>
          <p:nvPr/>
        </p:nvSpPr>
        <p:spPr>
          <a:xfrm>
            <a:off x="386562" y="1367322"/>
            <a:ext cx="644437" cy="648225"/>
          </a:xfrm>
          <a:prstGeom prst="ellipse">
            <a:avLst/>
          </a:prstGeom>
          <a:noFill/>
          <a:ln w="60325"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033491-1716-0D49-B256-5EC013EB0AA0}"/>
              </a:ext>
            </a:extLst>
          </p:cNvPr>
          <p:cNvSpPr/>
          <p:nvPr/>
        </p:nvSpPr>
        <p:spPr>
          <a:xfrm>
            <a:off x="1594515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C7B2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70A266-2631-8041-B54D-4AD8FCFF96C8}"/>
              </a:ext>
            </a:extLst>
          </p:cNvPr>
          <p:cNvSpPr/>
          <p:nvPr/>
        </p:nvSpPr>
        <p:spPr>
          <a:xfrm>
            <a:off x="2968984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481C7DA-B149-2C40-88B7-09DECC49113E}"/>
              </a:ext>
            </a:extLst>
          </p:cNvPr>
          <p:cNvSpPr/>
          <p:nvPr/>
        </p:nvSpPr>
        <p:spPr>
          <a:xfrm>
            <a:off x="4657099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2E85983-C223-5442-A24A-DBF9B13050EB}"/>
              </a:ext>
            </a:extLst>
          </p:cNvPr>
          <p:cNvSpPr/>
          <p:nvPr/>
        </p:nvSpPr>
        <p:spPr>
          <a:xfrm>
            <a:off x="4297480" y="2709609"/>
            <a:ext cx="1905825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7F6CB6C-07CE-4B46-B4F4-B9AD4A8DEF60}"/>
              </a:ext>
            </a:extLst>
          </p:cNvPr>
          <p:cNvSpPr/>
          <p:nvPr/>
        </p:nvSpPr>
        <p:spPr>
          <a:xfrm>
            <a:off x="6339543" y="1097602"/>
            <a:ext cx="1208689" cy="1187668"/>
          </a:xfrm>
          <a:prstGeom prst="roundRect">
            <a:avLst/>
          </a:prstGeom>
          <a:noFill/>
          <a:ln>
            <a:solidFill>
              <a:schemeClr val="accent4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40361-A6B4-D840-A5F7-0C547C9B2086}"/>
              </a:ext>
            </a:extLst>
          </p:cNvPr>
          <p:cNvSpPr/>
          <p:nvPr/>
        </p:nvSpPr>
        <p:spPr>
          <a:xfrm>
            <a:off x="1594515" y="390483"/>
            <a:ext cx="2544070" cy="48145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IDA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65483F-7738-5448-BA6A-EF2787593CBC}"/>
              </a:ext>
            </a:extLst>
          </p:cNvPr>
          <p:cNvSpPr/>
          <p:nvPr/>
        </p:nvSpPr>
        <p:spPr>
          <a:xfrm>
            <a:off x="4614278" y="390483"/>
            <a:ext cx="1208689" cy="48145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Qvain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AE7EFA-755A-0F40-BCCF-DFDDC5F45941}"/>
              </a:ext>
            </a:extLst>
          </p:cNvPr>
          <p:cNvSpPr/>
          <p:nvPr/>
        </p:nvSpPr>
        <p:spPr>
          <a:xfrm>
            <a:off x="6339543" y="387529"/>
            <a:ext cx="1190720" cy="48145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Etsin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543EAF-3F2F-4C49-9732-FD8388A344AC}"/>
              </a:ext>
            </a:extLst>
          </p:cNvPr>
          <p:cNvSpPr/>
          <p:nvPr/>
        </p:nvSpPr>
        <p:spPr>
          <a:xfrm>
            <a:off x="3946588" y="4087368"/>
            <a:ext cx="2544070" cy="48145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3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Pitkäaikaissäilytys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B897DB-A064-754E-958A-5A80010C18B7}"/>
              </a:ext>
            </a:extLst>
          </p:cNvPr>
          <p:cNvSpPr/>
          <p:nvPr/>
        </p:nvSpPr>
        <p:spPr>
          <a:xfrm>
            <a:off x="8027658" y="1368593"/>
            <a:ext cx="644437" cy="648225"/>
          </a:xfrm>
          <a:prstGeom prst="ellipse">
            <a:avLst/>
          </a:prstGeom>
          <a:noFill/>
          <a:ln w="60325">
            <a:solidFill>
              <a:schemeClr val="tx2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5BCDAC1-C8E3-7F40-9603-93572C98DC93}"/>
              </a:ext>
            </a:extLst>
          </p:cNvPr>
          <p:cNvSpPr/>
          <p:nvPr/>
        </p:nvSpPr>
        <p:spPr>
          <a:xfrm>
            <a:off x="8027658" y="2964731"/>
            <a:ext cx="644437" cy="648225"/>
          </a:xfrm>
          <a:prstGeom prst="ellipse">
            <a:avLst/>
          </a:prstGeom>
          <a:noFill/>
          <a:ln w="60325">
            <a:solidFill>
              <a:schemeClr val="tx2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86512B-0D7D-1F4B-B192-78B0751CA4A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052019" y="1691435"/>
            <a:ext cx="542496" cy="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3D94D61-87BC-AB48-9E45-9F9BA38E215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803204" y="1691436"/>
            <a:ext cx="165780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4005AE-E205-1F44-BB4E-752F9730FA4B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865788" y="1691436"/>
            <a:ext cx="473755" cy="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6FAB00-89E8-9445-A6CD-B0063EF02826}"/>
              </a:ext>
            </a:extLst>
          </p:cNvPr>
          <p:cNvCxnSpPr>
            <a:cxnSpLocks/>
          </p:cNvCxnSpPr>
          <p:nvPr/>
        </p:nvCxnSpPr>
        <p:spPr>
          <a:xfrm flipV="1">
            <a:off x="6203305" y="3312448"/>
            <a:ext cx="1803333" cy="3230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D90E3E-6987-8247-9924-C8927ED3076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548232" y="1691436"/>
            <a:ext cx="458406" cy="127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5FE049-BDC0-CB46-B620-62D4917380A9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5250393" y="2285270"/>
            <a:ext cx="11051" cy="424339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8C32710-D9CE-5E46-9CDB-C5C74E13CA59}"/>
              </a:ext>
            </a:extLst>
          </p:cNvPr>
          <p:cNvSpPr txBox="1"/>
          <p:nvPr/>
        </p:nvSpPr>
        <p:spPr>
          <a:xfrm>
            <a:off x="1633579" y="1309869"/>
            <a:ext cx="1148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File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storage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and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arrangement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03221D-E1B0-F74A-928D-12DB65C265A9}"/>
              </a:ext>
            </a:extLst>
          </p:cNvPr>
          <p:cNvSpPr txBox="1"/>
          <p:nvPr/>
        </p:nvSpPr>
        <p:spPr>
          <a:xfrm>
            <a:off x="2972457" y="1323938"/>
            <a:ext cx="1303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File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entry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for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storage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(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freezing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)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CCB9EA-0373-D641-93FE-05D26FB0A8E4}"/>
              </a:ext>
            </a:extLst>
          </p:cNvPr>
          <p:cNvSpPr txBox="1"/>
          <p:nvPr/>
        </p:nvSpPr>
        <p:spPr>
          <a:xfrm>
            <a:off x="4714279" y="1212794"/>
            <a:ext cx="1092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Descriping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the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dataset and publishing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7AB9C1-048A-CC49-B359-877E3B886A28}"/>
              </a:ext>
            </a:extLst>
          </p:cNvPr>
          <p:cNvSpPr txBox="1"/>
          <p:nvPr/>
        </p:nvSpPr>
        <p:spPr>
          <a:xfrm>
            <a:off x="6401352" y="1321943"/>
            <a:ext cx="1089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Use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of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research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data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AABA1E-6501-9A4F-B027-6EE6137BE2BF}"/>
              </a:ext>
            </a:extLst>
          </p:cNvPr>
          <p:cNvSpPr txBox="1"/>
          <p:nvPr/>
        </p:nvSpPr>
        <p:spPr>
          <a:xfrm>
            <a:off x="4319174" y="2736315"/>
            <a:ext cx="1905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Packaging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of data and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transfer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to long-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term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storage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(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only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those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selected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for long-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term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E697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preservation</a:t>
            </a:r>
            <a:endParaRPr kumimoji="0" lang="en-FI" sz="1400" b="0" i="0" u="none" strike="noStrike" kern="1200" cap="none" spc="0" normalizeH="0" baseline="0" noProof="0" dirty="0">
              <a:ln>
                <a:noFill/>
              </a:ln>
              <a:solidFill>
                <a:srgbClr val="5E6971">
                  <a:lumMod val="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1785950-38CA-FE44-B29C-9D5730C0C085}"/>
              </a:ext>
            </a:extLst>
          </p:cNvPr>
          <p:cNvSpPr txBox="1"/>
          <p:nvPr/>
        </p:nvSpPr>
        <p:spPr>
          <a:xfrm>
            <a:off x="85118" y="2089624"/>
            <a:ext cx="133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Research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data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6778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producer</a:t>
            </a:r>
            <a:endParaRPr kumimoji="0" lang="en-FI" sz="1400" b="1" i="0" u="none" strike="noStrike" kern="1200" cap="none" spc="0" normalizeH="0" baseline="0" noProof="0" dirty="0">
              <a:ln>
                <a:noFill/>
              </a:ln>
              <a:solidFill>
                <a:srgbClr val="006778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FB2086-9354-5346-B272-D2FD9065E7EA}"/>
              </a:ext>
            </a:extLst>
          </p:cNvPr>
          <p:cNvSpPr txBox="1"/>
          <p:nvPr/>
        </p:nvSpPr>
        <p:spPr>
          <a:xfrm>
            <a:off x="7805026" y="2249003"/>
            <a:ext cx="108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Research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 data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30051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charset="0"/>
              </a:rPr>
              <a:t>user</a:t>
            </a:r>
            <a:endParaRPr kumimoji="0" lang="en-FI" sz="1400" b="1" i="0" u="none" strike="noStrike" kern="1200" cap="none" spc="0" normalizeH="0" baseline="0" noProof="0" dirty="0">
              <a:ln>
                <a:noFill/>
              </a:ln>
              <a:solidFill>
                <a:srgbClr val="830051"/>
              </a:solidFill>
              <a:effectLst/>
              <a:uLnTx/>
              <a:uFillTx/>
              <a:latin typeface="Corbel" panose="020B0503020204020204" pitchFamily="34" charset="0"/>
              <a:ea typeface="ＭＳ Ｐゴシック" charset="0"/>
            </a:endParaRP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1365522-841F-4240-A6C7-531A4C1A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0" y="2831969"/>
            <a:ext cx="3164577" cy="10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6ABBE-202D-D54A-B764-2075AA7D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A4D63-C948-5E43-B8B8-856F27BD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50" y="401173"/>
            <a:ext cx="5973900" cy="41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AE87-AC66-CD4A-9152-3D8997CB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IDA lyhyesti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A67A-17BB-3D43-AE5C-8C1CE582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27125"/>
            <a:ext cx="2870988" cy="3184525"/>
          </a:xfrm>
        </p:spPr>
        <p:txBody>
          <a:bodyPr/>
          <a:lstStyle/>
          <a:p>
            <a:r>
              <a:rPr lang="en-GB" sz="2000" dirty="0" err="1"/>
              <a:t>IDAa</a:t>
            </a:r>
            <a:r>
              <a:rPr lang="en-GB" sz="2000" dirty="0"/>
              <a:t> </a:t>
            </a:r>
            <a:r>
              <a:rPr lang="en-GB" sz="2000" dirty="0" err="1"/>
              <a:t>voi</a:t>
            </a:r>
            <a:r>
              <a:rPr lang="en-GB" sz="2000" dirty="0"/>
              <a:t> </a:t>
            </a:r>
            <a:r>
              <a:rPr lang="en-GB" sz="2000" dirty="0" err="1"/>
              <a:t>käyttää</a:t>
            </a:r>
            <a:r>
              <a:rPr lang="en-GB" sz="2000" dirty="0"/>
              <a:t> </a:t>
            </a:r>
            <a:r>
              <a:rPr lang="en-GB" sz="2000" dirty="0" err="1"/>
              <a:t>helppokäyttöisen</a:t>
            </a:r>
            <a:r>
              <a:rPr lang="en-GB" sz="2000" dirty="0"/>
              <a:t> </a:t>
            </a:r>
            <a:r>
              <a:rPr lang="en-GB" sz="2000" dirty="0" err="1"/>
              <a:t>selainkäyttöliittymän</a:t>
            </a:r>
            <a:r>
              <a:rPr lang="en-GB" sz="2000" dirty="0"/>
              <a:t> </a:t>
            </a:r>
            <a:r>
              <a:rPr lang="en-GB" sz="2000" dirty="0" err="1"/>
              <a:t>lisäksi</a:t>
            </a:r>
            <a:r>
              <a:rPr lang="en-GB" sz="2000" dirty="0"/>
              <a:t> </a:t>
            </a:r>
            <a:r>
              <a:rPr lang="en-GB" sz="2000" dirty="0" err="1"/>
              <a:t>komentorivityökaluin</a:t>
            </a:r>
            <a:endParaRPr lang="en-GB" sz="2000" dirty="0"/>
          </a:p>
          <a:p>
            <a:r>
              <a:rPr lang="en-GB" sz="2000" dirty="0" err="1"/>
              <a:t>Tutkimusdatan</a:t>
            </a:r>
            <a:r>
              <a:rPr lang="en-GB" sz="2000" dirty="0"/>
              <a:t> </a:t>
            </a:r>
            <a:r>
              <a:rPr lang="en-GB" sz="2000" dirty="0" err="1"/>
              <a:t>säilytyspalvelu</a:t>
            </a:r>
            <a:r>
              <a:rPr lang="en-GB" sz="2000" dirty="0"/>
              <a:t> IDA </a:t>
            </a:r>
            <a:r>
              <a:rPr lang="en-GB" sz="2000" dirty="0">
                <a:hlinkClick r:id="rId2"/>
              </a:rPr>
              <a:t>ida.fairdata.fi</a:t>
            </a:r>
            <a:r>
              <a:rPr lang="en-GB" sz="2000" dirty="0"/>
              <a:t> </a:t>
            </a:r>
          </a:p>
          <a:p>
            <a:endParaRPr lang="en-FI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9C315-48F9-2144-94C4-B9456E22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A6CD8-050E-AA4D-A4AA-17A78BA9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10" y="1022397"/>
            <a:ext cx="5398718" cy="34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9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AE87-AC66-CD4A-9152-3D8997CB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Qvain lyhyesti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9C315-48F9-2144-94C4-B9456E22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B63DA-E4DA-0840-8DD1-DE3B1C1C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50" y="1041967"/>
            <a:ext cx="5472643" cy="344748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94F956-D675-A740-A2A5-CABB0FCB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27125"/>
            <a:ext cx="2870988" cy="3184525"/>
          </a:xfrm>
        </p:spPr>
        <p:txBody>
          <a:bodyPr/>
          <a:lstStyle/>
          <a:p>
            <a:r>
              <a:rPr lang="en-GB" sz="2000" dirty="0" err="1"/>
              <a:t>Qvain</a:t>
            </a:r>
            <a:r>
              <a:rPr lang="en-GB" sz="2000" dirty="0"/>
              <a:t> </a:t>
            </a:r>
            <a:r>
              <a:rPr lang="en-GB" sz="2000" dirty="0" err="1"/>
              <a:t>tekee</a:t>
            </a:r>
            <a:r>
              <a:rPr lang="en-GB" sz="2000" dirty="0"/>
              <a:t> </a:t>
            </a:r>
            <a:r>
              <a:rPr lang="en-GB" sz="2000" dirty="0" err="1"/>
              <a:t>tutkimusaineistojen</a:t>
            </a:r>
            <a:r>
              <a:rPr lang="en-GB" sz="2000" dirty="0"/>
              <a:t> </a:t>
            </a:r>
            <a:r>
              <a:rPr lang="en-GB" sz="2000" dirty="0" err="1"/>
              <a:t>kuvailusta</a:t>
            </a:r>
            <a:r>
              <a:rPr lang="en-GB" sz="2000" dirty="0"/>
              <a:t> </a:t>
            </a:r>
            <a:r>
              <a:rPr lang="en-GB" sz="2000" dirty="0" err="1"/>
              <a:t>mahdollisimman</a:t>
            </a:r>
            <a:r>
              <a:rPr lang="en-GB" sz="2000" dirty="0"/>
              <a:t> </a:t>
            </a:r>
            <a:r>
              <a:rPr lang="en-GB" sz="2000" dirty="0" err="1"/>
              <a:t>helppoa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yhdenmukaista</a:t>
            </a:r>
            <a:endParaRPr lang="en-GB" sz="2000" dirty="0"/>
          </a:p>
          <a:p>
            <a:r>
              <a:rPr lang="en-GB" sz="2000" dirty="0" err="1"/>
              <a:t>Tutkimusaineistojen</a:t>
            </a:r>
            <a:r>
              <a:rPr lang="en-GB" sz="2000" dirty="0"/>
              <a:t> </a:t>
            </a:r>
            <a:r>
              <a:rPr lang="en-GB" sz="2000" dirty="0" err="1"/>
              <a:t>kuvailutyökalu</a:t>
            </a:r>
            <a:r>
              <a:rPr lang="en-GB" sz="2000" dirty="0"/>
              <a:t> </a:t>
            </a:r>
            <a:r>
              <a:rPr lang="en-GB" sz="2000" dirty="0" err="1"/>
              <a:t>Qvain</a:t>
            </a:r>
            <a:r>
              <a:rPr lang="en-GB" sz="2000" dirty="0"/>
              <a:t> </a:t>
            </a:r>
            <a:r>
              <a:rPr lang="en-GB" sz="2000" dirty="0">
                <a:hlinkClick r:id="rId3"/>
              </a:rPr>
              <a:t>qvain.</a:t>
            </a:r>
            <a:r>
              <a:rPr lang="en-GB" sz="2000" dirty="0">
                <a:hlinkClick r:id="rId4"/>
              </a:rPr>
              <a:t>fairdata</a:t>
            </a:r>
            <a:r>
              <a:rPr lang="en-GB" sz="2000" dirty="0">
                <a:hlinkClick r:id="rId3"/>
              </a:rPr>
              <a:t>.fi</a:t>
            </a:r>
            <a:endParaRPr lang="en-GB" sz="2000" dirty="0"/>
          </a:p>
          <a:p>
            <a:pPr marL="0" indent="0">
              <a:buNone/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30203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AE87-AC66-CD4A-9152-3D8997CB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Etsin lyhyesti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A67A-17BB-3D43-AE5C-8C1CE582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27125"/>
            <a:ext cx="2437656" cy="3184525"/>
          </a:xfrm>
        </p:spPr>
        <p:txBody>
          <a:bodyPr/>
          <a:lstStyle/>
          <a:p>
            <a:r>
              <a:rPr lang="en-GB" sz="2000" dirty="0" err="1"/>
              <a:t>Etsin-palvelun</a:t>
            </a:r>
            <a:r>
              <a:rPr lang="en-GB" sz="2000" dirty="0"/>
              <a:t> </a:t>
            </a:r>
            <a:r>
              <a:rPr lang="en-GB" sz="2000" dirty="0" err="1"/>
              <a:t>avulla</a:t>
            </a:r>
            <a:r>
              <a:rPr lang="en-GB" sz="2000" dirty="0"/>
              <a:t> </a:t>
            </a:r>
            <a:r>
              <a:rPr lang="en-GB" sz="2000" dirty="0" err="1"/>
              <a:t>voit</a:t>
            </a:r>
            <a:r>
              <a:rPr lang="en-GB" sz="2000" dirty="0"/>
              <a:t> </a:t>
            </a:r>
            <a:r>
              <a:rPr lang="en-GB" sz="2000" dirty="0" err="1"/>
              <a:t>etsiä</a:t>
            </a:r>
            <a:r>
              <a:rPr lang="en-GB" sz="2000" dirty="0"/>
              <a:t> </a:t>
            </a:r>
            <a:r>
              <a:rPr lang="en-GB" sz="2000" dirty="0" err="1"/>
              <a:t>tutkimusaineistoja</a:t>
            </a:r>
            <a:r>
              <a:rPr lang="en-GB" sz="2000" dirty="0"/>
              <a:t> </a:t>
            </a:r>
            <a:r>
              <a:rPr lang="en-GB" sz="2000" dirty="0" err="1"/>
              <a:t>sekä</a:t>
            </a:r>
            <a:r>
              <a:rPr lang="en-GB" sz="2000" dirty="0"/>
              <a:t> </a:t>
            </a:r>
            <a:r>
              <a:rPr lang="en-GB" sz="2000" dirty="0" err="1"/>
              <a:t>selailla</a:t>
            </a:r>
            <a:r>
              <a:rPr lang="en-GB" sz="2000" dirty="0"/>
              <a:t> </a:t>
            </a:r>
            <a:r>
              <a:rPr lang="en-GB" sz="2000" dirty="0" err="1"/>
              <a:t>niiden</a:t>
            </a:r>
            <a:r>
              <a:rPr lang="en-GB" sz="2000" dirty="0"/>
              <a:t> </a:t>
            </a:r>
            <a:r>
              <a:rPr lang="en-GB" sz="2000" dirty="0" err="1"/>
              <a:t>kuvailutietoja</a:t>
            </a:r>
            <a:endParaRPr lang="en-GB" sz="2000" dirty="0"/>
          </a:p>
          <a:p>
            <a:r>
              <a:rPr lang="en-GB" sz="2000" dirty="0" err="1"/>
              <a:t>Tutkimusaineistojen</a:t>
            </a:r>
            <a:r>
              <a:rPr lang="en-GB" sz="2000" dirty="0"/>
              <a:t> </a:t>
            </a:r>
            <a:r>
              <a:rPr lang="en-GB" sz="2000" dirty="0" err="1"/>
              <a:t>hakupalvelu</a:t>
            </a:r>
            <a:r>
              <a:rPr lang="en-GB" sz="2000" dirty="0"/>
              <a:t> </a:t>
            </a:r>
            <a:r>
              <a:rPr lang="en-GB" sz="2000" dirty="0" err="1"/>
              <a:t>Etsin</a:t>
            </a:r>
            <a:r>
              <a:rPr lang="en-GB" sz="2000" dirty="0"/>
              <a:t> </a:t>
            </a:r>
            <a:r>
              <a:rPr lang="en-GB" sz="2000" dirty="0">
                <a:hlinkClick r:id="rId2"/>
              </a:rPr>
              <a:t>etsin.fairdata.fi</a:t>
            </a:r>
            <a:endParaRPr lang="en-GB" sz="2000" dirty="0"/>
          </a:p>
          <a:p>
            <a:endParaRPr lang="en-FI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9C315-48F9-2144-94C4-B9456E22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A86A8-B612-DD4A-A7C5-366118EF6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060" y="979488"/>
            <a:ext cx="5491150" cy="35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7533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.pptx" id="{F2A741A0-D5DE-4705-A172-FE33E0D58909}" vid="{CD873E69-D1B7-4235-A758-7B9752035584}"/>
    </a:ext>
  </a:extLst>
</a:theme>
</file>

<file path=ppt/theme/theme2.xml><?xml version="1.0" encoding="utf-8"?>
<a:theme xmlns:a="http://schemas.openxmlformats.org/drawingml/2006/main" name="1_CSC_template_2017">
  <a:themeElements>
    <a:clrScheme name="Custom 9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0C7B2"/>
      </a:accent4>
      <a:accent5>
        <a:srgbClr val="EA1D77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 (2)" id="{A7756963-2672-4648-8FF5-FA4D0C5FBFA3}" vid="{6F0E7A07-F2A7-614F-97A0-831D8AE212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s xmlns="5b92892c-7639-4d25-8599-0c2b88216d11">true</Presentations>
    <BestPractices xmlns="5b92892c-7639-4d25-8599-0c2b88216d11">false</BestPractices>
    <PublishingExpirationDate xmlns="http://schemas.microsoft.com/sharepoint/v3" xsi:nil="true"/>
    <PublishingStartDate xmlns="http://schemas.microsoft.com/sharepoint/v3" xsi:nil="true"/>
    <CSCBrand xmlns="5b92892c-7639-4d25-8599-0c2b88216d11">false</CSCBra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498AC3904B248B34AC7704AF7A6D5" ma:contentTypeVersion="4" ma:contentTypeDescription="Create a new document." ma:contentTypeScope="" ma:versionID="5c4e0d2f5dc995849302d77d553ba11a">
  <xsd:schema xmlns:xsd="http://www.w3.org/2001/XMLSchema" xmlns:xs="http://www.w3.org/2001/XMLSchema" xmlns:p="http://schemas.microsoft.com/office/2006/metadata/properties" xmlns:ns1="http://schemas.microsoft.com/sharepoint/v3" xmlns:ns2="5b92892c-7639-4d25-8599-0c2b88216d11" targetNamespace="http://schemas.microsoft.com/office/2006/metadata/properties" ma:root="true" ma:fieldsID="e127086a23f828037198a7d57bdcf8de" ns1:_="" ns2:_="">
    <xsd:import namespace="http://schemas.microsoft.com/sharepoint/v3"/>
    <xsd:import namespace="5b92892c-7639-4d25-8599-0c2b88216d1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estPractices" minOccurs="0"/>
                <xsd:element ref="ns2:CSCBrand" minOccurs="0"/>
                <xsd:element ref="ns2:Present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2892c-7639-4d25-8599-0c2b88216d11" elementFormDefault="qualified">
    <xsd:import namespace="http://schemas.microsoft.com/office/2006/documentManagement/types"/>
    <xsd:import namespace="http://schemas.microsoft.com/office/infopath/2007/PartnerControls"/>
    <xsd:element name="BestPractices" ma:index="10" nillable="true" ma:displayName="Best Practices" ma:default="0" ma:internalName="BestPractices">
      <xsd:simpleType>
        <xsd:restriction base="dms:Boolean"/>
      </xsd:simpleType>
    </xsd:element>
    <xsd:element name="CSCBrand" ma:index="11" nillable="true" ma:displayName="CSC Brand" ma:default="0" ma:internalName="CSCBrand">
      <xsd:simpleType>
        <xsd:restriction base="dms:Boolean"/>
      </xsd:simpleType>
    </xsd:element>
    <xsd:element name="Presentations" ma:index="12" nillable="true" ma:displayName="Presentations" ma:default="0" ma:internalName="Presentation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8A3F4-F572-40C1-A32F-15FF12C1612A}">
  <ds:schemaRefs>
    <ds:schemaRef ds:uri="http://schemas.microsoft.com/sharepoint/v3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b92892c-7639-4d25-8599-0c2b88216d1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48522EB-21DE-46A5-A25F-4CAAB9B53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99B23-6741-47DE-898D-BBA4428F6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92892c-7639-4d25-8599-0c2b88216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9951</TotalTime>
  <Words>456</Words>
  <Application>Microsoft Office PowerPoint</Application>
  <PresentationFormat>Custom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1_CSC_template_2017</vt:lpstr>
      <vt:lpstr>Fairdata-palvelut ja roadmap 2021</vt:lpstr>
      <vt:lpstr>Fairdata-palvelukokonaisuus</vt:lpstr>
      <vt:lpstr>Fairdata-palvelukokonaisuus</vt:lpstr>
      <vt:lpstr>PowerPoint Presentation</vt:lpstr>
      <vt:lpstr>PowerPoint Presentation</vt:lpstr>
      <vt:lpstr>PowerPoint Presentation</vt:lpstr>
      <vt:lpstr>IDA lyhyesti</vt:lpstr>
      <vt:lpstr>Qvain lyhyesti</vt:lpstr>
      <vt:lpstr>Etsin lyhyesti</vt:lpstr>
      <vt:lpstr>Fairdata kehitys 2021</vt:lpstr>
      <vt:lpstr>Fairdata-verkosto – eli mikä?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CSC-Datatukiverkosto</dc:title>
  <dc:creator>Siiri Fuchs</dc:creator>
  <cp:lastModifiedBy>Päivi Rauste</cp:lastModifiedBy>
  <cp:revision>90</cp:revision>
  <dcterms:created xsi:type="dcterms:W3CDTF">2020-07-02T12:18:35Z</dcterms:created>
  <dcterms:modified xsi:type="dcterms:W3CDTF">2021-03-11T06:59:22Z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0x0101000DA498AC3904B248B34AC7704AF7A6D5</vt:lpwstr>
  </property>
</Properties>
</file>