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9" r:id="rId5"/>
    <p:sldId id="521" r:id="rId6"/>
    <p:sldId id="522" r:id="rId7"/>
    <p:sldId id="511" r:id="rId8"/>
    <p:sldId id="513" r:id="rId9"/>
    <p:sldId id="512" r:id="rId10"/>
    <p:sldId id="514" r:id="rId11"/>
    <p:sldId id="515" r:id="rId12"/>
    <p:sldId id="516" r:id="rId13"/>
    <p:sldId id="523" r:id="rId14"/>
    <p:sldId id="517" r:id="rId15"/>
    <p:sldId id="518" r:id="rId16"/>
    <p:sldId id="520" r:id="rId17"/>
    <p:sldId id="519" r:id="rId18"/>
  </p:sldIdLst>
  <p:sldSz cx="12192000" cy="6858000"/>
  <p:notesSz cx="7102475" cy="10234613"/>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ta Koski" initials="HK" lastIdx="5" clrIdx="0">
    <p:extLst>
      <p:ext uri="{19B8F6BF-5375-455C-9EA6-DF929625EA0E}">
        <p15:presenceInfo xmlns:p15="http://schemas.microsoft.com/office/powerpoint/2012/main" userId="S-1-5-21-484763869-1957994488-1801674531-4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C3C3C"/>
    <a:srgbClr val="74003D"/>
    <a:srgbClr val="912D6A"/>
    <a:srgbClr val="E21776"/>
    <a:srgbClr val="00C7B2"/>
    <a:srgbClr val="F2F2F2"/>
    <a:srgbClr val="FCE1EF"/>
    <a:srgbClr val="F7C4DE"/>
    <a:srgbClr val="E0BF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0" autoAdjust="0"/>
    <p:restoredTop sz="77132"/>
  </p:normalViewPr>
  <p:slideViewPr>
    <p:cSldViewPr snapToGrid="0" snapToObjects="1">
      <p:cViewPr varScale="1">
        <p:scale>
          <a:sx n="32" d="100"/>
          <a:sy n="32" d="100"/>
        </p:scale>
        <p:origin x="1152" y="2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93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66" tIns="49533" rIns="99066" bIns="49533" rtlCol="0"/>
          <a:lstStyle>
            <a:lvl1pPr algn="l" fontAlgn="auto">
              <a:spcBef>
                <a:spcPts val="0"/>
              </a:spcBef>
              <a:spcAft>
                <a:spcPts val="0"/>
              </a:spcAft>
              <a:defRPr sz="1300">
                <a:latin typeface="+mn-lt"/>
                <a:ea typeface="+mn-ea"/>
                <a:cs typeface="+mn-cs"/>
              </a:defRPr>
            </a:lvl1pPr>
          </a:lstStyle>
          <a:p>
            <a:pPr>
              <a:defRPr/>
            </a:pPr>
            <a:endParaRPr lang="en-US" dirty="0">
              <a:latin typeface="Corbel"/>
            </a:endParaRPr>
          </a:p>
        </p:txBody>
      </p:sp>
      <p:sp>
        <p:nvSpPr>
          <p:cNvPr id="3" name="Date Placeholder 2"/>
          <p:cNvSpPr>
            <a:spLocks noGrp="1"/>
          </p:cNvSpPr>
          <p:nvPr>
            <p:ph type="dt" sz="quarter" idx="1"/>
          </p:nvPr>
        </p:nvSpPr>
        <p:spPr>
          <a:xfrm>
            <a:off x="4022725" y="0"/>
            <a:ext cx="3078163" cy="511175"/>
          </a:xfrm>
          <a:prstGeom prst="rect">
            <a:avLst/>
          </a:prstGeom>
        </p:spPr>
        <p:txBody>
          <a:bodyPr vert="horz" lIns="99066" tIns="49533" rIns="99066" bIns="49533" rtlCol="0"/>
          <a:lstStyle>
            <a:lvl1pPr algn="r" fontAlgn="auto">
              <a:spcBef>
                <a:spcPts val="0"/>
              </a:spcBef>
              <a:spcAft>
                <a:spcPts val="0"/>
              </a:spcAft>
              <a:defRPr sz="1300" smtClean="0">
                <a:latin typeface="+mn-lt"/>
                <a:ea typeface="+mn-ea"/>
                <a:cs typeface="+mn-cs"/>
              </a:defRPr>
            </a:lvl1pPr>
          </a:lstStyle>
          <a:p>
            <a:pPr>
              <a:defRPr/>
            </a:pPr>
            <a:fld id="{3D8217E5-055C-8B4C-948A-227E87179646}" type="datetimeFigureOut">
              <a:rPr lang="en-US">
                <a:latin typeface="Corbel"/>
              </a:rPr>
              <a:pPr>
                <a:defRPr/>
              </a:pPr>
              <a:t>4/27/2021</a:t>
            </a:fld>
            <a:endParaRPr lang="en-US" dirty="0">
              <a:latin typeface="Corbel"/>
            </a:endParaRPr>
          </a:p>
        </p:txBody>
      </p:sp>
      <p:sp>
        <p:nvSpPr>
          <p:cNvPr id="4" name="Footer Placeholder 3"/>
          <p:cNvSpPr>
            <a:spLocks noGrp="1"/>
          </p:cNvSpPr>
          <p:nvPr>
            <p:ph type="ftr" sz="quarter" idx="2"/>
          </p:nvPr>
        </p:nvSpPr>
        <p:spPr>
          <a:xfrm>
            <a:off x="0" y="9721850"/>
            <a:ext cx="3078163" cy="511175"/>
          </a:xfrm>
          <a:prstGeom prst="rect">
            <a:avLst/>
          </a:prstGeom>
        </p:spPr>
        <p:txBody>
          <a:bodyPr vert="horz" lIns="99066" tIns="49533" rIns="99066" bIns="49533" rtlCol="0" anchor="b"/>
          <a:lstStyle>
            <a:lvl1pPr algn="l" fontAlgn="auto">
              <a:spcBef>
                <a:spcPts val="0"/>
              </a:spcBef>
              <a:spcAft>
                <a:spcPts val="0"/>
              </a:spcAft>
              <a:defRPr sz="1300">
                <a:latin typeface="+mn-lt"/>
                <a:ea typeface="+mn-ea"/>
                <a:cs typeface="+mn-cs"/>
              </a:defRPr>
            </a:lvl1pPr>
          </a:lstStyle>
          <a:p>
            <a:pPr>
              <a:defRPr/>
            </a:pPr>
            <a:endParaRPr lang="en-US" dirty="0">
              <a:latin typeface="Corbel"/>
            </a:endParaRPr>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9066" tIns="49533" rIns="99066" bIns="49533" rtlCol="0" anchor="b"/>
          <a:lstStyle>
            <a:lvl1pPr algn="r" fontAlgn="auto">
              <a:spcBef>
                <a:spcPts val="0"/>
              </a:spcBef>
              <a:spcAft>
                <a:spcPts val="0"/>
              </a:spcAft>
              <a:defRPr sz="1300" smtClean="0">
                <a:latin typeface="+mn-lt"/>
                <a:ea typeface="+mn-ea"/>
                <a:cs typeface="+mn-cs"/>
              </a:defRPr>
            </a:lvl1pPr>
          </a:lstStyle>
          <a:p>
            <a:pPr>
              <a:defRPr/>
            </a:pPr>
            <a:fld id="{276A7EE2-7C0B-264E-82A0-7B9E3ADFCCF3}" type="slidenum">
              <a:rPr lang="en-US">
                <a:latin typeface="Corbel"/>
              </a:rPr>
              <a:pPr>
                <a:defRPr/>
              </a:pPr>
              <a:t>‹#›</a:t>
            </a:fld>
            <a:endParaRPr lang="en-US" dirty="0">
              <a:latin typeface="Corbel"/>
            </a:endParaRPr>
          </a:p>
        </p:txBody>
      </p:sp>
    </p:spTree>
    <p:extLst>
      <p:ext uri="{BB962C8B-B14F-4D97-AF65-F5344CB8AC3E}">
        <p14:creationId xmlns:p14="http://schemas.microsoft.com/office/powerpoint/2010/main" val="18420320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66" tIns="49533" rIns="99066" bIns="49533" rtlCol="0"/>
          <a:lstStyle>
            <a:lvl1pPr algn="l" fontAlgn="auto">
              <a:spcBef>
                <a:spcPts val="0"/>
              </a:spcBef>
              <a:spcAft>
                <a:spcPts val="0"/>
              </a:spcAft>
              <a:defRPr sz="1300">
                <a:latin typeface="Corbel"/>
                <a:ea typeface="+mn-ea"/>
                <a:cs typeface="+mn-cs"/>
              </a:defRPr>
            </a:lvl1pPr>
          </a:lstStyle>
          <a:p>
            <a:pPr>
              <a:defRPr/>
            </a:pPr>
            <a:endParaRPr lang="en-US" dirty="0"/>
          </a:p>
        </p:txBody>
      </p:sp>
      <p:sp>
        <p:nvSpPr>
          <p:cNvPr id="3" name="Date Placeholder 2"/>
          <p:cNvSpPr>
            <a:spLocks noGrp="1"/>
          </p:cNvSpPr>
          <p:nvPr>
            <p:ph type="dt" idx="1"/>
          </p:nvPr>
        </p:nvSpPr>
        <p:spPr>
          <a:xfrm>
            <a:off x="4022725" y="0"/>
            <a:ext cx="3078163" cy="511175"/>
          </a:xfrm>
          <a:prstGeom prst="rect">
            <a:avLst/>
          </a:prstGeom>
        </p:spPr>
        <p:txBody>
          <a:bodyPr vert="horz" lIns="99066" tIns="49533" rIns="99066" bIns="49533" rtlCol="0"/>
          <a:lstStyle>
            <a:lvl1pPr algn="r" fontAlgn="auto">
              <a:spcBef>
                <a:spcPts val="0"/>
              </a:spcBef>
              <a:spcAft>
                <a:spcPts val="0"/>
              </a:spcAft>
              <a:defRPr sz="1300" smtClean="0">
                <a:latin typeface="Corbel"/>
                <a:ea typeface="+mn-ea"/>
                <a:cs typeface="+mn-cs"/>
              </a:defRPr>
            </a:lvl1pPr>
          </a:lstStyle>
          <a:p>
            <a:pPr>
              <a:defRPr/>
            </a:pPr>
            <a:fld id="{61F5205D-2639-B948-A803-C6A4E0194457}" type="datetimeFigureOut">
              <a:rPr lang="en-US" smtClean="0"/>
              <a:pPr>
                <a:defRPr/>
              </a:pPr>
              <a:t>4/27/2021</a:t>
            </a:fld>
            <a:endParaRPr lang="en-US" dirty="0"/>
          </a:p>
        </p:txBody>
      </p:sp>
      <p:sp>
        <p:nvSpPr>
          <p:cNvPr id="4" name="Slide Image Placeholder 3"/>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9066" tIns="49533" rIns="99066" bIns="49533" rtlCol="0" anchor="ctr"/>
          <a:lstStyle/>
          <a:p>
            <a:pPr lvl="0"/>
            <a:endParaRPr lang="en-US" noProof="0" dirty="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9066" tIns="49533" rIns="99066" bIns="49533" rtlCol="0"/>
          <a:lstStyle/>
          <a:p>
            <a:pPr lvl="0"/>
            <a:r>
              <a:rPr lang="fi-FI" noProof="0" dirty="0" err="1"/>
              <a:t>Click</a:t>
            </a:r>
            <a:r>
              <a:rPr lang="fi-FI" noProof="0" dirty="0"/>
              <a:t> to </a:t>
            </a:r>
            <a:r>
              <a:rPr lang="fi-FI" noProof="0" dirty="0" err="1"/>
              <a:t>edit</a:t>
            </a:r>
            <a:r>
              <a:rPr lang="fi-FI" noProof="0" dirty="0"/>
              <a:t> </a:t>
            </a:r>
            <a:r>
              <a:rPr lang="fi-FI" noProof="0" dirty="0" err="1"/>
              <a:t>Master</a:t>
            </a:r>
            <a:r>
              <a:rPr lang="fi-FI" noProof="0" dirty="0"/>
              <a:t>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en-US" noProof="0" dirty="0"/>
          </a:p>
        </p:txBody>
      </p:sp>
      <p:sp>
        <p:nvSpPr>
          <p:cNvPr id="6" name="Footer Placeholder 5"/>
          <p:cNvSpPr>
            <a:spLocks noGrp="1"/>
          </p:cNvSpPr>
          <p:nvPr>
            <p:ph type="ftr" sz="quarter" idx="4"/>
          </p:nvPr>
        </p:nvSpPr>
        <p:spPr>
          <a:xfrm>
            <a:off x="0" y="9721850"/>
            <a:ext cx="3078163" cy="511175"/>
          </a:xfrm>
          <a:prstGeom prst="rect">
            <a:avLst/>
          </a:prstGeom>
        </p:spPr>
        <p:txBody>
          <a:bodyPr vert="horz" lIns="99066" tIns="49533" rIns="99066" bIns="49533" rtlCol="0" anchor="b"/>
          <a:lstStyle>
            <a:lvl1pPr algn="l" fontAlgn="auto">
              <a:spcBef>
                <a:spcPts val="0"/>
              </a:spcBef>
              <a:spcAft>
                <a:spcPts val="0"/>
              </a:spcAft>
              <a:defRPr sz="1300">
                <a:latin typeface="Corbel"/>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9066" tIns="49533" rIns="99066" bIns="49533" rtlCol="0" anchor="b"/>
          <a:lstStyle>
            <a:lvl1pPr algn="r" fontAlgn="auto">
              <a:spcBef>
                <a:spcPts val="0"/>
              </a:spcBef>
              <a:spcAft>
                <a:spcPts val="0"/>
              </a:spcAft>
              <a:defRPr sz="1300" smtClean="0">
                <a:latin typeface="Corbel"/>
                <a:ea typeface="+mn-ea"/>
                <a:cs typeface="+mn-cs"/>
              </a:defRPr>
            </a:lvl1pPr>
          </a:lstStyle>
          <a:p>
            <a:pPr>
              <a:defRPr/>
            </a:pPr>
            <a:fld id="{BE4ECE71-DADD-A94D-928E-31D778B1F7AC}" type="slidenum">
              <a:rPr lang="en-US" smtClean="0"/>
              <a:pPr>
                <a:defRPr/>
              </a:pPr>
              <a:t>‹#›</a:t>
            </a:fld>
            <a:endParaRPr lang="en-US" dirty="0"/>
          </a:p>
        </p:txBody>
      </p:sp>
    </p:spTree>
    <p:extLst>
      <p:ext uri="{BB962C8B-B14F-4D97-AF65-F5344CB8AC3E}">
        <p14:creationId xmlns:p14="http://schemas.microsoft.com/office/powerpoint/2010/main" val="35949183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Corbel"/>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Corbel"/>
        <a:ea typeface="ＭＳ Ｐゴシック" charset="0"/>
        <a:cs typeface="+mn-cs"/>
      </a:defRPr>
    </a:lvl2pPr>
    <a:lvl3pPr marL="914400" algn="l" defTabSz="457200" rtl="0" fontAlgn="base">
      <a:spcBef>
        <a:spcPct val="30000"/>
      </a:spcBef>
      <a:spcAft>
        <a:spcPct val="0"/>
      </a:spcAft>
      <a:defRPr sz="1200" kern="1200">
        <a:solidFill>
          <a:schemeClr val="tx1"/>
        </a:solidFill>
        <a:latin typeface="Corbel"/>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Corbel"/>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Corbel"/>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upport.rstudio.com/hc/en-us/articles/200532077-Version-Control-with-Git-and-SV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github.com</a:t>
            </a:r>
            <a:r>
              <a:rPr lang="en-GB" dirty="0"/>
              <a:t>/</a:t>
            </a:r>
            <a:r>
              <a:rPr lang="en-GB" dirty="0" err="1"/>
              <a:t>hendricius</a:t>
            </a:r>
            <a:r>
              <a:rPr lang="en-GB" dirty="0"/>
              <a:t>/the-bread-code</a:t>
            </a:r>
            <a:endParaRPr lang="en-FI" dirty="0"/>
          </a:p>
        </p:txBody>
      </p:sp>
      <p:sp>
        <p:nvSpPr>
          <p:cNvPr id="4" name="Slide Number Placeholder 3"/>
          <p:cNvSpPr>
            <a:spLocks noGrp="1"/>
          </p:cNvSpPr>
          <p:nvPr>
            <p:ph type="sldNum" sz="quarter" idx="5"/>
          </p:nvPr>
        </p:nvSpPr>
        <p:spPr/>
        <p:txBody>
          <a:bodyPr/>
          <a:lstStyle/>
          <a:p>
            <a:pPr>
              <a:defRPr/>
            </a:pPr>
            <a:fld id="{BE4ECE71-DADD-A94D-928E-31D778B1F7AC}" type="slidenum">
              <a:rPr lang="en-US" smtClean="0"/>
              <a:pPr>
                <a:defRPr/>
              </a:pPr>
              <a:t>4</a:t>
            </a:fld>
            <a:endParaRPr lang="en-US" dirty="0"/>
          </a:p>
        </p:txBody>
      </p:sp>
    </p:spTree>
    <p:extLst>
      <p:ext uri="{BB962C8B-B14F-4D97-AF65-F5344CB8AC3E}">
        <p14:creationId xmlns:p14="http://schemas.microsoft.com/office/powerpoint/2010/main" val="18792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https://support.rstudio.com/hc/en-us/articles/200532077-Version-Control-with-Git-and-SVN</a:t>
            </a:r>
            <a:endParaRPr lang="en-FI" dirty="0"/>
          </a:p>
        </p:txBody>
      </p:sp>
      <p:sp>
        <p:nvSpPr>
          <p:cNvPr id="4" name="Slide Number Placeholder 3"/>
          <p:cNvSpPr>
            <a:spLocks noGrp="1"/>
          </p:cNvSpPr>
          <p:nvPr>
            <p:ph type="sldNum" sz="quarter" idx="5"/>
          </p:nvPr>
        </p:nvSpPr>
        <p:spPr/>
        <p:txBody>
          <a:bodyPr/>
          <a:lstStyle/>
          <a:p>
            <a:pPr>
              <a:defRPr/>
            </a:pPr>
            <a:fld id="{BE4ECE71-DADD-A94D-928E-31D778B1F7AC}" type="slidenum">
              <a:rPr lang="en-US" smtClean="0"/>
              <a:pPr>
                <a:defRPr/>
              </a:pPr>
              <a:t>6</a:t>
            </a:fld>
            <a:endParaRPr lang="en-US" dirty="0"/>
          </a:p>
        </p:txBody>
      </p:sp>
    </p:spTree>
    <p:extLst>
      <p:ext uri="{BB962C8B-B14F-4D97-AF65-F5344CB8AC3E}">
        <p14:creationId xmlns:p14="http://schemas.microsoft.com/office/powerpoint/2010/main" val="84821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Corbel"/>
                <a:ea typeface="ＭＳ Ｐゴシック" charset="0"/>
                <a:cs typeface="ＭＳ Ｐゴシック" charset="0"/>
              </a:rPr>
              <a:t>Singularity enables users to have full control of their environment. Singularity containers can be used to package entire scientific workflows, software and libraries, and even data. This means that you don’t have to ask your cluster admin to install anything for you - you can put it in a Singularity container and run. Did you already invest in Docker? The Singularity software can import your Docker images without having Docker installed or being a superuser. Need to share your code? Put it in a Singularity container and your collaborator won’t have to go through the pain of installing missing dependencies. Do you need to run a different operating system entirely? You can “swap out” the operating system on your host for a different one within a Singularity container. As the user, you are in control of the extent to which your container interacts with its host. There can be seamless integration, or little to no communication at all. What does your workflow look like?</a:t>
            </a:r>
            <a:endParaRPr lang="en-FI" dirty="0"/>
          </a:p>
        </p:txBody>
      </p:sp>
      <p:sp>
        <p:nvSpPr>
          <p:cNvPr id="4" name="Slide Number Placeholder 3"/>
          <p:cNvSpPr>
            <a:spLocks noGrp="1"/>
          </p:cNvSpPr>
          <p:nvPr>
            <p:ph type="sldNum" sz="quarter" idx="5"/>
          </p:nvPr>
        </p:nvSpPr>
        <p:spPr/>
        <p:txBody>
          <a:bodyPr/>
          <a:lstStyle/>
          <a:p>
            <a:pPr>
              <a:defRPr/>
            </a:pPr>
            <a:fld id="{BE4ECE71-DADD-A94D-928E-31D778B1F7AC}" type="slidenum">
              <a:rPr lang="en-US" smtClean="0"/>
              <a:pPr>
                <a:defRPr/>
              </a:pPr>
              <a:t>8</a:t>
            </a:fld>
            <a:endParaRPr lang="en-US" dirty="0"/>
          </a:p>
        </p:txBody>
      </p:sp>
    </p:spTree>
    <p:extLst>
      <p:ext uri="{BB962C8B-B14F-4D97-AF65-F5344CB8AC3E}">
        <p14:creationId xmlns:p14="http://schemas.microsoft.com/office/powerpoint/2010/main" val="148431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Corbel"/>
                <a:ea typeface="ＭＳ Ｐゴシック" charset="0"/>
                <a:cs typeface="ＭＳ Ｐゴシック" charset="0"/>
              </a:rPr>
              <a:t>Singularity enables users to have full control of their environment. Singularity containers can be used to package entire scientific workflows, software and libraries, and even data. This means that you don’t have to ask your cluster admin to install anything for you - you can put it in a Singularity container and run. Did you already invest in Docker? The Singularity software can import your Docker images without having Docker installed or being a superuser. Need to share your code? Put it in a Singularity container and your collaborator won’t have to go through the pain of installing missing dependencies. Do you need to run a different operating system entirely? You can “swap out” the operating system on your host for a different one within a Singularity container. As the user, you are in control of the extent to which your container interacts with its host. There can be seamless integration, or little to no communication at all. What does your workflow look like?</a:t>
            </a:r>
            <a:endParaRPr lang="en-FI" dirty="0"/>
          </a:p>
        </p:txBody>
      </p:sp>
      <p:sp>
        <p:nvSpPr>
          <p:cNvPr id="4" name="Slide Number Placeholder 3"/>
          <p:cNvSpPr>
            <a:spLocks noGrp="1"/>
          </p:cNvSpPr>
          <p:nvPr>
            <p:ph type="sldNum" sz="quarter" idx="5"/>
          </p:nvPr>
        </p:nvSpPr>
        <p:spPr/>
        <p:txBody>
          <a:bodyPr/>
          <a:lstStyle/>
          <a:p>
            <a:pPr>
              <a:defRPr/>
            </a:pPr>
            <a:fld id="{BE4ECE71-DADD-A94D-928E-31D778B1F7AC}" type="slidenum">
              <a:rPr lang="en-US" smtClean="0"/>
              <a:pPr>
                <a:defRPr/>
              </a:pPr>
              <a:t>9</a:t>
            </a:fld>
            <a:endParaRPr lang="en-US" dirty="0"/>
          </a:p>
        </p:txBody>
      </p:sp>
    </p:spTree>
    <p:extLst>
      <p:ext uri="{BB962C8B-B14F-4D97-AF65-F5344CB8AC3E}">
        <p14:creationId xmlns:p14="http://schemas.microsoft.com/office/powerpoint/2010/main" val="324246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BE4ECE71-DADD-A94D-928E-31D778B1F7AC}" type="slidenum">
              <a:rPr lang="en-US" smtClean="0"/>
              <a:pPr>
                <a:defRPr/>
              </a:pPr>
              <a:t>11</a:t>
            </a:fld>
            <a:endParaRPr lang="en-US" dirty="0"/>
          </a:p>
        </p:txBody>
      </p:sp>
    </p:spTree>
    <p:extLst>
      <p:ext uri="{BB962C8B-B14F-4D97-AF65-F5344CB8AC3E}">
        <p14:creationId xmlns:p14="http://schemas.microsoft.com/office/powerpoint/2010/main" val="112025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a:defRPr/>
            </a:pPr>
            <a:fld id="{BE4ECE71-DADD-A94D-928E-31D778B1F7AC}" type="slidenum">
              <a:rPr lang="en-US" smtClean="0"/>
              <a:pPr>
                <a:defRPr/>
              </a:pPr>
              <a:t>12</a:t>
            </a:fld>
            <a:endParaRPr lang="en-US" dirty="0"/>
          </a:p>
        </p:txBody>
      </p:sp>
    </p:spTree>
    <p:extLst>
      <p:ext uri="{BB962C8B-B14F-4D97-AF65-F5344CB8AC3E}">
        <p14:creationId xmlns:p14="http://schemas.microsoft.com/office/powerpoint/2010/main" val="47821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s://www.facebook.com/CSCfi"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FIN">
    <p:spTree>
      <p:nvGrpSpPr>
        <p:cNvPr id="1" name=""/>
        <p:cNvGrpSpPr/>
        <p:nvPr/>
      </p:nvGrpSpPr>
      <p:grpSpPr>
        <a:xfrm>
          <a:off x="0" y="0"/>
          <a:ext cx="0" cy="0"/>
          <a:chOff x="0" y="0"/>
          <a:chExt cx="0" cy="0"/>
        </a:xfrm>
      </p:grpSpPr>
      <p:pic>
        <p:nvPicPr>
          <p:cNvPr id="6" name="Picture 5" descr="shutterstock_186705404_muok.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90338" y="5130332"/>
            <a:ext cx="9301662" cy="1727668"/>
          </a:xfrm>
          <a:prstGeom prst="rect">
            <a:avLst/>
          </a:prstGeom>
        </p:spPr>
      </p:pic>
      <p:pic>
        <p:nvPicPr>
          <p:cNvPr id="5" name="Picture 4" descr="shutterstock_203085106_muok.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5130332"/>
            <a:ext cx="2890338" cy="1727667"/>
          </a:xfrm>
          <a:prstGeom prst="rect">
            <a:avLst/>
          </a:prstGeom>
        </p:spPr>
      </p:pic>
      <p:pic>
        <p:nvPicPr>
          <p:cNvPr id="33" name="Picture 32" descr="background_image_dna_jyrki_muok.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390524" y="-2"/>
            <a:ext cx="4801474" cy="2284097"/>
          </a:xfrm>
          <a:prstGeom prst="rect">
            <a:avLst/>
          </a:prstGeom>
        </p:spPr>
      </p:pic>
      <p:pic>
        <p:nvPicPr>
          <p:cNvPr id="24" name="Picture 23" descr="shutterstock_210058714_muok.jp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1"/>
            <a:ext cx="3209060" cy="2284096"/>
          </a:xfrm>
          <a:prstGeom prst="rect">
            <a:avLst/>
          </a:prstGeom>
        </p:spPr>
      </p:pic>
      <p:sp>
        <p:nvSpPr>
          <p:cNvPr id="22" name="Rectangle 21"/>
          <p:cNvSpPr/>
          <p:nvPr userDrawn="1"/>
        </p:nvSpPr>
        <p:spPr>
          <a:xfrm>
            <a:off x="6076949" y="6693882"/>
            <a:ext cx="6115051"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3" name="Rectangle 22"/>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720326" y="5130333"/>
            <a:ext cx="724843" cy="49998"/>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0" y="5130333"/>
            <a:ext cx="721079" cy="49998"/>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2165494" y="5130333"/>
            <a:ext cx="724843" cy="4999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8" name="Rectangle 27"/>
          <p:cNvSpPr/>
          <p:nvPr userDrawn="1"/>
        </p:nvSpPr>
        <p:spPr>
          <a:xfrm>
            <a:off x="1445169" y="5130333"/>
            <a:ext cx="721079" cy="499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6" name="Rectangle 35"/>
          <p:cNvSpPr/>
          <p:nvPr userDrawn="1"/>
        </p:nvSpPr>
        <p:spPr>
          <a:xfrm>
            <a:off x="3922295" y="6350571"/>
            <a:ext cx="7589380" cy="323165"/>
          </a:xfrm>
          <a:prstGeom prst="rect">
            <a:avLst/>
          </a:prstGeom>
        </p:spPr>
        <p:txBody>
          <a:bodyPr wrap="square">
            <a:spAutoFit/>
          </a:bodyPr>
          <a:lstStyle/>
          <a:p>
            <a:r>
              <a:rPr lang="en-US" sz="1500" i="1" spc="20" dirty="0">
                <a:solidFill>
                  <a:schemeClr val="bg1"/>
                </a:solidFill>
                <a:latin typeface="Corbel"/>
              </a:rPr>
              <a:t>CSC – </a:t>
            </a:r>
            <a:r>
              <a:rPr lang="fi-FI" sz="1500" i="1" spc="20" dirty="0">
                <a:solidFill>
                  <a:schemeClr val="bg1"/>
                </a:solidFill>
                <a:latin typeface="Corbel"/>
              </a:rPr>
              <a:t> Suomalainen tutkimuksen, koulutuksen, kulttuurin ja julkishallinnon ICT-osaamiskeskus</a:t>
            </a:r>
            <a:endParaRPr lang="en-US" sz="1500" i="1" spc="20" dirty="0">
              <a:solidFill>
                <a:schemeClr val="bg1"/>
              </a:solidFill>
              <a:latin typeface="Corbel"/>
            </a:endParaRPr>
          </a:p>
        </p:txBody>
      </p:sp>
      <p:sp>
        <p:nvSpPr>
          <p:cNvPr id="34" name="Rectangle 33"/>
          <p:cNvSpPr/>
          <p:nvPr userDrawn="1"/>
        </p:nvSpPr>
        <p:spPr>
          <a:xfrm>
            <a:off x="2890337" y="2284095"/>
            <a:ext cx="9301662" cy="28962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orbel"/>
            </a:endParaRPr>
          </a:p>
        </p:txBody>
      </p:sp>
      <p:sp>
        <p:nvSpPr>
          <p:cNvPr id="35" name="Rectangle 34"/>
          <p:cNvSpPr/>
          <p:nvPr userDrawn="1"/>
        </p:nvSpPr>
        <p:spPr>
          <a:xfrm>
            <a:off x="10626170" y="5180330"/>
            <a:ext cx="1565829" cy="1641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3917451" y="2836746"/>
            <a:ext cx="7117956" cy="1397004"/>
          </a:xfrm>
        </p:spPr>
        <p:txBody>
          <a:bodyPr anchor="t">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3917451" y="4298164"/>
            <a:ext cx="7117956" cy="500237"/>
          </a:xfrm>
        </p:spPr>
        <p:txBody>
          <a:bodyPr>
            <a:normAutofit/>
          </a:bodyPr>
          <a:lstStyle>
            <a:lvl1pPr marL="0" indent="0" algn="l">
              <a:buNone/>
              <a:defRPr sz="1400">
                <a:solidFill>
                  <a:srgbClr val="FFFFFF"/>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41" name="Group 40"/>
          <p:cNvGrpSpPr/>
          <p:nvPr userDrawn="1"/>
        </p:nvGrpSpPr>
        <p:grpSpPr>
          <a:xfrm>
            <a:off x="539787" y="3163962"/>
            <a:ext cx="1833302" cy="1164473"/>
            <a:chOff x="3018474" y="609992"/>
            <a:chExt cx="2171462" cy="1379264"/>
          </a:xfrm>
        </p:grpSpPr>
        <p:sp>
          <p:nvSpPr>
            <p:cNvPr id="42"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43"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44"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pic>
        <p:nvPicPr>
          <p:cNvPr id="4" name="Picture 3" descr="shutterstock_428562550_muok.jp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890337" y="-1"/>
            <a:ext cx="4500187" cy="2284095"/>
          </a:xfrm>
          <a:prstGeom prst="rect">
            <a:avLst/>
          </a:prstGeom>
        </p:spPr>
      </p:pic>
      <p:sp>
        <p:nvSpPr>
          <p:cNvPr id="29" name="Rectangle 28"/>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Tree>
    <p:extLst>
      <p:ext uri="{BB962C8B-B14F-4D97-AF65-F5344CB8AC3E}">
        <p14:creationId xmlns:p14="http://schemas.microsoft.com/office/powerpoint/2010/main" val="367991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Two_Pictures">
    <p:spTree>
      <p:nvGrpSpPr>
        <p:cNvPr id="1" name=""/>
        <p:cNvGrpSpPr/>
        <p:nvPr/>
      </p:nvGrpSpPr>
      <p:grpSpPr>
        <a:xfrm>
          <a:off x="0" y="0"/>
          <a:ext cx="0" cy="0"/>
          <a:chOff x="0" y="0"/>
          <a:chExt cx="0" cy="0"/>
        </a:xfrm>
      </p:grpSpPr>
      <p:sp>
        <p:nvSpPr>
          <p:cNvPr id="13" name="Title 1"/>
          <p:cNvSpPr>
            <a:spLocks noGrp="1"/>
          </p:cNvSpPr>
          <p:nvPr>
            <p:ph type="title"/>
          </p:nvPr>
        </p:nvSpPr>
        <p:spPr>
          <a:xfrm>
            <a:off x="609600" y="274637"/>
            <a:ext cx="10302992" cy="1143000"/>
          </a:xfrm>
        </p:spPr>
        <p:txBody>
          <a:bodyPr/>
          <a:lstStyle/>
          <a:p>
            <a:r>
              <a:rPr lang="en-US"/>
              <a:t>Click to edit Master title style</a:t>
            </a:r>
          </a:p>
        </p:txBody>
      </p:sp>
      <p:sp>
        <p:nvSpPr>
          <p:cNvPr id="3" name="Picture Placeholder 2"/>
          <p:cNvSpPr>
            <a:spLocks noGrp="1"/>
          </p:cNvSpPr>
          <p:nvPr>
            <p:ph type="pic" sz="quarter" idx="13"/>
          </p:nvPr>
        </p:nvSpPr>
        <p:spPr>
          <a:xfrm>
            <a:off x="609602" y="1600204"/>
            <a:ext cx="4926072" cy="4020841"/>
          </a:xfrm>
        </p:spPr>
        <p:txBody>
          <a:bodyPr rtlCol="0">
            <a:normAutofit/>
          </a:bodyPr>
          <a:lstStyle/>
          <a:p>
            <a:pPr lvl="0"/>
            <a:r>
              <a:rPr lang="en-US" noProof="0"/>
              <a:t>Click icon to add picture</a:t>
            </a:r>
            <a:endParaRPr lang="en-US" noProof="0" dirty="0"/>
          </a:p>
        </p:txBody>
      </p:sp>
      <p:sp>
        <p:nvSpPr>
          <p:cNvPr id="8" name="Picture Placeholder 2"/>
          <p:cNvSpPr>
            <a:spLocks noGrp="1"/>
          </p:cNvSpPr>
          <p:nvPr>
            <p:ph type="pic" sz="quarter" idx="14"/>
          </p:nvPr>
        </p:nvSpPr>
        <p:spPr>
          <a:xfrm>
            <a:off x="5986520" y="1600203"/>
            <a:ext cx="4926072" cy="4020843"/>
          </a:xfrm>
        </p:spPr>
        <p:txBody>
          <a:bodyPr rtlCol="0">
            <a:normAutofit/>
          </a:bodyPr>
          <a:lstStyle/>
          <a:p>
            <a:pPr lvl="0"/>
            <a:r>
              <a:rPr lang="en-US" noProof="0"/>
              <a:t>Click icon to add picture</a:t>
            </a:r>
            <a:endParaRPr lang="en-US" noProof="0" dirty="0"/>
          </a:p>
        </p:txBody>
      </p:sp>
      <p:sp>
        <p:nvSpPr>
          <p:cNvPr id="9" name="Text Placeholder 3"/>
          <p:cNvSpPr>
            <a:spLocks noGrp="1"/>
          </p:cNvSpPr>
          <p:nvPr>
            <p:ph type="body" sz="half" idx="2"/>
          </p:nvPr>
        </p:nvSpPr>
        <p:spPr>
          <a:xfrm>
            <a:off x="609602" y="5639047"/>
            <a:ext cx="4926072" cy="465668"/>
          </a:xfrm>
        </p:spPr>
        <p:txBody>
          <a:bodyPr>
            <a:normAutofit/>
          </a:bodyPr>
          <a:lstStyle>
            <a:lvl1pPr marL="0" indent="0" algn="ctr">
              <a:buNone/>
              <a:defRPr sz="105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5"/>
          </p:nvPr>
        </p:nvSpPr>
        <p:spPr>
          <a:xfrm>
            <a:off x="5986520" y="5639047"/>
            <a:ext cx="4926072" cy="465668"/>
          </a:xfrm>
        </p:spPr>
        <p:txBody>
          <a:bodyPr>
            <a:normAutofit/>
          </a:bodyPr>
          <a:lstStyle>
            <a:lvl1pPr marL="0" indent="0" algn="ctr">
              <a:buNone/>
              <a:defRPr sz="105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4"/>
          <p:cNvSpPr>
            <a:spLocks noGrp="1"/>
          </p:cNvSpPr>
          <p:nvPr>
            <p:ph type="dt" sz="half" idx="16"/>
          </p:nvPr>
        </p:nvSpPr>
        <p:spPr/>
        <p:txBody>
          <a:bodyPr/>
          <a:lstStyle>
            <a:lvl1pPr>
              <a:defRPr/>
            </a:lvl1pPr>
          </a:lstStyle>
          <a:p>
            <a:pPr>
              <a:defRPr/>
            </a:pPr>
            <a:fld id="{5C5055E7-9FC6-1A4B-85BE-5138AF72C663}" type="datetime1">
              <a:rPr lang="fi-FI" smtClean="0"/>
              <a:pPr>
                <a:defRPr/>
              </a:pPr>
              <a:t>27.4.2021</a:t>
            </a:fld>
            <a:endParaRPr lang="en-US"/>
          </a:p>
        </p:txBody>
      </p:sp>
      <p:sp>
        <p:nvSpPr>
          <p:cNvPr id="12" name="Footer Placeholder 5"/>
          <p:cNvSpPr>
            <a:spLocks noGrp="1"/>
          </p:cNvSpPr>
          <p:nvPr>
            <p:ph type="ftr" sz="quarter" idx="17"/>
          </p:nvPr>
        </p:nvSpPr>
        <p:spPr/>
        <p:txBody>
          <a:bodyPr/>
          <a:lstStyle>
            <a:lvl1pPr>
              <a:defRPr/>
            </a:lvl1pPr>
          </a:lstStyle>
          <a:p>
            <a:pPr>
              <a:defRPr/>
            </a:pPr>
            <a:endParaRPr lang="en-US" dirty="0"/>
          </a:p>
        </p:txBody>
      </p:sp>
      <p:sp>
        <p:nvSpPr>
          <p:cNvPr id="14" name="Slide Number Placeholder 6"/>
          <p:cNvSpPr>
            <a:spLocks noGrp="1"/>
          </p:cNvSpPr>
          <p:nvPr>
            <p:ph type="sldNum" sz="quarter" idx="18"/>
          </p:nvPr>
        </p:nvSpPr>
        <p:spPr/>
        <p:txBody>
          <a:bodyPr/>
          <a:lstStyle>
            <a:lvl1pPr>
              <a:defRPr/>
            </a:lvl1pPr>
          </a:lstStyle>
          <a:p>
            <a:pPr>
              <a:defRPr/>
            </a:pPr>
            <a:fld id="{5D74D54A-0DF6-8C4C-B4B0-A59271428757}" type="slidenum">
              <a:rPr lang="en-US"/>
              <a:pPr>
                <a:defRPr/>
              </a:pPr>
              <a:t>‹#›</a:t>
            </a:fld>
            <a:endParaRPr lang="en-US"/>
          </a:p>
        </p:txBody>
      </p:sp>
    </p:spTree>
    <p:extLst>
      <p:ext uri="{BB962C8B-B14F-4D97-AF65-F5344CB8AC3E}">
        <p14:creationId xmlns:p14="http://schemas.microsoft.com/office/powerpoint/2010/main" val="217143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2389717" y="612776"/>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7BA47E68-AB74-CD4A-90F5-9B9426EEF2E6}" type="datetime1">
              <a:rPr lang="fi-FI" smtClean="0"/>
              <a:pPr>
                <a:defRPr/>
              </a:pPr>
              <a:t>27.4.2021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04AECE2-4FEC-F84E-9F5B-0B12D5BA50F4}" type="slidenum">
              <a:rPr lang="en-US"/>
              <a:pPr>
                <a:defRPr/>
              </a:pPr>
              <a:t>‹#›</a:t>
            </a:fld>
            <a:endParaRPr lang="en-US"/>
          </a:p>
        </p:txBody>
      </p:sp>
    </p:spTree>
    <p:extLst>
      <p:ext uri="{BB962C8B-B14F-4D97-AF65-F5344CB8AC3E}">
        <p14:creationId xmlns:p14="http://schemas.microsoft.com/office/powerpoint/2010/main" val="2280463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descr="pohja_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705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3"/>
          <p:cNvSpPr>
            <a:spLocks noGrp="1"/>
          </p:cNvSpPr>
          <p:nvPr>
            <p:ph type="dt" sz="half" idx="10"/>
          </p:nvPr>
        </p:nvSpPr>
        <p:spPr/>
        <p:txBody>
          <a:bodyPr/>
          <a:lstStyle>
            <a:lvl1pPr>
              <a:defRPr/>
            </a:lvl1pPr>
          </a:lstStyle>
          <a:p>
            <a:pPr>
              <a:defRPr/>
            </a:pPr>
            <a:fld id="{87C2B6DD-F33E-1D44-B8AE-D0A81F4C65C1}" type="datetime1">
              <a:rPr lang="fi-FI" smtClean="0"/>
              <a:pPr>
                <a:defRPr/>
              </a:pPr>
              <a:t>27.4.2021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2605DE2-1972-E240-9BF7-5A80054B62E0}" type="slidenum">
              <a:rPr lang="en-US"/>
              <a:pPr>
                <a:defRPr/>
              </a:pPr>
              <a:t>‹#›</a:t>
            </a:fld>
            <a:endParaRPr lang="en-US"/>
          </a:p>
        </p:txBody>
      </p:sp>
      <p:grpSp>
        <p:nvGrpSpPr>
          <p:cNvPr id="9" name="Group 8"/>
          <p:cNvGrpSpPr/>
          <p:nvPr userDrawn="1"/>
        </p:nvGrpSpPr>
        <p:grpSpPr>
          <a:xfrm>
            <a:off x="11146557" y="371002"/>
            <a:ext cx="630858" cy="400707"/>
            <a:chOff x="3018474" y="609992"/>
            <a:chExt cx="2171462" cy="1379264"/>
          </a:xfrm>
        </p:grpSpPr>
        <p:sp>
          <p:nvSpPr>
            <p:cNvPr id="10"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11"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12"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spTree>
    <p:extLst>
      <p:ext uri="{BB962C8B-B14F-4D97-AF65-F5344CB8AC3E}">
        <p14:creationId xmlns:p14="http://schemas.microsoft.com/office/powerpoint/2010/main" val="658858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descr="pohja_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705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3"/>
          <p:cNvSpPr>
            <a:spLocks noGrp="1"/>
          </p:cNvSpPr>
          <p:nvPr>
            <p:ph type="dt" sz="half" idx="10"/>
          </p:nvPr>
        </p:nvSpPr>
        <p:spPr/>
        <p:txBody>
          <a:bodyPr/>
          <a:lstStyle>
            <a:lvl1pPr>
              <a:defRPr/>
            </a:lvl1pPr>
          </a:lstStyle>
          <a:p>
            <a:pPr>
              <a:defRPr/>
            </a:pPr>
            <a:fld id="{A4E75BFD-6D7D-F046-8A73-C79874B516DB}" type="datetime1">
              <a:rPr lang="fi-FI" smtClean="0"/>
              <a:pPr>
                <a:defRPr/>
              </a:pPr>
              <a:t>27.4.2021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2605DE2-1972-E240-9BF7-5A80054B62E0}" type="slidenum">
              <a:rPr lang="en-US"/>
              <a:pPr>
                <a:defRPr/>
              </a:pPr>
              <a:t>‹#›</a:t>
            </a:fld>
            <a:endParaRPr lang="en-US"/>
          </a:p>
        </p:txBody>
      </p:sp>
      <p:grpSp>
        <p:nvGrpSpPr>
          <p:cNvPr id="10" name="Group 9"/>
          <p:cNvGrpSpPr/>
          <p:nvPr userDrawn="1"/>
        </p:nvGrpSpPr>
        <p:grpSpPr>
          <a:xfrm>
            <a:off x="11146557" y="371002"/>
            <a:ext cx="630858" cy="400707"/>
            <a:chOff x="3018474" y="609992"/>
            <a:chExt cx="2171462" cy="1379264"/>
          </a:xfrm>
        </p:grpSpPr>
        <p:sp>
          <p:nvSpPr>
            <p:cNvPr id="11"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12"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13"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spTree>
    <p:extLst>
      <p:ext uri="{BB962C8B-B14F-4D97-AF65-F5344CB8AC3E}">
        <p14:creationId xmlns:p14="http://schemas.microsoft.com/office/powerpoint/2010/main" val="325065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pohja_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705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3"/>
          <p:cNvSpPr>
            <a:spLocks noGrp="1"/>
          </p:cNvSpPr>
          <p:nvPr>
            <p:ph type="dt" sz="half" idx="10"/>
          </p:nvPr>
        </p:nvSpPr>
        <p:spPr/>
        <p:txBody>
          <a:bodyPr/>
          <a:lstStyle>
            <a:lvl1pPr>
              <a:defRPr/>
            </a:lvl1pPr>
          </a:lstStyle>
          <a:p>
            <a:pPr>
              <a:defRPr/>
            </a:pPr>
            <a:fld id="{10377E0C-04BA-5A4B-B284-D9F9E3798123}" type="datetime1">
              <a:rPr lang="fi-FI" smtClean="0"/>
              <a:pPr>
                <a:defRPr/>
              </a:pPr>
              <a:t>27.4.2021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2605DE2-1972-E240-9BF7-5A80054B62E0}" type="slidenum">
              <a:rPr lang="en-US"/>
              <a:pPr>
                <a:defRPr/>
              </a:pPr>
              <a:t>‹#›</a:t>
            </a:fld>
            <a:endParaRPr lang="en-US"/>
          </a:p>
        </p:txBody>
      </p:sp>
      <p:grpSp>
        <p:nvGrpSpPr>
          <p:cNvPr id="9" name="Group 8"/>
          <p:cNvGrpSpPr/>
          <p:nvPr userDrawn="1"/>
        </p:nvGrpSpPr>
        <p:grpSpPr>
          <a:xfrm>
            <a:off x="11146557" y="371002"/>
            <a:ext cx="630858" cy="400707"/>
            <a:chOff x="3018474" y="609992"/>
            <a:chExt cx="2171462" cy="1379264"/>
          </a:xfrm>
        </p:grpSpPr>
        <p:sp>
          <p:nvSpPr>
            <p:cNvPr id="10"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11"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12"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spTree>
    <p:extLst>
      <p:ext uri="{BB962C8B-B14F-4D97-AF65-F5344CB8AC3E}">
        <p14:creationId xmlns:p14="http://schemas.microsoft.com/office/powerpoint/2010/main" val="136144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692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5" name="Date Placeholder 4"/>
          <p:cNvSpPr>
            <a:spLocks noGrp="1"/>
          </p:cNvSpPr>
          <p:nvPr>
            <p:ph type="dt" sz="half" idx="10"/>
          </p:nvPr>
        </p:nvSpPr>
        <p:spPr/>
        <p:txBody>
          <a:bodyPr/>
          <a:lstStyle>
            <a:lvl1pPr>
              <a:defRPr/>
            </a:lvl1pPr>
          </a:lstStyle>
          <a:p>
            <a:pPr>
              <a:defRPr/>
            </a:pPr>
            <a:fld id="{5E1BCB59-8058-D943-8C30-67AF8AC3B38A}" type="datetime1">
              <a:rPr lang="fi-FI" smtClean="0"/>
              <a:pPr>
                <a:defRPr/>
              </a:pPr>
              <a:t>27.4.2021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5756BC4-7622-6C47-9BD2-A0A701A3F478}" type="slidenum">
              <a:rPr lang="en-US"/>
              <a:pPr>
                <a:defRPr/>
              </a:pPr>
              <a:t>‹#›</a:t>
            </a:fld>
            <a:endParaRPr lang="en-US"/>
          </a:p>
        </p:txBody>
      </p:sp>
    </p:spTree>
    <p:extLst>
      <p:ext uri="{BB962C8B-B14F-4D97-AF65-F5344CB8AC3E}">
        <p14:creationId xmlns:p14="http://schemas.microsoft.com/office/powerpoint/2010/main" val="236989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6928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8" name="Content Placeholder 2"/>
          <p:cNvSpPr>
            <a:spLocks noGrp="1"/>
          </p:cNvSpPr>
          <p:nvPr>
            <p:ph idx="13"/>
          </p:nvPr>
        </p:nvSpPr>
        <p:spPr>
          <a:xfrm>
            <a:off x="7262140" y="160020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4"/>
          </p:nvPr>
        </p:nvSpPr>
        <p:spPr/>
        <p:txBody>
          <a:bodyPr/>
          <a:lstStyle>
            <a:lvl1pPr>
              <a:defRPr/>
            </a:lvl1pPr>
          </a:lstStyle>
          <a:p>
            <a:pPr>
              <a:defRPr/>
            </a:pPr>
            <a:fld id="{BA5DC55A-EA43-094B-97BC-48CFBC46ECB1}" type="datetime1">
              <a:rPr lang="fi-FI" smtClean="0"/>
              <a:pPr>
                <a:defRPr/>
              </a:pPr>
              <a:t>27.4.2021</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3089803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3" name="Picture 2" descr="pohja_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705600"/>
          </a:xfrm>
          <a:prstGeom prst="rect">
            <a:avLst/>
          </a:prstGeom>
        </p:spPr>
      </p:pic>
      <p:sp>
        <p:nvSpPr>
          <p:cNvPr id="8" name="Content Placeholder 2"/>
          <p:cNvSpPr>
            <a:spLocks noGrp="1"/>
          </p:cNvSpPr>
          <p:nvPr>
            <p:ph idx="13"/>
          </p:nvPr>
        </p:nvSpPr>
        <p:spPr>
          <a:xfrm>
            <a:off x="7262140" y="57404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4"/>
          </p:nvPr>
        </p:nvSpPr>
        <p:spPr/>
        <p:txBody>
          <a:bodyPr/>
          <a:lstStyle>
            <a:lvl1pPr>
              <a:defRPr/>
            </a:lvl1pPr>
          </a:lstStyle>
          <a:p>
            <a:pPr>
              <a:defRPr/>
            </a:pPr>
            <a:fld id="{D575D7DA-2406-C941-AE20-939EA2B5F58D}" type="datetime1">
              <a:rPr lang="fi-FI" smtClean="0"/>
              <a:pPr>
                <a:defRPr/>
              </a:pPr>
              <a:t>27.4.2021</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207889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2" name="Picture 1" descr="pohja_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692900"/>
          </a:xfrm>
          <a:prstGeom prst="rect">
            <a:avLst/>
          </a:prstGeom>
        </p:spPr>
      </p:pic>
      <p:sp>
        <p:nvSpPr>
          <p:cNvPr id="8" name="Content Placeholder 2"/>
          <p:cNvSpPr>
            <a:spLocks noGrp="1"/>
          </p:cNvSpPr>
          <p:nvPr>
            <p:ph idx="13"/>
          </p:nvPr>
        </p:nvSpPr>
        <p:spPr>
          <a:xfrm>
            <a:off x="7262140" y="160020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4"/>
          </p:nvPr>
        </p:nvSpPr>
        <p:spPr/>
        <p:txBody>
          <a:bodyPr/>
          <a:lstStyle>
            <a:lvl1pPr>
              <a:defRPr/>
            </a:lvl1pPr>
          </a:lstStyle>
          <a:p>
            <a:pPr>
              <a:defRPr/>
            </a:pPr>
            <a:fld id="{FEE73C24-887D-0F44-A3D2-263353BBC1A0}" type="datetime1">
              <a:rPr lang="fi-FI" smtClean="0"/>
              <a:pPr>
                <a:defRPr/>
              </a:pPr>
              <a:t>27.4.2021</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2061640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pic>
        <p:nvPicPr>
          <p:cNvPr id="2" name="Picture 1" descr="pohja_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18"/>
            <a:ext cx="12192000" cy="6705600"/>
          </a:xfrm>
          <a:prstGeom prst="rect">
            <a:avLst/>
          </a:prstGeom>
        </p:spPr>
      </p:pic>
      <p:sp>
        <p:nvSpPr>
          <p:cNvPr id="8" name="Content Placeholder 2"/>
          <p:cNvSpPr>
            <a:spLocks noGrp="1"/>
          </p:cNvSpPr>
          <p:nvPr>
            <p:ph idx="13"/>
          </p:nvPr>
        </p:nvSpPr>
        <p:spPr>
          <a:xfrm>
            <a:off x="609600" y="160020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4"/>
          </p:nvPr>
        </p:nvSpPr>
        <p:spPr/>
        <p:txBody>
          <a:bodyPr/>
          <a:lstStyle>
            <a:lvl1pPr>
              <a:defRPr/>
            </a:lvl1pPr>
          </a:lstStyle>
          <a:p>
            <a:pPr>
              <a:defRPr/>
            </a:pPr>
            <a:fld id="{7E59FCA1-4FF3-D043-9A88-AA7CDCDBEAE0}" type="datetime1">
              <a:rPr lang="fi-FI" smtClean="0"/>
              <a:pPr>
                <a:defRPr/>
              </a:pPr>
              <a:t>27.4.2021</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221818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ENG">
    <p:spTree>
      <p:nvGrpSpPr>
        <p:cNvPr id="1" name=""/>
        <p:cNvGrpSpPr/>
        <p:nvPr/>
      </p:nvGrpSpPr>
      <p:grpSpPr>
        <a:xfrm>
          <a:off x="0" y="0"/>
          <a:ext cx="0" cy="0"/>
          <a:chOff x="0" y="0"/>
          <a:chExt cx="0" cy="0"/>
        </a:xfrm>
      </p:grpSpPr>
      <p:pic>
        <p:nvPicPr>
          <p:cNvPr id="6" name="Picture 5" descr="shutterstock_186705404_muok.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90338" y="5130332"/>
            <a:ext cx="9301662" cy="1727668"/>
          </a:xfrm>
          <a:prstGeom prst="rect">
            <a:avLst/>
          </a:prstGeom>
        </p:spPr>
      </p:pic>
      <p:pic>
        <p:nvPicPr>
          <p:cNvPr id="5" name="Picture 4" descr="shutterstock_203085106_muok.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5130332"/>
            <a:ext cx="2890338" cy="1727667"/>
          </a:xfrm>
          <a:prstGeom prst="rect">
            <a:avLst/>
          </a:prstGeom>
        </p:spPr>
      </p:pic>
      <p:pic>
        <p:nvPicPr>
          <p:cNvPr id="33" name="Picture 32" descr="background_image_dna_jyrki_muok.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390524" y="-2"/>
            <a:ext cx="4801474" cy="2284097"/>
          </a:xfrm>
          <a:prstGeom prst="rect">
            <a:avLst/>
          </a:prstGeom>
        </p:spPr>
      </p:pic>
      <p:pic>
        <p:nvPicPr>
          <p:cNvPr id="24" name="Picture 23" descr="shutterstock_210058714_muok.jp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1"/>
            <a:ext cx="3209060" cy="2284096"/>
          </a:xfrm>
          <a:prstGeom prst="rect">
            <a:avLst/>
          </a:prstGeom>
        </p:spPr>
      </p:pic>
      <p:sp>
        <p:nvSpPr>
          <p:cNvPr id="22" name="Rectangle 21"/>
          <p:cNvSpPr/>
          <p:nvPr userDrawn="1"/>
        </p:nvSpPr>
        <p:spPr>
          <a:xfrm>
            <a:off x="6076949" y="6693882"/>
            <a:ext cx="6115051"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3" name="Rectangle 22"/>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720326" y="5130333"/>
            <a:ext cx="724843" cy="49998"/>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0" y="5130333"/>
            <a:ext cx="721079" cy="49998"/>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2165494" y="5130333"/>
            <a:ext cx="724843" cy="4999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8" name="Rectangle 27"/>
          <p:cNvSpPr/>
          <p:nvPr userDrawn="1"/>
        </p:nvSpPr>
        <p:spPr>
          <a:xfrm>
            <a:off x="1445169" y="5130333"/>
            <a:ext cx="721079" cy="499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6" name="Rectangle 35"/>
          <p:cNvSpPr/>
          <p:nvPr userDrawn="1"/>
        </p:nvSpPr>
        <p:spPr>
          <a:xfrm>
            <a:off x="3922295" y="6350571"/>
            <a:ext cx="7589380" cy="323165"/>
          </a:xfrm>
          <a:prstGeom prst="rect">
            <a:avLst/>
          </a:prstGeom>
        </p:spPr>
        <p:txBody>
          <a:bodyPr wrap="square">
            <a:spAutoFit/>
          </a:bodyPr>
          <a:lstStyle/>
          <a:p>
            <a:r>
              <a:rPr lang="en-US" sz="1500" i="1" spc="20" dirty="0">
                <a:solidFill>
                  <a:schemeClr val="bg1"/>
                </a:solidFill>
                <a:latin typeface="Corbel"/>
              </a:rPr>
              <a:t>CSC – Finnish expertise in ICT for research, education, culture and public administration</a:t>
            </a:r>
          </a:p>
        </p:txBody>
      </p:sp>
      <p:sp>
        <p:nvSpPr>
          <p:cNvPr id="34" name="Rectangle 33"/>
          <p:cNvSpPr/>
          <p:nvPr userDrawn="1"/>
        </p:nvSpPr>
        <p:spPr>
          <a:xfrm>
            <a:off x="2890337" y="2284095"/>
            <a:ext cx="9301662" cy="28962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orbel"/>
            </a:endParaRPr>
          </a:p>
        </p:txBody>
      </p:sp>
      <p:sp>
        <p:nvSpPr>
          <p:cNvPr id="35" name="Rectangle 34"/>
          <p:cNvSpPr/>
          <p:nvPr userDrawn="1"/>
        </p:nvSpPr>
        <p:spPr>
          <a:xfrm>
            <a:off x="10626170" y="5180330"/>
            <a:ext cx="1565829" cy="16411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3917451" y="2836746"/>
            <a:ext cx="7117956" cy="1397004"/>
          </a:xfrm>
        </p:spPr>
        <p:txBody>
          <a:bodyPr anchor="t">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3917451" y="4298164"/>
            <a:ext cx="7117956" cy="500237"/>
          </a:xfrm>
        </p:spPr>
        <p:txBody>
          <a:bodyPr>
            <a:normAutofit/>
          </a:bodyPr>
          <a:lstStyle>
            <a:lvl1pPr marL="0" indent="0" algn="l">
              <a:buNone/>
              <a:defRPr sz="1400">
                <a:solidFill>
                  <a:srgbClr val="FFFFFF"/>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41" name="Group 40"/>
          <p:cNvGrpSpPr/>
          <p:nvPr userDrawn="1"/>
        </p:nvGrpSpPr>
        <p:grpSpPr>
          <a:xfrm>
            <a:off x="539787" y="3163962"/>
            <a:ext cx="1833302" cy="1164473"/>
            <a:chOff x="3018474" y="609992"/>
            <a:chExt cx="2171462" cy="1379264"/>
          </a:xfrm>
        </p:grpSpPr>
        <p:sp>
          <p:nvSpPr>
            <p:cNvPr id="42"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43"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44"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pic>
        <p:nvPicPr>
          <p:cNvPr id="4" name="Picture 3" descr="shutterstock_428562550_muok.jp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890337" y="-1"/>
            <a:ext cx="4500187" cy="2284095"/>
          </a:xfrm>
          <a:prstGeom prst="rect">
            <a:avLst/>
          </a:prstGeom>
        </p:spPr>
      </p:pic>
      <p:sp>
        <p:nvSpPr>
          <p:cNvPr id="29" name="Rectangle 28"/>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Tree>
    <p:extLst>
      <p:ext uri="{BB962C8B-B14F-4D97-AF65-F5344CB8AC3E}">
        <p14:creationId xmlns:p14="http://schemas.microsoft.com/office/powerpoint/2010/main" val="318772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2" name="Picture 1" descr="pohja_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705600"/>
          </a:xfrm>
          <a:prstGeom prst="rect">
            <a:avLst/>
          </a:prstGeom>
        </p:spPr>
      </p:pic>
      <p:sp>
        <p:nvSpPr>
          <p:cNvPr id="8" name="Content Placeholder 2"/>
          <p:cNvSpPr>
            <a:spLocks noGrp="1"/>
          </p:cNvSpPr>
          <p:nvPr>
            <p:ph idx="13"/>
          </p:nvPr>
        </p:nvSpPr>
        <p:spPr>
          <a:xfrm>
            <a:off x="7688860" y="1600203"/>
            <a:ext cx="3625368" cy="4525963"/>
          </a:xfrm>
          <a:solidFill>
            <a:schemeClr val="tx1"/>
          </a:solidFill>
          <a:ln>
            <a:noFill/>
          </a:ln>
        </p:spPr>
        <p:txBody>
          <a:bodyPr lIns="180000" tIns="140400" rIns="108000" bIns="93600">
            <a:normAutofit/>
          </a:bodyPr>
          <a:lstStyle>
            <a:lvl1pPr>
              <a:defRPr sz="1800">
                <a:solidFill>
                  <a:schemeClr val="bg1"/>
                </a:solidFil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1600">
                <a:solidFill>
                  <a:schemeClr val="bg1"/>
                </a:solidFil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400">
                <a:solidFill>
                  <a:schemeClr val="bg1"/>
                </a:solidFil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2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4"/>
          </p:nvPr>
        </p:nvSpPr>
        <p:spPr/>
        <p:txBody>
          <a:bodyPr/>
          <a:lstStyle>
            <a:lvl1pPr>
              <a:defRPr/>
            </a:lvl1pPr>
          </a:lstStyle>
          <a:p>
            <a:pPr>
              <a:defRPr/>
            </a:pPr>
            <a:fld id="{CD6EADCF-A54B-C245-91AD-5278454014C2}" type="datetime1">
              <a:rPr lang="fi-FI" smtClean="0"/>
              <a:pPr>
                <a:defRPr/>
              </a:pPr>
              <a:t>27.4.2021</a:t>
            </a:fld>
            <a:endParaRPr lang="en-US"/>
          </a:p>
        </p:txBody>
      </p:sp>
      <p:sp>
        <p:nvSpPr>
          <p:cNvPr id="6" name="Footer Placeholder 5"/>
          <p:cNvSpPr>
            <a:spLocks noGrp="1"/>
          </p:cNvSpPr>
          <p:nvPr>
            <p:ph type="ftr" sz="quarter" idx="15"/>
          </p:nvPr>
        </p:nvSpPr>
        <p:spPr/>
        <p:txBody>
          <a:bodyPr/>
          <a:lstStyle>
            <a:lvl1pPr>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vl1pPr>
          </a:lstStyle>
          <a:p>
            <a:pPr>
              <a:defRPr/>
            </a:pPr>
            <a:fld id="{D3B7957E-C93C-5142-BC70-14BDAADE9645}" type="slidenum">
              <a:rPr lang="en-US"/>
              <a:pPr>
                <a:defRPr/>
              </a:pPr>
              <a:t>‹#›</a:t>
            </a:fld>
            <a:endParaRPr lang="en-US"/>
          </a:p>
        </p:txBody>
      </p:sp>
    </p:spTree>
    <p:extLst>
      <p:ext uri="{BB962C8B-B14F-4D97-AF65-F5344CB8AC3E}">
        <p14:creationId xmlns:p14="http://schemas.microsoft.com/office/powerpoint/2010/main" val="282504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Välisivu_1">
    <p:spTree>
      <p:nvGrpSpPr>
        <p:cNvPr id="1" name=""/>
        <p:cNvGrpSpPr/>
        <p:nvPr/>
      </p:nvGrpSpPr>
      <p:grpSpPr>
        <a:xfrm>
          <a:off x="0" y="0"/>
          <a:ext cx="0" cy="0"/>
          <a:chOff x="0" y="0"/>
          <a:chExt cx="0" cy="0"/>
        </a:xfrm>
      </p:grpSpPr>
      <p:pic>
        <p:nvPicPr>
          <p:cNvPr id="12" name="Picture 11" descr="Kuva_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10215" y="4522183"/>
            <a:ext cx="3081783" cy="2171700"/>
          </a:xfrm>
          <a:prstGeom prst="rect">
            <a:avLst/>
          </a:prstGeom>
        </p:spPr>
      </p:pic>
      <p:pic>
        <p:nvPicPr>
          <p:cNvPr id="11" name="Picture 10" descr="Kuva_2.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110215" y="2289007"/>
            <a:ext cx="3081784" cy="2224860"/>
          </a:xfrm>
          <a:prstGeom prst="rect">
            <a:avLst/>
          </a:prstGeom>
        </p:spPr>
      </p:pic>
      <p:pic>
        <p:nvPicPr>
          <p:cNvPr id="9" name="Picture 8" descr="background_image_dna_jyrki_muok.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 y="2280871"/>
            <a:ext cx="6083301" cy="4514305"/>
          </a:xfrm>
          <a:prstGeom prst="rect">
            <a:avLst/>
          </a:prstGeom>
        </p:spPr>
      </p:pic>
      <p:sp>
        <p:nvSpPr>
          <p:cNvPr id="4" name="Rectangle 3"/>
          <p:cNvSpPr/>
          <p:nvPr userDrawn="1"/>
        </p:nvSpPr>
        <p:spPr>
          <a:xfrm>
            <a:off x="0" y="0"/>
            <a:ext cx="12192000" cy="22913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grpSp>
        <p:nvGrpSpPr>
          <p:cNvPr id="5" name="Group 4"/>
          <p:cNvGrpSpPr/>
          <p:nvPr userDrawn="1"/>
        </p:nvGrpSpPr>
        <p:grpSpPr>
          <a:xfrm>
            <a:off x="9110217" y="4499066"/>
            <a:ext cx="3081782" cy="45719"/>
            <a:chOff x="8907235" y="2232185"/>
            <a:chExt cx="3284765" cy="56821"/>
          </a:xfrm>
        </p:grpSpPr>
        <p:sp>
          <p:nvSpPr>
            <p:cNvPr id="14" name="Rectangle 13"/>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5" name="Rectangle 14"/>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6" name="Rectangle 15"/>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7" name="Rectangle 16"/>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9" name="Rectangle 18"/>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0" name="Rectangle 19"/>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pic>
        <p:nvPicPr>
          <p:cNvPr id="22" name="Picture Placeholder 34"/>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6076947" y="2288569"/>
            <a:ext cx="3038400" cy="4420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384306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Välisivu_1">
    <p:spTree>
      <p:nvGrpSpPr>
        <p:cNvPr id="1" name=""/>
        <p:cNvGrpSpPr/>
        <p:nvPr/>
      </p:nvGrpSpPr>
      <p:grpSpPr>
        <a:xfrm>
          <a:off x="0" y="0"/>
          <a:ext cx="0" cy="0"/>
          <a:chOff x="0" y="0"/>
          <a:chExt cx="0" cy="0"/>
        </a:xfrm>
      </p:grpSpPr>
      <p:pic>
        <p:nvPicPr>
          <p:cNvPr id="3" name="Picture 2" descr="shutterstock_210058714_muok.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2280870"/>
            <a:ext cx="6297386" cy="4482257"/>
          </a:xfrm>
          <a:prstGeom prst="rect">
            <a:avLst/>
          </a:prstGeom>
        </p:spPr>
      </p:pic>
      <p:pic>
        <p:nvPicPr>
          <p:cNvPr id="5" name="Picture 4" descr="Kuva_4.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83299" y="2258784"/>
            <a:ext cx="3100387" cy="2322343"/>
          </a:xfrm>
          <a:prstGeom prst="rect">
            <a:avLst/>
          </a:prstGeom>
        </p:spPr>
      </p:pic>
      <p:pic>
        <p:nvPicPr>
          <p:cNvPr id="12" name="Picture 11" descr="Kuva_5.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083299" y="4544785"/>
            <a:ext cx="3100387" cy="2149096"/>
          </a:xfrm>
          <a:prstGeom prst="rect">
            <a:avLst/>
          </a:prstGeom>
        </p:spPr>
      </p:pic>
      <p:pic>
        <p:nvPicPr>
          <p:cNvPr id="13" name="Picture 12" descr="Kuva_6.jp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10216" y="2291367"/>
            <a:ext cx="3081784" cy="2253418"/>
          </a:xfrm>
          <a:prstGeom prst="rect">
            <a:avLst/>
          </a:prstGeom>
        </p:spPr>
      </p:pic>
      <p:pic>
        <p:nvPicPr>
          <p:cNvPr id="18" name="Picture 17" descr="Kuva_7.jp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9110216" y="4544785"/>
            <a:ext cx="3081784" cy="2149096"/>
          </a:xfrm>
          <a:prstGeom prst="rect">
            <a:avLst/>
          </a:prstGeom>
        </p:spPr>
      </p:pic>
      <p:sp>
        <p:nvSpPr>
          <p:cNvPr id="4" name="Rectangle 3"/>
          <p:cNvSpPr/>
          <p:nvPr userDrawn="1"/>
        </p:nvSpPr>
        <p:spPr>
          <a:xfrm>
            <a:off x="0" y="0"/>
            <a:ext cx="12192000" cy="22913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26" name="Rectangle 25"/>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8" name="Rectangle 27"/>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9" name="Group 28"/>
          <p:cNvGrpSpPr/>
          <p:nvPr userDrawn="1"/>
        </p:nvGrpSpPr>
        <p:grpSpPr>
          <a:xfrm>
            <a:off x="9110217" y="4499066"/>
            <a:ext cx="3081782" cy="45719"/>
            <a:chOff x="8907235" y="2232185"/>
            <a:chExt cx="3284765" cy="56821"/>
          </a:xfrm>
        </p:grpSpPr>
        <p:sp>
          <p:nvSpPr>
            <p:cNvPr id="30" name="Rectangle 29"/>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1" name="Rectangle 30"/>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2" name="Rectangle 31"/>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3" name="Rectangle 32"/>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Tree>
    <p:extLst>
      <p:ext uri="{BB962C8B-B14F-4D97-AF65-F5344CB8AC3E}">
        <p14:creationId xmlns:p14="http://schemas.microsoft.com/office/powerpoint/2010/main" val="977284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Välisivu_1">
    <p:spTree>
      <p:nvGrpSpPr>
        <p:cNvPr id="1" name=""/>
        <p:cNvGrpSpPr/>
        <p:nvPr/>
      </p:nvGrpSpPr>
      <p:grpSpPr>
        <a:xfrm>
          <a:off x="0" y="0"/>
          <a:ext cx="0" cy="0"/>
          <a:chOff x="0" y="0"/>
          <a:chExt cx="0" cy="0"/>
        </a:xfrm>
      </p:grpSpPr>
      <p:pic>
        <p:nvPicPr>
          <p:cNvPr id="16" name="Picture 15" descr="CSC_03 copy.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006014" y="4537551"/>
            <a:ext cx="3195637" cy="2156937"/>
          </a:xfrm>
          <a:prstGeom prst="rect">
            <a:avLst/>
          </a:prstGeom>
        </p:spPr>
      </p:pic>
      <p:pic>
        <p:nvPicPr>
          <p:cNvPr id="17" name="Picture 16" descr="CSC_17 copy_green_group.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2289005"/>
            <a:ext cx="6086728" cy="4415373"/>
          </a:xfrm>
          <a:prstGeom prst="rect">
            <a:avLst/>
          </a:prstGeom>
        </p:spPr>
      </p:pic>
      <p:pic>
        <p:nvPicPr>
          <p:cNvPr id="12" name="Picture 11" descr="Kuva_10.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926086" y="2276566"/>
            <a:ext cx="3265914" cy="2222500"/>
          </a:xfrm>
          <a:prstGeom prst="rect">
            <a:avLst/>
          </a:prstGeom>
        </p:spPr>
      </p:pic>
      <p:sp>
        <p:nvSpPr>
          <p:cNvPr id="4" name="Rectangle 3"/>
          <p:cNvSpPr/>
          <p:nvPr userDrawn="1"/>
        </p:nvSpPr>
        <p:spPr>
          <a:xfrm>
            <a:off x="0" y="0"/>
            <a:ext cx="12192000" cy="2291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0" name="Rectangle 19"/>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1" name="Rectangle 20"/>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3" name="Group 22"/>
          <p:cNvGrpSpPr/>
          <p:nvPr userDrawn="1"/>
        </p:nvGrpSpPr>
        <p:grpSpPr>
          <a:xfrm>
            <a:off x="9110217" y="4499066"/>
            <a:ext cx="3081782" cy="45719"/>
            <a:chOff x="8907235" y="2232185"/>
            <a:chExt cx="3284765" cy="56821"/>
          </a:xfrm>
        </p:grpSpPr>
        <p:sp>
          <p:nvSpPr>
            <p:cNvPr id="24" name="Rectangle 23"/>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pic>
        <p:nvPicPr>
          <p:cNvPr id="10" name="Picture 9" descr="Kuva_9.jp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076949" y="2284778"/>
            <a:ext cx="3033268" cy="4419600"/>
          </a:xfrm>
          <a:prstGeom prst="rect">
            <a:avLst/>
          </a:prstGeom>
        </p:spPr>
      </p:pic>
    </p:spTree>
    <p:extLst>
      <p:ext uri="{BB962C8B-B14F-4D97-AF65-F5344CB8AC3E}">
        <p14:creationId xmlns:p14="http://schemas.microsoft.com/office/powerpoint/2010/main" val="1079978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Välisivu_1">
    <p:spTree>
      <p:nvGrpSpPr>
        <p:cNvPr id="1" name=""/>
        <p:cNvGrpSpPr/>
        <p:nvPr/>
      </p:nvGrpSpPr>
      <p:grpSpPr>
        <a:xfrm>
          <a:off x="0" y="0"/>
          <a:ext cx="0" cy="0"/>
          <a:chOff x="0" y="0"/>
          <a:chExt cx="0" cy="0"/>
        </a:xfrm>
      </p:grpSpPr>
      <p:pic>
        <p:nvPicPr>
          <p:cNvPr id="17" name="Picture 16" descr="sininen_ppt_pohjaan_V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09515" y="4531502"/>
            <a:ext cx="3263187" cy="2174098"/>
          </a:xfrm>
          <a:prstGeom prst="rect">
            <a:avLst/>
          </a:prstGeom>
        </p:spPr>
      </p:pic>
      <p:pic>
        <p:nvPicPr>
          <p:cNvPr id="19" name="Picture 18" descr="Kuva_12.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286569"/>
            <a:ext cx="6083300" cy="4419600"/>
          </a:xfrm>
          <a:prstGeom prst="rect">
            <a:avLst/>
          </a:prstGeom>
        </p:spPr>
      </p:pic>
      <p:pic>
        <p:nvPicPr>
          <p:cNvPr id="20" name="Picture 19" descr="Kuva_13.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076949" y="2273869"/>
            <a:ext cx="3106738" cy="2270916"/>
          </a:xfrm>
          <a:prstGeom prst="rect">
            <a:avLst/>
          </a:prstGeom>
        </p:spPr>
      </p:pic>
      <p:pic>
        <p:nvPicPr>
          <p:cNvPr id="23" name="Picture 22" descr="Kuva_15.jp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10215" y="2276566"/>
            <a:ext cx="3081783" cy="2222500"/>
          </a:xfrm>
          <a:prstGeom prst="rect">
            <a:avLst/>
          </a:prstGeom>
        </p:spPr>
      </p:pic>
      <p:pic>
        <p:nvPicPr>
          <p:cNvPr id="24" name="Picture 23" descr="Kuva_16.jp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9110216" y="4509482"/>
            <a:ext cx="3081783" cy="2184400"/>
          </a:xfrm>
          <a:prstGeom prst="rect">
            <a:avLst/>
          </a:prstGeom>
        </p:spPr>
      </p:pic>
      <p:sp>
        <p:nvSpPr>
          <p:cNvPr id="4" name="Rectangle 3"/>
          <p:cNvSpPr/>
          <p:nvPr userDrawn="1"/>
        </p:nvSpPr>
        <p:spPr>
          <a:xfrm>
            <a:off x="0" y="0"/>
            <a:ext cx="12192000" cy="229136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7" name="Group 26"/>
          <p:cNvGrpSpPr/>
          <p:nvPr userDrawn="1"/>
        </p:nvGrpSpPr>
        <p:grpSpPr>
          <a:xfrm>
            <a:off x="9110217" y="4499066"/>
            <a:ext cx="3081782" cy="45719"/>
            <a:chOff x="8907235" y="2232185"/>
            <a:chExt cx="3284765" cy="56821"/>
          </a:xfrm>
        </p:grpSpPr>
        <p:sp>
          <p:nvSpPr>
            <p:cNvPr id="28" name="Rectangle 27"/>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9" name="Rectangle 28"/>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0" name="Rectangle 29"/>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1" name="Rectangle 30"/>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Tree>
    <p:extLst>
      <p:ext uri="{BB962C8B-B14F-4D97-AF65-F5344CB8AC3E}">
        <p14:creationId xmlns:p14="http://schemas.microsoft.com/office/powerpoint/2010/main" val="504454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Välisivu_1">
    <p:spTree>
      <p:nvGrpSpPr>
        <p:cNvPr id="1" name=""/>
        <p:cNvGrpSpPr/>
        <p:nvPr/>
      </p:nvGrpSpPr>
      <p:grpSpPr>
        <a:xfrm>
          <a:off x="0" y="0"/>
          <a:ext cx="0" cy="0"/>
          <a:chOff x="0" y="0"/>
          <a:chExt cx="0" cy="0"/>
        </a:xfrm>
      </p:grpSpPr>
      <p:pic>
        <p:nvPicPr>
          <p:cNvPr id="19" name="Picture 18" descr="Kuva_1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569"/>
            <a:ext cx="6083300" cy="4419600"/>
          </a:xfrm>
          <a:prstGeom prst="rect">
            <a:avLst/>
          </a:prstGeom>
        </p:spPr>
      </p:pic>
      <p:pic>
        <p:nvPicPr>
          <p:cNvPr id="21" name="Picture 20" descr="Kuva_14.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76949" y="4509482"/>
            <a:ext cx="3106738" cy="2207003"/>
          </a:xfrm>
          <a:prstGeom prst="rect">
            <a:avLst/>
          </a:prstGeom>
        </p:spPr>
      </p:pic>
      <p:pic>
        <p:nvPicPr>
          <p:cNvPr id="20" name="Picture 19" descr="Kuva_13.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076949" y="2273869"/>
            <a:ext cx="3106738" cy="2270916"/>
          </a:xfrm>
          <a:prstGeom prst="rect">
            <a:avLst/>
          </a:prstGeom>
        </p:spPr>
      </p:pic>
      <p:pic>
        <p:nvPicPr>
          <p:cNvPr id="23" name="Picture 22" descr="Kuva_15.jp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110215" y="2276566"/>
            <a:ext cx="3081783" cy="2222500"/>
          </a:xfrm>
          <a:prstGeom prst="rect">
            <a:avLst/>
          </a:prstGeom>
        </p:spPr>
      </p:pic>
      <p:pic>
        <p:nvPicPr>
          <p:cNvPr id="24" name="Picture 23" descr="Kuva_16.jp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9110216" y="4509482"/>
            <a:ext cx="3081783" cy="2184400"/>
          </a:xfrm>
          <a:prstGeom prst="rect">
            <a:avLst/>
          </a:prstGeom>
        </p:spPr>
      </p:pic>
      <p:sp>
        <p:nvSpPr>
          <p:cNvPr id="4" name="Rectangle 3"/>
          <p:cNvSpPr/>
          <p:nvPr userDrawn="1"/>
        </p:nvSpPr>
        <p:spPr>
          <a:xfrm>
            <a:off x="0" y="0"/>
            <a:ext cx="12192000" cy="229136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5" name="Rectangle 24"/>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7" name="Group 26"/>
          <p:cNvGrpSpPr/>
          <p:nvPr userDrawn="1"/>
        </p:nvGrpSpPr>
        <p:grpSpPr>
          <a:xfrm>
            <a:off x="9110217" y="4499066"/>
            <a:ext cx="3081782" cy="45719"/>
            <a:chOff x="8907235" y="2232185"/>
            <a:chExt cx="3284765" cy="56821"/>
          </a:xfrm>
        </p:grpSpPr>
        <p:sp>
          <p:nvSpPr>
            <p:cNvPr id="28" name="Rectangle 27"/>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9" name="Rectangle 28"/>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0" name="Rectangle 29"/>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31" name="Rectangle 30"/>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Tree>
    <p:extLst>
      <p:ext uri="{BB962C8B-B14F-4D97-AF65-F5344CB8AC3E}">
        <p14:creationId xmlns:p14="http://schemas.microsoft.com/office/powerpoint/2010/main" val="1240109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Välisivu_1_omat kuva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289175"/>
            <a:ext cx="6076950" cy="4405313"/>
          </a:xfrm>
        </p:spPr>
        <p:txBody>
          <a:bodyPr/>
          <a:lstStyle/>
          <a:p>
            <a:r>
              <a:rPr lang="en-US"/>
              <a:t>Click icon to add picture</a:t>
            </a:r>
          </a:p>
        </p:txBody>
      </p:sp>
      <p:sp>
        <p:nvSpPr>
          <p:cNvPr id="20" name="Picture Placeholder 8"/>
          <p:cNvSpPr>
            <a:spLocks noGrp="1"/>
          </p:cNvSpPr>
          <p:nvPr>
            <p:ph type="pic" sz="quarter" idx="11"/>
          </p:nvPr>
        </p:nvSpPr>
        <p:spPr>
          <a:xfrm>
            <a:off x="6076947" y="2288569"/>
            <a:ext cx="3033269" cy="4413153"/>
          </a:xfrm>
        </p:spPr>
        <p:txBody>
          <a:bodyPr/>
          <a:lstStyle/>
          <a:p>
            <a:r>
              <a:rPr lang="en-US"/>
              <a:t>Click icon to add picture</a:t>
            </a:r>
            <a:endParaRPr lang="en-US" dirty="0"/>
          </a:p>
        </p:txBody>
      </p:sp>
      <p:sp>
        <p:nvSpPr>
          <p:cNvPr id="21" name="Picture Placeholder 8"/>
          <p:cNvSpPr>
            <a:spLocks noGrp="1"/>
          </p:cNvSpPr>
          <p:nvPr>
            <p:ph type="pic" sz="quarter" idx="12"/>
          </p:nvPr>
        </p:nvSpPr>
        <p:spPr>
          <a:xfrm>
            <a:off x="9110216" y="2288569"/>
            <a:ext cx="3081783" cy="2210497"/>
          </a:xfrm>
        </p:spPr>
        <p:txBody>
          <a:bodyPr/>
          <a:lstStyle/>
          <a:p>
            <a:r>
              <a:rPr lang="en-US"/>
              <a:t>Click icon to add picture</a:t>
            </a:r>
          </a:p>
        </p:txBody>
      </p:sp>
      <p:sp>
        <p:nvSpPr>
          <p:cNvPr id="25" name="Picture Placeholder 8"/>
          <p:cNvSpPr>
            <a:spLocks noGrp="1"/>
          </p:cNvSpPr>
          <p:nvPr>
            <p:ph type="pic" sz="quarter" idx="13"/>
          </p:nvPr>
        </p:nvSpPr>
        <p:spPr>
          <a:xfrm>
            <a:off x="9110217" y="4544785"/>
            <a:ext cx="3081782" cy="2149097"/>
          </a:xfrm>
        </p:spPr>
        <p:txBody>
          <a:bodyPr/>
          <a:lstStyle/>
          <a:p>
            <a:r>
              <a:rPr lang="en-US"/>
              <a:t>Click icon to add picture</a:t>
            </a:r>
          </a:p>
        </p:txBody>
      </p:sp>
      <p:sp>
        <p:nvSpPr>
          <p:cNvPr id="4" name="Rectangle 3"/>
          <p:cNvSpPr/>
          <p:nvPr userDrawn="1"/>
        </p:nvSpPr>
        <p:spPr>
          <a:xfrm>
            <a:off x="0" y="0"/>
            <a:ext cx="12192000" cy="22913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Title 1"/>
          <p:cNvSpPr>
            <a:spLocks noGrp="1"/>
          </p:cNvSpPr>
          <p:nvPr>
            <p:ph type="ctrTitle"/>
          </p:nvPr>
        </p:nvSpPr>
        <p:spPr>
          <a:xfrm>
            <a:off x="1236039" y="369059"/>
            <a:ext cx="8438291" cy="1471960"/>
          </a:xfrm>
        </p:spPr>
        <p:txBody>
          <a:bodyPr>
            <a:normAutofit/>
          </a:bodyPr>
          <a:lstStyle>
            <a:lvl1pPr algn="l">
              <a:lnSpc>
                <a:spcPct val="90000"/>
              </a:lnSpc>
              <a:defRPr sz="3200" baseline="0">
                <a:solidFill>
                  <a:schemeClr val="bg1"/>
                </a:solidFill>
                <a:latin typeface="Corbel"/>
                <a:cs typeface="Corbel"/>
              </a:defRPr>
            </a:lvl1pPr>
          </a:lstStyle>
          <a:p>
            <a:r>
              <a:rPr lang="en-US"/>
              <a:t>Click to edit Master title style</a:t>
            </a:r>
            <a:endParaRPr lang="en-US" dirty="0"/>
          </a:p>
        </p:txBody>
      </p:sp>
      <p:sp>
        <p:nvSpPr>
          <p:cNvPr id="18" name="Rectangle 17"/>
          <p:cNvSpPr/>
          <p:nvPr userDrawn="1"/>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9" name="Rectangle 18"/>
          <p:cNvSpPr/>
          <p:nvPr userDrawn="1"/>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2" name="Rectangle 21"/>
          <p:cNvSpPr/>
          <p:nvPr userDrawn="1"/>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nvGrpSpPr>
          <p:cNvPr id="23" name="Group 22"/>
          <p:cNvGrpSpPr/>
          <p:nvPr userDrawn="1"/>
        </p:nvGrpSpPr>
        <p:grpSpPr>
          <a:xfrm>
            <a:off x="9110217" y="4499066"/>
            <a:ext cx="3081782" cy="45719"/>
            <a:chOff x="8907235" y="2232185"/>
            <a:chExt cx="3284765" cy="56821"/>
          </a:xfrm>
        </p:grpSpPr>
        <p:sp>
          <p:nvSpPr>
            <p:cNvPr id="24" name="Rectangle 23"/>
            <p:cNvSpPr/>
            <p:nvPr userDrawn="1"/>
          </p:nvSpPr>
          <p:spPr>
            <a:xfrm>
              <a:off x="9725860" y="2232185"/>
              <a:ext cx="823758"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6" name="Rectangle 25"/>
            <p:cNvSpPr/>
            <p:nvPr userDrawn="1"/>
          </p:nvSpPr>
          <p:spPr>
            <a:xfrm>
              <a:off x="8907235" y="2232185"/>
              <a:ext cx="81948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7" name="Rectangle 26"/>
            <p:cNvSpPr/>
            <p:nvPr userDrawn="1"/>
          </p:nvSpPr>
          <p:spPr>
            <a:xfrm>
              <a:off x="11368242" y="2232185"/>
              <a:ext cx="823758" cy="568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8" name="Rectangle 27"/>
            <p:cNvSpPr/>
            <p:nvPr userDrawn="1"/>
          </p:nvSpPr>
          <p:spPr>
            <a:xfrm>
              <a:off x="10549618" y="2232185"/>
              <a:ext cx="81948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grpSp>
    </p:spTree>
    <p:extLst>
      <p:ext uri="{BB962C8B-B14F-4D97-AF65-F5344CB8AC3E}">
        <p14:creationId xmlns:p14="http://schemas.microsoft.com/office/powerpoint/2010/main" val="3736758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akakansi">
    <p:spTree>
      <p:nvGrpSpPr>
        <p:cNvPr id="1" name=""/>
        <p:cNvGrpSpPr/>
        <p:nvPr/>
      </p:nvGrpSpPr>
      <p:grpSpPr>
        <a:xfrm>
          <a:off x="0" y="0"/>
          <a:ext cx="0" cy="0"/>
          <a:chOff x="0" y="0"/>
          <a:chExt cx="0" cy="0"/>
        </a:xfrm>
      </p:grpSpPr>
      <p:sp>
        <p:nvSpPr>
          <p:cNvPr id="4" name="Rectangle 3"/>
          <p:cNvSpPr/>
          <p:nvPr/>
        </p:nvSpPr>
        <p:spPr>
          <a:xfrm>
            <a:off x="10721975" y="0"/>
            <a:ext cx="1470025" cy="1073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l" fontAlgn="auto">
              <a:spcBef>
                <a:spcPts val="0"/>
              </a:spcBef>
              <a:spcAft>
                <a:spcPts val="0"/>
              </a:spcAft>
              <a:defRPr/>
            </a:pPr>
            <a:endParaRPr lang="en-US" dirty="0">
              <a:latin typeface="Corbel"/>
            </a:endParaRPr>
          </a:p>
        </p:txBody>
      </p:sp>
      <p:sp>
        <p:nvSpPr>
          <p:cNvPr id="2" name="TextBox 1"/>
          <p:cNvSpPr txBox="1"/>
          <p:nvPr userDrawn="1"/>
        </p:nvSpPr>
        <p:spPr>
          <a:xfrm>
            <a:off x="7445893" y="3905430"/>
            <a:ext cx="2925559" cy="292388"/>
          </a:xfrm>
          <a:prstGeom prst="rect">
            <a:avLst/>
          </a:prstGeom>
          <a:noFill/>
        </p:spPr>
        <p:txBody>
          <a:bodyPr wrap="square" rtlCol="0">
            <a:spAutoFit/>
          </a:bodyPr>
          <a:lstStyle/>
          <a:p>
            <a:pPr marL="0" marR="0" lvl="0" indent="0" algn="l" defTabSz="457200" rtl="0" eaLnBrk="1" fontAlgn="base" latinLnBrk="0" hangingPunct="1">
              <a:lnSpc>
                <a:spcPct val="110000"/>
              </a:lnSpc>
              <a:spcBef>
                <a:spcPts val="1200"/>
              </a:spcBef>
              <a:spcAft>
                <a:spcPct val="0"/>
              </a:spcAft>
              <a:buClrTx/>
              <a:buSzTx/>
              <a:buFont typeface="Arial" charset="0"/>
              <a:buNone/>
              <a:tabLst/>
              <a:defRPr/>
            </a:pPr>
            <a:r>
              <a:rPr kumimoji="0" lang="en-US" sz="1200" b="0" i="0" u="none" strike="noStrike" kern="1200" cap="none" spc="0" normalizeH="0" baseline="0" noProof="0" dirty="0">
                <a:ln>
                  <a:noFill/>
                </a:ln>
                <a:solidFill>
                  <a:srgbClr val="5E6A71"/>
                </a:solidFill>
                <a:effectLst/>
                <a:uLnTx/>
                <a:uFillTx/>
                <a:latin typeface="Corbel"/>
                <a:ea typeface="ＭＳ Ｐゴシック" charset="0"/>
                <a:cs typeface="Corbel"/>
              </a:rPr>
              <a:t>https://www.facebook.com/CSCfi</a:t>
            </a:r>
            <a:endParaRPr lang="en-US" sz="1200" b="0" i="0" u="none" strike="noStrike" kern="1200" baseline="0" dirty="0">
              <a:solidFill>
                <a:srgbClr val="5E6A71"/>
              </a:solidFill>
              <a:latin typeface="Calibri" charset="0"/>
              <a:ea typeface="ＭＳ Ｐゴシック" charset="0"/>
              <a:cs typeface="ＭＳ Ｐゴシック" charset="0"/>
            </a:endParaRPr>
          </a:p>
        </p:txBody>
      </p:sp>
      <p:grpSp>
        <p:nvGrpSpPr>
          <p:cNvPr id="27" name="Group 26"/>
          <p:cNvGrpSpPr/>
          <p:nvPr userDrawn="1"/>
        </p:nvGrpSpPr>
        <p:grpSpPr>
          <a:xfrm>
            <a:off x="6951347" y="3864594"/>
            <a:ext cx="385064" cy="385062"/>
            <a:chOff x="1498600" y="2192338"/>
            <a:chExt cx="223838" cy="223837"/>
          </a:xfrm>
        </p:grpSpPr>
        <p:sp>
          <p:nvSpPr>
            <p:cNvPr id="28" name="Freeform 1"/>
            <p:cNvSpPr>
              <a:spLocks noChangeArrowheads="1"/>
            </p:cNvSpPr>
            <p:nvPr/>
          </p:nvSpPr>
          <p:spPr bwMode="auto">
            <a:xfrm>
              <a:off x="1498600" y="2192338"/>
              <a:ext cx="223838" cy="223837"/>
            </a:xfrm>
            <a:custGeom>
              <a:avLst/>
              <a:gdLst>
                <a:gd name="T0" fmla="*/ 620 w 621"/>
                <a:gd name="T1" fmla="*/ 309 h 621"/>
                <a:gd name="T2" fmla="*/ 310 w 621"/>
                <a:gd name="T3" fmla="*/ 0 h 621"/>
                <a:gd name="T4" fmla="*/ 0 w 621"/>
                <a:gd name="T5" fmla="*/ 309 h 621"/>
                <a:gd name="T6" fmla="*/ 310 w 621"/>
                <a:gd name="T7" fmla="*/ 620 h 621"/>
                <a:gd name="T8" fmla="*/ 620 w 621"/>
                <a:gd name="T9" fmla="*/ 309 h 621"/>
              </a:gdLst>
              <a:ahLst/>
              <a:cxnLst>
                <a:cxn ang="0">
                  <a:pos x="T0" y="T1"/>
                </a:cxn>
                <a:cxn ang="0">
                  <a:pos x="T2" y="T3"/>
                </a:cxn>
                <a:cxn ang="0">
                  <a:pos x="T4" y="T5"/>
                </a:cxn>
                <a:cxn ang="0">
                  <a:pos x="T6" y="T7"/>
                </a:cxn>
                <a:cxn ang="0">
                  <a:pos x="T8" y="T9"/>
                </a:cxn>
              </a:cxnLst>
              <a:rect l="0" t="0" r="r" b="b"/>
              <a:pathLst>
                <a:path w="621" h="621">
                  <a:moveTo>
                    <a:pt x="620" y="309"/>
                  </a:moveTo>
                  <a:cubicBezTo>
                    <a:pt x="620" y="139"/>
                    <a:pt x="481" y="0"/>
                    <a:pt x="310" y="0"/>
                  </a:cubicBezTo>
                  <a:cubicBezTo>
                    <a:pt x="139" y="0"/>
                    <a:pt x="0" y="139"/>
                    <a:pt x="0" y="309"/>
                  </a:cubicBezTo>
                  <a:cubicBezTo>
                    <a:pt x="0" y="481"/>
                    <a:pt x="139" y="620"/>
                    <a:pt x="310" y="620"/>
                  </a:cubicBezTo>
                  <a:cubicBezTo>
                    <a:pt x="481" y="620"/>
                    <a:pt x="620" y="481"/>
                    <a:pt x="620" y="309"/>
                  </a:cubicBezTo>
                </a:path>
              </a:pathLst>
            </a:custGeom>
            <a:solidFill>
              <a:srgbClr val="385D9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29" name="Freeform 2"/>
            <p:cNvSpPr>
              <a:spLocks noChangeArrowheads="1"/>
            </p:cNvSpPr>
            <p:nvPr/>
          </p:nvSpPr>
          <p:spPr bwMode="auto">
            <a:xfrm>
              <a:off x="1582738" y="2247900"/>
              <a:ext cx="57150" cy="109538"/>
            </a:xfrm>
            <a:custGeom>
              <a:avLst/>
              <a:gdLst>
                <a:gd name="T0" fmla="*/ 103 w 159"/>
                <a:gd name="T1" fmla="*/ 305 h 306"/>
                <a:gd name="T2" fmla="*/ 103 w 159"/>
                <a:gd name="T3" fmla="*/ 165 h 306"/>
                <a:gd name="T4" fmla="*/ 149 w 159"/>
                <a:gd name="T5" fmla="*/ 165 h 306"/>
                <a:gd name="T6" fmla="*/ 156 w 159"/>
                <a:gd name="T7" fmla="*/ 112 h 306"/>
                <a:gd name="T8" fmla="*/ 103 w 159"/>
                <a:gd name="T9" fmla="*/ 112 h 306"/>
                <a:gd name="T10" fmla="*/ 103 w 159"/>
                <a:gd name="T11" fmla="*/ 78 h 306"/>
                <a:gd name="T12" fmla="*/ 130 w 159"/>
                <a:gd name="T13" fmla="*/ 51 h 306"/>
                <a:gd name="T14" fmla="*/ 158 w 159"/>
                <a:gd name="T15" fmla="*/ 51 h 306"/>
                <a:gd name="T16" fmla="*/ 158 w 159"/>
                <a:gd name="T17" fmla="*/ 3 h 306"/>
                <a:gd name="T18" fmla="*/ 116 w 159"/>
                <a:gd name="T19" fmla="*/ 0 h 306"/>
                <a:gd name="T20" fmla="*/ 47 w 159"/>
                <a:gd name="T21" fmla="*/ 72 h 306"/>
                <a:gd name="T22" fmla="*/ 47 w 159"/>
                <a:gd name="T23" fmla="*/ 112 h 306"/>
                <a:gd name="T24" fmla="*/ 0 w 159"/>
                <a:gd name="T25" fmla="*/ 112 h 306"/>
                <a:gd name="T26" fmla="*/ 0 w 159"/>
                <a:gd name="T27" fmla="*/ 165 h 306"/>
                <a:gd name="T28" fmla="*/ 47 w 159"/>
                <a:gd name="T29" fmla="*/ 165 h 306"/>
                <a:gd name="T30" fmla="*/ 47 w 159"/>
                <a:gd name="T31" fmla="*/ 305 h 306"/>
                <a:gd name="T32" fmla="*/ 103 w 159"/>
                <a:gd name="T33"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306">
                  <a:moveTo>
                    <a:pt x="103" y="305"/>
                  </a:moveTo>
                  <a:lnTo>
                    <a:pt x="103" y="165"/>
                  </a:lnTo>
                  <a:lnTo>
                    <a:pt x="149" y="165"/>
                  </a:lnTo>
                  <a:lnTo>
                    <a:pt x="156" y="112"/>
                  </a:lnTo>
                  <a:lnTo>
                    <a:pt x="103" y="112"/>
                  </a:lnTo>
                  <a:lnTo>
                    <a:pt x="103" y="78"/>
                  </a:lnTo>
                  <a:cubicBezTo>
                    <a:pt x="103" y="62"/>
                    <a:pt x="107" y="51"/>
                    <a:pt x="130" y="51"/>
                  </a:cubicBezTo>
                  <a:lnTo>
                    <a:pt x="158" y="51"/>
                  </a:lnTo>
                  <a:lnTo>
                    <a:pt x="158" y="3"/>
                  </a:lnTo>
                  <a:cubicBezTo>
                    <a:pt x="153" y="2"/>
                    <a:pt x="136" y="0"/>
                    <a:pt x="116" y="0"/>
                  </a:cubicBezTo>
                  <a:cubicBezTo>
                    <a:pt x="75" y="0"/>
                    <a:pt x="47" y="26"/>
                    <a:pt x="47" y="72"/>
                  </a:cubicBezTo>
                  <a:lnTo>
                    <a:pt x="47" y="112"/>
                  </a:lnTo>
                  <a:lnTo>
                    <a:pt x="0" y="112"/>
                  </a:lnTo>
                  <a:lnTo>
                    <a:pt x="0" y="165"/>
                  </a:lnTo>
                  <a:lnTo>
                    <a:pt x="47" y="165"/>
                  </a:lnTo>
                  <a:lnTo>
                    <a:pt x="47" y="305"/>
                  </a:lnTo>
                  <a:lnTo>
                    <a:pt x="103" y="305"/>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grpSp>
      <p:grpSp>
        <p:nvGrpSpPr>
          <p:cNvPr id="30" name="Group 29"/>
          <p:cNvGrpSpPr/>
          <p:nvPr userDrawn="1"/>
        </p:nvGrpSpPr>
        <p:grpSpPr>
          <a:xfrm>
            <a:off x="6951347" y="4484166"/>
            <a:ext cx="385062" cy="385062"/>
            <a:chOff x="2036763" y="2192338"/>
            <a:chExt cx="223837" cy="223837"/>
          </a:xfrm>
        </p:grpSpPr>
        <p:sp>
          <p:nvSpPr>
            <p:cNvPr id="31" name="Freeform 14"/>
            <p:cNvSpPr>
              <a:spLocks noChangeArrowheads="1"/>
            </p:cNvSpPr>
            <p:nvPr/>
          </p:nvSpPr>
          <p:spPr bwMode="auto">
            <a:xfrm>
              <a:off x="2036763" y="2192338"/>
              <a:ext cx="223837" cy="223837"/>
            </a:xfrm>
            <a:custGeom>
              <a:avLst/>
              <a:gdLst>
                <a:gd name="T0" fmla="*/ 621 w 622"/>
                <a:gd name="T1" fmla="*/ 309 h 621"/>
                <a:gd name="T2" fmla="*/ 310 w 622"/>
                <a:gd name="T3" fmla="*/ 0 h 621"/>
                <a:gd name="T4" fmla="*/ 0 w 622"/>
                <a:gd name="T5" fmla="*/ 309 h 621"/>
                <a:gd name="T6" fmla="*/ 310 w 622"/>
                <a:gd name="T7" fmla="*/ 620 h 621"/>
                <a:gd name="T8" fmla="*/ 621 w 622"/>
                <a:gd name="T9" fmla="*/ 309 h 621"/>
              </a:gdLst>
              <a:ahLst/>
              <a:cxnLst>
                <a:cxn ang="0">
                  <a:pos x="T0" y="T1"/>
                </a:cxn>
                <a:cxn ang="0">
                  <a:pos x="T2" y="T3"/>
                </a:cxn>
                <a:cxn ang="0">
                  <a:pos x="T4" y="T5"/>
                </a:cxn>
                <a:cxn ang="0">
                  <a:pos x="T6" y="T7"/>
                </a:cxn>
                <a:cxn ang="0">
                  <a:pos x="T8" y="T9"/>
                </a:cxn>
              </a:cxnLst>
              <a:rect l="0" t="0" r="r" b="b"/>
              <a:pathLst>
                <a:path w="622" h="621">
                  <a:moveTo>
                    <a:pt x="621" y="309"/>
                  </a:moveTo>
                  <a:cubicBezTo>
                    <a:pt x="621" y="139"/>
                    <a:pt x="481" y="0"/>
                    <a:pt x="310" y="0"/>
                  </a:cubicBezTo>
                  <a:cubicBezTo>
                    <a:pt x="138" y="0"/>
                    <a:pt x="0" y="139"/>
                    <a:pt x="0" y="309"/>
                  </a:cubicBezTo>
                  <a:cubicBezTo>
                    <a:pt x="0" y="481"/>
                    <a:pt x="138" y="620"/>
                    <a:pt x="310" y="620"/>
                  </a:cubicBezTo>
                  <a:cubicBezTo>
                    <a:pt x="481" y="620"/>
                    <a:pt x="621" y="481"/>
                    <a:pt x="621" y="309"/>
                  </a:cubicBezTo>
                </a:path>
              </a:pathLst>
            </a:custGeom>
            <a:solidFill>
              <a:srgbClr val="00AEE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2" name="Freeform 15"/>
            <p:cNvSpPr>
              <a:spLocks noChangeArrowheads="1"/>
            </p:cNvSpPr>
            <p:nvPr/>
          </p:nvSpPr>
          <p:spPr bwMode="auto">
            <a:xfrm>
              <a:off x="2092325" y="2257425"/>
              <a:ext cx="112713" cy="92075"/>
            </a:xfrm>
            <a:custGeom>
              <a:avLst/>
              <a:gdLst>
                <a:gd name="T0" fmla="*/ 276 w 314"/>
                <a:gd name="T1" fmla="*/ 40 h 254"/>
                <a:gd name="T2" fmla="*/ 304 w 314"/>
                <a:gd name="T3" fmla="*/ 5 h 254"/>
                <a:gd name="T4" fmla="*/ 263 w 314"/>
                <a:gd name="T5" fmla="*/ 20 h 254"/>
                <a:gd name="T6" fmla="*/ 217 w 314"/>
                <a:gd name="T7" fmla="*/ 0 h 254"/>
                <a:gd name="T8" fmla="*/ 152 w 314"/>
                <a:gd name="T9" fmla="*/ 64 h 254"/>
                <a:gd name="T10" fmla="*/ 154 w 314"/>
                <a:gd name="T11" fmla="*/ 79 h 254"/>
                <a:gd name="T12" fmla="*/ 22 w 314"/>
                <a:gd name="T13" fmla="*/ 12 h 254"/>
                <a:gd name="T14" fmla="*/ 13 w 314"/>
                <a:gd name="T15" fmla="*/ 44 h 254"/>
                <a:gd name="T16" fmla="*/ 42 w 314"/>
                <a:gd name="T17" fmla="*/ 97 h 254"/>
                <a:gd name="T18" fmla="*/ 12 w 314"/>
                <a:gd name="T19" fmla="*/ 89 h 254"/>
                <a:gd name="T20" fmla="*/ 12 w 314"/>
                <a:gd name="T21" fmla="*/ 90 h 254"/>
                <a:gd name="T22" fmla="*/ 64 w 314"/>
                <a:gd name="T23" fmla="*/ 152 h 254"/>
                <a:gd name="T24" fmla="*/ 47 w 314"/>
                <a:gd name="T25" fmla="*/ 154 h 254"/>
                <a:gd name="T26" fmla="*/ 35 w 314"/>
                <a:gd name="T27" fmla="*/ 153 h 254"/>
                <a:gd name="T28" fmla="*/ 95 w 314"/>
                <a:gd name="T29" fmla="*/ 198 h 254"/>
                <a:gd name="T30" fmla="*/ 15 w 314"/>
                <a:gd name="T31" fmla="*/ 225 h 254"/>
                <a:gd name="T32" fmla="*/ 0 w 314"/>
                <a:gd name="T33" fmla="*/ 224 h 254"/>
                <a:gd name="T34" fmla="*/ 98 w 314"/>
                <a:gd name="T35" fmla="*/ 253 h 254"/>
                <a:gd name="T36" fmla="*/ 281 w 314"/>
                <a:gd name="T37" fmla="*/ 72 h 254"/>
                <a:gd name="T38" fmla="*/ 281 w 314"/>
                <a:gd name="T39" fmla="*/ 63 h 254"/>
                <a:gd name="T40" fmla="*/ 313 w 314"/>
                <a:gd name="T41" fmla="*/ 30 h 254"/>
                <a:gd name="T42" fmla="*/ 276 w 314"/>
                <a:gd name="T43" fmla="*/ 4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254">
                  <a:moveTo>
                    <a:pt x="276" y="40"/>
                  </a:moveTo>
                  <a:cubicBezTo>
                    <a:pt x="289" y="32"/>
                    <a:pt x="299" y="20"/>
                    <a:pt x="304" y="5"/>
                  </a:cubicBezTo>
                  <a:cubicBezTo>
                    <a:pt x="292" y="12"/>
                    <a:pt x="278" y="17"/>
                    <a:pt x="263" y="20"/>
                  </a:cubicBezTo>
                  <a:cubicBezTo>
                    <a:pt x="252" y="8"/>
                    <a:pt x="235" y="0"/>
                    <a:pt x="217" y="0"/>
                  </a:cubicBezTo>
                  <a:cubicBezTo>
                    <a:pt x="181" y="0"/>
                    <a:pt x="152" y="29"/>
                    <a:pt x="152" y="64"/>
                  </a:cubicBezTo>
                  <a:cubicBezTo>
                    <a:pt x="152" y="69"/>
                    <a:pt x="153" y="74"/>
                    <a:pt x="154" y="79"/>
                  </a:cubicBezTo>
                  <a:cubicBezTo>
                    <a:pt x="101" y="76"/>
                    <a:pt x="53" y="51"/>
                    <a:pt x="22" y="12"/>
                  </a:cubicBezTo>
                  <a:cubicBezTo>
                    <a:pt x="16" y="21"/>
                    <a:pt x="13" y="32"/>
                    <a:pt x="13" y="44"/>
                  </a:cubicBezTo>
                  <a:cubicBezTo>
                    <a:pt x="13" y="66"/>
                    <a:pt x="24" y="86"/>
                    <a:pt x="42" y="97"/>
                  </a:cubicBezTo>
                  <a:cubicBezTo>
                    <a:pt x="31" y="97"/>
                    <a:pt x="21" y="94"/>
                    <a:pt x="12" y="89"/>
                  </a:cubicBezTo>
                  <a:lnTo>
                    <a:pt x="12" y="90"/>
                  </a:lnTo>
                  <a:cubicBezTo>
                    <a:pt x="12" y="120"/>
                    <a:pt x="35" y="146"/>
                    <a:pt x="64" y="152"/>
                  </a:cubicBezTo>
                  <a:cubicBezTo>
                    <a:pt x="59" y="154"/>
                    <a:pt x="53" y="154"/>
                    <a:pt x="47" y="154"/>
                  </a:cubicBezTo>
                  <a:cubicBezTo>
                    <a:pt x="43" y="154"/>
                    <a:pt x="39" y="154"/>
                    <a:pt x="35" y="153"/>
                  </a:cubicBezTo>
                  <a:cubicBezTo>
                    <a:pt x="43" y="179"/>
                    <a:pt x="67" y="197"/>
                    <a:pt x="95" y="198"/>
                  </a:cubicBezTo>
                  <a:cubicBezTo>
                    <a:pt x="73" y="215"/>
                    <a:pt x="45" y="225"/>
                    <a:pt x="15" y="225"/>
                  </a:cubicBezTo>
                  <a:cubicBezTo>
                    <a:pt x="10" y="225"/>
                    <a:pt x="5" y="225"/>
                    <a:pt x="0" y="224"/>
                  </a:cubicBezTo>
                  <a:cubicBezTo>
                    <a:pt x="28" y="243"/>
                    <a:pt x="62" y="253"/>
                    <a:pt x="98" y="253"/>
                  </a:cubicBezTo>
                  <a:cubicBezTo>
                    <a:pt x="216" y="253"/>
                    <a:pt x="281" y="155"/>
                    <a:pt x="281" y="72"/>
                  </a:cubicBezTo>
                  <a:cubicBezTo>
                    <a:pt x="281" y="69"/>
                    <a:pt x="281" y="66"/>
                    <a:pt x="281" y="63"/>
                  </a:cubicBezTo>
                  <a:cubicBezTo>
                    <a:pt x="293" y="54"/>
                    <a:pt x="304" y="43"/>
                    <a:pt x="313" y="30"/>
                  </a:cubicBezTo>
                  <a:cubicBezTo>
                    <a:pt x="301" y="35"/>
                    <a:pt x="289" y="39"/>
                    <a:pt x="276" y="4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grpSp>
      <p:grpSp>
        <p:nvGrpSpPr>
          <p:cNvPr id="33" name="Group 32"/>
          <p:cNvGrpSpPr/>
          <p:nvPr userDrawn="1"/>
        </p:nvGrpSpPr>
        <p:grpSpPr>
          <a:xfrm>
            <a:off x="6951347" y="5103738"/>
            <a:ext cx="385064" cy="385062"/>
            <a:chOff x="2574925" y="2192338"/>
            <a:chExt cx="223838" cy="223837"/>
          </a:xfrm>
        </p:grpSpPr>
        <p:sp>
          <p:nvSpPr>
            <p:cNvPr id="34" name="Freeform 3"/>
            <p:cNvSpPr>
              <a:spLocks noChangeArrowheads="1"/>
            </p:cNvSpPr>
            <p:nvPr/>
          </p:nvSpPr>
          <p:spPr bwMode="auto">
            <a:xfrm>
              <a:off x="2574925" y="2192338"/>
              <a:ext cx="223838" cy="223837"/>
            </a:xfrm>
            <a:custGeom>
              <a:avLst/>
              <a:gdLst>
                <a:gd name="T0" fmla="*/ 621 w 622"/>
                <a:gd name="T1" fmla="*/ 309 h 621"/>
                <a:gd name="T2" fmla="*/ 311 w 622"/>
                <a:gd name="T3" fmla="*/ 0 h 621"/>
                <a:gd name="T4" fmla="*/ 0 w 622"/>
                <a:gd name="T5" fmla="*/ 309 h 621"/>
                <a:gd name="T6" fmla="*/ 311 w 622"/>
                <a:gd name="T7" fmla="*/ 620 h 621"/>
                <a:gd name="T8" fmla="*/ 621 w 622"/>
                <a:gd name="T9" fmla="*/ 309 h 621"/>
              </a:gdLst>
              <a:ahLst/>
              <a:cxnLst>
                <a:cxn ang="0">
                  <a:pos x="T0" y="T1"/>
                </a:cxn>
                <a:cxn ang="0">
                  <a:pos x="T2" y="T3"/>
                </a:cxn>
                <a:cxn ang="0">
                  <a:pos x="T4" y="T5"/>
                </a:cxn>
                <a:cxn ang="0">
                  <a:pos x="T6" y="T7"/>
                </a:cxn>
                <a:cxn ang="0">
                  <a:pos x="T8" y="T9"/>
                </a:cxn>
              </a:cxnLst>
              <a:rect l="0" t="0" r="r" b="b"/>
              <a:pathLst>
                <a:path w="622" h="621">
                  <a:moveTo>
                    <a:pt x="621" y="309"/>
                  </a:moveTo>
                  <a:cubicBezTo>
                    <a:pt x="621" y="139"/>
                    <a:pt x="482" y="0"/>
                    <a:pt x="311" y="0"/>
                  </a:cubicBezTo>
                  <a:cubicBezTo>
                    <a:pt x="139" y="0"/>
                    <a:pt x="0" y="139"/>
                    <a:pt x="0" y="309"/>
                  </a:cubicBezTo>
                  <a:cubicBezTo>
                    <a:pt x="0" y="481"/>
                    <a:pt x="139" y="620"/>
                    <a:pt x="311" y="620"/>
                  </a:cubicBezTo>
                  <a:cubicBezTo>
                    <a:pt x="482" y="620"/>
                    <a:pt x="621" y="481"/>
                    <a:pt x="621" y="309"/>
                  </a:cubicBezTo>
                </a:path>
              </a:pathLst>
            </a:custGeom>
            <a:solidFill>
              <a:srgbClr val="D9263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5" name="Freeform 4"/>
            <p:cNvSpPr>
              <a:spLocks noChangeArrowheads="1"/>
            </p:cNvSpPr>
            <p:nvPr/>
          </p:nvSpPr>
          <p:spPr bwMode="auto">
            <a:xfrm>
              <a:off x="2647950" y="2290763"/>
              <a:ext cx="20638" cy="38100"/>
            </a:xfrm>
            <a:custGeom>
              <a:avLst/>
              <a:gdLst>
                <a:gd name="T0" fmla="*/ 55 w 56"/>
                <a:gd name="T1" fmla="*/ 103 h 106"/>
                <a:gd name="T2" fmla="*/ 35 w 56"/>
                <a:gd name="T3" fmla="*/ 103 h 106"/>
                <a:gd name="T4" fmla="*/ 35 w 56"/>
                <a:gd name="T5" fmla="*/ 92 h 106"/>
                <a:gd name="T6" fmla="*/ 15 w 56"/>
                <a:gd name="T7" fmla="*/ 105 h 106"/>
                <a:gd name="T8" fmla="*/ 2 w 56"/>
                <a:gd name="T9" fmla="*/ 97 h 106"/>
                <a:gd name="T10" fmla="*/ 0 w 56"/>
                <a:gd name="T11" fmla="*/ 81 h 106"/>
                <a:gd name="T12" fmla="*/ 0 w 56"/>
                <a:gd name="T13" fmla="*/ 0 h 106"/>
                <a:gd name="T14" fmla="*/ 20 w 56"/>
                <a:gd name="T15" fmla="*/ 0 h 106"/>
                <a:gd name="T16" fmla="*/ 20 w 56"/>
                <a:gd name="T17" fmla="*/ 76 h 106"/>
                <a:gd name="T18" fmla="*/ 20 w 56"/>
                <a:gd name="T19" fmla="*/ 83 h 106"/>
                <a:gd name="T20" fmla="*/ 24 w 56"/>
                <a:gd name="T21" fmla="*/ 87 h 106"/>
                <a:gd name="T22" fmla="*/ 35 w 56"/>
                <a:gd name="T23" fmla="*/ 78 h 106"/>
                <a:gd name="T24" fmla="*/ 35 w 56"/>
                <a:gd name="T25" fmla="*/ 0 h 106"/>
                <a:gd name="T26" fmla="*/ 55 w 56"/>
                <a:gd name="T27" fmla="*/ 0 h 106"/>
                <a:gd name="T28" fmla="*/ 55 w 56"/>
                <a:gd name="T29"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06">
                  <a:moveTo>
                    <a:pt x="55" y="103"/>
                  </a:moveTo>
                  <a:lnTo>
                    <a:pt x="35" y="103"/>
                  </a:lnTo>
                  <a:lnTo>
                    <a:pt x="35" y="92"/>
                  </a:lnTo>
                  <a:cubicBezTo>
                    <a:pt x="28" y="100"/>
                    <a:pt x="21" y="105"/>
                    <a:pt x="15" y="105"/>
                  </a:cubicBezTo>
                  <a:cubicBezTo>
                    <a:pt x="8" y="105"/>
                    <a:pt x="4" y="102"/>
                    <a:pt x="2" y="97"/>
                  </a:cubicBezTo>
                  <a:cubicBezTo>
                    <a:pt x="1" y="93"/>
                    <a:pt x="0" y="89"/>
                    <a:pt x="0" y="81"/>
                  </a:cubicBezTo>
                  <a:lnTo>
                    <a:pt x="0" y="0"/>
                  </a:lnTo>
                  <a:lnTo>
                    <a:pt x="20" y="0"/>
                  </a:lnTo>
                  <a:lnTo>
                    <a:pt x="20" y="76"/>
                  </a:lnTo>
                  <a:lnTo>
                    <a:pt x="20" y="83"/>
                  </a:lnTo>
                  <a:cubicBezTo>
                    <a:pt x="20" y="86"/>
                    <a:pt x="21" y="87"/>
                    <a:pt x="24" y="87"/>
                  </a:cubicBezTo>
                  <a:cubicBezTo>
                    <a:pt x="28" y="87"/>
                    <a:pt x="31" y="84"/>
                    <a:pt x="35" y="78"/>
                  </a:cubicBezTo>
                  <a:lnTo>
                    <a:pt x="35" y="0"/>
                  </a:lnTo>
                  <a:lnTo>
                    <a:pt x="55" y="0"/>
                  </a:lnTo>
                  <a:lnTo>
                    <a:pt x="55" y="103"/>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6" name="Freeform 5"/>
            <p:cNvSpPr>
              <a:spLocks noChangeArrowheads="1"/>
            </p:cNvSpPr>
            <p:nvPr/>
          </p:nvSpPr>
          <p:spPr bwMode="auto">
            <a:xfrm>
              <a:off x="2622550" y="2290763"/>
              <a:ext cx="20638" cy="38100"/>
            </a:xfrm>
            <a:custGeom>
              <a:avLst/>
              <a:gdLst>
                <a:gd name="T0" fmla="*/ 36 w 57"/>
                <a:gd name="T1" fmla="*/ 73 h 107"/>
                <a:gd name="T2" fmla="*/ 28 w 57"/>
                <a:gd name="T3" fmla="*/ 88 h 107"/>
                <a:gd name="T4" fmla="*/ 19 w 57"/>
                <a:gd name="T5" fmla="*/ 73 h 107"/>
                <a:gd name="T6" fmla="*/ 19 w 57"/>
                <a:gd name="T7" fmla="*/ 32 h 107"/>
                <a:gd name="T8" fmla="*/ 28 w 57"/>
                <a:gd name="T9" fmla="*/ 16 h 107"/>
                <a:gd name="T10" fmla="*/ 36 w 57"/>
                <a:gd name="T11" fmla="*/ 32 h 107"/>
                <a:gd name="T12" fmla="*/ 36 w 57"/>
                <a:gd name="T13" fmla="*/ 73 h 107"/>
                <a:gd name="T14" fmla="*/ 56 w 57"/>
                <a:gd name="T15" fmla="*/ 34 h 107"/>
                <a:gd name="T16" fmla="*/ 49 w 57"/>
                <a:gd name="T17" fmla="*/ 10 h 107"/>
                <a:gd name="T18" fmla="*/ 28 w 57"/>
                <a:gd name="T19" fmla="*/ 0 h 107"/>
                <a:gd name="T20" fmla="*/ 6 w 57"/>
                <a:gd name="T21" fmla="*/ 10 h 107"/>
                <a:gd name="T22" fmla="*/ 0 w 57"/>
                <a:gd name="T23" fmla="*/ 34 h 107"/>
                <a:gd name="T24" fmla="*/ 0 w 57"/>
                <a:gd name="T25" fmla="*/ 71 h 107"/>
                <a:gd name="T26" fmla="*/ 6 w 57"/>
                <a:gd name="T27" fmla="*/ 95 h 107"/>
                <a:gd name="T28" fmla="*/ 28 w 57"/>
                <a:gd name="T29" fmla="*/ 106 h 107"/>
                <a:gd name="T30" fmla="*/ 50 w 57"/>
                <a:gd name="T31" fmla="*/ 95 h 107"/>
                <a:gd name="T32" fmla="*/ 56 w 57"/>
                <a:gd name="T33" fmla="*/ 71 h 107"/>
                <a:gd name="T34" fmla="*/ 56 w 57"/>
                <a:gd name="T35"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07">
                  <a:moveTo>
                    <a:pt x="36" y="73"/>
                  </a:moveTo>
                  <a:cubicBezTo>
                    <a:pt x="37" y="83"/>
                    <a:pt x="34" y="88"/>
                    <a:pt x="28" y="88"/>
                  </a:cubicBezTo>
                  <a:cubicBezTo>
                    <a:pt x="21" y="88"/>
                    <a:pt x="18" y="83"/>
                    <a:pt x="19" y="73"/>
                  </a:cubicBezTo>
                  <a:lnTo>
                    <a:pt x="19" y="32"/>
                  </a:lnTo>
                  <a:cubicBezTo>
                    <a:pt x="18" y="21"/>
                    <a:pt x="21" y="16"/>
                    <a:pt x="28" y="16"/>
                  </a:cubicBezTo>
                  <a:cubicBezTo>
                    <a:pt x="34" y="16"/>
                    <a:pt x="37" y="21"/>
                    <a:pt x="36" y="32"/>
                  </a:cubicBezTo>
                  <a:lnTo>
                    <a:pt x="36" y="73"/>
                  </a:lnTo>
                  <a:close/>
                  <a:moveTo>
                    <a:pt x="56" y="34"/>
                  </a:moveTo>
                  <a:cubicBezTo>
                    <a:pt x="56" y="23"/>
                    <a:pt x="53" y="14"/>
                    <a:pt x="49" y="10"/>
                  </a:cubicBezTo>
                  <a:cubicBezTo>
                    <a:pt x="44" y="3"/>
                    <a:pt x="36" y="0"/>
                    <a:pt x="28" y="0"/>
                  </a:cubicBezTo>
                  <a:cubicBezTo>
                    <a:pt x="18" y="0"/>
                    <a:pt x="11" y="3"/>
                    <a:pt x="6" y="10"/>
                  </a:cubicBezTo>
                  <a:cubicBezTo>
                    <a:pt x="2" y="14"/>
                    <a:pt x="0" y="23"/>
                    <a:pt x="0" y="34"/>
                  </a:cubicBezTo>
                  <a:lnTo>
                    <a:pt x="0" y="71"/>
                  </a:lnTo>
                  <a:cubicBezTo>
                    <a:pt x="0" y="82"/>
                    <a:pt x="2" y="90"/>
                    <a:pt x="6" y="95"/>
                  </a:cubicBezTo>
                  <a:cubicBezTo>
                    <a:pt x="11" y="102"/>
                    <a:pt x="19" y="106"/>
                    <a:pt x="28" y="106"/>
                  </a:cubicBezTo>
                  <a:cubicBezTo>
                    <a:pt x="36" y="106"/>
                    <a:pt x="45" y="102"/>
                    <a:pt x="50" y="95"/>
                  </a:cubicBezTo>
                  <a:cubicBezTo>
                    <a:pt x="54" y="90"/>
                    <a:pt x="56" y="82"/>
                    <a:pt x="56" y="71"/>
                  </a:cubicBezTo>
                  <a:lnTo>
                    <a:pt x="56" y="3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7" name="Freeform 6"/>
            <p:cNvSpPr>
              <a:spLocks noChangeArrowheads="1"/>
            </p:cNvSpPr>
            <p:nvPr/>
          </p:nvSpPr>
          <p:spPr bwMode="auto">
            <a:xfrm>
              <a:off x="2598738" y="2278063"/>
              <a:ext cx="26987" cy="50800"/>
            </a:xfrm>
            <a:custGeom>
              <a:avLst/>
              <a:gdLst>
                <a:gd name="T0" fmla="*/ 47 w 74"/>
                <a:gd name="T1" fmla="*/ 82 h 140"/>
                <a:gd name="T2" fmla="*/ 47 w 74"/>
                <a:gd name="T3" fmla="*/ 139 h 140"/>
                <a:gd name="T4" fmla="*/ 26 w 74"/>
                <a:gd name="T5" fmla="*/ 139 h 140"/>
                <a:gd name="T6" fmla="*/ 26 w 74"/>
                <a:gd name="T7" fmla="*/ 82 h 140"/>
                <a:gd name="T8" fmla="*/ 0 w 74"/>
                <a:gd name="T9" fmla="*/ 0 h 140"/>
                <a:gd name="T10" fmla="*/ 22 w 74"/>
                <a:gd name="T11" fmla="*/ 0 h 140"/>
                <a:gd name="T12" fmla="*/ 37 w 74"/>
                <a:gd name="T13" fmla="*/ 54 h 140"/>
                <a:gd name="T14" fmla="*/ 51 w 74"/>
                <a:gd name="T15" fmla="*/ 0 h 140"/>
                <a:gd name="T16" fmla="*/ 73 w 74"/>
                <a:gd name="T17" fmla="*/ 0 h 140"/>
                <a:gd name="T18" fmla="*/ 47 w 74"/>
                <a:gd name="T19" fmla="*/ 8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40">
                  <a:moveTo>
                    <a:pt x="47" y="82"/>
                  </a:moveTo>
                  <a:lnTo>
                    <a:pt x="47" y="139"/>
                  </a:lnTo>
                  <a:lnTo>
                    <a:pt x="26" y="139"/>
                  </a:lnTo>
                  <a:lnTo>
                    <a:pt x="26" y="82"/>
                  </a:lnTo>
                  <a:cubicBezTo>
                    <a:pt x="26" y="82"/>
                    <a:pt x="5" y="13"/>
                    <a:pt x="0" y="0"/>
                  </a:cubicBezTo>
                  <a:lnTo>
                    <a:pt x="22" y="0"/>
                  </a:lnTo>
                  <a:lnTo>
                    <a:pt x="37" y="54"/>
                  </a:lnTo>
                  <a:lnTo>
                    <a:pt x="51" y="0"/>
                  </a:lnTo>
                  <a:lnTo>
                    <a:pt x="73" y="0"/>
                  </a:lnTo>
                  <a:lnTo>
                    <a:pt x="47" y="82"/>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8" name="Freeform 7"/>
            <p:cNvSpPr>
              <a:spLocks noChangeArrowheads="1"/>
            </p:cNvSpPr>
            <p:nvPr/>
          </p:nvSpPr>
          <p:spPr bwMode="auto">
            <a:xfrm>
              <a:off x="2754313" y="2290763"/>
              <a:ext cx="20637" cy="38100"/>
            </a:xfrm>
            <a:custGeom>
              <a:avLst/>
              <a:gdLst>
                <a:gd name="T0" fmla="*/ 20 w 58"/>
                <a:gd name="T1" fmla="*/ 28 h 106"/>
                <a:gd name="T2" fmla="*/ 29 w 58"/>
                <a:gd name="T3" fmla="*/ 16 h 106"/>
                <a:gd name="T4" fmla="*/ 37 w 58"/>
                <a:gd name="T5" fmla="*/ 29 h 106"/>
                <a:gd name="T6" fmla="*/ 37 w 58"/>
                <a:gd name="T7" fmla="*/ 40 h 106"/>
                <a:gd name="T8" fmla="*/ 20 w 58"/>
                <a:gd name="T9" fmla="*/ 40 h 106"/>
                <a:gd name="T10" fmla="*/ 20 w 58"/>
                <a:gd name="T11" fmla="*/ 28 h 106"/>
                <a:gd name="T12" fmla="*/ 57 w 58"/>
                <a:gd name="T13" fmla="*/ 55 h 106"/>
                <a:gd name="T14" fmla="*/ 57 w 58"/>
                <a:gd name="T15" fmla="*/ 34 h 106"/>
                <a:gd name="T16" fmla="*/ 51 w 58"/>
                <a:gd name="T17" fmla="*/ 11 h 106"/>
                <a:gd name="T18" fmla="*/ 29 w 58"/>
                <a:gd name="T19" fmla="*/ 0 h 106"/>
                <a:gd name="T20" fmla="*/ 6 w 58"/>
                <a:gd name="T21" fmla="*/ 11 h 106"/>
                <a:gd name="T22" fmla="*/ 0 w 58"/>
                <a:gd name="T23" fmla="*/ 35 h 106"/>
                <a:gd name="T24" fmla="*/ 0 w 58"/>
                <a:gd name="T25" fmla="*/ 71 h 106"/>
                <a:gd name="T26" fmla="*/ 7 w 58"/>
                <a:gd name="T27" fmla="*/ 95 h 106"/>
                <a:gd name="T28" fmla="*/ 29 w 58"/>
                <a:gd name="T29" fmla="*/ 105 h 106"/>
                <a:gd name="T30" fmla="*/ 52 w 58"/>
                <a:gd name="T31" fmla="*/ 94 h 106"/>
                <a:gd name="T32" fmla="*/ 56 w 58"/>
                <a:gd name="T33" fmla="*/ 83 h 106"/>
                <a:gd name="T34" fmla="*/ 57 w 58"/>
                <a:gd name="T35" fmla="*/ 71 h 106"/>
                <a:gd name="T36" fmla="*/ 57 w 58"/>
                <a:gd name="T37" fmla="*/ 68 h 106"/>
                <a:gd name="T38" fmla="*/ 37 w 58"/>
                <a:gd name="T39" fmla="*/ 68 h 106"/>
                <a:gd name="T40" fmla="*/ 37 w 58"/>
                <a:gd name="T41" fmla="*/ 81 h 106"/>
                <a:gd name="T42" fmla="*/ 29 w 58"/>
                <a:gd name="T43" fmla="*/ 88 h 106"/>
                <a:gd name="T44" fmla="*/ 20 w 58"/>
                <a:gd name="T45" fmla="*/ 74 h 106"/>
                <a:gd name="T46" fmla="*/ 20 w 58"/>
                <a:gd name="T47" fmla="*/ 55 h 106"/>
                <a:gd name="T48" fmla="*/ 57 w 58"/>
                <a:gd name="T49"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106">
                  <a:moveTo>
                    <a:pt x="20" y="28"/>
                  </a:moveTo>
                  <a:cubicBezTo>
                    <a:pt x="20" y="19"/>
                    <a:pt x="22" y="16"/>
                    <a:pt x="29" y="16"/>
                  </a:cubicBezTo>
                  <a:cubicBezTo>
                    <a:pt x="35" y="16"/>
                    <a:pt x="37" y="19"/>
                    <a:pt x="37" y="29"/>
                  </a:cubicBezTo>
                  <a:lnTo>
                    <a:pt x="37" y="40"/>
                  </a:lnTo>
                  <a:lnTo>
                    <a:pt x="20" y="40"/>
                  </a:lnTo>
                  <a:lnTo>
                    <a:pt x="20" y="28"/>
                  </a:lnTo>
                  <a:close/>
                  <a:moveTo>
                    <a:pt x="57" y="55"/>
                  </a:moveTo>
                  <a:lnTo>
                    <a:pt x="57" y="34"/>
                  </a:lnTo>
                  <a:cubicBezTo>
                    <a:pt x="57" y="23"/>
                    <a:pt x="55" y="15"/>
                    <a:pt x="51" y="11"/>
                  </a:cubicBezTo>
                  <a:cubicBezTo>
                    <a:pt x="46" y="4"/>
                    <a:pt x="38" y="0"/>
                    <a:pt x="29" y="0"/>
                  </a:cubicBezTo>
                  <a:cubicBezTo>
                    <a:pt x="19" y="0"/>
                    <a:pt x="12" y="4"/>
                    <a:pt x="6" y="11"/>
                  </a:cubicBezTo>
                  <a:cubicBezTo>
                    <a:pt x="2" y="15"/>
                    <a:pt x="0" y="24"/>
                    <a:pt x="0" y="35"/>
                  </a:cubicBezTo>
                  <a:lnTo>
                    <a:pt x="0" y="71"/>
                  </a:lnTo>
                  <a:cubicBezTo>
                    <a:pt x="0" y="82"/>
                    <a:pt x="3" y="90"/>
                    <a:pt x="7" y="95"/>
                  </a:cubicBezTo>
                  <a:cubicBezTo>
                    <a:pt x="12" y="102"/>
                    <a:pt x="20" y="105"/>
                    <a:pt x="29" y="105"/>
                  </a:cubicBezTo>
                  <a:cubicBezTo>
                    <a:pt x="39" y="105"/>
                    <a:pt x="47" y="102"/>
                    <a:pt x="52" y="94"/>
                  </a:cubicBezTo>
                  <a:cubicBezTo>
                    <a:pt x="54" y="91"/>
                    <a:pt x="56" y="87"/>
                    <a:pt x="56" y="83"/>
                  </a:cubicBezTo>
                  <a:cubicBezTo>
                    <a:pt x="57" y="81"/>
                    <a:pt x="57" y="77"/>
                    <a:pt x="57" y="71"/>
                  </a:cubicBezTo>
                  <a:lnTo>
                    <a:pt x="57" y="68"/>
                  </a:lnTo>
                  <a:lnTo>
                    <a:pt x="37" y="68"/>
                  </a:lnTo>
                  <a:cubicBezTo>
                    <a:pt x="37" y="75"/>
                    <a:pt x="37" y="80"/>
                    <a:pt x="37" y="81"/>
                  </a:cubicBezTo>
                  <a:cubicBezTo>
                    <a:pt x="36" y="86"/>
                    <a:pt x="34" y="88"/>
                    <a:pt x="29" y="88"/>
                  </a:cubicBezTo>
                  <a:cubicBezTo>
                    <a:pt x="22" y="88"/>
                    <a:pt x="20" y="84"/>
                    <a:pt x="20" y="74"/>
                  </a:cubicBezTo>
                  <a:lnTo>
                    <a:pt x="20" y="55"/>
                  </a:lnTo>
                  <a:lnTo>
                    <a:pt x="57" y="5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39" name="Freeform 8"/>
            <p:cNvSpPr>
              <a:spLocks noChangeArrowheads="1"/>
            </p:cNvSpPr>
            <p:nvPr/>
          </p:nvSpPr>
          <p:spPr bwMode="auto">
            <a:xfrm>
              <a:off x="2730500" y="2278063"/>
              <a:ext cx="20638" cy="50800"/>
            </a:xfrm>
            <a:custGeom>
              <a:avLst/>
              <a:gdLst>
                <a:gd name="T0" fmla="*/ 36 w 57"/>
                <a:gd name="T1" fmla="*/ 108 h 140"/>
                <a:gd name="T2" fmla="*/ 28 w 57"/>
                <a:gd name="T3" fmla="*/ 122 h 140"/>
                <a:gd name="T4" fmla="*/ 18 w 57"/>
                <a:gd name="T5" fmla="*/ 118 h 140"/>
                <a:gd name="T6" fmla="*/ 18 w 57"/>
                <a:gd name="T7" fmla="*/ 55 h 140"/>
                <a:gd name="T8" fmla="*/ 28 w 57"/>
                <a:gd name="T9" fmla="*/ 50 h 140"/>
                <a:gd name="T10" fmla="*/ 36 w 57"/>
                <a:gd name="T11" fmla="*/ 64 h 140"/>
                <a:gd name="T12" fmla="*/ 36 w 57"/>
                <a:gd name="T13" fmla="*/ 108 h 140"/>
                <a:gd name="T14" fmla="*/ 18 w 57"/>
                <a:gd name="T15" fmla="*/ 46 h 140"/>
                <a:gd name="T16" fmla="*/ 18 w 57"/>
                <a:gd name="T17" fmla="*/ 0 h 140"/>
                <a:gd name="T18" fmla="*/ 0 w 57"/>
                <a:gd name="T19" fmla="*/ 0 h 140"/>
                <a:gd name="T20" fmla="*/ 0 w 57"/>
                <a:gd name="T21" fmla="*/ 138 h 140"/>
                <a:gd name="T22" fmla="*/ 18 w 57"/>
                <a:gd name="T23" fmla="*/ 138 h 140"/>
                <a:gd name="T24" fmla="*/ 18 w 57"/>
                <a:gd name="T25" fmla="*/ 128 h 140"/>
                <a:gd name="T26" fmla="*/ 38 w 57"/>
                <a:gd name="T27" fmla="*/ 139 h 140"/>
                <a:gd name="T28" fmla="*/ 54 w 57"/>
                <a:gd name="T29" fmla="*/ 128 h 140"/>
                <a:gd name="T30" fmla="*/ 56 w 57"/>
                <a:gd name="T31" fmla="*/ 107 h 140"/>
                <a:gd name="T32" fmla="*/ 56 w 57"/>
                <a:gd name="T33" fmla="*/ 66 h 140"/>
                <a:gd name="T34" fmla="*/ 53 w 57"/>
                <a:gd name="T35" fmla="*/ 46 h 140"/>
                <a:gd name="T36" fmla="*/ 38 w 57"/>
                <a:gd name="T37" fmla="*/ 34 h 140"/>
                <a:gd name="T38" fmla="*/ 18 w 57"/>
                <a:gd name="T39"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140">
                  <a:moveTo>
                    <a:pt x="36" y="108"/>
                  </a:moveTo>
                  <a:cubicBezTo>
                    <a:pt x="36" y="118"/>
                    <a:pt x="34" y="122"/>
                    <a:pt x="28" y="122"/>
                  </a:cubicBezTo>
                  <a:cubicBezTo>
                    <a:pt x="25" y="122"/>
                    <a:pt x="22" y="121"/>
                    <a:pt x="18" y="118"/>
                  </a:cubicBezTo>
                  <a:lnTo>
                    <a:pt x="18" y="55"/>
                  </a:lnTo>
                  <a:cubicBezTo>
                    <a:pt x="22" y="52"/>
                    <a:pt x="25" y="50"/>
                    <a:pt x="28" y="50"/>
                  </a:cubicBezTo>
                  <a:cubicBezTo>
                    <a:pt x="34" y="50"/>
                    <a:pt x="36" y="53"/>
                    <a:pt x="36" y="64"/>
                  </a:cubicBezTo>
                  <a:lnTo>
                    <a:pt x="36" y="108"/>
                  </a:lnTo>
                  <a:close/>
                  <a:moveTo>
                    <a:pt x="18" y="46"/>
                  </a:moveTo>
                  <a:lnTo>
                    <a:pt x="18" y="0"/>
                  </a:lnTo>
                  <a:lnTo>
                    <a:pt x="0" y="0"/>
                  </a:lnTo>
                  <a:lnTo>
                    <a:pt x="0" y="138"/>
                  </a:lnTo>
                  <a:lnTo>
                    <a:pt x="18" y="138"/>
                  </a:lnTo>
                  <a:lnTo>
                    <a:pt x="18" y="128"/>
                  </a:lnTo>
                  <a:cubicBezTo>
                    <a:pt x="25" y="135"/>
                    <a:pt x="32" y="139"/>
                    <a:pt x="38" y="139"/>
                  </a:cubicBezTo>
                  <a:cubicBezTo>
                    <a:pt x="46" y="139"/>
                    <a:pt x="51" y="135"/>
                    <a:pt x="54" y="128"/>
                  </a:cubicBezTo>
                  <a:cubicBezTo>
                    <a:pt x="55" y="123"/>
                    <a:pt x="56" y="117"/>
                    <a:pt x="56" y="107"/>
                  </a:cubicBezTo>
                  <a:lnTo>
                    <a:pt x="56" y="66"/>
                  </a:lnTo>
                  <a:cubicBezTo>
                    <a:pt x="56" y="56"/>
                    <a:pt x="54" y="49"/>
                    <a:pt x="53" y="46"/>
                  </a:cubicBezTo>
                  <a:cubicBezTo>
                    <a:pt x="51" y="38"/>
                    <a:pt x="46" y="34"/>
                    <a:pt x="38" y="34"/>
                  </a:cubicBezTo>
                  <a:cubicBezTo>
                    <a:pt x="31" y="34"/>
                    <a:pt x="24" y="38"/>
                    <a:pt x="18" y="4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40" name="Freeform 9"/>
            <p:cNvSpPr>
              <a:spLocks noChangeArrowheads="1"/>
            </p:cNvSpPr>
            <p:nvPr/>
          </p:nvSpPr>
          <p:spPr bwMode="auto">
            <a:xfrm>
              <a:off x="2705100" y="2290763"/>
              <a:ext cx="20638" cy="38100"/>
            </a:xfrm>
            <a:custGeom>
              <a:avLst/>
              <a:gdLst>
                <a:gd name="T0" fmla="*/ 55 w 56"/>
                <a:gd name="T1" fmla="*/ 102 h 105"/>
                <a:gd name="T2" fmla="*/ 36 w 56"/>
                <a:gd name="T3" fmla="*/ 102 h 105"/>
                <a:gd name="T4" fmla="*/ 36 w 56"/>
                <a:gd name="T5" fmla="*/ 91 h 105"/>
                <a:gd name="T6" fmla="*/ 15 w 56"/>
                <a:gd name="T7" fmla="*/ 104 h 105"/>
                <a:gd name="T8" fmla="*/ 3 w 56"/>
                <a:gd name="T9" fmla="*/ 96 h 105"/>
                <a:gd name="T10" fmla="*/ 0 w 56"/>
                <a:gd name="T11" fmla="*/ 80 h 105"/>
                <a:gd name="T12" fmla="*/ 0 w 56"/>
                <a:gd name="T13" fmla="*/ 0 h 105"/>
                <a:gd name="T14" fmla="*/ 20 w 56"/>
                <a:gd name="T15" fmla="*/ 0 h 105"/>
                <a:gd name="T16" fmla="*/ 20 w 56"/>
                <a:gd name="T17" fmla="*/ 75 h 105"/>
                <a:gd name="T18" fmla="*/ 20 w 56"/>
                <a:gd name="T19" fmla="*/ 82 h 105"/>
                <a:gd name="T20" fmla="*/ 24 w 56"/>
                <a:gd name="T21" fmla="*/ 86 h 105"/>
                <a:gd name="T22" fmla="*/ 36 w 56"/>
                <a:gd name="T23" fmla="*/ 77 h 105"/>
                <a:gd name="T24" fmla="*/ 36 w 56"/>
                <a:gd name="T25" fmla="*/ 0 h 105"/>
                <a:gd name="T26" fmla="*/ 55 w 56"/>
                <a:gd name="T27" fmla="*/ 0 h 105"/>
                <a:gd name="T28" fmla="*/ 55 w 56"/>
                <a:gd name="T29"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05">
                  <a:moveTo>
                    <a:pt x="55" y="102"/>
                  </a:moveTo>
                  <a:lnTo>
                    <a:pt x="36" y="102"/>
                  </a:lnTo>
                  <a:lnTo>
                    <a:pt x="36" y="91"/>
                  </a:lnTo>
                  <a:cubicBezTo>
                    <a:pt x="28" y="99"/>
                    <a:pt x="22" y="104"/>
                    <a:pt x="15" y="104"/>
                  </a:cubicBezTo>
                  <a:cubicBezTo>
                    <a:pt x="9" y="104"/>
                    <a:pt x="5" y="101"/>
                    <a:pt x="3" y="96"/>
                  </a:cubicBezTo>
                  <a:cubicBezTo>
                    <a:pt x="1" y="92"/>
                    <a:pt x="0" y="88"/>
                    <a:pt x="0" y="80"/>
                  </a:cubicBezTo>
                  <a:lnTo>
                    <a:pt x="0" y="0"/>
                  </a:lnTo>
                  <a:lnTo>
                    <a:pt x="20" y="0"/>
                  </a:lnTo>
                  <a:lnTo>
                    <a:pt x="20" y="75"/>
                  </a:lnTo>
                  <a:lnTo>
                    <a:pt x="20" y="82"/>
                  </a:lnTo>
                  <a:cubicBezTo>
                    <a:pt x="21" y="85"/>
                    <a:pt x="22" y="86"/>
                    <a:pt x="24" y="86"/>
                  </a:cubicBezTo>
                  <a:cubicBezTo>
                    <a:pt x="28" y="86"/>
                    <a:pt x="31" y="83"/>
                    <a:pt x="36" y="77"/>
                  </a:cubicBezTo>
                  <a:lnTo>
                    <a:pt x="36" y="0"/>
                  </a:lnTo>
                  <a:lnTo>
                    <a:pt x="55" y="0"/>
                  </a:lnTo>
                  <a:lnTo>
                    <a:pt x="55" y="102"/>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41" name="Freeform 10"/>
            <p:cNvSpPr>
              <a:spLocks noChangeArrowheads="1"/>
            </p:cNvSpPr>
            <p:nvPr/>
          </p:nvSpPr>
          <p:spPr bwMode="auto">
            <a:xfrm>
              <a:off x="2682875" y="2278063"/>
              <a:ext cx="23813" cy="50800"/>
            </a:xfrm>
            <a:custGeom>
              <a:avLst/>
              <a:gdLst>
                <a:gd name="T0" fmla="*/ 43 w 67"/>
                <a:gd name="T1" fmla="*/ 138 h 139"/>
                <a:gd name="T2" fmla="*/ 22 w 67"/>
                <a:gd name="T3" fmla="*/ 138 h 139"/>
                <a:gd name="T4" fmla="*/ 22 w 67"/>
                <a:gd name="T5" fmla="*/ 20 h 139"/>
                <a:gd name="T6" fmla="*/ 0 w 67"/>
                <a:gd name="T7" fmla="*/ 20 h 139"/>
                <a:gd name="T8" fmla="*/ 0 w 67"/>
                <a:gd name="T9" fmla="*/ 0 h 139"/>
                <a:gd name="T10" fmla="*/ 66 w 67"/>
                <a:gd name="T11" fmla="*/ 0 h 139"/>
                <a:gd name="T12" fmla="*/ 66 w 67"/>
                <a:gd name="T13" fmla="*/ 20 h 139"/>
                <a:gd name="T14" fmla="*/ 43 w 67"/>
                <a:gd name="T15" fmla="*/ 20 h 139"/>
                <a:gd name="T16" fmla="*/ 43 w 67"/>
                <a:gd name="T1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139">
                  <a:moveTo>
                    <a:pt x="43" y="138"/>
                  </a:moveTo>
                  <a:lnTo>
                    <a:pt x="22" y="138"/>
                  </a:lnTo>
                  <a:lnTo>
                    <a:pt x="22" y="20"/>
                  </a:lnTo>
                  <a:lnTo>
                    <a:pt x="0" y="20"/>
                  </a:lnTo>
                  <a:lnTo>
                    <a:pt x="0" y="0"/>
                  </a:lnTo>
                  <a:lnTo>
                    <a:pt x="66" y="0"/>
                  </a:lnTo>
                  <a:lnTo>
                    <a:pt x="66" y="20"/>
                  </a:lnTo>
                  <a:lnTo>
                    <a:pt x="43" y="20"/>
                  </a:lnTo>
                  <a:lnTo>
                    <a:pt x="43" y="138"/>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grpSp>
      <p:grpSp>
        <p:nvGrpSpPr>
          <p:cNvPr id="42" name="Group 41"/>
          <p:cNvGrpSpPr/>
          <p:nvPr userDrawn="1"/>
        </p:nvGrpSpPr>
        <p:grpSpPr>
          <a:xfrm>
            <a:off x="6951347" y="5723309"/>
            <a:ext cx="385062" cy="385062"/>
            <a:chOff x="3090863" y="2192338"/>
            <a:chExt cx="223837" cy="223837"/>
          </a:xfrm>
        </p:grpSpPr>
        <p:sp>
          <p:nvSpPr>
            <p:cNvPr id="43" name="Freeform 11"/>
            <p:cNvSpPr>
              <a:spLocks noChangeArrowheads="1"/>
            </p:cNvSpPr>
            <p:nvPr/>
          </p:nvSpPr>
          <p:spPr bwMode="auto">
            <a:xfrm>
              <a:off x="3090863" y="2192338"/>
              <a:ext cx="223837" cy="223837"/>
            </a:xfrm>
            <a:custGeom>
              <a:avLst/>
              <a:gdLst>
                <a:gd name="T0" fmla="*/ 621 w 622"/>
                <a:gd name="T1" fmla="*/ 309 h 621"/>
                <a:gd name="T2" fmla="*/ 310 w 622"/>
                <a:gd name="T3" fmla="*/ 0 h 621"/>
                <a:gd name="T4" fmla="*/ 0 w 622"/>
                <a:gd name="T5" fmla="*/ 309 h 621"/>
                <a:gd name="T6" fmla="*/ 310 w 622"/>
                <a:gd name="T7" fmla="*/ 620 h 621"/>
                <a:gd name="T8" fmla="*/ 621 w 622"/>
                <a:gd name="T9" fmla="*/ 309 h 621"/>
              </a:gdLst>
              <a:ahLst/>
              <a:cxnLst>
                <a:cxn ang="0">
                  <a:pos x="T0" y="T1"/>
                </a:cxn>
                <a:cxn ang="0">
                  <a:pos x="T2" y="T3"/>
                </a:cxn>
                <a:cxn ang="0">
                  <a:pos x="T4" y="T5"/>
                </a:cxn>
                <a:cxn ang="0">
                  <a:pos x="T6" y="T7"/>
                </a:cxn>
                <a:cxn ang="0">
                  <a:pos x="T8" y="T9"/>
                </a:cxn>
              </a:cxnLst>
              <a:rect l="0" t="0" r="r" b="b"/>
              <a:pathLst>
                <a:path w="622" h="621">
                  <a:moveTo>
                    <a:pt x="621" y="309"/>
                  </a:moveTo>
                  <a:cubicBezTo>
                    <a:pt x="621" y="139"/>
                    <a:pt x="482" y="0"/>
                    <a:pt x="310" y="0"/>
                  </a:cubicBezTo>
                  <a:cubicBezTo>
                    <a:pt x="139" y="0"/>
                    <a:pt x="0" y="139"/>
                    <a:pt x="0" y="309"/>
                  </a:cubicBezTo>
                  <a:cubicBezTo>
                    <a:pt x="0" y="481"/>
                    <a:pt x="139" y="620"/>
                    <a:pt x="310" y="620"/>
                  </a:cubicBezTo>
                  <a:cubicBezTo>
                    <a:pt x="482" y="620"/>
                    <a:pt x="621" y="481"/>
                    <a:pt x="621" y="309"/>
                  </a:cubicBezTo>
                </a:path>
              </a:pathLst>
            </a:custGeom>
            <a:solidFill>
              <a:srgbClr val="007FB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44" name="Freeform 12"/>
            <p:cNvSpPr>
              <a:spLocks noChangeArrowheads="1"/>
            </p:cNvSpPr>
            <p:nvPr/>
          </p:nvSpPr>
          <p:spPr bwMode="auto">
            <a:xfrm>
              <a:off x="3154363" y="2251075"/>
              <a:ext cx="23812" cy="93663"/>
            </a:xfrm>
            <a:custGeom>
              <a:avLst/>
              <a:gdLst>
                <a:gd name="T0" fmla="*/ 32 w 66"/>
                <a:gd name="T1" fmla="*/ 60 h 259"/>
                <a:gd name="T2" fmla="*/ 65 w 66"/>
                <a:gd name="T3" fmla="*/ 30 h 259"/>
                <a:gd name="T4" fmla="*/ 32 w 66"/>
                <a:gd name="T5" fmla="*/ 0 h 259"/>
                <a:gd name="T6" fmla="*/ 0 w 66"/>
                <a:gd name="T7" fmla="*/ 30 h 259"/>
                <a:gd name="T8" fmla="*/ 32 w 66"/>
                <a:gd name="T9" fmla="*/ 60 h 259"/>
                <a:gd name="T10" fmla="*/ 61 w 66"/>
                <a:gd name="T11" fmla="*/ 84 h 259"/>
                <a:gd name="T12" fmla="*/ 3 w 66"/>
                <a:gd name="T13" fmla="*/ 84 h 259"/>
                <a:gd name="T14" fmla="*/ 3 w 66"/>
                <a:gd name="T15" fmla="*/ 258 h 259"/>
                <a:gd name="T16" fmla="*/ 61 w 66"/>
                <a:gd name="T17" fmla="*/ 258 h 259"/>
                <a:gd name="T18" fmla="*/ 61 w 66"/>
                <a:gd name="T19" fmla="*/ 8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59">
                  <a:moveTo>
                    <a:pt x="32" y="60"/>
                  </a:moveTo>
                  <a:cubicBezTo>
                    <a:pt x="52" y="60"/>
                    <a:pt x="65" y="47"/>
                    <a:pt x="65" y="30"/>
                  </a:cubicBezTo>
                  <a:cubicBezTo>
                    <a:pt x="65" y="13"/>
                    <a:pt x="52" y="0"/>
                    <a:pt x="32" y="0"/>
                  </a:cubicBezTo>
                  <a:cubicBezTo>
                    <a:pt x="13" y="0"/>
                    <a:pt x="0" y="13"/>
                    <a:pt x="0" y="30"/>
                  </a:cubicBezTo>
                  <a:cubicBezTo>
                    <a:pt x="0" y="47"/>
                    <a:pt x="12" y="60"/>
                    <a:pt x="32" y="60"/>
                  </a:cubicBezTo>
                  <a:close/>
                  <a:moveTo>
                    <a:pt x="61" y="84"/>
                  </a:moveTo>
                  <a:lnTo>
                    <a:pt x="3" y="84"/>
                  </a:lnTo>
                  <a:lnTo>
                    <a:pt x="3" y="258"/>
                  </a:lnTo>
                  <a:lnTo>
                    <a:pt x="61" y="258"/>
                  </a:lnTo>
                  <a:lnTo>
                    <a:pt x="61" y="84"/>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sp>
          <p:nvSpPr>
            <p:cNvPr id="45" name="Freeform 13"/>
            <p:cNvSpPr>
              <a:spLocks noChangeArrowheads="1"/>
            </p:cNvSpPr>
            <p:nvPr/>
          </p:nvSpPr>
          <p:spPr bwMode="auto">
            <a:xfrm>
              <a:off x="3187700" y="2279650"/>
              <a:ext cx="65088" cy="65088"/>
            </a:xfrm>
            <a:custGeom>
              <a:avLst/>
              <a:gdLst>
                <a:gd name="T0" fmla="*/ 59 w 179"/>
                <a:gd name="T1" fmla="*/ 178 h 179"/>
                <a:gd name="T2" fmla="*/ 59 w 179"/>
                <a:gd name="T3" fmla="*/ 81 h 179"/>
                <a:gd name="T4" fmla="*/ 60 w 179"/>
                <a:gd name="T5" fmla="*/ 66 h 179"/>
                <a:gd name="T6" fmla="*/ 90 w 179"/>
                <a:gd name="T7" fmla="*/ 45 h 179"/>
                <a:gd name="T8" fmla="*/ 120 w 179"/>
                <a:gd name="T9" fmla="*/ 85 h 179"/>
                <a:gd name="T10" fmla="*/ 120 w 179"/>
                <a:gd name="T11" fmla="*/ 178 h 179"/>
                <a:gd name="T12" fmla="*/ 178 w 179"/>
                <a:gd name="T13" fmla="*/ 178 h 179"/>
                <a:gd name="T14" fmla="*/ 178 w 179"/>
                <a:gd name="T15" fmla="*/ 78 h 179"/>
                <a:gd name="T16" fmla="*/ 111 w 179"/>
                <a:gd name="T17" fmla="*/ 0 h 179"/>
                <a:gd name="T18" fmla="*/ 59 w 179"/>
                <a:gd name="T19" fmla="*/ 29 h 179"/>
                <a:gd name="T20" fmla="*/ 59 w 179"/>
                <a:gd name="T21" fmla="*/ 4 h 179"/>
                <a:gd name="T22" fmla="*/ 0 w 179"/>
                <a:gd name="T23" fmla="*/ 4 h 179"/>
                <a:gd name="T24" fmla="*/ 0 w 179"/>
                <a:gd name="T25" fmla="*/ 178 h 179"/>
                <a:gd name="T26" fmla="*/ 59 w 179"/>
                <a:gd name="T27" fmla="*/ 17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 h="179">
                  <a:moveTo>
                    <a:pt x="59" y="178"/>
                  </a:moveTo>
                  <a:lnTo>
                    <a:pt x="59" y="81"/>
                  </a:lnTo>
                  <a:cubicBezTo>
                    <a:pt x="59" y="75"/>
                    <a:pt x="59" y="70"/>
                    <a:pt x="60" y="66"/>
                  </a:cubicBezTo>
                  <a:cubicBezTo>
                    <a:pt x="65" y="56"/>
                    <a:pt x="74" y="45"/>
                    <a:pt x="90" y="45"/>
                  </a:cubicBezTo>
                  <a:cubicBezTo>
                    <a:pt x="111" y="45"/>
                    <a:pt x="120" y="61"/>
                    <a:pt x="120" y="85"/>
                  </a:cubicBezTo>
                  <a:lnTo>
                    <a:pt x="120" y="178"/>
                  </a:lnTo>
                  <a:lnTo>
                    <a:pt x="178" y="178"/>
                  </a:lnTo>
                  <a:lnTo>
                    <a:pt x="178" y="78"/>
                  </a:lnTo>
                  <a:cubicBezTo>
                    <a:pt x="178" y="25"/>
                    <a:pt x="149" y="0"/>
                    <a:pt x="111" y="0"/>
                  </a:cubicBezTo>
                  <a:cubicBezTo>
                    <a:pt x="80" y="0"/>
                    <a:pt x="66" y="17"/>
                    <a:pt x="59" y="29"/>
                  </a:cubicBezTo>
                  <a:lnTo>
                    <a:pt x="59" y="4"/>
                  </a:lnTo>
                  <a:lnTo>
                    <a:pt x="0" y="4"/>
                  </a:lnTo>
                  <a:cubicBezTo>
                    <a:pt x="1" y="21"/>
                    <a:pt x="0" y="178"/>
                    <a:pt x="0" y="178"/>
                  </a:cubicBezTo>
                  <a:lnTo>
                    <a:pt x="59" y="178"/>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l"/>
              <a:endParaRPr lang="en-US"/>
            </a:p>
          </p:txBody>
        </p:sp>
      </p:grpSp>
      <p:sp>
        <p:nvSpPr>
          <p:cNvPr id="48" name="TextBox 47"/>
          <p:cNvSpPr txBox="1"/>
          <p:nvPr userDrawn="1"/>
        </p:nvSpPr>
        <p:spPr>
          <a:xfrm>
            <a:off x="7445893" y="4523224"/>
            <a:ext cx="2134939" cy="292388"/>
          </a:xfrm>
          <a:prstGeom prst="rect">
            <a:avLst/>
          </a:prstGeom>
          <a:noFill/>
        </p:spPr>
        <p:txBody>
          <a:bodyPr wrap="square" rtlCol="0">
            <a:spAutoFit/>
          </a:bodyPr>
          <a:lstStyle/>
          <a:p>
            <a:pPr marL="0" marR="0" lvl="0" indent="0" algn="l" defTabSz="457200" rtl="0" eaLnBrk="1" fontAlgn="base" latinLnBrk="0" hangingPunct="1">
              <a:lnSpc>
                <a:spcPct val="110000"/>
              </a:lnSpc>
              <a:spcBef>
                <a:spcPts val="1200"/>
              </a:spcBef>
              <a:spcAft>
                <a:spcPct val="0"/>
              </a:spcAft>
              <a:buClrTx/>
              <a:buSzTx/>
              <a:buFont typeface="Arial" charset="0"/>
              <a:buNone/>
              <a:tabLst/>
              <a:defRPr/>
            </a:pPr>
            <a:r>
              <a:rPr lang="en-US" sz="1200" b="0" i="0" u="none" strike="noStrike" kern="1200" baseline="0" dirty="0">
                <a:solidFill>
                  <a:srgbClr val="5E6A71"/>
                </a:solidFill>
                <a:latin typeface="Calibri" charset="0"/>
                <a:ea typeface="ＭＳ Ｐゴシック" charset="0"/>
                <a:cs typeface="ＭＳ Ｐゴシック" charset="0"/>
              </a:rPr>
              <a:t>https://twitter.com/CSCfi</a:t>
            </a:r>
            <a:endParaRPr lang="en-US" sz="1200" b="0" i="0" u="none" strike="noStrike" kern="1200" baseline="0" dirty="0">
              <a:solidFill>
                <a:srgbClr val="5E6A71"/>
              </a:solidFill>
              <a:latin typeface="Calibri" charset="0"/>
              <a:ea typeface="ＭＳ Ｐゴシック" charset="0"/>
              <a:cs typeface="ＭＳ Ｐゴシック" charset="0"/>
              <a:hlinkClick r:id="rId2"/>
            </a:endParaRPr>
          </a:p>
        </p:txBody>
      </p:sp>
      <p:sp>
        <p:nvSpPr>
          <p:cNvPr id="49" name="TextBox 48"/>
          <p:cNvSpPr txBox="1"/>
          <p:nvPr userDrawn="1"/>
        </p:nvSpPr>
        <p:spPr>
          <a:xfrm>
            <a:off x="7445893" y="5141018"/>
            <a:ext cx="3641179" cy="292388"/>
          </a:xfrm>
          <a:prstGeom prst="rect">
            <a:avLst/>
          </a:prstGeom>
          <a:noFill/>
        </p:spPr>
        <p:txBody>
          <a:bodyPr wrap="square" rtlCol="0">
            <a:spAutoFit/>
          </a:bodyPr>
          <a:lstStyle/>
          <a:p>
            <a:pPr marL="0" marR="0" lvl="0" indent="0" algn="l" defTabSz="457200" rtl="0" eaLnBrk="1" fontAlgn="base" latinLnBrk="0" hangingPunct="1">
              <a:lnSpc>
                <a:spcPct val="110000"/>
              </a:lnSpc>
              <a:spcBef>
                <a:spcPts val="1200"/>
              </a:spcBef>
              <a:spcAft>
                <a:spcPct val="0"/>
              </a:spcAft>
              <a:buClrTx/>
              <a:buSzTx/>
              <a:buFont typeface="Arial" charset="0"/>
              <a:buNone/>
              <a:tabLst/>
              <a:defRPr/>
            </a:pPr>
            <a:r>
              <a:rPr lang="pl-PL" sz="1200" b="0" i="0" u="none" strike="noStrike" kern="1200" baseline="0" dirty="0">
                <a:solidFill>
                  <a:srgbClr val="5E6A71"/>
                </a:solidFill>
                <a:latin typeface="Calibri" charset="0"/>
                <a:ea typeface="ＭＳ Ｐゴシック" charset="0"/>
                <a:cs typeface="ＭＳ Ｐゴシック" charset="0"/>
              </a:rPr>
              <a:t>https://www.youtube.com/c/CSCfi</a:t>
            </a:r>
            <a:endParaRPr lang="pl-PL" sz="1200" b="0" i="0" u="none" strike="noStrike" kern="1200" baseline="0" dirty="0">
              <a:solidFill>
                <a:srgbClr val="5E6A71"/>
              </a:solidFill>
              <a:latin typeface="Calibri" charset="0"/>
              <a:ea typeface="ＭＳ Ｐゴシック" charset="0"/>
              <a:cs typeface="ＭＳ Ｐゴシック" charset="0"/>
              <a:hlinkClick r:id="rId2"/>
            </a:endParaRPr>
          </a:p>
        </p:txBody>
      </p:sp>
      <p:sp>
        <p:nvSpPr>
          <p:cNvPr id="50" name="TextBox 49"/>
          <p:cNvSpPr txBox="1"/>
          <p:nvPr userDrawn="1"/>
        </p:nvSpPr>
        <p:spPr>
          <a:xfrm>
            <a:off x="7445893" y="5758812"/>
            <a:ext cx="4608778" cy="292388"/>
          </a:xfrm>
          <a:prstGeom prst="rect">
            <a:avLst/>
          </a:prstGeom>
          <a:noFill/>
        </p:spPr>
        <p:txBody>
          <a:bodyPr wrap="square" rtlCol="0">
            <a:spAutoFit/>
          </a:bodyPr>
          <a:lstStyle/>
          <a:p>
            <a:pPr marL="0" marR="0" lvl="0" indent="0" algn="l" defTabSz="457200" rtl="0" eaLnBrk="1" fontAlgn="base" latinLnBrk="0" hangingPunct="1">
              <a:lnSpc>
                <a:spcPct val="110000"/>
              </a:lnSpc>
              <a:spcBef>
                <a:spcPts val="1200"/>
              </a:spcBef>
              <a:spcAft>
                <a:spcPct val="0"/>
              </a:spcAft>
              <a:buClrTx/>
              <a:buSzTx/>
              <a:buFont typeface="Arial" charset="0"/>
              <a:buNone/>
              <a:tabLst/>
              <a:defRPr/>
            </a:pPr>
            <a:r>
              <a:rPr lang="en-US" sz="1200" b="0" i="0" u="none" strike="noStrike" kern="1200" baseline="0" dirty="0">
                <a:solidFill>
                  <a:srgbClr val="5E6A71"/>
                </a:solidFill>
                <a:latin typeface="Calibri" charset="0"/>
                <a:ea typeface="ＭＳ Ｐゴシック" charset="0"/>
                <a:cs typeface="ＭＳ Ｐゴシック" charset="0"/>
              </a:rPr>
              <a:t>https://www.linkedin.com/company/csc---it-center-for-science</a:t>
            </a:r>
          </a:p>
        </p:txBody>
      </p:sp>
      <p:sp>
        <p:nvSpPr>
          <p:cNvPr id="53" name="Text Placeholder 52"/>
          <p:cNvSpPr>
            <a:spLocks noGrp="1"/>
          </p:cNvSpPr>
          <p:nvPr>
            <p:ph type="body" sz="quarter" idx="10" hasCustomPrompt="1"/>
          </p:nvPr>
        </p:nvSpPr>
        <p:spPr>
          <a:xfrm>
            <a:off x="3072904" y="3864593"/>
            <a:ext cx="2618188" cy="385063"/>
          </a:xfrm>
        </p:spPr>
        <p:txBody>
          <a:bodyPr lIns="0" anchor="t"/>
          <a:lstStyle>
            <a:lvl1pPr marL="0" indent="0">
              <a:buNone/>
              <a:defRPr sz="1400" b="1">
                <a:solidFill>
                  <a:schemeClr val="tx1"/>
                </a:solidFill>
              </a:defRPr>
            </a:lvl1pPr>
            <a:lvl2pPr marL="347663" indent="0">
              <a:buFont typeface="Arial"/>
              <a:buNone/>
              <a:defRPr sz="1200"/>
            </a:lvl2pPr>
            <a:lvl3pPr marL="1143000" indent="0">
              <a:buFont typeface="Arial"/>
              <a:buNone/>
              <a:defRPr sz="1200"/>
            </a:lvl3pPr>
            <a:lvl4pPr marL="1477962" indent="0">
              <a:buNone/>
              <a:defRPr sz="1200"/>
            </a:lvl4pPr>
            <a:lvl5pPr marL="1935162" indent="0">
              <a:buNone/>
              <a:defRPr sz="1200"/>
            </a:lvl5pPr>
          </a:lstStyle>
          <a:p>
            <a:pPr lvl="0"/>
            <a:r>
              <a:rPr lang="fi-FI" dirty="0"/>
              <a:t>Etunimi Sukunimi</a:t>
            </a:r>
          </a:p>
        </p:txBody>
      </p:sp>
      <p:sp>
        <p:nvSpPr>
          <p:cNvPr id="55" name="Picture Placeholder 54"/>
          <p:cNvSpPr>
            <a:spLocks noGrp="1"/>
          </p:cNvSpPr>
          <p:nvPr>
            <p:ph type="pic" sz="quarter" idx="11"/>
          </p:nvPr>
        </p:nvSpPr>
        <p:spPr>
          <a:xfrm>
            <a:off x="1102646" y="3938985"/>
            <a:ext cx="1657609" cy="1655807"/>
          </a:xfrm>
          <a:prstGeom prst="ellipse">
            <a:avLst/>
          </a:prstGeom>
        </p:spPr>
        <p:txBody>
          <a:bodyPr/>
          <a:lstStyle>
            <a:lvl1pPr marL="0" indent="0">
              <a:buFont typeface="Arial"/>
              <a:buNone/>
              <a:defRPr sz="1400"/>
            </a:lvl1pPr>
          </a:lstStyle>
          <a:p>
            <a:r>
              <a:rPr lang="en-US"/>
              <a:t>Click icon to add picture</a:t>
            </a:r>
            <a:endParaRPr lang="en-US" dirty="0"/>
          </a:p>
        </p:txBody>
      </p:sp>
      <p:sp>
        <p:nvSpPr>
          <p:cNvPr id="57" name="Text Placeholder 56"/>
          <p:cNvSpPr>
            <a:spLocks noGrp="1"/>
          </p:cNvSpPr>
          <p:nvPr>
            <p:ph type="body" sz="quarter" idx="12" hasCustomPrompt="1"/>
          </p:nvPr>
        </p:nvSpPr>
        <p:spPr>
          <a:xfrm>
            <a:off x="3072903" y="4315527"/>
            <a:ext cx="2618189" cy="1717210"/>
          </a:xfrm>
        </p:spPr>
        <p:txBody>
          <a:bodyPr lIns="0"/>
          <a:lstStyle>
            <a:lvl1pPr marL="0" indent="0">
              <a:lnSpc>
                <a:spcPct val="110000"/>
              </a:lnSpc>
              <a:spcBef>
                <a:spcPts val="0"/>
              </a:spcBef>
              <a:buNone/>
              <a:defRPr sz="1200"/>
            </a:lvl1pPr>
            <a:lvl2pPr marL="690563" indent="-342900">
              <a:buFont typeface="Arial"/>
              <a:buChar char="•"/>
              <a:defRPr sz="1400"/>
            </a:lvl2pPr>
            <a:lvl3pPr marL="1428750" indent="-285750">
              <a:buFont typeface="Arial"/>
              <a:buChar char="•"/>
              <a:defRPr sz="1200"/>
            </a:lvl3pPr>
            <a:lvl4pPr>
              <a:defRPr sz="1100"/>
            </a:lvl4pPr>
            <a:lvl5pPr>
              <a:defRPr sz="900"/>
            </a:lvl5pPr>
          </a:lstStyle>
          <a:p>
            <a:pPr lvl="0"/>
            <a:r>
              <a:rPr lang="fi-FI" dirty="0"/>
              <a:t>Tittelit ja yhteystiedot</a:t>
            </a:r>
            <a:endParaRPr lang="en-US" dirty="0"/>
          </a:p>
        </p:txBody>
      </p:sp>
      <p:cxnSp>
        <p:nvCxnSpPr>
          <p:cNvPr id="61" name="Straight Connector 60"/>
          <p:cNvCxnSpPr/>
          <p:nvPr userDrawn="1"/>
        </p:nvCxnSpPr>
        <p:spPr>
          <a:xfrm>
            <a:off x="6096000" y="3862343"/>
            <a:ext cx="0" cy="2202232"/>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72" name="Group 71"/>
          <p:cNvGrpSpPr/>
          <p:nvPr userDrawn="1"/>
        </p:nvGrpSpPr>
        <p:grpSpPr>
          <a:xfrm>
            <a:off x="4941995" y="1324732"/>
            <a:ext cx="2308011" cy="1465997"/>
            <a:chOff x="3018474" y="609992"/>
            <a:chExt cx="2171462" cy="1379264"/>
          </a:xfrm>
        </p:grpSpPr>
        <p:sp>
          <p:nvSpPr>
            <p:cNvPr id="73"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74"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75"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sp>
        <p:nvSpPr>
          <p:cNvPr id="5" name="Rectangle 4"/>
          <p:cNvSpPr/>
          <p:nvPr userDrawn="1"/>
        </p:nvSpPr>
        <p:spPr>
          <a:xfrm>
            <a:off x="-7169" y="6660009"/>
            <a:ext cx="1610587" cy="215444"/>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800" b="0" i="0" u="none" strike="noStrike" kern="1200" cap="none" spc="0" normalizeH="0" baseline="0" noProof="0" dirty="0">
                <a:ln>
                  <a:noFill/>
                </a:ln>
                <a:solidFill>
                  <a:prstClr val="white"/>
                </a:solidFill>
                <a:effectLst/>
                <a:uLnTx/>
                <a:uFillTx/>
                <a:latin typeface="Candara"/>
                <a:ea typeface="ＭＳ Ｐゴシック" charset="0"/>
                <a:cs typeface="ＭＳ Ｐゴシック" charset="0"/>
              </a:rPr>
              <a:t>Kuvat </a:t>
            </a:r>
            <a:r>
              <a:rPr kumimoji="0" lang="fi-FI" sz="800" b="0" i="0" u="none" strike="noStrike" kern="1200" cap="none" spc="0" normalizeH="0" baseline="0" noProof="0" dirty="0" err="1">
                <a:ln>
                  <a:noFill/>
                </a:ln>
                <a:solidFill>
                  <a:prstClr val="white"/>
                </a:solidFill>
                <a:effectLst/>
                <a:uLnTx/>
                <a:uFillTx/>
                <a:latin typeface="Candara"/>
                <a:ea typeface="ＭＳ Ｐゴシック" charset="0"/>
                <a:cs typeface="ＭＳ Ｐゴシック" charset="0"/>
              </a:rPr>
              <a:t>CSC:n</a:t>
            </a:r>
            <a:r>
              <a:rPr kumimoji="0" lang="fi-FI" sz="800" b="0" i="0" u="none" strike="noStrike" kern="1200" cap="none" spc="0" normalizeH="0" baseline="0" noProof="0" dirty="0">
                <a:ln>
                  <a:noFill/>
                </a:ln>
                <a:solidFill>
                  <a:prstClr val="white"/>
                </a:solidFill>
                <a:effectLst/>
                <a:uLnTx/>
                <a:uFillTx/>
                <a:latin typeface="Candara"/>
                <a:ea typeface="ＭＳ Ｐゴシック" charset="0"/>
                <a:cs typeface="ＭＳ Ｐゴシック" charset="0"/>
              </a:rPr>
              <a:t> arkisto ja </a:t>
            </a:r>
            <a:r>
              <a:rPr kumimoji="0" lang="fi-FI" sz="800" b="0" i="0" u="none" strike="noStrike" kern="1200" cap="none" spc="0" normalizeH="0" baseline="0" noProof="0" dirty="0" err="1">
                <a:ln>
                  <a:noFill/>
                </a:ln>
                <a:solidFill>
                  <a:prstClr val="white"/>
                </a:solidFill>
                <a:effectLst/>
                <a:uLnTx/>
                <a:uFillTx/>
                <a:latin typeface="Candara"/>
                <a:ea typeface="ＭＳ Ｐゴシック" charset="0"/>
                <a:cs typeface="ＭＳ Ｐゴシック" charset="0"/>
              </a:rPr>
              <a:t>Thinkstock</a:t>
            </a:r>
            <a:endParaRPr kumimoji="0" lang="fi-FI" sz="800" b="0" i="0" u="none" strike="noStrike" kern="1200" cap="none" spc="0" normalizeH="0" baseline="0" noProof="0" dirty="0">
              <a:ln>
                <a:noFill/>
              </a:ln>
              <a:solidFill>
                <a:prstClr val="white"/>
              </a:solidFill>
              <a:effectLst/>
              <a:uLnTx/>
              <a:uFillTx/>
              <a:latin typeface="Candara"/>
              <a:ea typeface="ＭＳ Ｐゴシック" charset="0"/>
              <a:cs typeface="ＭＳ Ｐゴシック" charset="0"/>
            </a:endParaRPr>
          </a:p>
        </p:txBody>
      </p:sp>
    </p:spTree>
    <p:extLst>
      <p:ext uri="{BB962C8B-B14F-4D97-AF65-F5344CB8AC3E}">
        <p14:creationId xmlns:p14="http://schemas.microsoft.com/office/powerpoint/2010/main" val="667747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14964"/>
            <a:ext cx="103632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828800" y="3284984"/>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71818B-C7EB-410A-9CF9-2258586E1001}" type="datetimeFigureOut">
              <a:rPr lang="en-US" smtClean="0"/>
              <a:pPr/>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447B4E-C7E0-428A-83CC-60F8EBCC05E3}" type="slidenum">
              <a:rPr lang="en-US" smtClean="0"/>
              <a:pPr/>
              <a:t>‹#›</a:t>
            </a:fld>
            <a:endParaRPr lang="en-US" dirty="0"/>
          </a:p>
        </p:txBody>
      </p:sp>
    </p:spTree>
    <p:extLst>
      <p:ext uri="{BB962C8B-B14F-4D97-AF65-F5344CB8AC3E}">
        <p14:creationId xmlns:p14="http://schemas.microsoft.com/office/powerpoint/2010/main" val="464151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Otsikkodia">
    <p:spTree>
      <p:nvGrpSpPr>
        <p:cNvPr id="1" name=""/>
        <p:cNvGrpSpPr/>
        <p:nvPr/>
      </p:nvGrpSpPr>
      <p:grpSpPr>
        <a:xfrm>
          <a:off x="0" y="0"/>
          <a:ext cx="0" cy="0"/>
          <a:chOff x="0" y="0"/>
          <a:chExt cx="0" cy="0"/>
        </a:xfrm>
      </p:grpSpPr>
      <p:pic>
        <p:nvPicPr>
          <p:cNvPr id="3" name="Kuva 10" descr="8890755.jpg"/>
          <p:cNvPicPr>
            <a:picLocks noChangeAspect="1"/>
          </p:cNvPicPr>
          <p:nvPr/>
        </p:nvPicPr>
        <p:blipFill>
          <a:blip r:embed="rId2" cstate="print"/>
          <a:srcRect/>
          <a:stretch>
            <a:fillRect/>
          </a:stretch>
        </p:blipFill>
        <p:spPr bwMode="auto">
          <a:xfrm>
            <a:off x="5418667" y="1778001"/>
            <a:ext cx="6773333" cy="5080000"/>
          </a:xfrm>
          <a:prstGeom prst="rect">
            <a:avLst/>
          </a:prstGeom>
          <a:noFill/>
          <a:ln w="9525">
            <a:noFill/>
            <a:miter lim="800000"/>
            <a:headEnd/>
            <a:tailEnd/>
          </a:ln>
        </p:spPr>
      </p:pic>
      <p:pic>
        <p:nvPicPr>
          <p:cNvPr id="4" name="Kuva 11" descr="CSClogo.eps"/>
          <p:cNvPicPr>
            <a:picLocks noChangeAspect="1"/>
          </p:cNvPicPr>
          <p:nvPr/>
        </p:nvPicPr>
        <p:blipFill>
          <a:blip r:embed="rId3" cstate="print"/>
          <a:srcRect/>
          <a:stretch>
            <a:fillRect/>
          </a:stretch>
        </p:blipFill>
        <p:spPr bwMode="auto">
          <a:xfrm>
            <a:off x="10416126" y="301626"/>
            <a:ext cx="1339849" cy="641351"/>
          </a:xfrm>
          <a:prstGeom prst="rect">
            <a:avLst/>
          </a:prstGeom>
          <a:noFill/>
          <a:ln w="9525">
            <a:noFill/>
            <a:miter lim="800000"/>
            <a:headEnd/>
            <a:tailEnd/>
          </a:ln>
        </p:spPr>
      </p:pic>
      <p:pic>
        <p:nvPicPr>
          <p:cNvPr id="5" name="Kuva 8" descr="kansikuva.jpg"/>
          <p:cNvPicPr>
            <a:picLocks noChangeAspect="1"/>
          </p:cNvPicPr>
          <p:nvPr/>
        </p:nvPicPr>
        <p:blipFill>
          <a:blip r:embed="rId4" cstate="print"/>
          <a:srcRect/>
          <a:stretch>
            <a:fillRect/>
          </a:stretch>
        </p:blipFill>
        <p:spPr bwMode="auto">
          <a:xfrm>
            <a:off x="0" y="0"/>
            <a:ext cx="12192000" cy="6858000"/>
          </a:xfrm>
          <a:prstGeom prst="rect">
            <a:avLst/>
          </a:prstGeom>
          <a:noFill/>
          <a:ln w="9525">
            <a:noFill/>
            <a:miter lim="800000"/>
            <a:headEnd/>
            <a:tailEnd/>
          </a:ln>
        </p:spPr>
      </p:pic>
      <p:pic>
        <p:nvPicPr>
          <p:cNvPr id="6" name="Kuva 12" descr="CSClogo.eps"/>
          <p:cNvPicPr>
            <a:picLocks noChangeAspect="1"/>
          </p:cNvPicPr>
          <p:nvPr/>
        </p:nvPicPr>
        <p:blipFill>
          <a:blip r:embed="rId5" cstate="print"/>
          <a:srcRect/>
          <a:stretch>
            <a:fillRect/>
          </a:stretch>
        </p:blipFill>
        <p:spPr bwMode="auto">
          <a:xfrm>
            <a:off x="10261602" y="280991"/>
            <a:ext cx="1570567" cy="749300"/>
          </a:xfrm>
          <a:prstGeom prst="rect">
            <a:avLst/>
          </a:prstGeom>
          <a:noFill/>
          <a:ln w="9525">
            <a:noFill/>
            <a:miter lim="800000"/>
            <a:headEnd/>
            <a:tailEnd/>
          </a:ln>
        </p:spPr>
      </p:pic>
      <p:sp>
        <p:nvSpPr>
          <p:cNvPr id="10" name="Otsikko 1"/>
          <p:cNvSpPr>
            <a:spLocks noGrp="1"/>
          </p:cNvSpPr>
          <p:nvPr>
            <p:ph type="ctrTitle"/>
          </p:nvPr>
        </p:nvSpPr>
        <p:spPr>
          <a:xfrm>
            <a:off x="3176769" y="4947808"/>
            <a:ext cx="10363200" cy="293601"/>
          </a:xfrm>
        </p:spPr>
        <p:txBody>
          <a:bodyPr>
            <a:noAutofit/>
          </a:bodyPr>
          <a:lstStyle>
            <a:lvl1pPr algn="l">
              <a:defRPr sz="3200">
                <a:solidFill>
                  <a:schemeClr val="bg1"/>
                </a:solidFill>
              </a:defRPr>
            </a:lvl1pPr>
          </a:lstStyle>
          <a:p>
            <a:r>
              <a:rPr lang="en-US"/>
              <a:t>Click to edit Master title style</a:t>
            </a:r>
            <a:endParaRPr lang="fi-FI" dirty="0"/>
          </a:p>
        </p:txBody>
      </p:sp>
      <p:sp>
        <p:nvSpPr>
          <p:cNvPr id="7" name="Päiväyksen paikkamerkki 3"/>
          <p:cNvSpPr>
            <a:spLocks noGrp="1"/>
          </p:cNvSpPr>
          <p:nvPr>
            <p:ph type="dt" sz="half" idx="10"/>
          </p:nvPr>
        </p:nvSpPr>
        <p:spPr/>
        <p:txBody>
          <a:bodyPr/>
          <a:lstStyle>
            <a:lvl1pPr>
              <a:defRPr/>
            </a:lvl1pPr>
          </a:lstStyle>
          <a:p>
            <a:fld id="{C971818B-C7EB-410A-9CF9-2258586E1001}" type="datetimeFigureOut">
              <a:rPr lang="en-US" smtClean="0"/>
              <a:pPr/>
              <a:t>4/27/2021</a:t>
            </a:fld>
            <a:endParaRPr lang="en-US" dirty="0"/>
          </a:p>
        </p:txBody>
      </p:sp>
      <p:sp>
        <p:nvSpPr>
          <p:cNvPr id="8" name="Alatunnisteen paikkamerkki 4"/>
          <p:cNvSpPr>
            <a:spLocks noGrp="1"/>
          </p:cNvSpPr>
          <p:nvPr>
            <p:ph type="ftr" sz="quarter" idx="11"/>
          </p:nvPr>
        </p:nvSpPr>
        <p:spPr/>
        <p:txBody>
          <a:bodyPr/>
          <a:lstStyle>
            <a:lvl1pPr>
              <a:defRPr/>
            </a:lvl1pPr>
          </a:lstStyle>
          <a:p>
            <a:endParaRPr lang="en-US" dirty="0"/>
          </a:p>
        </p:txBody>
      </p:sp>
      <p:sp>
        <p:nvSpPr>
          <p:cNvPr id="9" name="Dian numeron paikkamerkki 5"/>
          <p:cNvSpPr>
            <a:spLocks noGrp="1"/>
          </p:cNvSpPr>
          <p:nvPr>
            <p:ph type="sldNum" sz="quarter" idx="12"/>
          </p:nvPr>
        </p:nvSpPr>
        <p:spPr>
          <a:xfrm>
            <a:off x="8737600" y="6356354"/>
            <a:ext cx="2844800" cy="365125"/>
          </a:xfrm>
        </p:spPr>
        <p:txBody>
          <a:bodyPr/>
          <a:lstStyle>
            <a:lvl1pPr>
              <a:defRPr/>
            </a:lvl1pPr>
          </a:lstStyle>
          <a:p>
            <a:fld id="{2F447B4E-C7E0-428A-83CC-60F8EBCC05E3}" type="slidenum">
              <a:rPr lang="en-US" smtClean="0"/>
              <a:pPr/>
              <a:t>‹#›</a:t>
            </a:fld>
            <a:endParaRPr lang="en-US" dirty="0"/>
          </a:p>
        </p:txBody>
      </p:sp>
    </p:spTree>
    <p:extLst>
      <p:ext uri="{BB962C8B-B14F-4D97-AF65-F5344CB8AC3E}">
        <p14:creationId xmlns:p14="http://schemas.microsoft.com/office/powerpoint/2010/main" val="290376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3"/>
          <p:cNvSpPr>
            <a:spLocks noGrp="1"/>
          </p:cNvSpPr>
          <p:nvPr>
            <p:ph type="dt" sz="half" idx="10"/>
          </p:nvPr>
        </p:nvSpPr>
        <p:spPr/>
        <p:txBody>
          <a:bodyPr/>
          <a:lstStyle>
            <a:lvl1pPr>
              <a:defRPr/>
            </a:lvl1pPr>
          </a:lstStyle>
          <a:p>
            <a:pPr>
              <a:defRPr/>
            </a:pPr>
            <a:fld id="{9B4137FA-E41A-9F4F-917A-8F177691A111}" type="datetime1">
              <a:rPr lang="fi-FI" smtClean="0"/>
              <a:pPr>
                <a:defRPr/>
              </a:pPr>
              <a:t>27.4.2021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BC46539-7FEE-8846-9EF1-6D13C0293C6C}" type="slidenum">
              <a:rPr lang="en-US"/>
              <a:pPr>
                <a:defRPr/>
              </a:pPr>
              <a:t>‹#›</a:t>
            </a:fld>
            <a:endParaRPr lang="en-US"/>
          </a:p>
        </p:txBody>
      </p:sp>
    </p:spTree>
    <p:extLst>
      <p:ext uri="{BB962C8B-B14F-4D97-AF65-F5344CB8AC3E}">
        <p14:creationId xmlns:p14="http://schemas.microsoft.com/office/powerpoint/2010/main" val="269581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cSld name="Vain otsikko">
    <p:spTree>
      <p:nvGrpSpPr>
        <p:cNvPr id="1" name=""/>
        <p:cNvGrpSpPr/>
        <p:nvPr/>
      </p:nvGrpSpPr>
      <p:grpSpPr>
        <a:xfrm>
          <a:off x="0" y="0"/>
          <a:ext cx="0" cy="0"/>
          <a:chOff x="0" y="0"/>
          <a:chExt cx="0" cy="0"/>
        </a:xfrm>
      </p:grpSpPr>
      <p:pic>
        <p:nvPicPr>
          <p:cNvPr id="3" name="Kuva 10" descr="8890755.jpg"/>
          <p:cNvPicPr>
            <a:picLocks noChangeAspect="1"/>
          </p:cNvPicPr>
          <p:nvPr/>
        </p:nvPicPr>
        <p:blipFill>
          <a:blip r:embed="rId2" cstate="print"/>
          <a:srcRect/>
          <a:stretch>
            <a:fillRect/>
          </a:stretch>
        </p:blipFill>
        <p:spPr bwMode="auto">
          <a:xfrm>
            <a:off x="5418667" y="1778001"/>
            <a:ext cx="6773333" cy="5080000"/>
          </a:xfrm>
          <a:prstGeom prst="rect">
            <a:avLst/>
          </a:prstGeom>
          <a:noFill/>
          <a:ln w="9525">
            <a:noFill/>
            <a:miter lim="800000"/>
            <a:headEnd/>
            <a:tailEnd/>
          </a:ln>
        </p:spPr>
      </p:pic>
      <p:pic>
        <p:nvPicPr>
          <p:cNvPr id="4" name="Kuva 11" descr="CSClogo.eps"/>
          <p:cNvPicPr>
            <a:picLocks noChangeAspect="1"/>
          </p:cNvPicPr>
          <p:nvPr/>
        </p:nvPicPr>
        <p:blipFill>
          <a:blip r:embed="rId3" cstate="print"/>
          <a:srcRect/>
          <a:stretch>
            <a:fillRect/>
          </a:stretch>
        </p:blipFill>
        <p:spPr bwMode="auto">
          <a:xfrm>
            <a:off x="10416126" y="301626"/>
            <a:ext cx="1339849" cy="641351"/>
          </a:xfrm>
          <a:prstGeom prst="rect">
            <a:avLst/>
          </a:prstGeom>
          <a:noFill/>
          <a:ln w="9525">
            <a:noFill/>
            <a:miter lim="800000"/>
            <a:headEnd/>
            <a:tailEnd/>
          </a:ln>
        </p:spPr>
      </p:pic>
      <p:sp>
        <p:nvSpPr>
          <p:cNvPr id="2" name="Otsikko 1"/>
          <p:cNvSpPr>
            <a:spLocks noGrp="1"/>
          </p:cNvSpPr>
          <p:nvPr>
            <p:ph type="title"/>
          </p:nvPr>
        </p:nvSpPr>
        <p:spPr/>
        <p:txBody>
          <a:bodyPr/>
          <a:lstStyle/>
          <a:p>
            <a:r>
              <a:rPr lang="en-US"/>
              <a:t>Click to edit Master title style</a:t>
            </a:r>
            <a:endParaRPr lang="fi-FI"/>
          </a:p>
        </p:txBody>
      </p:sp>
      <p:sp>
        <p:nvSpPr>
          <p:cNvPr id="5" name="Päiväyksen paikkamerkki 2"/>
          <p:cNvSpPr>
            <a:spLocks noGrp="1"/>
          </p:cNvSpPr>
          <p:nvPr>
            <p:ph type="dt" sz="half" idx="10"/>
          </p:nvPr>
        </p:nvSpPr>
        <p:spPr/>
        <p:txBody>
          <a:bodyPr/>
          <a:lstStyle>
            <a:lvl1pPr>
              <a:defRPr/>
            </a:lvl1pPr>
          </a:lstStyle>
          <a:p>
            <a:fld id="{C971818B-C7EB-410A-9CF9-2258586E1001}" type="datetimeFigureOut">
              <a:rPr lang="en-US" smtClean="0"/>
              <a:pPr/>
              <a:t>4/27/2021</a:t>
            </a:fld>
            <a:endParaRPr lang="en-US" dirty="0"/>
          </a:p>
        </p:txBody>
      </p:sp>
      <p:sp>
        <p:nvSpPr>
          <p:cNvPr id="6" name="Alatunnisteen paikkamerkki 3"/>
          <p:cNvSpPr>
            <a:spLocks noGrp="1"/>
          </p:cNvSpPr>
          <p:nvPr>
            <p:ph type="ftr" sz="quarter" idx="11"/>
          </p:nvPr>
        </p:nvSpPr>
        <p:spPr/>
        <p:txBody>
          <a:bodyPr/>
          <a:lstStyle>
            <a:lvl1pPr>
              <a:defRPr/>
            </a:lvl1pPr>
          </a:lstStyle>
          <a:p>
            <a:endParaRPr lang="en-US" dirty="0"/>
          </a:p>
        </p:txBody>
      </p:sp>
      <p:sp>
        <p:nvSpPr>
          <p:cNvPr id="7" name="Dian numeron paikkamerkki 4"/>
          <p:cNvSpPr>
            <a:spLocks noGrp="1"/>
          </p:cNvSpPr>
          <p:nvPr>
            <p:ph type="sldNum" sz="quarter" idx="12"/>
          </p:nvPr>
        </p:nvSpPr>
        <p:spPr>
          <a:xfrm>
            <a:off x="9082617" y="6356354"/>
            <a:ext cx="2844800" cy="365125"/>
          </a:xfrm>
        </p:spPr>
        <p:txBody>
          <a:bodyPr/>
          <a:lstStyle>
            <a:lvl1pPr>
              <a:defRPr/>
            </a:lvl1pPr>
          </a:lstStyle>
          <a:p>
            <a:fld id="{2F447B4E-C7E0-428A-83CC-60F8EBCC05E3}" type="slidenum">
              <a:rPr lang="en-US" smtClean="0"/>
              <a:pPr/>
              <a:t>‹#›</a:t>
            </a:fld>
            <a:endParaRPr lang="en-US" dirty="0"/>
          </a:p>
        </p:txBody>
      </p:sp>
    </p:spTree>
    <p:extLst>
      <p:ext uri="{BB962C8B-B14F-4D97-AF65-F5344CB8AC3E}">
        <p14:creationId xmlns:p14="http://schemas.microsoft.com/office/powerpoint/2010/main" val="2637981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de Ex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p:cNvSpPr txBox="1"/>
          <p:nvPr userDrawn="1"/>
        </p:nvSpPr>
        <p:spPr>
          <a:xfrm>
            <a:off x="623392" y="1988841"/>
            <a:ext cx="9409045" cy="646331"/>
          </a:xfrm>
          <a:prstGeom prst="rect">
            <a:avLst/>
          </a:prstGeom>
          <a:noFill/>
        </p:spPr>
        <p:txBody>
          <a:bodyPr wrap="square" rtlCol="0">
            <a:spAutoFit/>
          </a:bodyPr>
          <a:lstStyle/>
          <a:p>
            <a:endParaRPr lang="fi-FI" dirty="0">
              <a:latin typeface="DejaVu Sans Mono" pitchFamily="49" charset="0"/>
              <a:ea typeface="DejaVu Sans Mono" pitchFamily="49" charset="0"/>
              <a:cs typeface="DejaVu Sans Mono" pitchFamily="49" charset="0"/>
            </a:endParaRPr>
          </a:p>
          <a:p>
            <a:endParaRPr lang="en-US" dirty="0"/>
          </a:p>
        </p:txBody>
      </p:sp>
      <p:sp>
        <p:nvSpPr>
          <p:cNvPr id="8" name="Text Placeholder 7"/>
          <p:cNvSpPr>
            <a:spLocks noGrp="1"/>
          </p:cNvSpPr>
          <p:nvPr>
            <p:ph type="body" sz="quarter" idx="10"/>
          </p:nvPr>
        </p:nvSpPr>
        <p:spPr>
          <a:xfrm>
            <a:off x="624418" y="1989139"/>
            <a:ext cx="7391796" cy="4320183"/>
          </a:xfrm>
          <a:ln w="6350"/>
        </p:spPr>
        <p:txBody>
          <a:bodyPr/>
          <a:lstStyle>
            <a:lvl1pPr>
              <a:buNone/>
              <a:defRPr sz="2400" baseline="0">
                <a:latin typeface="DejaVu Sans Mono" pitchFamily="49" charset="0"/>
              </a:defRPr>
            </a:lvl1pPr>
          </a:lstStyle>
          <a:p>
            <a:pPr lvl="0"/>
            <a:r>
              <a:rPr lang="en-US"/>
              <a:t>Click to edit Master text styles</a:t>
            </a:r>
          </a:p>
        </p:txBody>
      </p:sp>
      <p:sp>
        <p:nvSpPr>
          <p:cNvPr id="10" name="Text Placeholder 9"/>
          <p:cNvSpPr>
            <a:spLocks noGrp="1"/>
          </p:cNvSpPr>
          <p:nvPr>
            <p:ph type="body" sz="quarter" idx="11"/>
          </p:nvPr>
        </p:nvSpPr>
        <p:spPr>
          <a:xfrm>
            <a:off x="623392" y="6381331"/>
            <a:ext cx="7391400" cy="216743"/>
          </a:xfrm>
        </p:spPr>
        <p:txBody>
          <a:bodyPr/>
          <a:lstStyle>
            <a:lvl1pPr>
              <a:buNone/>
              <a:defRPr sz="1600" b="1"/>
            </a:lvl1pPr>
          </a:lstStyle>
          <a:p>
            <a:pPr lvl="0"/>
            <a:r>
              <a:rPr lang="en-US"/>
              <a:t>Click to edit Master text styles</a:t>
            </a:r>
          </a:p>
        </p:txBody>
      </p:sp>
    </p:spTree>
    <p:extLst>
      <p:ext uri="{BB962C8B-B14F-4D97-AF65-F5344CB8AC3E}">
        <p14:creationId xmlns:p14="http://schemas.microsoft.com/office/powerpoint/2010/main" val="184066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3"/>
          <p:cNvSpPr>
            <a:spLocks noGrp="1"/>
          </p:cNvSpPr>
          <p:nvPr>
            <p:ph type="dt" sz="half" idx="10"/>
          </p:nvPr>
        </p:nvSpPr>
        <p:spPr/>
        <p:txBody>
          <a:bodyPr/>
          <a:lstStyle>
            <a:lvl1pPr>
              <a:defRPr/>
            </a:lvl1pPr>
          </a:lstStyle>
          <a:p>
            <a:pPr>
              <a:defRPr/>
            </a:pPr>
            <a:fld id="{91D705A6-8DDF-1C4F-ABC5-BFD00CBFE5CA}" type="datetime1">
              <a:rPr lang="fi-FI" smtClean="0"/>
              <a:pPr>
                <a:defRPr/>
              </a:pPr>
              <a:t>27.4.2021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2605DE2-1972-E240-9BF7-5A80054B62E0}" type="slidenum">
              <a:rPr lang="en-US"/>
              <a:pPr>
                <a:defRPr/>
              </a:pPr>
              <a:t>‹#›</a:t>
            </a:fld>
            <a:endParaRPr lang="en-US"/>
          </a:p>
        </p:txBody>
      </p:sp>
    </p:spTree>
    <p:extLst>
      <p:ext uri="{BB962C8B-B14F-4D97-AF65-F5344CB8AC3E}">
        <p14:creationId xmlns:p14="http://schemas.microsoft.com/office/powerpoint/2010/main" val="301212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600203"/>
            <a:ext cx="5091289"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idx="13"/>
          </p:nvPr>
        </p:nvSpPr>
        <p:spPr>
          <a:xfrm>
            <a:off x="6071720" y="1600203"/>
            <a:ext cx="4815788"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01" y="274637"/>
            <a:ext cx="10277907" cy="1143000"/>
          </a:xfrm>
        </p:spPr>
        <p:txBody>
          <a:bodyPr/>
          <a:lstStyle/>
          <a:p>
            <a:r>
              <a:rPr lang="en-US"/>
              <a:t>Click to edit Master title style</a:t>
            </a:r>
          </a:p>
        </p:txBody>
      </p:sp>
      <p:sp>
        <p:nvSpPr>
          <p:cNvPr id="6" name="Date Placeholder 4"/>
          <p:cNvSpPr>
            <a:spLocks noGrp="1"/>
          </p:cNvSpPr>
          <p:nvPr>
            <p:ph type="dt" sz="half" idx="14"/>
          </p:nvPr>
        </p:nvSpPr>
        <p:spPr/>
        <p:txBody>
          <a:bodyPr/>
          <a:lstStyle>
            <a:lvl1pPr>
              <a:defRPr/>
            </a:lvl1pPr>
          </a:lstStyle>
          <a:p>
            <a:pPr>
              <a:defRPr/>
            </a:pPr>
            <a:fld id="{9C7A9AA3-72D7-454A-A8FC-8A63A121CD42}" type="datetime1">
              <a:rPr lang="fi-FI" smtClean="0"/>
              <a:pPr>
                <a:defRPr/>
              </a:pPr>
              <a:t>27.4.2021</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1902EB33-AE32-4D46-BAA6-3F61AB03C92B}" type="slidenum">
              <a:rPr lang="en-US"/>
              <a:pPr>
                <a:defRPr/>
              </a:pPr>
              <a:t>‹#›</a:t>
            </a:fld>
            <a:endParaRPr lang="en-US"/>
          </a:p>
        </p:txBody>
      </p:sp>
    </p:spTree>
    <p:extLst>
      <p:ext uri="{BB962C8B-B14F-4D97-AF65-F5344CB8AC3E}">
        <p14:creationId xmlns:p14="http://schemas.microsoft.com/office/powerpoint/2010/main" val="149010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Picture_Right">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600203"/>
            <a:ext cx="5105400"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02" y="274637"/>
            <a:ext cx="10328079" cy="1143000"/>
          </a:xfrm>
        </p:spPr>
        <p:txBody>
          <a:bodyPr/>
          <a:lstStyle/>
          <a:p>
            <a:r>
              <a:rPr lang="en-US"/>
              <a:t>Click to edit Master title style</a:t>
            </a:r>
          </a:p>
        </p:txBody>
      </p:sp>
      <p:sp>
        <p:nvSpPr>
          <p:cNvPr id="3" name="Picture Placeholder 2"/>
          <p:cNvSpPr>
            <a:spLocks noGrp="1"/>
          </p:cNvSpPr>
          <p:nvPr>
            <p:ph type="pic" sz="quarter" idx="13"/>
          </p:nvPr>
        </p:nvSpPr>
        <p:spPr>
          <a:xfrm>
            <a:off x="6110820" y="1601179"/>
            <a:ext cx="4826862" cy="4523889"/>
          </a:xfrm>
        </p:spPr>
        <p:txBody>
          <a:bodyPr rtlCol="0">
            <a:normAutofit/>
          </a:bodyPr>
          <a:lstStyle/>
          <a:p>
            <a:pPr lvl="0"/>
            <a:r>
              <a:rPr lang="en-US" noProof="0"/>
              <a:t>Click icon to add picture</a:t>
            </a:r>
          </a:p>
        </p:txBody>
      </p:sp>
      <p:sp>
        <p:nvSpPr>
          <p:cNvPr id="6" name="Date Placeholder 4"/>
          <p:cNvSpPr>
            <a:spLocks noGrp="1"/>
          </p:cNvSpPr>
          <p:nvPr>
            <p:ph type="dt" sz="half" idx="14"/>
          </p:nvPr>
        </p:nvSpPr>
        <p:spPr/>
        <p:txBody>
          <a:bodyPr/>
          <a:lstStyle>
            <a:lvl1pPr>
              <a:defRPr/>
            </a:lvl1pPr>
          </a:lstStyle>
          <a:p>
            <a:pPr>
              <a:defRPr/>
            </a:pPr>
            <a:fld id="{41B43058-08DE-5548-AE18-25A82C21D8DB}" type="datetime1">
              <a:rPr lang="fi-FI" smtClean="0"/>
              <a:pPr>
                <a:defRPr/>
              </a:pPr>
              <a:t>27.4.2021</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82BEF31D-86B6-E043-A324-1F063F1F02F4}" type="slidenum">
              <a:rPr lang="en-US"/>
              <a:pPr>
                <a:defRPr/>
              </a:pPr>
              <a:t>‹#›</a:t>
            </a:fld>
            <a:endParaRPr lang="en-US"/>
          </a:p>
        </p:txBody>
      </p:sp>
    </p:spTree>
    <p:extLst>
      <p:ext uri="{BB962C8B-B14F-4D97-AF65-F5344CB8AC3E}">
        <p14:creationId xmlns:p14="http://schemas.microsoft.com/office/powerpoint/2010/main" val="353825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_Picture_Righ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068698" y="1"/>
            <a:ext cx="4123302" cy="6693881"/>
          </a:xfrm>
        </p:spPr>
        <p:txBody>
          <a:bodyPr rtlCol="0">
            <a:normAutofit/>
          </a:bodyPr>
          <a:lstStyle/>
          <a:p>
            <a:pPr lvl="0"/>
            <a:r>
              <a:rPr lang="en-US" noProof="0"/>
              <a:t>Click icon to add picture</a:t>
            </a:r>
          </a:p>
        </p:txBody>
      </p:sp>
      <p:sp>
        <p:nvSpPr>
          <p:cNvPr id="11" name="Content Placeholder 2"/>
          <p:cNvSpPr>
            <a:spLocks noGrp="1"/>
          </p:cNvSpPr>
          <p:nvPr>
            <p:ph idx="1"/>
          </p:nvPr>
        </p:nvSpPr>
        <p:spPr>
          <a:xfrm>
            <a:off x="609599" y="1600203"/>
            <a:ext cx="6911623"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03" y="274637"/>
            <a:ext cx="6911620" cy="1143000"/>
          </a:xfrm>
        </p:spPr>
        <p:txBody>
          <a:bodyPr/>
          <a:lstStyle/>
          <a:p>
            <a:r>
              <a:rPr lang="en-US"/>
              <a:t>Click to edit Master title style</a:t>
            </a:r>
          </a:p>
        </p:txBody>
      </p:sp>
      <p:sp>
        <p:nvSpPr>
          <p:cNvPr id="6" name="Date Placeholder 4"/>
          <p:cNvSpPr>
            <a:spLocks noGrp="1"/>
          </p:cNvSpPr>
          <p:nvPr>
            <p:ph type="dt" sz="half" idx="14"/>
          </p:nvPr>
        </p:nvSpPr>
        <p:spPr/>
        <p:txBody>
          <a:bodyPr/>
          <a:lstStyle>
            <a:lvl1pPr>
              <a:defRPr/>
            </a:lvl1pPr>
          </a:lstStyle>
          <a:p>
            <a:pPr>
              <a:defRPr/>
            </a:pPr>
            <a:fld id="{2AFE8AED-7DB3-5946-952B-E3CE25BCD9E5}" type="datetime1">
              <a:rPr lang="fi-FI" smtClean="0"/>
              <a:pPr>
                <a:defRPr/>
              </a:pPr>
              <a:t>27.4.2021</a:t>
            </a:fld>
            <a:endParaRPr lang="en-US"/>
          </a:p>
        </p:txBody>
      </p:sp>
      <p:sp>
        <p:nvSpPr>
          <p:cNvPr id="7" name="Footer Placeholder 5"/>
          <p:cNvSpPr>
            <a:spLocks noGrp="1"/>
          </p:cNvSpPr>
          <p:nvPr>
            <p:ph type="ftr" sz="quarter" idx="15"/>
          </p:nvPr>
        </p:nvSpPr>
        <p:spPr>
          <a:xfrm>
            <a:off x="3086101" y="6378575"/>
            <a:ext cx="4982598" cy="315307"/>
          </a:xfrm>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82BEF31D-86B6-E043-A324-1F063F1F02F4}" type="slidenum">
              <a:rPr lang="en-US"/>
              <a:pPr>
                <a:defRPr/>
              </a:pPr>
              <a:t>‹#›</a:t>
            </a:fld>
            <a:endParaRPr lang="en-US"/>
          </a:p>
        </p:txBody>
      </p:sp>
    </p:spTree>
    <p:extLst>
      <p:ext uri="{BB962C8B-B14F-4D97-AF65-F5344CB8AC3E}">
        <p14:creationId xmlns:p14="http://schemas.microsoft.com/office/powerpoint/2010/main" val="367228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_Picture_Right">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1" y="1600203"/>
            <a:ext cx="3143956"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02" y="274637"/>
            <a:ext cx="10328079" cy="1143000"/>
          </a:xfrm>
        </p:spPr>
        <p:txBody>
          <a:bodyPr/>
          <a:lstStyle/>
          <a:p>
            <a:r>
              <a:rPr lang="en-US"/>
              <a:t>Click to edit Master title style</a:t>
            </a:r>
          </a:p>
        </p:txBody>
      </p:sp>
      <p:sp>
        <p:nvSpPr>
          <p:cNvPr id="3" name="Picture Placeholder 2"/>
          <p:cNvSpPr>
            <a:spLocks noGrp="1"/>
          </p:cNvSpPr>
          <p:nvPr>
            <p:ph type="pic" sz="quarter" idx="13"/>
          </p:nvPr>
        </p:nvSpPr>
        <p:spPr>
          <a:xfrm>
            <a:off x="4158911" y="1601180"/>
            <a:ext cx="3361415" cy="2128644"/>
          </a:xfrm>
        </p:spPr>
        <p:txBody>
          <a:bodyPr rtlCol="0">
            <a:normAutofit/>
          </a:bodyPr>
          <a:lstStyle/>
          <a:p>
            <a:pPr lvl="0"/>
            <a:r>
              <a:rPr lang="en-US" noProof="0"/>
              <a:t>Click icon to add picture</a:t>
            </a:r>
          </a:p>
        </p:txBody>
      </p:sp>
      <p:sp>
        <p:nvSpPr>
          <p:cNvPr id="9" name="Picture Placeholder 2"/>
          <p:cNvSpPr>
            <a:spLocks noGrp="1"/>
          </p:cNvSpPr>
          <p:nvPr>
            <p:ph type="pic" sz="quarter" idx="14"/>
          </p:nvPr>
        </p:nvSpPr>
        <p:spPr>
          <a:xfrm>
            <a:off x="7747988" y="1600203"/>
            <a:ext cx="3189694" cy="2128644"/>
          </a:xfrm>
        </p:spPr>
        <p:txBody>
          <a:bodyPr rtlCol="0">
            <a:normAutofit/>
          </a:bodyPr>
          <a:lstStyle/>
          <a:p>
            <a:pPr lvl="0"/>
            <a:r>
              <a:rPr lang="en-US" noProof="0"/>
              <a:t>Click icon to add picture</a:t>
            </a:r>
            <a:endParaRPr lang="en-US" noProof="0" dirty="0"/>
          </a:p>
        </p:txBody>
      </p:sp>
      <p:sp>
        <p:nvSpPr>
          <p:cNvPr id="12" name="Picture Placeholder 2"/>
          <p:cNvSpPr>
            <a:spLocks noGrp="1"/>
          </p:cNvSpPr>
          <p:nvPr>
            <p:ph type="pic" sz="quarter" idx="15"/>
          </p:nvPr>
        </p:nvSpPr>
        <p:spPr>
          <a:xfrm>
            <a:off x="4158911" y="3998499"/>
            <a:ext cx="3361415" cy="2128644"/>
          </a:xfrm>
        </p:spPr>
        <p:txBody>
          <a:bodyPr rtlCol="0">
            <a:normAutofit/>
          </a:bodyPr>
          <a:lstStyle/>
          <a:p>
            <a:pPr lvl="0"/>
            <a:r>
              <a:rPr lang="en-US" noProof="0"/>
              <a:t>Click icon to add picture</a:t>
            </a:r>
          </a:p>
        </p:txBody>
      </p:sp>
      <p:sp>
        <p:nvSpPr>
          <p:cNvPr id="14" name="Picture Placeholder 2"/>
          <p:cNvSpPr>
            <a:spLocks noGrp="1"/>
          </p:cNvSpPr>
          <p:nvPr>
            <p:ph type="pic" sz="quarter" idx="16"/>
          </p:nvPr>
        </p:nvSpPr>
        <p:spPr>
          <a:xfrm>
            <a:off x="7747988" y="3997522"/>
            <a:ext cx="3189694" cy="2128644"/>
          </a:xfrm>
        </p:spPr>
        <p:txBody>
          <a:bodyPr rtlCol="0">
            <a:normAutofit/>
          </a:bodyPr>
          <a:lstStyle/>
          <a:p>
            <a:pPr lvl="0"/>
            <a:r>
              <a:rPr lang="en-US" noProof="0"/>
              <a:t>Click icon to add picture</a:t>
            </a:r>
          </a:p>
        </p:txBody>
      </p:sp>
      <p:sp>
        <p:nvSpPr>
          <p:cNvPr id="10" name="Date Placeholder 4"/>
          <p:cNvSpPr>
            <a:spLocks noGrp="1"/>
          </p:cNvSpPr>
          <p:nvPr>
            <p:ph type="dt" sz="half" idx="17"/>
          </p:nvPr>
        </p:nvSpPr>
        <p:spPr/>
        <p:txBody>
          <a:bodyPr/>
          <a:lstStyle>
            <a:lvl1pPr>
              <a:defRPr/>
            </a:lvl1pPr>
          </a:lstStyle>
          <a:p>
            <a:pPr>
              <a:defRPr/>
            </a:pPr>
            <a:fld id="{98AB6033-9488-164F-B24E-43104BB406D9}" type="datetime1">
              <a:rPr lang="fi-FI" smtClean="0"/>
              <a:pPr>
                <a:defRPr/>
              </a:pPr>
              <a:t>27.4.2021</a:t>
            </a:fld>
            <a:endParaRPr lang="en-US"/>
          </a:p>
        </p:txBody>
      </p:sp>
      <p:sp>
        <p:nvSpPr>
          <p:cNvPr id="15" name="Footer Placeholder 5"/>
          <p:cNvSpPr>
            <a:spLocks noGrp="1"/>
          </p:cNvSpPr>
          <p:nvPr>
            <p:ph type="ftr" sz="quarter" idx="18"/>
          </p:nvPr>
        </p:nvSpPr>
        <p:spPr/>
        <p:txBody>
          <a:bodyPr/>
          <a:lstStyle>
            <a:lvl1pPr>
              <a:defRPr/>
            </a:lvl1pPr>
          </a:lstStyle>
          <a:p>
            <a:pPr>
              <a:defRPr/>
            </a:pPr>
            <a:endParaRPr lang="en-US" dirty="0"/>
          </a:p>
        </p:txBody>
      </p:sp>
      <p:sp>
        <p:nvSpPr>
          <p:cNvPr id="16" name="Slide Number Placeholder 6"/>
          <p:cNvSpPr>
            <a:spLocks noGrp="1"/>
          </p:cNvSpPr>
          <p:nvPr>
            <p:ph type="sldNum" sz="quarter" idx="19"/>
          </p:nvPr>
        </p:nvSpPr>
        <p:spPr/>
        <p:txBody>
          <a:bodyPr/>
          <a:lstStyle>
            <a:lvl1pPr>
              <a:defRPr/>
            </a:lvl1pPr>
          </a:lstStyle>
          <a:p>
            <a:pPr>
              <a:defRPr/>
            </a:pPr>
            <a:fld id="{8494CDDB-25ED-6C4C-973B-8EDD9A222A1A}" type="slidenum">
              <a:rPr lang="en-US"/>
              <a:pPr>
                <a:defRPr/>
              </a:pPr>
              <a:t>‹#›</a:t>
            </a:fld>
            <a:endParaRPr lang="en-US"/>
          </a:p>
        </p:txBody>
      </p:sp>
    </p:spTree>
    <p:extLst>
      <p:ext uri="{BB962C8B-B14F-4D97-AF65-F5344CB8AC3E}">
        <p14:creationId xmlns:p14="http://schemas.microsoft.com/office/powerpoint/2010/main" val="367705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Picture_Left">
    <p:spTree>
      <p:nvGrpSpPr>
        <p:cNvPr id="1" name=""/>
        <p:cNvGrpSpPr/>
        <p:nvPr/>
      </p:nvGrpSpPr>
      <p:grpSpPr>
        <a:xfrm>
          <a:off x="0" y="0"/>
          <a:ext cx="0" cy="0"/>
          <a:chOff x="0" y="0"/>
          <a:chExt cx="0" cy="0"/>
        </a:xfrm>
      </p:grpSpPr>
      <p:sp>
        <p:nvSpPr>
          <p:cNvPr id="11" name="Content Placeholder 2"/>
          <p:cNvSpPr>
            <a:spLocks noGrp="1"/>
          </p:cNvSpPr>
          <p:nvPr>
            <p:ph idx="1"/>
          </p:nvPr>
        </p:nvSpPr>
        <p:spPr>
          <a:xfrm>
            <a:off x="6339104" y="1598129"/>
            <a:ext cx="4598577" cy="4525963"/>
          </a:xfrm>
        </p:spPr>
        <p:txBody>
          <a:bodyPr/>
          <a:lstStyle>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p:nvPr>
        </p:nvSpPr>
        <p:spPr>
          <a:xfrm>
            <a:off x="609602" y="274637"/>
            <a:ext cx="10328079" cy="1143000"/>
          </a:xfrm>
        </p:spPr>
        <p:txBody>
          <a:bodyPr/>
          <a:lstStyle/>
          <a:p>
            <a:r>
              <a:rPr lang="en-US"/>
              <a:t>Click to edit Master title style</a:t>
            </a:r>
          </a:p>
        </p:txBody>
      </p:sp>
      <p:sp>
        <p:nvSpPr>
          <p:cNvPr id="3" name="Picture Placeholder 2"/>
          <p:cNvSpPr>
            <a:spLocks noGrp="1"/>
          </p:cNvSpPr>
          <p:nvPr>
            <p:ph type="pic" sz="quarter" idx="13"/>
          </p:nvPr>
        </p:nvSpPr>
        <p:spPr>
          <a:xfrm>
            <a:off x="609602" y="1600203"/>
            <a:ext cx="5260620" cy="4523889"/>
          </a:xfrm>
        </p:spPr>
        <p:txBody>
          <a:bodyPr rtlCol="0">
            <a:normAutofit/>
          </a:bodyPr>
          <a:lstStyle/>
          <a:p>
            <a:pPr lvl="0"/>
            <a:r>
              <a:rPr lang="en-US" noProof="0"/>
              <a:t>Click icon to add picture</a:t>
            </a:r>
          </a:p>
        </p:txBody>
      </p:sp>
      <p:sp>
        <p:nvSpPr>
          <p:cNvPr id="6" name="Date Placeholder 4"/>
          <p:cNvSpPr>
            <a:spLocks noGrp="1"/>
          </p:cNvSpPr>
          <p:nvPr>
            <p:ph type="dt" sz="half" idx="14"/>
          </p:nvPr>
        </p:nvSpPr>
        <p:spPr/>
        <p:txBody>
          <a:bodyPr/>
          <a:lstStyle>
            <a:lvl1pPr>
              <a:defRPr/>
            </a:lvl1pPr>
          </a:lstStyle>
          <a:p>
            <a:pPr>
              <a:defRPr/>
            </a:pPr>
            <a:fld id="{D702C668-811C-D749-84AA-70952A2FDF09}" type="datetime1">
              <a:rPr lang="fi-FI" smtClean="0"/>
              <a:pPr>
                <a:defRPr/>
              </a:pPr>
              <a:t>27.4.2021</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144214A9-2E80-A54A-99CE-FD90769D3F7C}" type="slidenum">
              <a:rPr lang="en-US"/>
              <a:pPr>
                <a:defRPr/>
              </a:pPr>
              <a:t>‹#›</a:t>
            </a:fld>
            <a:endParaRPr lang="en-US"/>
          </a:p>
        </p:txBody>
      </p:sp>
    </p:spTree>
    <p:extLst>
      <p:ext uri="{BB962C8B-B14F-4D97-AF65-F5344CB8AC3E}">
        <p14:creationId xmlns:p14="http://schemas.microsoft.com/office/powerpoint/2010/main" val="105160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49238"/>
            <a:ext cx="103235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09601" y="1600200"/>
            <a:ext cx="822546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r>
              <a:rPr lang="fi-FI" dirty="0"/>
              <a:t> </a:t>
            </a:r>
          </a:p>
          <a:p>
            <a:pPr lvl="2"/>
            <a:r>
              <a:rPr lang="fi-FI" dirty="0"/>
              <a:t>Third </a:t>
            </a:r>
            <a:r>
              <a:rPr lang="fi-FI" dirty="0" err="1"/>
              <a:t>level</a:t>
            </a:r>
            <a:endParaRPr lang="fi-FI" dirty="0"/>
          </a:p>
          <a:p>
            <a:pPr lvl="3"/>
            <a:r>
              <a:rPr lang="fi-FI" dirty="0" err="1"/>
              <a:t>Forth</a:t>
            </a:r>
            <a:r>
              <a:rPr lang="fi-FI" dirty="0"/>
              <a:t> </a:t>
            </a:r>
            <a:r>
              <a:rPr lang="fi-FI" dirty="0" err="1"/>
              <a:t>level</a:t>
            </a:r>
            <a:endParaRPr lang="fi-FI" dirty="0"/>
          </a:p>
        </p:txBody>
      </p:sp>
      <p:sp>
        <p:nvSpPr>
          <p:cNvPr id="4" name="Date Placeholder 3"/>
          <p:cNvSpPr>
            <a:spLocks noGrp="1"/>
          </p:cNvSpPr>
          <p:nvPr>
            <p:ph type="dt" sz="half" idx="2"/>
          </p:nvPr>
        </p:nvSpPr>
        <p:spPr>
          <a:xfrm>
            <a:off x="1624013" y="6378575"/>
            <a:ext cx="1300162" cy="315307"/>
          </a:xfrm>
          <a:prstGeom prst="rect">
            <a:avLst/>
          </a:prstGeom>
        </p:spPr>
        <p:txBody>
          <a:bodyPr vert="horz" lIns="91440" tIns="45720" rIns="91440" bIns="45720" rtlCol="0" anchor="ctr"/>
          <a:lstStyle>
            <a:lvl1pPr algn="l" fontAlgn="auto">
              <a:spcBef>
                <a:spcPts val="0"/>
              </a:spcBef>
              <a:spcAft>
                <a:spcPts val="0"/>
              </a:spcAft>
              <a:defRPr sz="1000" smtClean="0">
                <a:solidFill>
                  <a:schemeClr val="accent3">
                    <a:lumMod val="75000"/>
                  </a:schemeClr>
                </a:solidFill>
                <a:latin typeface="Corbel"/>
                <a:ea typeface="+mn-ea"/>
                <a:cs typeface="Corbel"/>
              </a:defRPr>
            </a:lvl1pPr>
          </a:lstStyle>
          <a:p>
            <a:pPr>
              <a:defRPr/>
            </a:pPr>
            <a:fld id="{9ABD1701-F4AF-1F41-8950-0E1F5E113071}" type="datetime1">
              <a:rPr lang="fi-FI" smtClean="0"/>
              <a:pPr>
                <a:defRPr/>
              </a:pPr>
              <a:t>27.4.2021</a:t>
            </a:fld>
            <a:endParaRPr lang="en-US" dirty="0"/>
          </a:p>
        </p:txBody>
      </p:sp>
      <p:sp>
        <p:nvSpPr>
          <p:cNvPr id="5" name="Footer Placeholder 4"/>
          <p:cNvSpPr>
            <a:spLocks noGrp="1"/>
          </p:cNvSpPr>
          <p:nvPr>
            <p:ph type="ftr" sz="quarter" idx="3"/>
          </p:nvPr>
        </p:nvSpPr>
        <p:spPr>
          <a:xfrm>
            <a:off x="3086100" y="6378575"/>
            <a:ext cx="5748961" cy="315307"/>
          </a:xfrm>
          <a:prstGeom prst="rect">
            <a:avLst/>
          </a:prstGeom>
        </p:spPr>
        <p:txBody>
          <a:bodyPr vert="horz" lIns="91440" tIns="45720" rIns="91440" bIns="45720" rtlCol="0" anchor="ctr"/>
          <a:lstStyle>
            <a:lvl1pPr algn="l" fontAlgn="auto">
              <a:spcBef>
                <a:spcPts val="0"/>
              </a:spcBef>
              <a:spcAft>
                <a:spcPts val="0"/>
              </a:spcAft>
              <a:defRPr sz="1000" dirty="0" smtClean="0">
                <a:solidFill>
                  <a:schemeClr val="accent3">
                    <a:lumMod val="75000"/>
                  </a:schemeClr>
                </a:solidFill>
                <a:latin typeface="Corbel"/>
                <a:ea typeface="+mn-ea"/>
                <a:cs typeface="Corbel"/>
              </a:defRPr>
            </a:lvl1pPr>
          </a:lstStyle>
          <a:p>
            <a:pPr>
              <a:defRPr/>
            </a:pPr>
            <a:endParaRPr lang="en-US" dirty="0"/>
          </a:p>
        </p:txBody>
      </p:sp>
      <p:sp>
        <p:nvSpPr>
          <p:cNvPr id="6" name="Slide Number Placeholder 5"/>
          <p:cNvSpPr>
            <a:spLocks noGrp="1"/>
          </p:cNvSpPr>
          <p:nvPr>
            <p:ph type="sldNum" sz="quarter" idx="4"/>
          </p:nvPr>
        </p:nvSpPr>
        <p:spPr>
          <a:xfrm>
            <a:off x="609600" y="6378575"/>
            <a:ext cx="862013" cy="315307"/>
          </a:xfrm>
          <a:prstGeom prst="rect">
            <a:avLst/>
          </a:prstGeom>
        </p:spPr>
        <p:txBody>
          <a:bodyPr vert="horz" lIns="91440" tIns="45720" rIns="91440" bIns="45720" rtlCol="0" anchor="ctr"/>
          <a:lstStyle>
            <a:lvl1pPr algn="l" fontAlgn="auto">
              <a:spcBef>
                <a:spcPts val="0"/>
              </a:spcBef>
              <a:spcAft>
                <a:spcPts val="0"/>
              </a:spcAft>
              <a:defRPr sz="1000" b="0" smtClean="0">
                <a:solidFill>
                  <a:schemeClr val="accent3">
                    <a:lumMod val="75000"/>
                  </a:schemeClr>
                </a:solidFill>
                <a:latin typeface="Corbel"/>
                <a:ea typeface="+mn-ea"/>
                <a:cs typeface="Corbel"/>
              </a:defRPr>
            </a:lvl1pPr>
          </a:lstStyle>
          <a:p>
            <a:pPr>
              <a:defRPr/>
            </a:pPr>
            <a:fld id="{62274664-D7F7-DF47-875D-06D374E61B9E}" type="slidenum">
              <a:rPr lang="en-US" smtClean="0"/>
              <a:pPr>
                <a:defRPr/>
              </a:pPr>
              <a:t>‹#›</a:t>
            </a:fld>
            <a:endParaRPr lang="en-US" dirty="0"/>
          </a:p>
        </p:txBody>
      </p:sp>
      <p:grpSp>
        <p:nvGrpSpPr>
          <p:cNvPr id="18" name="Group 17"/>
          <p:cNvGrpSpPr/>
          <p:nvPr/>
        </p:nvGrpSpPr>
        <p:grpSpPr>
          <a:xfrm>
            <a:off x="11146557" y="371002"/>
            <a:ext cx="630858" cy="400707"/>
            <a:chOff x="3018474" y="609992"/>
            <a:chExt cx="2171462" cy="1379264"/>
          </a:xfrm>
        </p:grpSpPr>
        <p:sp>
          <p:nvSpPr>
            <p:cNvPr id="19" name="Freeform 1"/>
            <p:cNvSpPr>
              <a:spLocks noChangeArrowheads="1"/>
            </p:cNvSpPr>
            <p:nvPr/>
          </p:nvSpPr>
          <p:spPr bwMode="auto">
            <a:xfrm>
              <a:off x="3018474" y="1154623"/>
              <a:ext cx="1089266" cy="544636"/>
            </a:xfrm>
            <a:custGeom>
              <a:avLst/>
              <a:gdLst>
                <a:gd name="T0" fmla="*/ 679 w 680"/>
                <a:gd name="T1" fmla="*/ 340 h 341"/>
                <a:gd name="T2" fmla="*/ 663 w 680"/>
                <a:gd name="T3" fmla="*/ 330 h 341"/>
                <a:gd name="T4" fmla="*/ 16 w 680"/>
                <a:gd name="T5" fmla="*/ 17 h 341"/>
                <a:gd name="T6" fmla="*/ 0 w 680"/>
                <a:gd name="T7" fmla="*/ 0 h 341"/>
                <a:gd name="T8" fmla="*/ 679 w 680"/>
                <a:gd name="T9" fmla="*/ 0 h 341"/>
                <a:gd name="T10" fmla="*/ 679 w 680"/>
                <a:gd name="T11" fmla="*/ 340 h 341"/>
              </a:gdLst>
              <a:ahLst/>
              <a:cxnLst>
                <a:cxn ang="0">
                  <a:pos x="T0" y="T1"/>
                </a:cxn>
                <a:cxn ang="0">
                  <a:pos x="T2" y="T3"/>
                </a:cxn>
                <a:cxn ang="0">
                  <a:pos x="T4" y="T5"/>
                </a:cxn>
                <a:cxn ang="0">
                  <a:pos x="T6" y="T7"/>
                </a:cxn>
                <a:cxn ang="0">
                  <a:pos x="T8" y="T9"/>
                </a:cxn>
                <a:cxn ang="0">
                  <a:pos x="T10" y="T11"/>
                </a:cxn>
              </a:cxnLst>
              <a:rect l="0" t="0" r="r" b="b"/>
              <a:pathLst>
                <a:path w="680" h="341">
                  <a:moveTo>
                    <a:pt x="679" y="340"/>
                  </a:moveTo>
                  <a:cubicBezTo>
                    <a:pt x="679" y="340"/>
                    <a:pt x="664" y="337"/>
                    <a:pt x="663" y="330"/>
                  </a:cubicBezTo>
                  <a:cubicBezTo>
                    <a:pt x="649" y="17"/>
                    <a:pt x="620" y="29"/>
                    <a:pt x="16" y="17"/>
                  </a:cubicBezTo>
                  <a:cubicBezTo>
                    <a:pt x="4" y="16"/>
                    <a:pt x="0" y="0"/>
                    <a:pt x="0" y="0"/>
                  </a:cubicBezTo>
                  <a:lnTo>
                    <a:pt x="679" y="0"/>
                  </a:lnTo>
                  <a:lnTo>
                    <a:pt x="679" y="340"/>
                  </a:lnTo>
                </a:path>
              </a:pathLst>
            </a:custGeom>
            <a:solidFill>
              <a:schemeClr val="tx1"/>
            </a:solidFill>
            <a:ln>
              <a:noFill/>
            </a:ln>
            <a:effectLst/>
          </p:spPr>
          <p:txBody>
            <a:bodyPr wrap="none" anchor="ctr"/>
            <a:lstStyle/>
            <a:p>
              <a:endParaRPr lang="en-US"/>
            </a:p>
          </p:txBody>
        </p:sp>
        <p:sp>
          <p:nvSpPr>
            <p:cNvPr id="20" name="Freeform 2"/>
            <p:cNvSpPr>
              <a:spLocks noChangeArrowheads="1"/>
            </p:cNvSpPr>
            <p:nvPr/>
          </p:nvSpPr>
          <p:spPr bwMode="auto">
            <a:xfrm>
              <a:off x="4100670" y="609992"/>
              <a:ext cx="1089266" cy="551706"/>
            </a:xfrm>
            <a:custGeom>
              <a:avLst/>
              <a:gdLst>
                <a:gd name="T0" fmla="*/ 0 w 679"/>
                <a:gd name="T1" fmla="*/ 0 h 342"/>
                <a:gd name="T2" fmla="*/ 15 w 679"/>
                <a:gd name="T3" fmla="*/ 10 h 342"/>
                <a:gd name="T4" fmla="*/ 662 w 679"/>
                <a:gd name="T5" fmla="*/ 324 h 342"/>
                <a:gd name="T6" fmla="*/ 678 w 679"/>
                <a:gd name="T7" fmla="*/ 341 h 342"/>
                <a:gd name="T8" fmla="*/ 0 w 679"/>
                <a:gd name="T9" fmla="*/ 341 h 342"/>
                <a:gd name="T10" fmla="*/ 0 w 679"/>
                <a:gd name="T11" fmla="*/ 0 h 342"/>
              </a:gdLst>
              <a:ahLst/>
              <a:cxnLst>
                <a:cxn ang="0">
                  <a:pos x="T0" y="T1"/>
                </a:cxn>
                <a:cxn ang="0">
                  <a:pos x="T2" y="T3"/>
                </a:cxn>
                <a:cxn ang="0">
                  <a:pos x="T4" y="T5"/>
                </a:cxn>
                <a:cxn ang="0">
                  <a:pos x="T6" y="T7"/>
                </a:cxn>
                <a:cxn ang="0">
                  <a:pos x="T8" y="T9"/>
                </a:cxn>
                <a:cxn ang="0">
                  <a:pos x="T10" y="T11"/>
                </a:cxn>
              </a:cxnLst>
              <a:rect l="0" t="0" r="r" b="b"/>
              <a:pathLst>
                <a:path w="679" h="342">
                  <a:moveTo>
                    <a:pt x="0" y="0"/>
                  </a:moveTo>
                  <a:cubicBezTo>
                    <a:pt x="0" y="0"/>
                    <a:pt x="15" y="3"/>
                    <a:pt x="15" y="10"/>
                  </a:cubicBezTo>
                  <a:cubicBezTo>
                    <a:pt x="28" y="324"/>
                    <a:pt x="57" y="312"/>
                    <a:pt x="662" y="324"/>
                  </a:cubicBezTo>
                  <a:cubicBezTo>
                    <a:pt x="673" y="325"/>
                    <a:pt x="678" y="341"/>
                    <a:pt x="678" y="341"/>
                  </a:cubicBezTo>
                  <a:lnTo>
                    <a:pt x="0" y="341"/>
                  </a:lnTo>
                  <a:lnTo>
                    <a:pt x="0" y="0"/>
                  </a:lnTo>
                </a:path>
              </a:pathLst>
            </a:custGeom>
            <a:solidFill>
              <a:schemeClr val="tx2"/>
            </a:solidFill>
            <a:ln>
              <a:noFill/>
            </a:ln>
            <a:effectLst/>
          </p:spPr>
          <p:txBody>
            <a:bodyPr wrap="none" anchor="ctr"/>
            <a:lstStyle/>
            <a:p>
              <a:endParaRPr lang="en-US"/>
            </a:p>
          </p:txBody>
        </p:sp>
        <p:sp>
          <p:nvSpPr>
            <p:cNvPr id="21" name="Freeform 3"/>
            <p:cNvSpPr>
              <a:spLocks noChangeArrowheads="1"/>
            </p:cNvSpPr>
            <p:nvPr/>
          </p:nvSpPr>
          <p:spPr bwMode="auto">
            <a:xfrm>
              <a:off x="3768229" y="1798283"/>
              <a:ext cx="650731" cy="190973"/>
            </a:xfrm>
            <a:custGeom>
              <a:avLst/>
              <a:gdLst>
                <a:gd name="T0" fmla="*/ 402 w 405"/>
                <a:gd name="T1" fmla="*/ 13 h 120"/>
                <a:gd name="T2" fmla="*/ 400 w 405"/>
                <a:gd name="T3" fmla="*/ 12 h 120"/>
                <a:gd name="T4" fmla="*/ 397 w 405"/>
                <a:gd name="T5" fmla="*/ 13 h 120"/>
                <a:gd name="T6" fmla="*/ 387 w 405"/>
                <a:gd name="T7" fmla="*/ 7 h 120"/>
                <a:gd name="T8" fmla="*/ 361 w 405"/>
                <a:gd name="T9" fmla="*/ 0 h 120"/>
                <a:gd name="T10" fmla="*/ 307 w 405"/>
                <a:gd name="T11" fmla="*/ 60 h 120"/>
                <a:gd name="T12" fmla="*/ 360 w 405"/>
                <a:gd name="T13" fmla="*/ 119 h 120"/>
                <a:gd name="T14" fmla="*/ 401 w 405"/>
                <a:gd name="T15" fmla="*/ 104 h 120"/>
                <a:gd name="T16" fmla="*/ 402 w 405"/>
                <a:gd name="T17" fmla="*/ 104 h 120"/>
                <a:gd name="T18" fmla="*/ 404 w 405"/>
                <a:gd name="T19" fmla="*/ 104 h 120"/>
                <a:gd name="T20" fmla="*/ 389 w 405"/>
                <a:gd name="T21" fmla="*/ 85 h 120"/>
                <a:gd name="T22" fmla="*/ 388 w 405"/>
                <a:gd name="T23" fmla="*/ 85 h 120"/>
                <a:gd name="T24" fmla="*/ 388 w 405"/>
                <a:gd name="T25" fmla="*/ 88 h 120"/>
                <a:gd name="T26" fmla="*/ 361 w 405"/>
                <a:gd name="T27" fmla="*/ 103 h 120"/>
                <a:gd name="T28" fmla="*/ 326 w 405"/>
                <a:gd name="T29" fmla="*/ 59 h 120"/>
                <a:gd name="T30" fmla="*/ 361 w 405"/>
                <a:gd name="T31" fmla="*/ 16 h 120"/>
                <a:gd name="T32" fmla="*/ 387 w 405"/>
                <a:gd name="T33" fmla="*/ 29 h 120"/>
                <a:gd name="T34" fmla="*/ 387 w 405"/>
                <a:gd name="T35" fmla="*/ 32 h 120"/>
                <a:gd name="T36" fmla="*/ 389 w 405"/>
                <a:gd name="T37" fmla="*/ 33 h 120"/>
                <a:gd name="T38" fmla="*/ 402 w 405"/>
                <a:gd name="T39" fmla="*/ 13 h 120"/>
                <a:gd name="T40" fmla="*/ 156 w 405"/>
                <a:gd name="T41" fmla="*/ 106 h 120"/>
                <a:gd name="T42" fmla="*/ 158 w 405"/>
                <a:gd name="T43" fmla="*/ 106 h 120"/>
                <a:gd name="T44" fmla="*/ 160 w 405"/>
                <a:gd name="T45" fmla="*/ 105 h 120"/>
                <a:gd name="T46" fmla="*/ 204 w 405"/>
                <a:gd name="T47" fmla="*/ 119 h 120"/>
                <a:gd name="T48" fmla="*/ 246 w 405"/>
                <a:gd name="T49" fmla="*/ 83 h 120"/>
                <a:gd name="T50" fmla="*/ 178 w 405"/>
                <a:gd name="T51" fmla="*/ 33 h 120"/>
                <a:gd name="T52" fmla="*/ 202 w 405"/>
                <a:gd name="T53" fmla="*/ 16 h 120"/>
                <a:gd name="T54" fmla="*/ 231 w 405"/>
                <a:gd name="T55" fmla="*/ 31 h 120"/>
                <a:gd name="T56" fmla="*/ 231 w 405"/>
                <a:gd name="T57" fmla="*/ 32 h 120"/>
                <a:gd name="T58" fmla="*/ 233 w 405"/>
                <a:gd name="T59" fmla="*/ 33 h 120"/>
                <a:gd name="T60" fmla="*/ 244 w 405"/>
                <a:gd name="T61" fmla="*/ 9 h 120"/>
                <a:gd name="T62" fmla="*/ 243 w 405"/>
                <a:gd name="T63" fmla="*/ 9 h 120"/>
                <a:gd name="T64" fmla="*/ 239 w 405"/>
                <a:gd name="T65" fmla="*/ 11 h 120"/>
                <a:gd name="T66" fmla="*/ 228 w 405"/>
                <a:gd name="T67" fmla="*/ 5 h 120"/>
                <a:gd name="T68" fmla="*/ 203 w 405"/>
                <a:gd name="T69" fmla="*/ 0 h 120"/>
                <a:gd name="T70" fmla="*/ 160 w 405"/>
                <a:gd name="T71" fmla="*/ 34 h 120"/>
                <a:gd name="T72" fmla="*/ 227 w 405"/>
                <a:gd name="T73" fmla="*/ 84 h 120"/>
                <a:gd name="T74" fmla="*/ 205 w 405"/>
                <a:gd name="T75" fmla="*/ 103 h 120"/>
                <a:gd name="T76" fmla="*/ 169 w 405"/>
                <a:gd name="T77" fmla="*/ 86 h 120"/>
                <a:gd name="T78" fmla="*/ 169 w 405"/>
                <a:gd name="T79" fmla="*/ 84 h 120"/>
                <a:gd name="T80" fmla="*/ 168 w 405"/>
                <a:gd name="T81" fmla="*/ 83 h 120"/>
                <a:gd name="T82" fmla="*/ 156 w 405"/>
                <a:gd name="T83" fmla="*/ 106 h 120"/>
                <a:gd name="T84" fmla="*/ 94 w 405"/>
                <a:gd name="T85" fmla="*/ 13 h 120"/>
                <a:gd name="T86" fmla="*/ 92 w 405"/>
                <a:gd name="T87" fmla="*/ 12 h 120"/>
                <a:gd name="T88" fmla="*/ 90 w 405"/>
                <a:gd name="T89" fmla="*/ 13 h 120"/>
                <a:gd name="T90" fmla="*/ 79 w 405"/>
                <a:gd name="T91" fmla="*/ 7 h 120"/>
                <a:gd name="T92" fmla="*/ 53 w 405"/>
                <a:gd name="T93" fmla="*/ 0 h 120"/>
                <a:gd name="T94" fmla="*/ 0 w 405"/>
                <a:gd name="T95" fmla="*/ 60 h 120"/>
                <a:gd name="T96" fmla="*/ 53 w 405"/>
                <a:gd name="T97" fmla="*/ 119 h 120"/>
                <a:gd name="T98" fmla="*/ 93 w 405"/>
                <a:gd name="T99" fmla="*/ 104 h 120"/>
                <a:gd name="T100" fmla="*/ 95 w 405"/>
                <a:gd name="T101" fmla="*/ 104 h 120"/>
                <a:gd name="T102" fmla="*/ 96 w 405"/>
                <a:gd name="T103" fmla="*/ 104 h 120"/>
                <a:gd name="T104" fmla="*/ 82 w 405"/>
                <a:gd name="T105" fmla="*/ 85 h 120"/>
                <a:gd name="T106" fmla="*/ 80 w 405"/>
                <a:gd name="T107" fmla="*/ 85 h 120"/>
                <a:gd name="T108" fmla="*/ 81 w 405"/>
                <a:gd name="T109" fmla="*/ 88 h 120"/>
                <a:gd name="T110" fmla="*/ 54 w 405"/>
                <a:gd name="T111" fmla="*/ 103 h 120"/>
                <a:gd name="T112" fmla="*/ 19 w 405"/>
                <a:gd name="T113" fmla="*/ 59 h 120"/>
                <a:gd name="T114" fmla="*/ 53 w 405"/>
                <a:gd name="T115" fmla="*/ 16 h 120"/>
                <a:gd name="T116" fmla="*/ 79 w 405"/>
                <a:gd name="T117" fmla="*/ 29 h 120"/>
                <a:gd name="T118" fmla="*/ 79 w 405"/>
                <a:gd name="T119" fmla="*/ 32 h 120"/>
                <a:gd name="T120" fmla="*/ 81 w 405"/>
                <a:gd name="T121" fmla="*/ 33 h 120"/>
                <a:gd name="T122" fmla="*/ 94 w 405"/>
                <a:gd name="T12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120">
                  <a:moveTo>
                    <a:pt x="402" y="13"/>
                  </a:moveTo>
                  <a:lnTo>
                    <a:pt x="400" y="12"/>
                  </a:lnTo>
                  <a:cubicBezTo>
                    <a:pt x="399" y="12"/>
                    <a:pt x="399" y="13"/>
                    <a:pt x="397" y="13"/>
                  </a:cubicBezTo>
                  <a:cubicBezTo>
                    <a:pt x="396" y="13"/>
                    <a:pt x="392" y="10"/>
                    <a:pt x="387" y="7"/>
                  </a:cubicBezTo>
                  <a:cubicBezTo>
                    <a:pt x="381" y="3"/>
                    <a:pt x="372" y="0"/>
                    <a:pt x="361" y="0"/>
                  </a:cubicBezTo>
                  <a:cubicBezTo>
                    <a:pt x="326" y="0"/>
                    <a:pt x="307" y="29"/>
                    <a:pt x="307" y="60"/>
                  </a:cubicBezTo>
                  <a:cubicBezTo>
                    <a:pt x="307" y="91"/>
                    <a:pt x="326" y="119"/>
                    <a:pt x="360" y="119"/>
                  </a:cubicBezTo>
                  <a:cubicBezTo>
                    <a:pt x="387" y="119"/>
                    <a:pt x="394" y="104"/>
                    <a:pt x="401" y="104"/>
                  </a:cubicBezTo>
                  <a:cubicBezTo>
                    <a:pt x="402" y="104"/>
                    <a:pt x="402" y="104"/>
                    <a:pt x="402" y="104"/>
                  </a:cubicBezTo>
                  <a:lnTo>
                    <a:pt x="404" y="104"/>
                  </a:lnTo>
                  <a:lnTo>
                    <a:pt x="389" y="85"/>
                  </a:lnTo>
                  <a:lnTo>
                    <a:pt x="388" y="85"/>
                  </a:lnTo>
                  <a:cubicBezTo>
                    <a:pt x="388" y="86"/>
                    <a:pt x="388" y="87"/>
                    <a:pt x="388" y="88"/>
                  </a:cubicBezTo>
                  <a:cubicBezTo>
                    <a:pt x="388" y="96"/>
                    <a:pt x="375" y="104"/>
                    <a:pt x="361" y="103"/>
                  </a:cubicBezTo>
                  <a:cubicBezTo>
                    <a:pt x="336" y="103"/>
                    <a:pt x="326" y="82"/>
                    <a:pt x="326" y="59"/>
                  </a:cubicBezTo>
                  <a:cubicBezTo>
                    <a:pt x="326" y="38"/>
                    <a:pt x="337" y="16"/>
                    <a:pt x="361" y="16"/>
                  </a:cubicBezTo>
                  <a:cubicBezTo>
                    <a:pt x="374" y="16"/>
                    <a:pt x="387" y="23"/>
                    <a:pt x="387" y="29"/>
                  </a:cubicBezTo>
                  <a:cubicBezTo>
                    <a:pt x="387" y="31"/>
                    <a:pt x="387" y="32"/>
                    <a:pt x="387" y="32"/>
                  </a:cubicBezTo>
                  <a:lnTo>
                    <a:pt x="389" y="33"/>
                  </a:lnTo>
                  <a:lnTo>
                    <a:pt x="402" y="13"/>
                  </a:lnTo>
                  <a:close/>
                  <a:moveTo>
                    <a:pt x="156" y="106"/>
                  </a:moveTo>
                  <a:lnTo>
                    <a:pt x="158" y="106"/>
                  </a:lnTo>
                  <a:cubicBezTo>
                    <a:pt x="159" y="106"/>
                    <a:pt x="160" y="105"/>
                    <a:pt x="160" y="105"/>
                  </a:cubicBezTo>
                  <a:cubicBezTo>
                    <a:pt x="162" y="105"/>
                    <a:pt x="175" y="119"/>
                    <a:pt x="204" y="119"/>
                  </a:cubicBezTo>
                  <a:cubicBezTo>
                    <a:pt x="229" y="119"/>
                    <a:pt x="246" y="105"/>
                    <a:pt x="246" y="83"/>
                  </a:cubicBezTo>
                  <a:cubicBezTo>
                    <a:pt x="246" y="36"/>
                    <a:pt x="178" y="59"/>
                    <a:pt x="178" y="33"/>
                  </a:cubicBezTo>
                  <a:cubicBezTo>
                    <a:pt x="178" y="24"/>
                    <a:pt x="184" y="16"/>
                    <a:pt x="202" y="16"/>
                  </a:cubicBezTo>
                  <a:cubicBezTo>
                    <a:pt x="216" y="16"/>
                    <a:pt x="231" y="22"/>
                    <a:pt x="231" y="31"/>
                  </a:cubicBezTo>
                  <a:lnTo>
                    <a:pt x="231" y="32"/>
                  </a:lnTo>
                  <a:lnTo>
                    <a:pt x="233" y="33"/>
                  </a:lnTo>
                  <a:lnTo>
                    <a:pt x="244" y="9"/>
                  </a:lnTo>
                  <a:lnTo>
                    <a:pt x="243" y="9"/>
                  </a:lnTo>
                  <a:cubicBezTo>
                    <a:pt x="241" y="10"/>
                    <a:pt x="240" y="11"/>
                    <a:pt x="239" y="11"/>
                  </a:cubicBezTo>
                  <a:cubicBezTo>
                    <a:pt x="237" y="11"/>
                    <a:pt x="234" y="8"/>
                    <a:pt x="228" y="5"/>
                  </a:cubicBezTo>
                  <a:cubicBezTo>
                    <a:pt x="222" y="3"/>
                    <a:pt x="215" y="0"/>
                    <a:pt x="203" y="0"/>
                  </a:cubicBezTo>
                  <a:cubicBezTo>
                    <a:pt x="178" y="0"/>
                    <a:pt x="160" y="12"/>
                    <a:pt x="160" y="34"/>
                  </a:cubicBezTo>
                  <a:cubicBezTo>
                    <a:pt x="160" y="79"/>
                    <a:pt x="227" y="55"/>
                    <a:pt x="227" y="84"/>
                  </a:cubicBezTo>
                  <a:cubicBezTo>
                    <a:pt x="227" y="97"/>
                    <a:pt x="218" y="103"/>
                    <a:pt x="205" y="103"/>
                  </a:cubicBezTo>
                  <a:cubicBezTo>
                    <a:pt x="189" y="103"/>
                    <a:pt x="169" y="94"/>
                    <a:pt x="169" y="86"/>
                  </a:cubicBezTo>
                  <a:cubicBezTo>
                    <a:pt x="169" y="85"/>
                    <a:pt x="169" y="84"/>
                    <a:pt x="169" y="84"/>
                  </a:cubicBezTo>
                  <a:lnTo>
                    <a:pt x="168" y="83"/>
                  </a:lnTo>
                  <a:lnTo>
                    <a:pt x="156" y="106"/>
                  </a:lnTo>
                  <a:close/>
                  <a:moveTo>
                    <a:pt x="94" y="13"/>
                  </a:moveTo>
                  <a:lnTo>
                    <a:pt x="92" y="12"/>
                  </a:lnTo>
                  <a:cubicBezTo>
                    <a:pt x="92" y="12"/>
                    <a:pt x="91" y="13"/>
                    <a:pt x="90" y="13"/>
                  </a:cubicBezTo>
                  <a:cubicBezTo>
                    <a:pt x="88" y="13"/>
                    <a:pt x="85" y="10"/>
                    <a:pt x="79" y="7"/>
                  </a:cubicBezTo>
                  <a:cubicBezTo>
                    <a:pt x="73" y="3"/>
                    <a:pt x="65" y="0"/>
                    <a:pt x="53" y="0"/>
                  </a:cubicBezTo>
                  <a:cubicBezTo>
                    <a:pt x="19" y="0"/>
                    <a:pt x="0" y="29"/>
                    <a:pt x="0" y="60"/>
                  </a:cubicBezTo>
                  <a:cubicBezTo>
                    <a:pt x="0" y="91"/>
                    <a:pt x="19" y="119"/>
                    <a:pt x="53" y="119"/>
                  </a:cubicBezTo>
                  <a:cubicBezTo>
                    <a:pt x="79" y="119"/>
                    <a:pt x="87" y="104"/>
                    <a:pt x="93" y="104"/>
                  </a:cubicBezTo>
                  <a:cubicBezTo>
                    <a:pt x="94" y="104"/>
                    <a:pt x="95" y="104"/>
                    <a:pt x="95" y="104"/>
                  </a:cubicBezTo>
                  <a:lnTo>
                    <a:pt x="96" y="104"/>
                  </a:lnTo>
                  <a:lnTo>
                    <a:pt x="82" y="85"/>
                  </a:lnTo>
                  <a:lnTo>
                    <a:pt x="80" y="85"/>
                  </a:lnTo>
                  <a:cubicBezTo>
                    <a:pt x="81" y="86"/>
                    <a:pt x="81" y="87"/>
                    <a:pt x="81" y="88"/>
                  </a:cubicBezTo>
                  <a:cubicBezTo>
                    <a:pt x="81" y="96"/>
                    <a:pt x="67" y="104"/>
                    <a:pt x="54" y="103"/>
                  </a:cubicBezTo>
                  <a:cubicBezTo>
                    <a:pt x="29" y="103"/>
                    <a:pt x="19" y="82"/>
                    <a:pt x="19" y="59"/>
                  </a:cubicBezTo>
                  <a:cubicBezTo>
                    <a:pt x="19" y="38"/>
                    <a:pt x="29" y="16"/>
                    <a:pt x="53" y="16"/>
                  </a:cubicBezTo>
                  <a:cubicBezTo>
                    <a:pt x="66" y="16"/>
                    <a:pt x="79" y="23"/>
                    <a:pt x="79" y="29"/>
                  </a:cubicBezTo>
                  <a:cubicBezTo>
                    <a:pt x="79" y="31"/>
                    <a:pt x="79" y="32"/>
                    <a:pt x="79" y="32"/>
                  </a:cubicBezTo>
                  <a:lnTo>
                    <a:pt x="81" y="33"/>
                  </a:lnTo>
                  <a:lnTo>
                    <a:pt x="94" y="13"/>
                  </a:lnTo>
                  <a:close/>
                </a:path>
              </a:pathLst>
            </a:custGeom>
            <a:solidFill>
              <a:schemeClr val="accent3"/>
            </a:solidFill>
            <a:ln>
              <a:noFill/>
            </a:ln>
            <a:effectLst/>
          </p:spPr>
          <p:txBody>
            <a:bodyPr wrap="none" anchor="ctr"/>
            <a:lstStyle/>
            <a:p>
              <a:endParaRPr lang="en-US"/>
            </a:p>
          </p:txBody>
        </p:sp>
      </p:grpSp>
      <p:sp>
        <p:nvSpPr>
          <p:cNvPr id="13" name="Rectangle 12"/>
          <p:cNvSpPr/>
          <p:nvPr/>
        </p:nvSpPr>
        <p:spPr>
          <a:xfrm>
            <a:off x="6076949" y="6693882"/>
            <a:ext cx="6115050" cy="16411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14" name="Rectangle 13"/>
          <p:cNvSpPr/>
          <p:nvPr/>
        </p:nvSpPr>
        <p:spPr>
          <a:xfrm>
            <a:off x="9110217" y="6693882"/>
            <a:ext cx="3081783" cy="16411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
        <p:nvSpPr>
          <p:cNvPr id="2" name="Rectangle 1"/>
          <p:cNvSpPr/>
          <p:nvPr/>
        </p:nvSpPr>
        <p:spPr>
          <a:xfrm>
            <a:off x="-1" y="6693882"/>
            <a:ext cx="6083301" cy="1641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a:endParaRPr>
          </a:p>
        </p:txBody>
      </p:sp>
    </p:spTree>
  </p:cSld>
  <p:clrMap bg1="lt1" tx1="dk1" bg2="lt2" tx2="dk2" accent1="accent1" accent2="accent2" accent3="accent3" accent4="accent4" accent5="accent5" accent6="accent6" hlink="hlink" folHlink="folHlink"/>
  <p:sldLayoutIdLst>
    <p:sldLayoutId id="2147483695" r:id="rId1"/>
    <p:sldLayoutId id="2147483737" r:id="rId2"/>
    <p:sldLayoutId id="2147483697" r:id="rId3"/>
    <p:sldLayoutId id="2147483698" r:id="rId4"/>
    <p:sldLayoutId id="2147483699" r:id="rId5"/>
    <p:sldLayoutId id="2147483700" r:id="rId6"/>
    <p:sldLayoutId id="2147483721" r:id="rId7"/>
    <p:sldLayoutId id="2147483701" r:id="rId8"/>
    <p:sldLayoutId id="2147483702" r:id="rId9"/>
    <p:sldLayoutId id="2147483703" r:id="rId10"/>
    <p:sldLayoutId id="2147483704" r:id="rId11"/>
    <p:sldLayoutId id="2147483730" r:id="rId12"/>
    <p:sldLayoutId id="2147483731" r:id="rId13"/>
    <p:sldLayoutId id="2147483732" r:id="rId14"/>
    <p:sldLayoutId id="2147483705" r:id="rId15"/>
    <p:sldLayoutId id="2147483706" r:id="rId16"/>
    <p:sldLayoutId id="2147483733" r:id="rId17"/>
    <p:sldLayoutId id="2147483734" r:id="rId18"/>
    <p:sldLayoutId id="2147483735" r:id="rId19"/>
    <p:sldLayoutId id="2147483736" r:id="rId20"/>
    <p:sldLayoutId id="2147483718" r:id="rId21"/>
    <p:sldLayoutId id="2147483725" r:id="rId22"/>
    <p:sldLayoutId id="2147483726" r:id="rId23"/>
    <p:sldLayoutId id="2147483727" r:id="rId24"/>
    <p:sldLayoutId id="2147483738" r:id="rId25"/>
    <p:sldLayoutId id="2147483728" r:id="rId26"/>
    <p:sldLayoutId id="2147483722" r:id="rId27"/>
    <p:sldLayoutId id="2147483743" r:id="rId28"/>
    <p:sldLayoutId id="2147483744" r:id="rId29"/>
    <p:sldLayoutId id="2147483747" r:id="rId30"/>
    <p:sldLayoutId id="2147483748" r:id="rId31"/>
  </p:sldLayoutIdLst>
  <p:hf hdr="0" ftr="0"/>
  <p:txStyles>
    <p:titleStyle>
      <a:lvl1pPr algn="l" defTabSz="457200" rtl="0" eaLnBrk="1" fontAlgn="base" hangingPunct="1">
        <a:spcBef>
          <a:spcPct val="0"/>
        </a:spcBef>
        <a:spcAft>
          <a:spcPct val="0"/>
        </a:spcAft>
        <a:defRPr sz="2800" b="1" kern="1200">
          <a:solidFill>
            <a:schemeClr val="tx1"/>
          </a:solidFill>
          <a:latin typeface="Corbel"/>
          <a:ea typeface="ＭＳ Ｐゴシック" charset="0"/>
          <a:cs typeface="Corbel"/>
        </a:defRPr>
      </a:lvl1pPr>
      <a:lvl2pPr algn="l" defTabSz="457200" rtl="0" eaLnBrk="1" fontAlgn="base" hangingPunct="1">
        <a:spcBef>
          <a:spcPct val="0"/>
        </a:spcBef>
        <a:spcAft>
          <a:spcPct val="0"/>
        </a:spcAft>
        <a:defRPr sz="2800" b="1">
          <a:solidFill>
            <a:srgbClr val="094C5F"/>
          </a:solidFill>
          <a:latin typeface="Candara" charset="0"/>
          <a:ea typeface="ＭＳ Ｐゴシック" charset="0"/>
        </a:defRPr>
      </a:lvl2pPr>
      <a:lvl3pPr algn="l" defTabSz="457200" rtl="0" eaLnBrk="1" fontAlgn="base" hangingPunct="1">
        <a:spcBef>
          <a:spcPct val="0"/>
        </a:spcBef>
        <a:spcAft>
          <a:spcPct val="0"/>
        </a:spcAft>
        <a:defRPr sz="2800" b="1">
          <a:solidFill>
            <a:srgbClr val="094C5F"/>
          </a:solidFill>
          <a:latin typeface="Candara" charset="0"/>
          <a:ea typeface="ＭＳ Ｐゴシック" charset="0"/>
        </a:defRPr>
      </a:lvl3pPr>
      <a:lvl4pPr algn="l" defTabSz="457200" rtl="0" eaLnBrk="1" fontAlgn="base" hangingPunct="1">
        <a:spcBef>
          <a:spcPct val="0"/>
        </a:spcBef>
        <a:spcAft>
          <a:spcPct val="0"/>
        </a:spcAft>
        <a:defRPr sz="2800" b="1">
          <a:solidFill>
            <a:srgbClr val="094C5F"/>
          </a:solidFill>
          <a:latin typeface="Candara" charset="0"/>
          <a:ea typeface="ＭＳ Ｐゴシック" charset="0"/>
        </a:defRPr>
      </a:lvl4pPr>
      <a:lvl5pPr algn="l" defTabSz="457200" rtl="0" eaLnBrk="1" fontAlgn="base" hangingPunct="1">
        <a:spcBef>
          <a:spcPct val="0"/>
        </a:spcBef>
        <a:spcAft>
          <a:spcPct val="0"/>
        </a:spcAft>
        <a:defRPr sz="2800" b="1">
          <a:solidFill>
            <a:srgbClr val="094C5F"/>
          </a:solidFill>
          <a:latin typeface="Candara" charset="0"/>
          <a:ea typeface="ＭＳ Ｐゴシック" charset="0"/>
        </a:defRPr>
      </a:lvl5pPr>
      <a:lvl6pPr marL="457200" algn="l" defTabSz="457200" rtl="0" eaLnBrk="1" fontAlgn="base" hangingPunct="1">
        <a:spcBef>
          <a:spcPct val="0"/>
        </a:spcBef>
        <a:spcAft>
          <a:spcPct val="0"/>
        </a:spcAft>
        <a:defRPr sz="2800" b="1">
          <a:solidFill>
            <a:srgbClr val="094C5F"/>
          </a:solidFill>
          <a:latin typeface="Candara" charset="0"/>
          <a:ea typeface="ＭＳ Ｐゴシック" charset="0"/>
        </a:defRPr>
      </a:lvl6pPr>
      <a:lvl7pPr marL="914400" algn="l" defTabSz="457200" rtl="0" eaLnBrk="1" fontAlgn="base" hangingPunct="1">
        <a:spcBef>
          <a:spcPct val="0"/>
        </a:spcBef>
        <a:spcAft>
          <a:spcPct val="0"/>
        </a:spcAft>
        <a:defRPr sz="2800" b="1">
          <a:solidFill>
            <a:srgbClr val="094C5F"/>
          </a:solidFill>
          <a:latin typeface="Candara" charset="0"/>
          <a:ea typeface="ＭＳ Ｐゴシック" charset="0"/>
        </a:defRPr>
      </a:lvl7pPr>
      <a:lvl8pPr marL="1371600" algn="l" defTabSz="457200" rtl="0" eaLnBrk="1" fontAlgn="base" hangingPunct="1">
        <a:spcBef>
          <a:spcPct val="0"/>
        </a:spcBef>
        <a:spcAft>
          <a:spcPct val="0"/>
        </a:spcAft>
        <a:defRPr sz="2800" b="1">
          <a:solidFill>
            <a:srgbClr val="094C5F"/>
          </a:solidFill>
          <a:latin typeface="Candara" charset="0"/>
          <a:ea typeface="ＭＳ Ｐゴシック" charset="0"/>
        </a:defRPr>
      </a:lvl8pPr>
      <a:lvl9pPr marL="1828800" algn="l" defTabSz="457200" rtl="0" eaLnBrk="1" fontAlgn="base" hangingPunct="1">
        <a:spcBef>
          <a:spcPct val="0"/>
        </a:spcBef>
        <a:spcAft>
          <a:spcPct val="0"/>
        </a:spcAft>
        <a:defRPr sz="2800" b="1">
          <a:solidFill>
            <a:srgbClr val="094C5F"/>
          </a:solidFill>
          <a:latin typeface="Candara" charset="0"/>
          <a:ea typeface="ＭＳ Ｐゴシック" charset="0"/>
        </a:defRPr>
      </a:lvl9pPr>
    </p:titleStyle>
    <p:bodyStyle>
      <a:lvl1pPr marL="196850" indent="-196850" algn="l" defTabSz="457200" rtl="0" eaLnBrk="1" fontAlgn="base" hangingPunct="1">
        <a:lnSpc>
          <a:spcPct val="110000"/>
        </a:lnSpc>
        <a:spcBef>
          <a:spcPts val="1200"/>
        </a:spcBef>
        <a:spcAft>
          <a:spcPct val="0"/>
        </a:spcAft>
        <a:buFont typeface="Arial" charset="0"/>
        <a:buChar char="•"/>
        <a:defRPr sz="2400" kern="1200">
          <a:solidFill>
            <a:schemeClr val="accent3">
              <a:lumMod val="75000"/>
            </a:schemeClr>
          </a:solidFill>
          <a:latin typeface="Corbel"/>
          <a:ea typeface="ＭＳ Ｐゴシック" charset="0"/>
          <a:cs typeface="Corbel"/>
        </a:defRPr>
      </a:lvl1pPr>
      <a:lvl2pPr marL="347663" algn="l" defTabSz="457200" rtl="0" eaLnBrk="1" fontAlgn="base" hangingPunct="1">
        <a:spcBef>
          <a:spcPct val="20000"/>
        </a:spcBef>
        <a:spcAft>
          <a:spcPct val="0"/>
        </a:spcAft>
        <a:buFont typeface="Courier New" charset="0"/>
        <a:defRPr sz="2000" kern="1200">
          <a:solidFill>
            <a:schemeClr val="accent3">
              <a:lumMod val="75000"/>
            </a:schemeClr>
          </a:solidFill>
          <a:latin typeface="Corbel"/>
          <a:ea typeface="ＭＳ Ｐゴシック" charset="0"/>
          <a:cs typeface="Corbel"/>
        </a:defRPr>
      </a:lvl2pPr>
      <a:lvl3pPr marL="1143000" algn="l" defTabSz="457200" rtl="0" eaLnBrk="1" fontAlgn="base" hangingPunct="1">
        <a:spcBef>
          <a:spcPts val="200"/>
        </a:spcBef>
        <a:spcAft>
          <a:spcPct val="0"/>
        </a:spcAft>
        <a:defRPr sz="1800" kern="1200">
          <a:solidFill>
            <a:schemeClr val="accent3">
              <a:lumMod val="75000"/>
            </a:schemeClr>
          </a:solidFill>
          <a:latin typeface="Corbel"/>
          <a:ea typeface="ＭＳ Ｐゴシック" charset="0"/>
          <a:cs typeface="Corbel"/>
        </a:defRPr>
      </a:lvl3pPr>
      <a:lvl4pPr marL="1600200" indent="-122238" algn="l" defTabSz="457200" rtl="0" eaLnBrk="1" fontAlgn="base" hangingPunct="1">
        <a:spcBef>
          <a:spcPct val="20000"/>
        </a:spcBef>
        <a:spcAft>
          <a:spcPct val="0"/>
        </a:spcAft>
        <a:buFont typeface="Wingdings" charset="0"/>
        <a:buChar char="§"/>
        <a:defRPr sz="1600" kern="1200">
          <a:solidFill>
            <a:schemeClr val="accent3">
              <a:lumMod val="75000"/>
            </a:schemeClr>
          </a:solidFill>
          <a:latin typeface="Corbel"/>
          <a:ea typeface="ＭＳ Ｐゴシック" charset="0"/>
          <a:cs typeface="Corbel"/>
        </a:defRPr>
      </a:lvl4pPr>
      <a:lvl5pPr marL="2057400" indent="-122238" algn="l" defTabSz="457200" rtl="0" eaLnBrk="1" fontAlgn="base" hangingPunct="1">
        <a:spcBef>
          <a:spcPct val="20000"/>
        </a:spcBef>
        <a:spcAft>
          <a:spcPct val="0"/>
        </a:spcAft>
        <a:buFont typeface="Arial" charset="0"/>
        <a:buChar char="»"/>
        <a:defRPr sz="1100" kern="1200">
          <a:solidFill>
            <a:schemeClr val="tx1"/>
          </a:solidFill>
          <a:latin typeface="Verdana"/>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mybinder.org/" TargetMode="External"/><Relationship Id="rId5" Type="http://schemas.openxmlformats.org/officeDocument/2006/relationships/hyperlink" Target="https://coderefinery.github.io/jupyter/" TargetMode="External"/><Relationship Id="rId4" Type="http://schemas.openxmlformats.org/officeDocument/2006/relationships/image" Target="../media/image64.jpe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35.jpe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3" Type="http://schemas.openxmlformats.org/officeDocument/2006/relationships/image" Target="../media/image47.jpeg"/><Relationship Id="rId7" Type="http://schemas.openxmlformats.org/officeDocument/2006/relationships/image" Target="../media/image64.jpeg"/><Relationship Id="rId12" Type="http://schemas.openxmlformats.org/officeDocument/2006/relationships/image" Target="../media/image68.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67.png"/><Relationship Id="rId5" Type="http://schemas.openxmlformats.org/officeDocument/2006/relationships/image" Target="../media/image60.jpeg"/><Relationship Id="rId15" Type="http://schemas.openxmlformats.org/officeDocument/2006/relationships/image" Target="../media/image75.png"/><Relationship Id="rId10" Type="http://schemas.openxmlformats.org/officeDocument/2006/relationships/image" Target="../media/image50.png"/><Relationship Id="rId4" Type="http://schemas.openxmlformats.org/officeDocument/2006/relationships/image" Target="../media/image59.png"/><Relationship Id="rId9" Type="http://schemas.openxmlformats.org/officeDocument/2006/relationships/image" Target="../media/image49.png"/><Relationship Id="rId14" Type="http://schemas.openxmlformats.org/officeDocument/2006/relationships/image" Target="../media/image73.png"/></Relationships>
</file>

<file path=ppt/slides/_rels/slide14.xml.rels><?xml version="1.0" encoding="UTF-8" standalone="yes"?>
<Relationships xmlns="http://schemas.openxmlformats.org/package/2006/relationships"><Relationship Id="rId8" Type="http://schemas.openxmlformats.org/officeDocument/2006/relationships/hyperlink" Target="https://coderefinery.github.io/reproducible-research/04-workflow-management/" TargetMode="External"/><Relationship Id="rId3" Type="http://schemas.openxmlformats.org/officeDocument/2006/relationships/hyperlink" Target="https://coderefinery.github.io/2021-05-10-workshop/" TargetMode="External"/><Relationship Id="rId7" Type="http://schemas.openxmlformats.org/officeDocument/2006/relationships/hyperlink" Target="https://coderefinery.github.io/reproducible-research/07-docker/" TargetMode="External"/><Relationship Id="rId2" Type="http://schemas.openxmlformats.org/officeDocument/2006/relationships/hyperlink" Target="mailto:servicedesk@csc.fi" TargetMode="External"/><Relationship Id="rId1" Type="http://schemas.openxmlformats.org/officeDocument/2006/relationships/slideLayout" Target="../slideLayouts/slideLayout3.xml"/><Relationship Id="rId6" Type="http://schemas.openxmlformats.org/officeDocument/2006/relationships/hyperlink" Target="https://coderefinery.github.io/jupyter/" TargetMode="External"/><Relationship Id="rId11" Type="http://schemas.openxmlformats.org/officeDocument/2006/relationships/image" Target="../media/image77.jpeg"/><Relationship Id="rId5" Type="http://schemas.openxmlformats.org/officeDocument/2006/relationships/hyperlink" Target="https://coderefinery.github.io/reproducible-research/" TargetMode="External"/><Relationship Id="rId10" Type="http://schemas.openxmlformats.org/officeDocument/2006/relationships/image" Target="../media/image35.jpeg"/><Relationship Id="rId4" Type="http://schemas.openxmlformats.org/officeDocument/2006/relationships/hyperlink" Target="https://coderefinery.org/lessons/" TargetMode="External"/><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8.png"/></Relationships>
</file>

<file path=ppt/slides/_rels/slide5.xml.rels><?xml version="1.0" encoding="UTF-8" standalone="yes"?>
<Relationships xmlns="http://schemas.openxmlformats.org/package/2006/relationships"><Relationship Id="rId8" Type="http://schemas.openxmlformats.org/officeDocument/2006/relationships/hyperlink" Target="https://guides.github.com/activities/citable-code/" TargetMode="External"/><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4.svg"/><Relationship Id="rId9" Type="http://schemas.openxmlformats.org/officeDocument/2006/relationships/hyperlink" Target="https://www.softwareheritage.org/save-and-reference-research-softwar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coderefinery.org/lessons/" TargetMode="External"/><Relationship Id="rId7"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60.jpeg"/></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61.png"/><Relationship Id="rId4"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917451" y="2594150"/>
            <a:ext cx="7117956" cy="1397004"/>
          </a:xfrm>
        </p:spPr>
        <p:txBody>
          <a:bodyPr>
            <a:normAutofit fontScale="90000"/>
          </a:bodyPr>
          <a:lstStyle/>
          <a:p>
            <a:r>
              <a:rPr lang="en-US" dirty="0"/>
              <a:t>Some tools you hear about when talking about reproducibility: </a:t>
            </a:r>
            <a:br>
              <a:rPr lang="en-US" dirty="0"/>
            </a:br>
            <a:r>
              <a:rPr lang="en-US" dirty="0"/>
              <a:t>git, containers, notebooks, workflows</a:t>
            </a:r>
            <a:br>
              <a:rPr lang="en-US" dirty="0"/>
            </a:br>
            <a:br>
              <a:rPr lang="en-US" dirty="0"/>
            </a:br>
            <a:r>
              <a:rPr lang="en-US" sz="2400" dirty="0"/>
              <a:t>Maria </a:t>
            </a:r>
            <a:r>
              <a:rPr lang="en-US" sz="2400" dirty="0" err="1"/>
              <a:t>Lehtivaara</a:t>
            </a:r>
            <a:endParaRPr lang="en-US" sz="2400" dirty="0"/>
          </a:p>
        </p:txBody>
      </p:sp>
      <p:sp>
        <p:nvSpPr>
          <p:cNvPr id="10" name="Subtitle 9"/>
          <p:cNvSpPr>
            <a:spLocks noGrp="1"/>
          </p:cNvSpPr>
          <p:nvPr>
            <p:ph type="subTitle" idx="1"/>
          </p:nvPr>
        </p:nvSpPr>
        <p:spPr>
          <a:xfrm>
            <a:off x="3917451" y="4548282"/>
            <a:ext cx="7117956" cy="500237"/>
          </a:xfrm>
        </p:spPr>
        <p:txBody>
          <a:bodyPr/>
          <a:lstStyle/>
          <a:p>
            <a:r>
              <a:rPr lang="fi-FI" dirty="0"/>
              <a:t>23.4.2021 at CSC</a:t>
            </a:r>
            <a:endParaRPr lang="en-US" dirty="0"/>
          </a:p>
        </p:txBody>
      </p:sp>
    </p:spTree>
    <p:extLst>
      <p:ext uri="{BB962C8B-B14F-4D97-AF65-F5344CB8AC3E}">
        <p14:creationId xmlns:p14="http://schemas.microsoft.com/office/powerpoint/2010/main" val="69013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697EA-5333-464E-89B3-57A484152C41}"/>
              </a:ext>
            </a:extLst>
          </p:cNvPr>
          <p:cNvSpPr>
            <a:spLocks noGrp="1"/>
          </p:cNvSpPr>
          <p:nvPr>
            <p:ph type="title"/>
          </p:nvPr>
        </p:nvSpPr>
        <p:spPr/>
        <p:txBody>
          <a:bodyPr/>
          <a:lstStyle/>
          <a:p>
            <a:r>
              <a:rPr lang="en-FI" dirty="0"/>
              <a:t>Jupyter notebooks</a:t>
            </a:r>
          </a:p>
        </p:txBody>
      </p:sp>
      <p:sp>
        <p:nvSpPr>
          <p:cNvPr id="3" name="Content Placeholder 2">
            <a:extLst>
              <a:ext uri="{FF2B5EF4-FFF2-40B4-BE49-F238E27FC236}">
                <a16:creationId xmlns:a16="http://schemas.microsoft.com/office/drawing/2014/main" id="{F8914B91-381A-A844-8182-8B8A6813F15D}"/>
              </a:ext>
            </a:extLst>
          </p:cNvPr>
          <p:cNvSpPr>
            <a:spLocks noGrp="1"/>
          </p:cNvSpPr>
          <p:nvPr>
            <p:ph idx="1"/>
          </p:nvPr>
        </p:nvSpPr>
        <p:spPr>
          <a:xfrm>
            <a:off x="609600" y="1392238"/>
            <a:ext cx="3800344" cy="4457700"/>
          </a:xfrm>
        </p:spPr>
        <p:txBody>
          <a:bodyPr/>
          <a:lstStyle/>
          <a:p>
            <a:r>
              <a:rPr lang="en-GB" dirty="0"/>
              <a:t>“an web-based environment in which users execute code, see what happens, modify and repeat in a kind of iterative conversation between researcher and data”</a:t>
            </a:r>
          </a:p>
          <a:p>
            <a:r>
              <a:rPr lang="en-GB" dirty="0"/>
              <a:t>“</a:t>
            </a:r>
            <a:r>
              <a:rPr lang="en-GB" dirty="0" err="1"/>
              <a:t>Jupyter</a:t>
            </a:r>
            <a:r>
              <a:rPr lang="en-GB" dirty="0"/>
              <a:t>” = </a:t>
            </a:r>
            <a:r>
              <a:rPr lang="en-GB" dirty="0" err="1"/>
              <a:t>Julia+Python+R</a:t>
            </a:r>
            <a:r>
              <a:rPr lang="en-GB" dirty="0"/>
              <a:t>, but nowadays dozens of programming languages</a:t>
            </a:r>
          </a:p>
          <a:p>
            <a:endParaRPr lang="en-FI" dirty="0"/>
          </a:p>
        </p:txBody>
      </p:sp>
      <p:sp>
        <p:nvSpPr>
          <p:cNvPr id="4" name="Date Placeholder 3">
            <a:extLst>
              <a:ext uri="{FF2B5EF4-FFF2-40B4-BE49-F238E27FC236}">
                <a16:creationId xmlns:a16="http://schemas.microsoft.com/office/drawing/2014/main" id="{CC412F82-D69F-7943-8587-397C920A3CF2}"/>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a:p>
        </p:txBody>
      </p:sp>
      <p:sp>
        <p:nvSpPr>
          <p:cNvPr id="5" name="Slide Number Placeholder 4">
            <a:extLst>
              <a:ext uri="{FF2B5EF4-FFF2-40B4-BE49-F238E27FC236}">
                <a16:creationId xmlns:a16="http://schemas.microsoft.com/office/drawing/2014/main" id="{3898795F-E0D1-9542-81BE-BF5BECF16723}"/>
              </a:ext>
            </a:extLst>
          </p:cNvPr>
          <p:cNvSpPr>
            <a:spLocks noGrp="1"/>
          </p:cNvSpPr>
          <p:nvPr>
            <p:ph type="sldNum" sz="quarter" idx="12"/>
          </p:nvPr>
        </p:nvSpPr>
        <p:spPr/>
        <p:txBody>
          <a:bodyPr/>
          <a:lstStyle/>
          <a:p>
            <a:pPr>
              <a:defRPr/>
            </a:pPr>
            <a:fld id="{2BC46539-7FEE-8846-9EF1-6D13C0293C6C}" type="slidenum">
              <a:rPr lang="en-US" smtClean="0"/>
              <a:pPr>
                <a:defRPr/>
              </a:pPr>
              <a:t>10</a:t>
            </a:fld>
            <a:endParaRPr lang="en-US"/>
          </a:p>
        </p:txBody>
      </p:sp>
      <p:pic>
        <p:nvPicPr>
          <p:cNvPr id="9218" name="Picture 2" descr="28 Jupyter Notebook Tips, Tricks, and Shortcuts for Data ...">
            <a:extLst>
              <a:ext uri="{FF2B5EF4-FFF2-40B4-BE49-F238E27FC236}">
                <a16:creationId xmlns:a16="http://schemas.microsoft.com/office/drawing/2014/main" id="{42B75D74-5039-5E4C-8627-1833D6AC6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945" y="800100"/>
            <a:ext cx="7600685"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2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19EF-EBFC-5243-8A17-945A97F8154E}"/>
              </a:ext>
            </a:extLst>
          </p:cNvPr>
          <p:cNvSpPr>
            <a:spLocks noGrp="1"/>
          </p:cNvSpPr>
          <p:nvPr>
            <p:ph type="title"/>
          </p:nvPr>
        </p:nvSpPr>
        <p:spPr/>
        <p:txBody>
          <a:bodyPr/>
          <a:lstStyle/>
          <a:p>
            <a:r>
              <a:rPr lang="en-FI" dirty="0"/>
              <a:t>Jupyter notebooks and (CSC) Notebooks</a:t>
            </a:r>
          </a:p>
        </p:txBody>
      </p:sp>
      <p:sp>
        <p:nvSpPr>
          <p:cNvPr id="3" name="Content Placeholder 2">
            <a:extLst>
              <a:ext uri="{FF2B5EF4-FFF2-40B4-BE49-F238E27FC236}">
                <a16:creationId xmlns:a16="http://schemas.microsoft.com/office/drawing/2014/main" id="{0E19A76A-4238-3E4F-BE75-435481C1AEA7}"/>
              </a:ext>
            </a:extLst>
          </p:cNvPr>
          <p:cNvSpPr>
            <a:spLocks noGrp="1"/>
          </p:cNvSpPr>
          <p:nvPr>
            <p:ph idx="1"/>
          </p:nvPr>
        </p:nvSpPr>
        <p:spPr>
          <a:xfrm>
            <a:off x="609601" y="1257300"/>
            <a:ext cx="8351520" cy="4778375"/>
          </a:xfrm>
        </p:spPr>
        <p:txBody>
          <a:bodyPr/>
          <a:lstStyle/>
          <a:p>
            <a:r>
              <a:rPr lang="en-GB" dirty="0"/>
              <a:t>Use cases:</a:t>
            </a:r>
          </a:p>
          <a:p>
            <a:pPr lvl="1"/>
            <a:r>
              <a:rPr lang="en-GB" dirty="0"/>
              <a:t>Experimenting, testing, data analysis, visualisation  = digital notebook</a:t>
            </a:r>
          </a:p>
          <a:p>
            <a:pPr lvl="1"/>
            <a:r>
              <a:rPr lang="en-GB" dirty="0"/>
              <a:t>Interactive work on HPC clusters</a:t>
            </a:r>
          </a:p>
          <a:p>
            <a:pPr lvl="1"/>
            <a:r>
              <a:rPr lang="en-GB" dirty="0"/>
              <a:t>Sharing and explaining, teaching, learning</a:t>
            </a:r>
          </a:p>
          <a:p>
            <a:pPr lvl="1"/>
            <a:r>
              <a:rPr lang="en-GB" dirty="0"/>
              <a:t>Supplementary information with published articles</a:t>
            </a:r>
          </a:p>
          <a:p>
            <a:r>
              <a:rPr lang="en-GB" dirty="0" err="1"/>
              <a:t>Notebooks.csc.fi</a:t>
            </a:r>
            <a:r>
              <a:rPr lang="en-GB" dirty="0"/>
              <a:t> – our easy-to-use environments for working with data and programming</a:t>
            </a:r>
          </a:p>
          <a:p>
            <a:pPr lvl="1"/>
            <a:r>
              <a:rPr lang="en-GB" dirty="0"/>
              <a:t>Especially handy for trainings</a:t>
            </a:r>
          </a:p>
          <a:p>
            <a:pPr lvl="1"/>
            <a:r>
              <a:rPr lang="en-GB" dirty="0"/>
              <a:t>Ready notebooks for basic R and Python, but also for Machine learning, data science, deep learning…</a:t>
            </a:r>
          </a:p>
          <a:p>
            <a:endParaRPr lang="en-GB" dirty="0"/>
          </a:p>
          <a:p>
            <a:endParaRPr lang="en-FI" dirty="0"/>
          </a:p>
        </p:txBody>
      </p:sp>
      <p:sp>
        <p:nvSpPr>
          <p:cNvPr id="4" name="Date Placeholder 3">
            <a:extLst>
              <a:ext uri="{FF2B5EF4-FFF2-40B4-BE49-F238E27FC236}">
                <a16:creationId xmlns:a16="http://schemas.microsoft.com/office/drawing/2014/main" id="{840F6738-888B-6F41-BD7F-863C74A7E7A8}"/>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a:p>
        </p:txBody>
      </p:sp>
      <p:sp>
        <p:nvSpPr>
          <p:cNvPr id="5" name="Slide Number Placeholder 4">
            <a:extLst>
              <a:ext uri="{FF2B5EF4-FFF2-40B4-BE49-F238E27FC236}">
                <a16:creationId xmlns:a16="http://schemas.microsoft.com/office/drawing/2014/main" id="{F91BB64F-A568-BC41-AD44-0BDADF36F5D0}"/>
              </a:ext>
            </a:extLst>
          </p:cNvPr>
          <p:cNvSpPr>
            <a:spLocks noGrp="1"/>
          </p:cNvSpPr>
          <p:nvPr>
            <p:ph type="sldNum" sz="quarter" idx="12"/>
          </p:nvPr>
        </p:nvSpPr>
        <p:spPr/>
        <p:txBody>
          <a:bodyPr/>
          <a:lstStyle/>
          <a:p>
            <a:pPr>
              <a:defRPr/>
            </a:pPr>
            <a:fld id="{2BC46539-7FEE-8846-9EF1-6D13C0293C6C}" type="slidenum">
              <a:rPr lang="en-US" smtClean="0"/>
              <a:pPr>
                <a:defRPr/>
              </a:pPr>
              <a:t>11</a:t>
            </a:fld>
            <a:endParaRPr lang="en-US"/>
          </a:p>
        </p:txBody>
      </p:sp>
      <p:pic>
        <p:nvPicPr>
          <p:cNvPr id="7" name="Picture 6">
            <a:extLst>
              <a:ext uri="{FF2B5EF4-FFF2-40B4-BE49-F238E27FC236}">
                <a16:creationId xmlns:a16="http://schemas.microsoft.com/office/drawing/2014/main" id="{2E4E3340-A9C6-6C41-B6D7-395CFA526353}"/>
              </a:ext>
            </a:extLst>
          </p:cNvPr>
          <p:cNvPicPr>
            <a:picLocks noChangeAspect="1"/>
          </p:cNvPicPr>
          <p:nvPr/>
        </p:nvPicPr>
        <p:blipFill>
          <a:blip r:embed="rId3"/>
          <a:stretch>
            <a:fillRect/>
          </a:stretch>
        </p:blipFill>
        <p:spPr>
          <a:xfrm>
            <a:off x="9104566" y="4106223"/>
            <a:ext cx="2657475" cy="962437"/>
          </a:xfrm>
          <a:prstGeom prst="rect">
            <a:avLst/>
          </a:prstGeom>
        </p:spPr>
      </p:pic>
      <p:pic>
        <p:nvPicPr>
          <p:cNvPr id="7170" name="Picture 2" descr="IPython 3.0 Released">
            <a:extLst>
              <a:ext uri="{FF2B5EF4-FFF2-40B4-BE49-F238E27FC236}">
                <a16:creationId xmlns:a16="http://schemas.microsoft.com/office/drawing/2014/main" id="{F4E94704-202C-9343-A272-8CE8315D9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0842" y="798543"/>
            <a:ext cx="2528888" cy="23581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CF6C27-69AC-FF45-BBA3-6D0E53E1CC29}"/>
              </a:ext>
            </a:extLst>
          </p:cNvPr>
          <p:cNvSpPr txBox="1"/>
          <p:nvPr/>
        </p:nvSpPr>
        <p:spPr>
          <a:xfrm>
            <a:off x="6881957" y="5999817"/>
            <a:ext cx="5310043" cy="646331"/>
          </a:xfrm>
          <a:prstGeom prst="rect">
            <a:avLst/>
          </a:prstGeom>
          <a:noFill/>
        </p:spPr>
        <p:txBody>
          <a:bodyPr wrap="none" rtlCol="0">
            <a:spAutoFit/>
          </a:bodyPr>
          <a:lstStyle/>
          <a:p>
            <a:r>
              <a:rPr lang="en-GB" dirty="0"/>
              <a:t>Learn more: </a:t>
            </a:r>
            <a:r>
              <a:rPr lang="en-GB" dirty="0">
                <a:hlinkClick r:id="rId5"/>
              </a:rPr>
              <a:t>https://coderefinery.github.io/jupyter/</a:t>
            </a:r>
            <a:endParaRPr lang="en-GB" dirty="0"/>
          </a:p>
          <a:p>
            <a:r>
              <a:rPr lang="en-GB" dirty="0"/>
              <a:t>Share and open your notebooks: </a:t>
            </a:r>
            <a:r>
              <a:rPr lang="en-GB" dirty="0">
                <a:hlinkClick r:id="rId6"/>
              </a:rPr>
              <a:t>https://mybinder.org</a:t>
            </a:r>
            <a:r>
              <a:rPr lang="en-GB" dirty="0"/>
              <a:t> </a:t>
            </a:r>
            <a:endParaRPr lang="en-FI" dirty="0"/>
          </a:p>
        </p:txBody>
      </p:sp>
      <p:pic>
        <p:nvPicPr>
          <p:cNvPr id="13" name="Picture 12">
            <a:extLst>
              <a:ext uri="{FF2B5EF4-FFF2-40B4-BE49-F238E27FC236}">
                <a16:creationId xmlns:a16="http://schemas.microsoft.com/office/drawing/2014/main" id="{7BD65708-A95A-394E-8561-358F3340683F}"/>
              </a:ext>
            </a:extLst>
          </p:cNvPr>
          <p:cNvPicPr>
            <a:picLocks noChangeAspect="1"/>
          </p:cNvPicPr>
          <p:nvPr/>
        </p:nvPicPr>
        <p:blipFill>
          <a:blip r:embed="rId7"/>
          <a:stretch>
            <a:fillRect/>
          </a:stretch>
        </p:blipFill>
        <p:spPr>
          <a:xfrm>
            <a:off x="10053575" y="3147948"/>
            <a:ext cx="1972310" cy="649902"/>
          </a:xfrm>
          <a:prstGeom prst="rect">
            <a:avLst/>
          </a:prstGeom>
        </p:spPr>
      </p:pic>
      <p:cxnSp>
        <p:nvCxnSpPr>
          <p:cNvPr id="15" name="Curved Connector 14">
            <a:extLst>
              <a:ext uri="{FF2B5EF4-FFF2-40B4-BE49-F238E27FC236}">
                <a16:creationId xmlns:a16="http://schemas.microsoft.com/office/drawing/2014/main" id="{C5B14675-3524-084B-AF11-AA421AC8C33E}"/>
              </a:ext>
            </a:extLst>
          </p:cNvPr>
          <p:cNvCxnSpPr>
            <a:cxnSpLocks/>
          </p:cNvCxnSpPr>
          <p:nvPr/>
        </p:nvCxnSpPr>
        <p:spPr>
          <a:xfrm rot="16200000" flipH="1">
            <a:off x="10297415" y="2616725"/>
            <a:ext cx="878203" cy="606427"/>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7E50602-3054-ED4C-8E57-7340DA91616B}"/>
              </a:ext>
            </a:extLst>
          </p:cNvPr>
          <p:cNvSpPr txBox="1"/>
          <p:nvPr/>
        </p:nvSpPr>
        <p:spPr>
          <a:xfrm>
            <a:off x="10654576" y="2522473"/>
            <a:ext cx="1500714" cy="646331"/>
          </a:xfrm>
          <a:prstGeom prst="rect">
            <a:avLst/>
          </a:prstGeom>
          <a:noFill/>
        </p:spPr>
        <p:txBody>
          <a:bodyPr wrap="square" rtlCol="0">
            <a:spAutoFit/>
          </a:bodyPr>
          <a:lstStyle/>
          <a:p>
            <a:pPr algn="ctr"/>
            <a:r>
              <a:rPr lang="fi-FI" dirty="0" err="1"/>
              <a:t>Share</a:t>
            </a:r>
            <a:r>
              <a:rPr lang="fi-FI" dirty="0"/>
              <a:t> &amp; </a:t>
            </a:r>
          </a:p>
          <a:p>
            <a:pPr algn="ctr"/>
            <a:r>
              <a:rPr lang="fi-FI" dirty="0"/>
              <a:t>open</a:t>
            </a:r>
            <a:endParaRPr lang="en-FI" dirty="0"/>
          </a:p>
        </p:txBody>
      </p:sp>
      <p:pic>
        <p:nvPicPr>
          <p:cNvPr id="21" name="Picture 2" descr="CSC – IT Center for Science - Wikipedia">
            <a:extLst>
              <a:ext uri="{FF2B5EF4-FFF2-40B4-BE49-F238E27FC236}">
                <a16:creationId xmlns:a16="http://schemas.microsoft.com/office/drawing/2014/main" id="{7868EF87-C5D7-0F41-9009-D519CD5E31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5361" y="3857947"/>
            <a:ext cx="765869" cy="49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229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31A8-CEB4-B346-BFDE-71CB1FC3786E}"/>
              </a:ext>
            </a:extLst>
          </p:cNvPr>
          <p:cNvSpPr>
            <a:spLocks noGrp="1"/>
          </p:cNvSpPr>
          <p:nvPr>
            <p:ph type="title"/>
          </p:nvPr>
        </p:nvSpPr>
        <p:spPr/>
        <p:txBody>
          <a:bodyPr/>
          <a:lstStyle/>
          <a:p>
            <a:r>
              <a:rPr lang="en-FI" dirty="0"/>
              <a:t>Workflows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28E58D-4FD9-4A42-9ED6-8343BACF3B12}"/>
                  </a:ext>
                </a:extLst>
              </p:cNvPr>
              <p:cNvSpPr>
                <a:spLocks noGrp="1"/>
              </p:cNvSpPr>
              <p:nvPr>
                <p:ph idx="1"/>
              </p:nvPr>
            </p:nvSpPr>
            <p:spPr/>
            <p:txBody>
              <a:bodyPr/>
              <a:lstStyle/>
              <a:p>
                <a:r>
                  <a:rPr lang="en-FI" dirty="0"/>
                  <a:t>Workflow (</a:t>
                </a:r>
                <a14:m>
                  <m:oMath xmlns:m="http://schemas.openxmlformats.org/officeDocument/2006/math">
                    <m:r>
                      <a:rPr lang="en-FI" i="1" smtClean="0">
                        <a:latin typeface="Cambria Math" panose="02040503050406030204" pitchFamily="18" charset="0"/>
                        <a:ea typeface="Cambria Math" panose="02040503050406030204" pitchFamily="18" charset="0"/>
                      </a:rPr>
                      <m:t>≈</m:t>
                    </m:r>
                  </m:oMath>
                </a14:m>
                <a:r>
                  <a:rPr lang="en-FI" dirty="0"/>
                  <a:t>pipeline) = a bit general term…</a:t>
                </a:r>
              </a:p>
              <a:p>
                <a:r>
                  <a:rPr lang="en-FI" dirty="0"/>
                  <a:t>Here: computational data-analysis workflow created so that it is portable and works in different environments </a:t>
                </a:r>
              </a:p>
              <a:p>
                <a:r>
                  <a:rPr lang="en-FI" dirty="0"/>
                  <a:t>Why?</a:t>
                </a:r>
              </a:p>
              <a:p>
                <a:pPr lvl="1"/>
                <a:r>
                  <a:rPr lang="en-FI" dirty="0"/>
                  <a:t>Easy to repeat (automation)</a:t>
                </a:r>
              </a:p>
              <a:p>
                <a:pPr lvl="1"/>
                <a:r>
                  <a:rPr lang="en-FI" dirty="0"/>
                  <a:t>Easy to modify</a:t>
                </a:r>
              </a:p>
              <a:p>
                <a:pPr lvl="1"/>
                <a:r>
                  <a:rPr lang="en-FI" dirty="0"/>
                  <a:t>Step by step</a:t>
                </a:r>
              </a:p>
              <a:p>
                <a:pPr lvl="1"/>
                <a:r>
                  <a:rPr lang="en-FI" dirty="0"/>
                  <a:t>No need to re-run everything</a:t>
                </a:r>
              </a:p>
            </p:txBody>
          </p:sp>
        </mc:Choice>
        <mc:Fallback xmlns="">
          <p:sp>
            <p:nvSpPr>
              <p:cNvPr id="3" name="Content Placeholder 2">
                <a:extLst>
                  <a:ext uri="{FF2B5EF4-FFF2-40B4-BE49-F238E27FC236}">
                    <a16:creationId xmlns:a16="http://schemas.microsoft.com/office/drawing/2014/main" id="{A028E58D-4FD9-4A42-9ED6-8343BACF3B12}"/>
                  </a:ext>
                </a:extLst>
              </p:cNvPr>
              <p:cNvSpPr>
                <a:spLocks noGrp="1" noRot="1" noChangeAspect="1" noMove="1" noResize="1" noEditPoints="1" noAdjustHandles="1" noChangeArrowheads="1" noChangeShapeType="1" noTextEdit="1"/>
              </p:cNvSpPr>
              <p:nvPr>
                <p:ph idx="1"/>
              </p:nvPr>
            </p:nvSpPr>
            <p:spPr>
              <a:blipFill>
                <a:blip r:embed="rId3"/>
                <a:stretch>
                  <a:fillRect l="-1080" t="-560" r="-617"/>
                </a:stretch>
              </a:blipFill>
            </p:spPr>
            <p:txBody>
              <a:bodyPr/>
              <a:lstStyle/>
              <a:p>
                <a:r>
                  <a:rPr lang="en-FI">
                    <a:noFill/>
                  </a:rPr>
                  <a:t> </a:t>
                </a:r>
              </a:p>
            </p:txBody>
          </p:sp>
        </mc:Fallback>
      </mc:AlternateContent>
      <p:sp>
        <p:nvSpPr>
          <p:cNvPr id="4" name="Date Placeholder 3">
            <a:extLst>
              <a:ext uri="{FF2B5EF4-FFF2-40B4-BE49-F238E27FC236}">
                <a16:creationId xmlns:a16="http://schemas.microsoft.com/office/drawing/2014/main" id="{4216B566-8575-C94F-9B8F-0B0AAC46243B}"/>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a:p>
        </p:txBody>
      </p:sp>
      <p:sp>
        <p:nvSpPr>
          <p:cNvPr id="5" name="Slide Number Placeholder 4">
            <a:extLst>
              <a:ext uri="{FF2B5EF4-FFF2-40B4-BE49-F238E27FC236}">
                <a16:creationId xmlns:a16="http://schemas.microsoft.com/office/drawing/2014/main" id="{BC272CCB-885E-BE4E-B5D5-4921E0675722}"/>
              </a:ext>
            </a:extLst>
          </p:cNvPr>
          <p:cNvSpPr>
            <a:spLocks noGrp="1"/>
          </p:cNvSpPr>
          <p:nvPr>
            <p:ph type="sldNum" sz="quarter" idx="12"/>
          </p:nvPr>
        </p:nvSpPr>
        <p:spPr/>
        <p:txBody>
          <a:bodyPr/>
          <a:lstStyle/>
          <a:p>
            <a:pPr>
              <a:defRPr/>
            </a:pPr>
            <a:fld id="{2BC46539-7FEE-8846-9EF1-6D13C0293C6C}" type="slidenum">
              <a:rPr lang="en-US" smtClean="0"/>
              <a:pPr>
                <a:defRPr/>
              </a:pPr>
              <a:t>12</a:t>
            </a:fld>
            <a:endParaRPr lang="en-US"/>
          </a:p>
        </p:txBody>
      </p:sp>
      <p:pic>
        <p:nvPicPr>
          <p:cNvPr id="8194" name="Picture 2">
            <a:extLst>
              <a:ext uri="{FF2B5EF4-FFF2-40B4-BE49-F238E27FC236}">
                <a16:creationId xmlns:a16="http://schemas.microsoft.com/office/drawing/2014/main" id="{E7EE1D7A-8F38-A44F-AEF3-4609F655B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739" y="36966"/>
            <a:ext cx="2254774" cy="13016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CC66290E-B4E7-424D-88C5-82C4C8DE0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9646" y="1046774"/>
            <a:ext cx="2299875" cy="4614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819B1E2-817A-D74B-AB3D-B7F674853E1D}"/>
              </a:ext>
            </a:extLst>
          </p:cNvPr>
          <p:cNvPicPr>
            <a:picLocks noChangeAspect="1"/>
          </p:cNvPicPr>
          <p:nvPr/>
        </p:nvPicPr>
        <p:blipFill>
          <a:blip r:embed="rId6"/>
          <a:stretch>
            <a:fillRect/>
          </a:stretch>
        </p:blipFill>
        <p:spPr>
          <a:xfrm>
            <a:off x="4906151" y="28101"/>
            <a:ext cx="2254774" cy="719015"/>
          </a:xfrm>
          <a:prstGeom prst="rect">
            <a:avLst/>
          </a:prstGeom>
        </p:spPr>
      </p:pic>
      <p:pic>
        <p:nvPicPr>
          <p:cNvPr id="8198" name="Picture 6" descr="Galaxy's graphical workflow editor, show part of a sample ...">
            <a:extLst>
              <a:ext uri="{FF2B5EF4-FFF2-40B4-BE49-F238E27FC236}">
                <a16:creationId xmlns:a16="http://schemas.microsoft.com/office/drawing/2014/main" id="{FE503C21-5C64-504C-AA3A-E37D02550C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2286" y="3179762"/>
            <a:ext cx="442277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EE00F03-1690-EE44-9C42-5712F7C62B1C}"/>
              </a:ext>
            </a:extLst>
          </p:cNvPr>
          <p:cNvPicPr>
            <a:picLocks noChangeAspect="1"/>
          </p:cNvPicPr>
          <p:nvPr/>
        </p:nvPicPr>
        <p:blipFill>
          <a:blip r:embed="rId8"/>
          <a:stretch>
            <a:fillRect/>
          </a:stretch>
        </p:blipFill>
        <p:spPr>
          <a:xfrm>
            <a:off x="6753384" y="4077490"/>
            <a:ext cx="2481455" cy="2301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64946860-BF48-904A-96B2-736FFB16EB75}"/>
              </a:ext>
            </a:extLst>
          </p:cNvPr>
          <p:cNvPicPr>
            <a:picLocks noChangeAspect="1"/>
          </p:cNvPicPr>
          <p:nvPr/>
        </p:nvPicPr>
        <p:blipFill>
          <a:blip r:embed="rId9"/>
          <a:stretch>
            <a:fillRect/>
          </a:stretch>
        </p:blipFill>
        <p:spPr>
          <a:xfrm>
            <a:off x="9526575" y="0"/>
            <a:ext cx="3493783" cy="2529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00" name="Picture 8" descr="targets hex logo">
            <a:extLst>
              <a:ext uri="{FF2B5EF4-FFF2-40B4-BE49-F238E27FC236}">
                <a16:creationId xmlns:a16="http://schemas.microsoft.com/office/drawing/2014/main" id="{6A28BDD2-9FC0-8948-93FA-9F8D715EC7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5802" y="387609"/>
            <a:ext cx="1274064" cy="12298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A43FA2C-3E3C-DF42-AB64-BD9381E6F5EF}"/>
              </a:ext>
            </a:extLst>
          </p:cNvPr>
          <p:cNvPicPr>
            <a:picLocks noChangeAspect="1"/>
          </p:cNvPicPr>
          <p:nvPr/>
        </p:nvPicPr>
        <p:blipFill>
          <a:blip r:embed="rId11"/>
          <a:stretch>
            <a:fillRect/>
          </a:stretch>
        </p:blipFill>
        <p:spPr>
          <a:xfrm>
            <a:off x="9234839" y="2332037"/>
            <a:ext cx="3785519" cy="4525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9BF5F716-69DF-064E-87AD-24F24FE595AA}"/>
              </a:ext>
            </a:extLst>
          </p:cNvPr>
          <p:cNvPicPr>
            <a:picLocks noChangeAspect="1"/>
          </p:cNvPicPr>
          <p:nvPr/>
        </p:nvPicPr>
        <p:blipFill>
          <a:blip r:embed="rId12"/>
          <a:stretch>
            <a:fillRect/>
          </a:stretch>
        </p:blipFill>
        <p:spPr>
          <a:xfrm>
            <a:off x="7216363" y="273093"/>
            <a:ext cx="2254774" cy="716318"/>
          </a:xfrm>
          <a:prstGeom prst="rect">
            <a:avLst/>
          </a:prstGeom>
        </p:spPr>
      </p:pic>
      <p:pic>
        <p:nvPicPr>
          <p:cNvPr id="20" name="Picture 2" descr="CSC – IT Center for Science - Wikipedia">
            <a:extLst>
              <a:ext uri="{FF2B5EF4-FFF2-40B4-BE49-F238E27FC236}">
                <a16:creationId xmlns:a16="http://schemas.microsoft.com/office/drawing/2014/main" id="{6DA017C6-6B8E-2245-8A9D-96C4C5D07A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54489" y="917743"/>
            <a:ext cx="765869" cy="49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20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F935-79F3-D047-8453-85FF9F5BE3AB}"/>
              </a:ext>
            </a:extLst>
          </p:cNvPr>
          <p:cNvSpPr>
            <a:spLocks noGrp="1"/>
          </p:cNvSpPr>
          <p:nvPr>
            <p:ph type="title"/>
          </p:nvPr>
        </p:nvSpPr>
        <p:spPr/>
        <p:txBody>
          <a:bodyPr/>
          <a:lstStyle/>
          <a:p>
            <a:r>
              <a:rPr lang="en-FI" dirty="0"/>
              <a:t>Summa summarum</a:t>
            </a:r>
          </a:p>
        </p:txBody>
      </p:sp>
      <p:sp>
        <p:nvSpPr>
          <p:cNvPr id="4" name="Date Placeholder 3">
            <a:extLst>
              <a:ext uri="{FF2B5EF4-FFF2-40B4-BE49-F238E27FC236}">
                <a16:creationId xmlns:a16="http://schemas.microsoft.com/office/drawing/2014/main" id="{57898536-292F-EF45-AD69-8CF0298C40F7}"/>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a:p>
        </p:txBody>
      </p:sp>
      <p:sp>
        <p:nvSpPr>
          <p:cNvPr id="5" name="Slide Number Placeholder 4">
            <a:extLst>
              <a:ext uri="{FF2B5EF4-FFF2-40B4-BE49-F238E27FC236}">
                <a16:creationId xmlns:a16="http://schemas.microsoft.com/office/drawing/2014/main" id="{4637DC04-218D-584A-A320-6D610A333FCB}"/>
              </a:ext>
            </a:extLst>
          </p:cNvPr>
          <p:cNvSpPr>
            <a:spLocks noGrp="1"/>
          </p:cNvSpPr>
          <p:nvPr>
            <p:ph type="sldNum" sz="quarter" idx="12"/>
          </p:nvPr>
        </p:nvSpPr>
        <p:spPr/>
        <p:txBody>
          <a:bodyPr/>
          <a:lstStyle/>
          <a:p>
            <a:pPr>
              <a:defRPr/>
            </a:pPr>
            <a:fld id="{2BC46539-7FEE-8846-9EF1-6D13C0293C6C}" type="slidenum">
              <a:rPr lang="en-US" smtClean="0"/>
              <a:pPr>
                <a:defRPr/>
              </a:pPr>
              <a:t>13</a:t>
            </a:fld>
            <a:endParaRPr lang="en-US"/>
          </a:p>
        </p:txBody>
      </p:sp>
      <p:sp>
        <p:nvSpPr>
          <p:cNvPr id="6" name="TextBox 5">
            <a:extLst>
              <a:ext uri="{FF2B5EF4-FFF2-40B4-BE49-F238E27FC236}">
                <a16:creationId xmlns:a16="http://schemas.microsoft.com/office/drawing/2014/main" id="{872B6039-5A74-1E4E-8710-8438A9F8A114}"/>
              </a:ext>
            </a:extLst>
          </p:cNvPr>
          <p:cNvSpPr txBox="1"/>
          <p:nvPr/>
        </p:nvSpPr>
        <p:spPr>
          <a:xfrm>
            <a:off x="464638" y="1443895"/>
            <a:ext cx="2013949" cy="461665"/>
          </a:xfrm>
          <a:prstGeom prst="rect">
            <a:avLst/>
          </a:prstGeom>
          <a:noFill/>
        </p:spPr>
        <p:txBody>
          <a:bodyPr wrap="none" rtlCol="0">
            <a:spAutoFit/>
          </a:bodyPr>
          <a:lstStyle/>
          <a:p>
            <a:r>
              <a:rPr lang="en-GB" sz="2400" dirty="0"/>
              <a:t>C</a:t>
            </a:r>
            <a:r>
              <a:rPr lang="en-FI" sz="2400" dirty="0"/>
              <a:t>odes / scripts</a:t>
            </a:r>
          </a:p>
        </p:txBody>
      </p:sp>
      <p:pic>
        <p:nvPicPr>
          <p:cNvPr id="7" name="Picture 2" descr="GitHub logo PNG">
            <a:extLst>
              <a:ext uri="{FF2B5EF4-FFF2-40B4-BE49-F238E27FC236}">
                <a16:creationId xmlns:a16="http://schemas.microsoft.com/office/drawing/2014/main" id="{47371934-5FE2-8B46-B468-7FB950AB0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15" y="2514614"/>
            <a:ext cx="1072456" cy="9686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ntegración continua con Gitlab">
            <a:extLst>
              <a:ext uri="{FF2B5EF4-FFF2-40B4-BE49-F238E27FC236}">
                <a16:creationId xmlns:a16="http://schemas.microsoft.com/office/drawing/2014/main" id="{B489B71D-8EEE-A542-A15F-ECAB1FA8D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301" y="2019760"/>
            <a:ext cx="947832" cy="10378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370FB73-D6B4-5646-8801-8407EDBDF99C}"/>
              </a:ext>
            </a:extLst>
          </p:cNvPr>
          <p:cNvSpPr txBox="1"/>
          <p:nvPr/>
        </p:nvSpPr>
        <p:spPr>
          <a:xfrm>
            <a:off x="4712054" y="1418066"/>
            <a:ext cx="2982291" cy="461665"/>
          </a:xfrm>
          <a:prstGeom prst="rect">
            <a:avLst/>
          </a:prstGeom>
          <a:noFill/>
        </p:spPr>
        <p:txBody>
          <a:bodyPr wrap="none" rtlCol="0">
            <a:spAutoFit/>
          </a:bodyPr>
          <a:lstStyle/>
          <a:p>
            <a:r>
              <a:rPr lang="fi-FI" sz="2400" dirty="0"/>
              <a:t>Software </a:t>
            </a:r>
            <a:r>
              <a:rPr lang="fi-FI" sz="2400" dirty="0" err="1"/>
              <a:t>environment</a:t>
            </a:r>
            <a:endParaRPr lang="en-FI" sz="2400" dirty="0"/>
          </a:p>
        </p:txBody>
      </p:sp>
      <p:pic>
        <p:nvPicPr>
          <p:cNvPr id="10" name="Picture 2" descr="Docker logo | Dwglogo">
            <a:extLst>
              <a:ext uri="{FF2B5EF4-FFF2-40B4-BE49-F238E27FC236}">
                <a16:creationId xmlns:a16="http://schemas.microsoft.com/office/drawing/2014/main" id="{60D1B6D1-D16F-9D46-86A0-37A2CD8C1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2617" y="1515265"/>
            <a:ext cx="3227891" cy="18156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ingularity — Singularity container 3.6 documentation">
            <a:extLst>
              <a:ext uri="{FF2B5EF4-FFF2-40B4-BE49-F238E27FC236}">
                <a16:creationId xmlns:a16="http://schemas.microsoft.com/office/drawing/2014/main" id="{EA96DB7F-C2B2-2047-9417-9740DEF60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898" y="2697539"/>
            <a:ext cx="1032974" cy="10416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21B3A95-D11C-E741-AEF1-81C9F49F510B}"/>
              </a:ext>
            </a:extLst>
          </p:cNvPr>
          <p:cNvPicPr>
            <a:picLocks noChangeAspect="1"/>
          </p:cNvPicPr>
          <p:nvPr/>
        </p:nvPicPr>
        <p:blipFill>
          <a:blip r:embed="rId6"/>
          <a:stretch>
            <a:fillRect/>
          </a:stretch>
        </p:blipFill>
        <p:spPr>
          <a:xfrm>
            <a:off x="5383005" y="5177254"/>
            <a:ext cx="1640387" cy="440854"/>
          </a:xfrm>
          <a:prstGeom prst="rect">
            <a:avLst/>
          </a:prstGeom>
        </p:spPr>
      </p:pic>
      <p:sp>
        <p:nvSpPr>
          <p:cNvPr id="13" name="TextBox 12">
            <a:extLst>
              <a:ext uri="{FF2B5EF4-FFF2-40B4-BE49-F238E27FC236}">
                <a16:creationId xmlns:a16="http://schemas.microsoft.com/office/drawing/2014/main" id="{8E46001E-53E3-6447-87D7-160E90F187F2}"/>
              </a:ext>
            </a:extLst>
          </p:cNvPr>
          <p:cNvSpPr txBox="1"/>
          <p:nvPr/>
        </p:nvSpPr>
        <p:spPr>
          <a:xfrm>
            <a:off x="2679194" y="1851251"/>
            <a:ext cx="1710468" cy="369332"/>
          </a:xfrm>
          <a:prstGeom prst="rect">
            <a:avLst/>
          </a:prstGeom>
          <a:noFill/>
        </p:spPr>
        <p:txBody>
          <a:bodyPr wrap="none" rtlCol="0">
            <a:spAutoFit/>
          </a:bodyPr>
          <a:lstStyle/>
          <a:p>
            <a:r>
              <a:rPr lang="fi-FI" dirty="0" err="1"/>
              <a:t>container</a:t>
            </a:r>
            <a:r>
              <a:rPr lang="fi-FI" dirty="0"/>
              <a:t> </a:t>
            </a:r>
            <a:r>
              <a:rPr lang="fi-FI" dirty="0" err="1"/>
              <a:t>recipe</a:t>
            </a:r>
            <a:endParaRPr lang="en-FI" dirty="0"/>
          </a:p>
        </p:txBody>
      </p:sp>
      <p:pic>
        <p:nvPicPr>
          <p:cNvPr id="14" name="Picture 2" descr="IPython 3.0 Released">
            <a:extLst>
              <a:ext uri="{FF2B5EF4-FFF2-40B4-BE49-F238E27FC236}">
                <a16:creationId xmlns:a16="http://schemas.microsoft.com/office/drawing/2014/main" id="{5B7AEC34-25E2-1949-AAEF-068AC36B6E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3254" y="2685681"/>
            <a:ext cx="1560620" cy="14552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473993A-A0BE-C64D-9CF6-BC1E17CCDA46}"/>
              </a:ext>
            </a:extLst>
          </p:cNvPr>
          <p:cNvPicPr>
            <a:picLocks noChangeAspect="1"/>
          </p:cNvPicPr>
          <p:nvPr/>
        </p:nvPicPr>
        <p:blipFill>
          <a:blip r:embed="rId8"/>
          <a:stretch>
            <a:fillRect/>
          </a:stretch>
        </p:blipFill>
        <p:spPr>
          <a:xfrm>
            <a:off x="3205221" y="4824940"/>
            <a:ext cx="1069195" cy="352314"/>
          </a:xfrm>
          <a:prstGeom prst="rect">
            <a:avLst/>
          </a:prstGeom>
        </p:spPr>
      </p:pic>
      <p:pic>
        <p:nvPicPr>
          <p:cNvPr id="16" name="Picture 15">
            <a:extLst>
              <a:ext uri="{FF2B5EF4-FFF2-40B4-BE49-F238E27FC236}">
                <a16:creationId xmlns:a16="http://schemas.microsoft.com/office/drawing/2014/main" id="{9C26B2E4-14A6-B14C-A8B3-6EC840491F7D}"/>
              </a:ext>
            </a:extLst>
          </p:cNvPr>
          <p:cNvPicPr>
            <a:picLocks noChangeAspect="1"/>
          </p:cNvPicPr>
          <p:nvPr/>
        </p:nvPicPr>
        <p:blipFill>
          <a:blip r:embed="rId9"/>
          <a:stretch>
            <a:fillRect/>
          </a:stretch>
        </p:blipFill>
        <p:spPr>
          <a:xfrm>
            <a:off x="104129" y="4819568"/>
            <a:ext cx="2244004" cy="633105"/>
          </a:xfrm>
          <a:prstGeom prst="rect">
            <a:avLst/>
          </a:prstGeom>
        </p:spPr>
      </p:pic>
      <p:pic>
        <p:nvPicPr>
          <p:cNvPr id="17" name="Picture 4" descr="Zenodo">
            <a:extLst>
              <a:ext uri="{FF2B5EF4-FFF2-40B4-BE49-F238E27FC236}">
                <a16:creationId xmlns:a16="http://schemas.microsoft.com/office/drawing/2014/main" id="{D58AE014-EC64-A249-BB23-9C1E13F0BD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4443" y="5310415"/>
            <a:ext cx="1336087" cy="53443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D5FC3E4-03A6-584F-AC5F-3A332038E26C}"/>
              </a:ext>
            </a:extLst>
          </p:cNvPr>
          <p:cNvSpPr txBox="1"/>
          <p:nvPr/>
        </p:nvSpPr>
        <p:spPr>
          <a:xfrm>
            <a:off x="8878705" y="1026108"/>
            <a:ext cx="2730491" cy="830997"/>
          </a:xfrm>
          <a:prstGeom prst="rect">
            <a:avLst/>
          </a:prstGeom>
          <a:noFill/>
        </p:spPr>
        <p:txBody>
          <a:bodyPr wrap="none" rtlCol="0">
            <a:spAutoFit/>
          </a:bodyPr>
          <a:lstStyle/>
          <a:p>
            <a:r>
              <a:rPr lang="fi-FI" sz="2400" dirty="0" err="1"/>
              <a:t>Workflow</a:t>
            </a:r>
            <a:r>
              <a:rPr lang="fi-FI" sz="2400" dirty="0"/>
              <a:t> / </a:t>
            </a:r>
            <a:r>
              <a:rPr lang="fi-FI" sz="2400" dirty="0" err="1"/>
              <a:t>pipeline</a:t>
            </a:r>
            <a:r>
              <a:rPr lang="fi-FI" sz="2400" dirty="0"/>
              <a:t> </a:t>
            </a:r>
          </a:p>
          <a:p>
            <a:r>
              <a:rPr lang="fi-FI" sz="2400" dirty="0"/>
              <a:t>(=</a:t>
            </a:r>
            <a:r>
              <a:rPr lang="fi-FI" sz="2400" dirty="0" err="1"/>
              <a:t>analysis</a:t>
            </a:r>
            <a:r>
              <a:rPr lang="fi-FI" sz="2400" dirty="0"/>
              <a:t> </a:t>
            </a:r>
            <a:r>
              <a:rPr lang="fi-FI" sz="2400" dirty="0" err="1"/>
              <a:t>steps</a:t>
            </a:r>
            <a:r>
              <a:rPr lang="fi-FI" sz="2400" dirty="0"/>
              <a:t>)</a:t>
            </a:r>
            <a:endParaRPr lang="en-FI" sz="2400" dirty="0"/>
          </a:p>
        </p:txBody>
      </p:sp>
      <p:pic>
        <p:nvPicPr>
          <p:cNvPr id="21" name="Picture 2">
            <a:extLst>
              <a:ext uri="{FF2B5EF4-FFF2-40B4-BE49-F238E27FC236}">
                <a16:creationId xmlns:a16="http://schemas.microsoft.com/office/drawing/2014/main" id="{1C79DB41-81D3-4C49-8C4D-C66C5CA6E2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81253" y="2397519"/>
            <a:ext cx="2254774" cy="13016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96DD09AA-4794-634D-BFD4-C65661717B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83175" y="4053625"/>
            <a:ext cx="2299875" cy="4614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E1D4E39-F2E8-0944-9455-7A8E2A419284}"/>
              </a:ext>
            </a:extLst>
          </p:cNvPr>
          <p:cNvPicPr>
            <a:picLocks noChangeAspect="1"/>
          </p:cNvPicPr>
          <p:nvPr/>
        </p:nvPicPr>
        <p:blipFill>
          <a:blip r:embed="rId13"/>
          <a:stretch>
            <a:fillRect/>
          </a:stretch>
        </p:blipFill>
        <p:spPr>
          <a:xfrm>
            <a:off x="8141417" y="3387335"/>
            <a:ext cx="2254774" cy="719015"/>
          </a:xfrm>
          <a:prstGeom prst="rect">
            <a:avLst/>
          </a:prstGeom>
        </p:spPr>
      </p:pic>
      <p:pic>
        <p:nvPicPr>
          <p:cNvPr id="24" name="Picture 8" descr="targets hex logo">
            <a:extLst>
              <a:ext uri="{FF2B5EF4-FFF2-40B4-BE49-F238E27FC236}">
                <a16:creationId xmlns:a16="http://schemas.microsoft.com/office/drawing/2014/main" id="{680F5622-1462-254A-AD54-CFA838AA394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59721" y="2697539"/>
            <a:ext cx="1274064" cy="12298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C5B66C12-CA1F-7F48-B99F-20E2984E6C61}"/>
              </a:ext>
            </a:extLst>
          </p:cNvPr>
          <p:cNvPicPr>
            <a:picLocks noChangeAspect="1"/>
          </p:cNvPicPr>
          <p:nvPr/>
        </p:nvPicPr>
        <p:blipFill>
          <a:blip r:embed="rId15"/>
          <a:stretch>
            <a:fillRect/>
          </a:stretch>
        </p:blipFill>
        <p:spPr>
          <a:xfrm>
            <a:off x="8854367" y="4777962"/>
            <a:ext cx="2254774" cy="716318"/>
          </a:xfrm>
          <a:prstGeom prst="rect">
            <a:avLst/>
          </a:prstGeom>
        </p:spPr>
      </p:pic>
      <p:pic>
        <p:nvPicPr>
          <p:cNvPr id="26" name="Picture 2" descr="GitHub logo PNG">
            <a:extLst>
              <a:ext uri="{FF2B5EF4-FFF2-40B4-BE49-F238E27FC236}">
                <a16:creationId xmlns:a16="http://schemas.microsoft.com/office/drawing/2014/main" id="{5CA94390-F7AE-964A-987E-00E624392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876" y="1861094"/>
            <a:ext cx="737115" cy="66576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Integración continua con Gitlab">
            <a:extLst>
              <a:ext uri="{FF2B5EF4-FFF2-40B4-BE49-F238E27FC236}">
                <a16:creationId xmlns:a16="http://schemas.microsoft.com/office/drawing/2014/main" id="{6101ECB2-A583-6649-A797-092EE3AD4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383" y="1920669"/>
            <a:ext cx="651459" cy="713306"/>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Curved Connector 27">
            <a:extLst>
              <a:ext uri="{FF2B5EF4-FFF2-40B4-BE49-F238E27FC236}">
                <a16:creationId xmlns:a16="http://schemas.microsoft.com/office/drawing/2014/main" id="{A59909ED-006F-B848-B3E7-E082A4FB5E48}"/>
              </a:ext>
            </a:extLst>
          </p:cNvPr>
          <p:cNvCxnSpPr>
            <a:cxnSpLocks/>
          </p:cNvCxnSpPr>
          <p:nvPr/>
        </p:nvCxnSpPr>
        <p:spPr>
          <a:xfrm rot="5400000">
            <a:off x="584117" y="3650599"/>
            <a:ext cx="1605454" cy="788002"/>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a:extLst>
              <a:ext uri="{FF2B5EF4-FFF2-40B4-BE49-F238E27FC236}">
                <a16:creationId xmlns:a16="http://schemas.microsoft.com/office/drawing/2014/main" id="{EE4B52B2-5D94-0846-87E8-9321C27DE858}"/>
              </a:ext>
            </a:extLst>
          </p:cNvPr>
          <p:cNvCxnSpPr>
            <a:cxnSpLocks/>
          </p:cNvCxnSpPr>
          <p:nvPr/>
        </p:nvCxnSpPr>
        <p:spPr>
          <a:xfrm rot="16200000" flipH="1">
            <a:off x="3458136" y="4243957"/>
            <a:ext cx="875149" cy="331589"/>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a:extLst>
              <a:ext uri="{FF2B5EF4-FFF2-40B4-BE49-F238E27FC236}">
                <a16:creationId xmlns:a16="http://schemas.microsoft.com/office/drawing/2014/main" id="{0D7AFED5-C974-974A-A7EA-BD60D8C637F8}"/>
              </a:ext>
            </a:extLst>
          </p:cNvPr>
          <p:cNvCxnSpPr>
            <a:cxnSpLocks/>
            <a:endCxn id="12" idx="0"/>
          </p:cNvCxnSpPr>
          <p:nvPr/>
        </p:nvCxnSpPr>
        <p:spPr>
          <a:xfrm rot="16200000" flipH="1">
            <a:off x="4808693" y="3782748"/>
            <a:ext cx="2119676" cy="669336"/>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69A07A49-9013-EE43-B584-64D448D450BA}"/>
              </a:ext>
            </a:extLst>
          </p:cNvPr>
          <p:cNvCxnSpPr>
            <a:cxnSpLocks/>
            <a:endCxn id="13" idx="3"/>
          </p:cNvCxnSpPr>
          <p:nvPr/>
        </p:nvCxnSpPr>
        <p:spPr>
          <a:xfrm rot="10800000">
            <a:off x="4389662" y="2035918"/>
            <a:ext cx="902210" cy="387191"/>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E082C33A-94F0-404D-ACAF-11ADCBC82484}"/>
              </a:ext>
            </a:extLst>
          </p:cNvPr>
          <p:cNvCxnSpPr>
            <a:cxnSpLocks/>
            <a:stCxn id="13" idx="1"/>
          </p:cNvCxnSpPr>
          <p:nvPr/>
        </p:nvCxnSpPr>
        <p:spPr>
          <a:xfrm rot="10800000" flipV="1">
            <a:off x="2323672" y="2035916"/>
            <a:ext cx="355522" cy="718391"/>
          </a:xfrm>
          <a:prstGeom prst="curved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C93D9A2-795F-CB44-9558-1684DF149578}"/>
              </a:ext>
            </a:extLst>
          </p:cNvPr>
          <p:cNvSpPr txBox="1"/>
          <p:nvPr/>
        </p:nvSpPr>
        <p:spPr>
          <a:xfrm>
            <a:off x="10559721" y="6165892"/>
            <a:ext cx="1200713" cy="461665"/>
          </a:xfrm>
          <a:prstGeom prst="rect">
            <a:avLst/>
          </a:prstGeom>
          <a:noFill/>
        </p:spPr>
        <p:txBody>
          <a:bodyPr wrap="none" rtlCol="0">
            <a:spAutoFit/>
          </a:bodyPr>
          <a:lstStyle/>
          <a:p>
            <a:r>
              <a:rPr lang="fi-FI" sz="2400" dirty="0"/>
              <a:t>+ Data…</a:t>
            </a:r>
            <a:endParaRPr lang="en-FI" sz="2400" dirty="0"/>
          </a:p>
        </p:txBody>
      </p:sp>
    </p:spTree>
    <p:extLst>
      <p:ext uri="{BB962C8B-B14F-4D97-AF65-F5344CB8AC3E}">
        <p14:creationId xmlns:p14="http://schemas.microsoft.com/office/powerpoint/2010/main" val="61815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4B04-03D4-B543-8D43-209F418A2270}"/>
              </a:ext>
            </a:extLst>
          </p:cNvPr>
          <p:cNvSpPr>
            <a:spLocks noGrp="1"/>
          </p:cNvSpPr>
          <p:nvPr>
            <p:ph type="title"/>
          </p:nvPr>
        </p:nvSpPr>
        <p:spPr/>
        <p:txBody>
          <a:bodyPr/>
          <a:lstStyle/>
          <a:p>
            <a:r>
              <a:rPr lang="en-FI" dirty="0"/>
              <a:t>More info –where?</a:t>
            </a:r>
          </a:p>
        </p:txBody>
      </p:sp>
      <p:sp>
        <p:nvSpPr>
          <p:cNvPr id="3" name="Content Placeholder 2">
            <a:extLst>
              <a:ext uri="{FF2B5EF4-FFF2-40B4-BE49-F238E27FC236}">
                <a16:creationId xmlns:a16="http://schemas.microsoft.com/office/drawing/2014/main" id="{3D20A5A1-894A-634B-B3BB-1274C7645007}"/>
              </a:ext>
            </a:extLst>
          </p:cNvPr>
          <p:cNvSpPr>
            <a:spLocks noGrp="1"/>
          </p:cNvSpPr>
          <p:nvPr>
            <p:ph idx="1"/>
          </p:nvPr>
        </p:nvSpPr>
        <p:spPr>
          <a:xfrm>
            <a:off x="609600" y="1600200"/>
            <a:ext cx="11369040" cy="4525963"/>
          </a:xfrm>
        </p:spPr>
        <p:txBody>
          <a:bodyPr/>
          <a:lstStyle/>
          <a:p>
            <a:r>
              <a:rPr lang="en-FI" dirty="0"/>
              <a:t>CSC services: </a:t>
            </a:r>
            <a:r>
              <a:rPr lang="en-FI" dirty="0">
                <a:hlinkClick r:id="rId2"/>
              </a:rPr>
              <a:t>servicedesk@csc.fi</a:t>
            </a:r>
            <a:endParaRPr lang="en-FI" dirty="0"/>
          </a:p>
          <a:p>
            <a:r>
              <a:rPr lang="en-FI" dirty="0"/>
              <a:t>N</a:t>
            </a:r>
            <a:r>
              <a:rPr lang="en-GB" dirty="0"/>
              <a:t>EIC </a:t>
            </a:r>
            <a:r>
              <a:rPr lang="en-FI" dirty="0"/>
              <a:t>CodeRefinery </a:t>
            </a:r>
          </a:p>
          <a:p>
            <a:pPr lvl="1"/>
            <a:r>
              <a:rPr lang="en-FI" dirty="0"/>
              <a:t>Next workshop  </a:t>
            </a:r>
            <a:r>
              <a:rPr lang="en-GB" dirty="0"/>
              <a:t>May 10-12 and 18-20 </a:t>
            </a:r>
          </a:p>
          <a:p>
            <a:pPr lvl="2"/>
            <a:r>
              <a:rPr lang="en-GB" dirty="0">
                <a:hlinkClick r:id="rId3"/>
              </a:rPr>
              <a:t>https://coderefinery.github.io/2021-05-10-workshop/</a:t>
            </a:r>
            <a:endParaRPr lang="en-FI" dirty="0"/>
          </a:p>
          <a:p>
            <a:pPr lvl="1"/>
            <a:r>
              <a:rPr lang="en-FI" dirty="0"/>
              <a:t>learning materials: </a:t>
            </a:r>
            <a:r>
              <a:rPr lang="en-GB" dirty="0">
                <a:hlinkClick r:id="rId4"/>
              </a:rPr>
              <a:t>https://coderefinery.org/lessons/</a:t>
            </a:r>
            <a:r>
              <a:rPr lang="en-GB" dirty="0"/>
              <a:t>  </a:t>
            </a:r>
          </a:p>
          <a:p>
            <a:pPr lvl="1"/>
            <a:r>
              <a:rPr lang="en-GB" dirty="0"/>
              <a:t>Try for example:</a:t>
            </a:r>
          </a:p>
          <a:p>
            <a:pPr lvl="2"/>
            <a:r>
              <a:rPr lang="en-GB" dirty="0"/>
              <a:t>Reproducible research: </a:t>
            </a:r>
            <a:r>
              <a:rPr lang="en-GB" dirty="0">
                <a:hlinkClick r:id="rId5"/>
              </a:rPr>
              <a:t>https://coderefinery.github.io/reproducible-research/</a:t>
            </a:r>
            <a:r>
              <a:rPr lang="en-GB" dirty="0"/>
              <a:t> </a:t>
            </a:r>
          </a:p>
          <a:p>
            <a:pPr lvl="2"/>
            <a:r>
              <a:rPr lang="en-GB" dirty="0"/>
              <a:t>Git: </a:t>
            </a:r>
            <a:r>
              <a:rPr lang="en-GB" dirty="0">
                <a:hlinkClick r:id="rId6"/>
              </a:rPr>
              <a:t>https://coderefinery.github.io/git-intro/</a:t>
            </a:r>
          </a:p>
          <a:p>
            <a:pPr lvl="2"/>
            <a:r>
              <a:rPr lang="en-GB" dirty="0"/>
              <a:t>Containers: </a:t>
            </a:r>
            <a:r>
              <a:rPr lang="en-GB" dirty="0">
                <a:hlinkClick r:id="rId7"/>
              </a:rPr>
              <a:t>https://coderefinery.github.io/reproducible-research/07-docker/</a:t>
            </a:r>
            <a:r>
              <a:rPr lang="en-GB" dirty="0"/>
              <a:t> </a:t>
            </a:r>
          </a:p>
          <a:p>
            <a:pPr lvl="2"/>
            <a:r>
              <a:rPr lang="en-GB" dirty="0"/>
              <a:t>Workflows: </a:t>
            </a:r>
            <a:r>
              <a:rPr lang="en-GB" dirty="0">
                <a:hlinkClick r:id="rId8"/>
              </a:rPr>
              <a:t>https://coderefinery.github.io/reproducible-research/04-workflow-management/</a:t>
            </a:r>
            <a:r>
              <a:rPr lang="en-GB" dirty="0"/>
              <a:t> </a:t>
            </a:r>
          </a:p>
          <a:p>
            <a:pPr lvl="2"/>
            <a:r>
              <a:rPr lang="en-GB" dirty="0"/>
              <a:t>notebooks: </a:t>
            </a:r>
            <a:r>
              <a:rPr lang="en-GB" dirty="0">
                <a:hlinkClick r:id="rId6"/>
              </a:rPr>
              <a:t>https://coderefinery.github.io/jupyter/</a:t>
            </a:r>
            <a:r>
              <a:rPr lang="en-GB" dirty="0"/>
              <a:t> </a:t>
            </a:r>
          </a:p>
          <a:p>
            <a:pPr lvl="1"/>
            <a:endParaRPr lang="en-FI" dirty="0"/>
          </a:p>
        </p:txBody>
      </p:sp>
      <p:sp>
        <p:nvSpPr>
          <p:cNvPr id="4" name="Date Placeholder 3">
            <a:extLst>
              <a:ext uri="{FF2B5EF4-FFF2-40B4-BE49-F238E27FC236}">
                <a16:creationId xmlns:a16="http://schemas.microsoft.com/office/drawing/2014/main" id="{DFBAB7B8-39E2-B245-8E18-9D4F48AB5073}"/>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a:p>
        </p:txBody>
      </p:sp>
      <p:sp>
        <p:nvSpPr>
          <p:cNvPr id="5" name="Slide Number Placeholder 4">
            <a:extLst>
              <a:ext uri="{FF2B5EF4-FFF2-40B4-BE49-F238E27FC236}">
                <a16:creationId xmlns:a16="http://schemas.microsoft.com/office/drawing/2014/main" id="{75200F5E-02B0-804D-BACE-979F30B5DFB0}"/>
              </a:ext>
            </a:extLst>
          </p:cNvPr>
          <p:cNvSpPr>
            <a:spLocks noGrp="1"/>
          </p:cNvSpPr>
          <p:nvPr>
            <p:ph type="sldNum" sz="quarter" idx="12"/>
          </p:nvPr>
        </p:nvSpPr>
        <p:spPr/>
        <p:txBody>
          <a:bodyPr/>
          <a:lstStyle/>
          <a:p>
            <a:pPr>
              <a:defRPr/>
            </a:pPr>
            <a:fld id="{2BC46539-7FEE-8846-9EF1-6D13C0293C6C}" type="slidenum">
              <a:rPr lang="en-US" smtClean="0"/>
              <a:pPr>
                <a:defRPr/>
              </a:pPr>
              <a:t>14</a:t>
            </a:fld>
            <a:endParaRPr lang="en-US"/>
          </a:p>
        </p:txBody>
      </p:sp>
      <p:pic>
        <p:nvPicPr>
          <p:cNvPr id="11266" name="Picture 2" descr="CodeRefinery logo">
            <a:extLst>
              <a:ext uri="{FF2B5EF4-FFF2-40B4-BE49-F238E27FC236}">
                <a16:creationId xmlns:a16="http://schemas.microsoft.com/office/drawing/2014/main" id="{82DF951E-4F43-D947-8D59-4AB5A64E70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905" y="1135348"/>
            <a:ext cx="2980038" cy="22052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SC – IT Center for Science - Wikipedia">
            <a:extLst>
              <a:ext uri="{FF2B5EF4-FFF2-40B4-BE49-F238E27FC236}">
                <a16:creationId xmlns:a16="http://schemas.microsoft.com/office/drawing/2014/main" id="{4FD0C2A4-2B37-2F45-9BE0-AF6CBA3745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84658" y="439865"/>
            <a:ext cx="900658" cy="58394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ome · Indico">
            <a:extLst>
              <a:ext uri="{FF2B5EF4-FFF2-40B4-BE49-F238E27FC236}">
                <a16:creationId xmlns:a16="http://schemas.microsoft.com/office/drawing/2014/main" id="{D315A371-8EC5-944B-9717-23966BC374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53802" y="516317"/>
            <a:ext cx="1571638" cy="43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4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5D4A-6826-AC4B-863E-C91D1CD6F2B4}"/>
              </a:ext>
            </a:extLst>
          </p:cNvPr>
          <p:cNvSpPr>
            <a:spLocks noGrp="1"/>
          </p:cNvSpPr>
          <p:nvPr>
            <p:ph type="title"/>
          </p:nvPr>
        </p:nvSpPr>
        <p:spPr/>
        <p:txBody>
          <a:bodyPr/>
          <a:lstStyle/>
          <a:p>
            <a:r>
              <a:rPr lang="en-FI" dirty="0"/>
              <a:t>Aim of this presentation</a:t>
            </a:r>
          </a:p>
        </p:txBody>
      </p:sp>
      <p:sp>
        <p:nvSpPr>
          <p:cNvPr id="3" name="Content Placeholder 2">
            <a:extLst>
              <a:ext uri="{FF2B5EF4-FFF2-40B4-BE49-F238E27FC236}">
                <a16:creationId xmlns:a16="http://schemas.microsoft.com/office/drawing/2014/main" id="{23C47C1E-FBFF-C444-90E3-3382CA46A237}"/>
              </a:ext>
            </a:extLst>
          </p:cNvPr>
          <p:cNvSpPr>
            <a:spLocks noGrp="1"/>
          </p:cNvSpPr>
          <p:nvPr>
            <p:ph idx="1"/>
          </p:nvPr>
        </p:nvSpPr>
        <p:spPr>
          <a:xfrm>
            <a:off x="609600" y="1342780"/>
            <a:ext cx="10972800" cy="935038"/>
          </a:xfrm>
        </p:spPr>
        <p:txBody>
          <a:bodyPr/>
          <a:lstStyle/>
          <a:p>
            <a:r>
              <a:rPr lang="en-FI" dirty="0"/>
              <a:t>Give a brief idea of some common tools related to producing re-producable science</a:t>
            </a:r>
          </a:p>
          <a:p>
            <a:pPr marL="349200" lvl="1" indent="0">
              <a:buNone/>
            </a:pPr>
            <a:r>
              <a:rPr lang="en-FI" dirty="0"/>
              <a:t>			You recognise the tool and can map it to some context, know how to learn more</a:t>
            </a:r>
          </a:p>
        </p:txBody>
      </p:sp>
      <p:sp>
        <p:nvSpPr>
          <p:cNvPr id="4" name="Date Placeholder 3">
            <a:extLst>
              <a:ext uri="{FF2B5EF4-FFF2-40B4-BE49-F238E27FC236}">
                <a16:creationId xmlns:a16="http://schemas.microsoft.com/office/drawing/2014/main" id="{6293A82B-437B-F84D-A747-78F3F1CF39EF}"/>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a:p>
        </p:txBody>
      </p:sp>
      <p:sp>
        <p:nvSpPr>
          <p:cNvPr id="5" name="Slide Number Placeholder 4">
            <a:extLst>
              <a:ext uri="{FF2B5EF4-FFF2-40B4-BE49-F238E27FC236}">
                <a16:creationId xmlns:a16="http://schemas.microsoft.com/office/drawing/2014/main" id="{9969E1B3-F06D-4440-84DC-938B142791BC}"/>
              </a:ext>
            </a:extLst>
          </p:cNvPr>
          <p:cNvSpPr>
            <a:spLocks noGrp="1"/>
          </p:cNvSpPr>
          <p:nvPr>
            <p:ph type="sldNum" sz="quarter" idx="12"/>
          </p:nvPr>
        </p:nvSpPr>
        <p:spPr/>
        <p:txBody>
          <a:bodyPr/>
          <a:lstStyle/>
          <a:p>
            <a:pPr>
              <a:defRPr/>
            </a:pPr>
            <a:fld id="{2BC46539-7FEE-8846-9EF1-6D13C0293C6C}" type="slidenum">
              <a:rPr lang="en-US" smtClean="0"/>
              <a:pPr>
                <a:defRPr/>
              </a:pPr>
              <a:t>2</a:t>
            </a:fld>
            <a:endParaRPr lang="en-US"/>
          </a:p>
        </p:txBody>
      </p:sp>
      <p:sp>
        <p:nvSpPr>
          <p:cNvPr id="6" name="Title 1">
            <a:extLst>
              <a:ext uri="{FF2B5EF4-FFF2-40B4-BE49-F238E27FC236}">
                <a16:creationId xmlns:a16="http://schemas.microsoft.com/office/drawing/2014/main" id="{D3AF0FB8-7E56-2741-BE41-8501837A322D}"/>
              </a:ext>
            </a:extLst>
          </p:cNvPr>
          <p:cNvSpPr txBox="1">
            <a:spLocks/>
          </p:cNvSpPr>
          <p:nvPr/>
        </p:nvSpPr>
        <p:spPr bwMode="auto">
          <a:xfrm>
            <a:off x="609599" y="2485780"/>
            <a:ext cx="103235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Corbel"/>
                <a:ea typeface="ＭＳ Ｐゴシック" charset="0"/>
                <a:cs typeface="Corbel"/>
              </a:defRPr>
            </a:lvl1pPr>
            <a:lvl2pPr algn="l" defTabSz="457200" rtl="0" eaLnBrk="1" fontAlgn="base" hangingPunct="1">
              <a:spcBef>
                <a:spcPct val="0"/>
              </a:spcBef>
              <a:spcAft>
                <a:spcPct val="0"/>
              </a:spcAft>
              <a:defRPr sz="2800" b="1">
                <a:solidFill>
                  <a:srgbClr val="094C5F"/>
                </a:solidFill>
                <a:latin typeface="Candara" charset="0"/>
                <a:ea typeface="ＭＳ Ｐゴシック" charset="0"/>
              </a:defRPr>
            </a:lvl2pPr>
            <a:lvl3pPr algn="l" defTabSz="457200" rtl="0" eaLnBrk="1" fontAlgn="base" hangingPunct="1">
              <a:spcBef>
                <a:spcPct val="0"/>
              </a:spcBef>
              <a:spcAft>
                <a:spcPct val="0"/>
              </a:spcAft>
              <a:defRPr sz="2800" b="1">
                <a:solidFill>
                  <a:srgbClr val="094C5F"/>
                </a:solidFill>
                <a:latin typeface="Candara" charset="0"/>
                <a:ea typeface="ＭＳ Ｐゴシック" charset="0"/>
              </a:defRPr>
            </a:lvl3pPr>
            <a:lvl4pPr algn="l" defTabSz="457200" rtl="0" eaLnBrk="1" fontAlgn="base" hangingPunct="1">
              <a:spcBef>
                <a:spcPct val="0"/>
              </a:spcBef>
              <a:spcAft>
                <a:spcPct val="0"/>
              </a:spcAft>
              <a:defRPr sz="2800" b="1">
                <a:solidFill>
                  <a:srgbClr val="094C5F"/>
                </a:solidFill>
                <a:latin typeface="Candara" charset="0"/>
                <a:ea typeface="ＭＳ Ｐゴシック" charset="0"/>
              </a:defRPr>
            </a:lvl4pPr>
            <a:lvl5pPr algn="l" defTabSz="457200" rtl="0" eaLnBrk="1" fontAlgn="base" hangingPunct="1">
              <a:spcBef>
                <a:spcPct val="0"/>
              </a:spcBef>
              <a:spcAft>
                <a:spcPct val="0"/>
              </a:spcAft>
              <a:defRPr sz="2800" b="1">
                <a:solidFill>
                  <a:srgbClr val="094C5F"/>
                </a:solidFill>
                <a:latin typeface="Candara" charset="0"/>
                <a:ea typeface="ＭＳ Ｐゴシック" charset="0"/>
              </a:defRPr>
            </a:lvl5pPr>
            <a:lvl6pPr marL="457200" algn="l" defTabSz="457200" rtl="0" eaLnBrk="1" fontAlgn="base" hangingPunct="1">
              <a:spcBef>
                <a:spcPct val="0"/>
              </a:spcBef>
              <a:spcAft>
                <a:spcPct val="0"/>
              </a:spcAft>
              <a:defRPr sz="2800" b="1">
                <a:solidFill>
                  <a:srgbClr val="094C5F"/>
                </a:solidFill>
                <a:latin typeface="Candara" charset="0"/>
                <a:ea typeface="ＭＳ Ｐゴシック" charset="0"/>
              </a:defRPr>
            </a:lvl6pPr>
            <a:lvl7pPr marL="914400" algn="l" defTabSz="457200" rtl="0" eaLnBrk="1" fontAlgn="base" hangingPunct="1">
              <a:spcBef>
                <a:spcPct val="0"/>
              </a:spcBef>
              <a:spcAft>
                <a:spcPct val="0"/>
              </a:spcAft>
              <a:defRPr sz="2800" b="1">
                <a:solidFill>
                  <a:srgbClr val="094C5F"/>
                </a:solidFill>
                <a:latin typeface="Candara" charset="0"/>
                <a:ea typeface="ＭＳ Ｐゴシック" charset="0"/>
              </a:defRPr>
            </a:lvl7pPr>
            <a:lvl8pPr marL="1371600" algn="l" defTabSz="457200" rtl="0" eaLnBrk="1" fontAlgn="base" hangingPunct="1">
              <a:spcBef>
                <a:spcPct val="0"/>
              </a:spcBef>
              <a:spcAft>
                <a:spcPct val="0"/>
              </a:spcAft>
              <a:defRPr sz="2800" b="1">
                <a:solidFill>
                  <a:srgbClr val="094C5F"/>
                </a:solidFill>
                <a:latin typeface="Candara" charset="0"/>
                <a:ea typeface="ＭＳ Ｐゴシック" charset="0"/>
              </a:defRPr>
            </a:lvl8pPr>
            <a:lvl9pPr marL="1828800" algn="l" defTabSz="457200" rtl="0" eaLnBrk="1" fontAlgn="base" hangingPunct="1">
              <a:spcBef>
                <a:spcPct val="0"/>
              </a:spcBef>
              <a:spcAft>
                <a:spcPct val="0"/>
              </a:spcAft>
              <a:defRPr sz="2800" b="1">
                <a:solidFill>
                  <a:srgbClr val="094C5F"/>
                </a:solidFill>
                <a:latin typeface="Candara" charset="0"/>
                <a:ea typeface="ＭＳ Ｐゴシック" charset="0"/>
              </a:defRPr>
            </a:lvl9pPr>
          </a:lstStyle>
          <a:p>
            <a:r>
              <a:rPr lang="en-FI" dirty="0"/>
              <a:t>Disclaimers</a:t>
            </a:r>
          </a:p>
        </p:txBody>
      </p:sp>
      <p:sp>
        <p:nvSpPr>
          <p:cNvPr id="7" name="Content Placeholder 2">
            <a:extLst>
              <a:ext uri="{FF2B5EF4-FFF2-40B4-BE49-F238E27FC236}">
                <a16:creationId xmlns:a16="http://schemas.microsoft.com/office/drawing/2014/main" id="{550F89C1-CE48-9544-9E5E-16F038BECDC7}"/>
              </a:ext>
            </a:extLst>
          </p:cNvPr>
          <p:cNvSpPr txBox="1">
            <a:spLocks/>
          </p:cNvSpPr>
          <p:nvPr/>
        </p:nvSpPr>
        <p:spPr bwMode="auto">
          <a:xfrm>
            <a:off x="685800" y="3371360"/>
            <a:ext cx="9503664" cy="2754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96850" indent="-196850" algn="l" defTabSz="457200" rtl="0" eaLnBrk="1" fontAlgn="base" hangingPunct="1">
              <a:lnSpc>
                <a:spcPct val="110000"/>
              </a:lnSpc>
              <a:spcBef>
                <a:spcPts val="1200"/>
              </a:spcBef>
              <a:spcAft>
                <a:spcPct val="0"/>
              </a:spcAft>
              <a:buFont typeface="Arial" charset="0"/>
              <a:buChar char="•"/>
              <a:defRPr sz="2400" kern="1200">
                <a:solidFill>
                  <a:schemeClr val="accent3">
                    <a:lumMod val="75000"/>
                  </a:schemeClr>
                </a:solidFill>
                <a:latin typeface="Corbel"/>
                <a:ea typeface="ＭＳ Ｐゴシック" charset="0"/>
                <a:cs typeface="Corbe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2000" kern="1200">
                <a:solidFill>
                  <a:schemeClr val="accent3">
                    <a:lumMod val="75000"/>
                  </a:schemeClr>
                </a:solidFill>
                <a:latin typeface="Corbel"/>
                <a:ea typeface="ＭＳ Ｐゴシック" charset="0"/>
                <a:cs typeface="Corbe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800" kern="1200">
                <a:solidFill>
                  <a:schemeClr val="accent3">
                    <a:lumMod val="75000"/>
                  </a:schemeClr>
                </a:solidFill>
                <a:latin typeface="Corbel"/>
                <a:ea typeface="ＭＳ Ｐゴシック" charset="0"/>
                <a:cs typeface="Corbe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600" kern="1200">
                <a:solidFill>
                  <a:schemeClr val="accent3">
                    <a:lumMod val="75000"/>
                  </a:schemeClr>
                </a:solidFill>
                <a:latin typeface="Corbel"/>
                <a:ea typeface="ＭＳ Ｐゴシック" charset="0"/>
                <a:cs typeface="Corbel"/>
              </a:defRPr>
            </a:lvl4pPr>
            <a:lvl5pPr marL="2057400" indent="-122238" algn="l" defTabSz="457200" rtl="0" eaLnBrk="1" fontAlgn="base" hangingPunct="1">
              <a:spcBef>
                <a:spcPct val="20000"/>
              </a:spcBef>
              <a:spcAft>
                <a:spcPct val="0"/>
              </a:spcAft>
              <a:buFont typeface="Arial" charset="0"/>
              <a:buChar char="»"/>
              <a:defRPr sz="1100" kern="1200">
                <a:solidFill>
                  <a:schemeClr val="tx1"/>
                </a:solidFill>
                <a:latin typeface="Corbel"/>
                <a:ea typeface="ＭＳ Ｐゴシック"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FI" dirty="0"/>
              <a:t>These are NOT by any means exhaustive lists of all existing tools</a:t>
            </a:r>
          </a:p>
          <a:p>
            <a:r>
              <a:rPr lang="en-FI" dirty="0"/>
              <a:t>These are NOT all tools maintained or supported by CSC</a:t>
            </a:r>
          </a:p>
          <a:p>
            <a:pPr lvl="1"/>
            <a:r>
              <a:rPr lang="en-FI" dirty="0"/>
              <a:t>Except: CSC Notebooks, Chipster…</a:t>
            </a:r>
          </a:p>
        </p:txBody>
      </p:sp>
      <p:sp>
        <p:nvSpPr>
          <p:cNvPr id="8" name="Right Arrow 7">
            <a:extLst>
              <a:ext uri="{FF2B5EF4-FFF2-40B4-BE49-F238E27FC236}">
                <a16:creationId xmlns:a16="http://schemas.microsoft.com/office/drawing/2014/main" id="{EEF24891-D815-BB4F-888A-61F21F0A90BF}"/>
              </a:ext>
            </a:extLst>
          </p:cNvPr>
          <p:cNvSpPr/>
          <p:nvPr/>
        </p:nvSpPr>
        <p:spPr>
          <a:xfrm>
            <a:off x="1471613" y="1812862"/>
            <a:ext cx="496761" cy="32617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a:p>
        </p:txBody>
      </p:sp>
      <p:sp>
        <p:nvSpPr>
          <p:cNvPr id="9" name="TextBox 8">
            <a:extLst>
              <a:ext uri="{FF2B5EF4-FFF2-40B4-BE49-F238E27FC236}">
                <a16:creationId xmlns:a16="http://schemas.microsoft.com/office/drawing/2014/main" id="{6C99E81A-9510-774A-9C8B-82FD73D11AD5}"/>
              </a:ext>
            </a:extLst>
          </p:cNvPr>
          <p:cNvSpPr txBox="1"/>
          <p:nvPr/>
        </p:nvSpPr>
        <p:spPr>
          <a:xfrm rot="1654532">
            <a:off x="9755479" y="2272449"/>
            <a:ext cx="1945964" cy="1569660"/>
          </a:xfrm>
          <a:prstGeom prst="rect">
            <a:avLst/>
          </a:prstGeom>
          <a:noFill/>
        </p:spPr>
        <p:txBody>
          <a:bodyPr wrap="square" rtlCol="0">
            <a:spAutoFit/>
          </a:bodyPr>
          <a:lstStyle/>
          <a:p>
            <a:pPr algn="ctr"/>
            <a:r>
              <a:rPr lang="en-US" sz="2400" dirty="0"/>
              <a:t>git</a:t>
            </a:r>
          </a:p>
          <a:p>
            <a:pPr algn="ctr"/>
            <a:r>
              <a:rPr lang="en-US" sz="2400" dirty="0"/>
              <a:t>containers</a:t>
            </a:r>
          </a:p>
          <a:p>
            <a:pPr algn="ctr"/>
            <a:r>
              <a:rPr lang="en-US" sz="2400" dirty="0"/>
              <a:t>notebooks</a:t>
            </a:r>
          </a:p>
          <a:p>
            <a:pPr algn="ctr"/>
            <a:r>
              <a:rPr lang="en-US" sz="2400" dirty="0"/>
              <a:t>workflows</a:t>
            </a:r>
            <a:endParaRPr lang="en-FI" sz="2400" dirty="0"/>
          </a:p>
        </p:txBody>
      </p:sp>
      <p:pic>
        <p:nvPicPr>
          <p:cNvPr id="13314" name="Picture 2" descr="CSC – IT Center for Science - Wikipedia">
            <a:extLst>
              <a:ext uri="{FF2B5EF4-FFF2-40B4-BE49-F238E27FC236}">
                <a16:creationId xmlns:a16="http://schemas.microsoft.com/office/drawing/2014/main" id="{24177A9B-95E9-5145-B4B0-6E34E3DFD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131" y="4438432"/>
            <a:ext cx="765869" cy="49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78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5477B-088C-9F46-8F81-E9F9F1797F39}"/>
              </a:ext>
            </a:extLst>
          </p:cNvPr>
          <p:cNvSpPr>
            <a:spLocks noGrp="1"/>
          </p:cNvSpPr>
          <p:nvPr>
            <p:ph type="title"/>
          </p:nvPr>
        </p:nvSpPr>
        <p:spPr>
          <a:xfrm>
            <a:off x="609600" y="354571"/>
            <a:ext cx="10323513" cy="1143000"/>
          </a:xfrm>
        </p:spPr>
        <p:txBody>
          <a:bodyPr/>
          <a:lstStyle/>
          <a:p>
            <a:r>
              <a:rPr lang="en-FI" dirty="0"/>
              <a:t>Bad vs better situation</a:t>
            </a:r>
          </a:p>
        </p:txBody>
      </p:sp>
      <p:sp>
        <p:nvSpPr>
          <p:cNvPr id="3" name="Content Placeholder 2">
            <a:extLst>
              <a:ext uri="{FF2B5EF4-FFF2-40B4-BE49-F238E27FC236}">
                <a16:creationId xmlns:a16="http://schemas.microsoft.com/office/drawing/2014/main" id="{06ECEE00-2F9D-7E42-B29C-D1B9D34E1646}"/>
              </a:ext>
            </a:extLst>
          </p:cNvPr>
          <p:cNvSpPr>
            <a:spLocks noGrp="1"/>
          </p:cNvSpPr>
          <p:nvPr>
            <p:ph idx="1"/>
          </p:nvPr>
        </p:nvSpPr>
        <p:spPr>
          <a:xfrm>
            <a:off x="563680" y="1524137"/>
            <a:ext cx="5836171" cy="4733925"/>
          </a:xfrm>
        </p:spPr>
        <p:txBody>
          <a:bodyPr/>
          <a:lstStyle/>
          <a:p>
            <a:r>
              <a:rPr lang="en-FI" dirty="0"/>
              <a:t>Typing commands directly on the command prompt</a:t>
            </a:r>
          </a:p>
          <a:p>
            <a:r>
              <a:rPr lang="en-FI" dirty="0"/>
              <a:t>Storing files in personal computer in random hierarchy</a:t>
            </a:r>
          </a:p>
          <a:p>
            <a:r>
              <a:rPr lang="en-FI" dirty="0"/>
              <a:t>Having the softwares installed (only) in your own computer</a:t>
            </a:r>
          </a:p>
        </p:txBody>
      </p:sp>
      <p:sp>
        <p:nvSpPr>
          <p:cNvPr id="4" name="Date Placeholder 3">
            <a:extLst>
              <a:ext uri="{FF2B5EF4-FFF2-40B4-BE49-F238E27FC236}">
                <a16:creationId xmlns:a16="http://schemas.microsoft.com/office/drawing/2014/main" id="{5AD8F7A3-9C98-FF4F-8DE3-002DAC042AA8}"/>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a:p>
        </p:txBody>
      </p:sp>
      <p:sp>
        <p:nvSpPr>
          <p:cNvPr id="5" name="Slide Number Placeholder 4">
            <a:extLst>
              <a:ext uri="{FF2B5EF4-FFF2-40B4-BE49-F238E27FC236}">
                <a16:creationId xmlns:a16="http://schemas.microsoft.com/office/drawing/2014/main" id="{A477D3E1-7B42-BE4D-AFBB-9A802EA69903}"/>
              </a:ext>
            </a:extLst>
          </p:cNvPr>
          <p:cNvSpPr>
            <a:spLocks noGrp="1"/>
          </p:cNvSpPr>
          <p:nvPr>
            <p:ph type="sldNum" sz="quarter" idx="12"/>
          </p:nvPr>
        </p:nvSpPr>
        <p:spPr/>
        <p:txBody>
          <a:bodyPr/>
          <a:lstStyle/>
          <a:p>
            <a:pPr>
              <a:defRPr/>
            </a:pPr>
            <a:fld id="{2BC46539-7FEE-8846-9EF1-6D13C0293C6C}" type="slidenum">
              <a:rPr lang="en-US" smtClean="0"/>
              <a:pPr>
                <a:defRPr/>
              </a:pPr>
              <a:t>3</a:t>
            </a:fld>
            <a:endParaRPr lang="en-US"/>
          </a:p>
        </p:txBody>
      </p:sp>
      <p:pic>
        <p:nvPicPr>
          <p:cNvPr id="9" name="Graphic 8" descr="User">
            <a:extLst>
              <a:ext uri="{FF2B5EF4-FFF2-40B4-BE49-F238E27FC236}">
                <a16:creationId xmlns:a16="http://schemas.microsoft.com/office/drawing/2014/main" id="{8683D2D2-A201-2345-8950-6F15F7DB46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79" y="4981795"/>
            <a:ext cx="1521634" cy="1521634"/>
          </a:xfrm>
          <a:prstGeom prst="rect">
            <a:avLst/>
          </a:prstGeom>
        </p:spPr>
      </p:pic>
      <p:pic>
        <p:nvPicPr>
          <p:cNvPr id="11" name="Graphic 10" descr="User">
            <a:extLst>
              <a:ext uri="{FF2B5EF4-FFF2-40B4-BE49-F238E27FC236}">
                <a16:creationId xmlns:a16="http://schemas.microsoft.com/office/drawing/2014/main" id="{6A4E6A4A-A46B-BA47-9940-DDF659CF2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4219" y="310043"/>
            <a:ext cx="1319657" cy="1319657"/>
          </a:xfrm>
          <a:prstGeom prst="rect">
            <a:avLst/>
          </a:prstGeom>
        </p:spPr>
      </p:pic>
      <p:sp>
        <p:nvSpPr>
          <p:cNvPr id="16" name="Content Placeholder 2">
            <a:extLst>
              <a:ext uri="{FF2B5EF4-FFF2-40B4-BE49-F238E27FC236}">
                <a16:creationId xmlns:a16="http://schemas.microsoft.com/office/drawing/2014/main" id="{D80B2376-C775-384E-930D-25114A81D35E}"/>
              </a:ext>
            </a:extLst>
          </p:cNvPr>
          <p:cNvSpPr txBox="1">
            <a:spLocks/>
          </p:cNvSpPr>
          <p:nvPr/>
        </p:nvSpPr>
        <p:spPr bwMode="auto">
          <a:xfrm>
            <a:off x="6382712" y="1611290"/>
            <a:ext cx="5686831" cy="2683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96850" indent="-196850" algn="l" defTabSz="457200" rtl="0" eaLnBrk="1" fontAlgn="base" hangingPunct="1">
              <a:lnSpc>
                <a:spcPct val="110000"/>
              </a:lnSpc>
              <a:spcBef>
                <a:spcPts val="1200"/>
              </a:spcBef>
              <a:spcAft>
                <a:spcPct val="0"/>
              </a:spcAft>
              <a:buFont typeface="Arial" charset="0"/>
              <a:buChar char="•"/>
              <a:defRPr sz="2400" kern="1200">
                <a:solidFill>
                  <a:schemeClr val="accent3">
                    <a:lumMod val="75000"/>
                  </a:schemeClr>
                </a:solidFill>
                <a:latin typeface="Corbel"/>
                <a:ea typeface="ＭＳ Ｐゴシック" charset="0"/>
                <a:cs typeface="Corbe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2000" kern="1200">
                <a:solidFill>
                  <a:schemeClr val="accent3">
                    <a:lumMod val="75000"/>
                  </a:schemeClr>
                </a:solidFill>
                <a:latin typeface="Corbel"/>
                <a:ea typeface="ＭＳ Ｐゴシック" charset="0"/>
                <a:cs typeface="Corbe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800" kern="1200">
                <a:solidFill>
                  <a:schemeClr val="accent3">
                    <a:lumMod val="75000"/>
                  </a:schemeClr>
                </a:solidFill>
                <a:latin typeface="Corbel"/>
                <a:ea typeface="ＭＳ Ｐゴシック" charset="0"/>
                <a:cs typeface="Corbe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600" kern="1200">
                <a:solidFill>
                  <a:schemeClr val="accent3">
                    <a:lumMod val="75000"/>
                  </a:schemeClr>
                </a:solidFill>
                <a:latin typeface="Corbel"/>
                <a:ea typeface="ＭＳ Ｐゴシック" charset="0"/>
                <a:cs typeface="Corbel"/>
              </a:defRPr>
            </a:lvl4pPr>
            <a:lvl5pPr marL="2057400" indent="-122238" algn="l" defTabSz="457200" rtl="0" eaLnBrk="1" fontAlgn="base" hangingPunct="1">
              <a:spcBef>
                <a:spcPct val="20000"/>
              </a:spcBef>
              <a:spcAft>
                <a:spcPct val="0"/>
              </a:spcAft>
              <a:buFont typeface="Arial" charset="0"/>
              <a:buChar char="»"/>
              <a:defRPr sz="1100" kern="1200">
                <a:solidFill>
                  <a:schemeClr val="tx1"/>
                </a:solidFill>
                <a:latin typeface="Corbel"/>
                <a:ea typeface="ＭＳ Ｐゴシック"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FI" dirty="0"/>
              <a:t>Typing commands and comments to </a:t>
            </a:r>
            <a:r>
              <a:rPr lang="en-FI" b="1" dirty="0"/>
              <a:t>version controlled files</a:t>
            </a:r>
            <a:r>
              <a:rPr lang="en-FI" dirty="0"/>
              <a:t>, using </a:t>
            </a:r>
            <a:r>
              <a:rPr lang="en-FI" b="1" dirty="0"/>
              <a:t>automated workflows</a:t>
            </a:r>
          </a:p>
          <a:p>
            <a:r>
              <a:rPr lang="en-FI" dirty="0"/>
              <a:t>Storing files in (public/joined) </a:t>
            </a:r>
            <a:r>
              <a:rPr lang="en-FI" b="1" dirty="0"/>
              <a:t>repositories</a:t>
            </a:r>
          </a:p>
          <a:p>
            <a:r>
              <a:rPr lang="en-FI" dirty="0"/>
              <a:t>Having the softwares installed as </a:t>
            </a:r>
            <a:r>
              <a:rPr lang="en-FI" b="1" dirty="0"/>
              <a:t>documented containers</a:t>
            </a:r>
          </a:p>
        </p:txBody>
      </p:sp>
      <p:sp>
        <p:nvSpPr>
          <p:cNvPr id="17" name="Rounded Rectangular Callout 16">
            <a:extLst>
              <a:ext uri="{FF2B5EF4-FFF2-40B4-BE49-F238E27FC236}">
                <a16:creationId xmlns:a16="http://schemas.microsoft.com/office/drawing/2014/main" id="{16DE9D47-B294-6A4D-9C8D-DF63612CB30E}"/>
              </a:ext>
            </a:extLst>
          </p:cNvPr>
          <p:cNvSpPr/>
          <p:nvPr/>
        </p:nvSpPr>
        <p:spPr>
          <a:xfrm>
            <a:off x="1624013" y="4588869"/>
            <a:ext cx="2908620" cy="1764419"/>
          </a:xfrm>
          <a:prstGeom prst="wedgeRoundRectCallout">
            <a:avLst>
              <a:gd name="adj1" fmla="val -63701"/>
              <a:gd name="adj2" fmla="val 489"/>
              <a:gd name="adj3" fmla="val 16667"/>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dirty="0"/>
              <a:t>Ummm… I had some results here on my laptop… and I THINK this was the laptop where I had the softwares installed…  </a:t>
            </a:r>
          </a:p>
        </p:txBody>
      </p:sp>
      <p:sp>
        <p:nvSpPr>
          <p:cNvPr id="18" name="Rounded Rectangular Callout 17">
            <a:extLst>
              <a:ext uri="{FF2B5EF4-FFF2-40B4-BE49-F238E27FC236}">
                <a16:creationId xmlns:a16="http://schemas.microsoft.com/office/drawing/2014/main" id="{9B1A9784-50F4-E148-B485-65AC2C3F0904}"/>
              </a:ext>
            </a:extLst>
          </p:cNvPr>
          <p:cNvSpPr/>
          <p:nvPr/>
        </p:nvSpPr>
        <p:spPr>
          <a:xfrm>
            <a:off x="7090619" y="177400"/>
            <a:ext cx="3330453" cy="1286676"/>
          </a:xfrm>
          <a:prstGeom prst="wedgeRoundRectCallout">
            <a:avLst>
              <a:gd name="adj1" fmla="val -65402"/>
              <a:gd name="adj2" fmla="val -6801"/>
              <a:gd name="adj3" fmla="val 16667"/>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dirty="0"/>
              <a:t>Hey, can you check which parameters were used to get these results? Could we do this small modification? </a:t>
            </a:r>
          </a:p>
        </p:txBody>
      </p:sp>
      <p:pic>
        <p:nvPicPr>
          <p:cNvPr id="19" name="Graphic 18" descr="User">
            <a:extLst>
              <a:ext uri="{FF2B5EF4-FFF2-40B4-BE49-F238E27FC236}">
                <a16:creationId xmlns:a16="http://schemas.microsoft.com/office/drawing/2014/main" id="{C5198DCE-21BF-5C40-83F1-B068B88A98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65310" y="5246710"/>
            <a:ext cx="1521633" cy="1521633"/>
          </a:xfrm>
          <a:prstGeom prst="rect">
            <a:avLst/>
          </a:prstGeom>
        </p:spPr>
      </p:pic>
      <p:sp>
        <p:nvSpPr>
          <p:cNvPr id="20" name="Rounded Rectangular Callout 19">
            <a:extLst>
              <a:ext uri="{FF2B5EF4-FFF2-40B4-BE49-F238E27FC236}">
                <a16:creationId xmlns:a16="http://schemas.microsoft.com/office/drawing/2014/main" id="{0E196836-43E4-A345-9B0A-EF0131054C22}"/>
              </a:ext>
            </a:extLst>
          </p:cNvPr>
          <p:cNvSpPr/>
          <p:nvPr/>
        </p:nvSpPr>
        <p:spPr>
          <a:xfrm>
            <a:off x="5019793" y="4774641"/>
            <a:ext cx="3736052" cy="1118443"/>
          </a:xfrm>
          <a:prstGeom prst="wedgeRoundRectCallout">
            <a:avLst>
              <a:gd name="adj1" fmla="val 53105"/>
              <a:gd name="adj2" fmla="val 32989"/>
              <a:gd name="adj3" fmla="val 16667"/>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dirty="0"/>
              <a:t>Sure! Let me j</a:t>
            </a:r>
            <a:r>
              <a:rPr lang="en-GB" dirty="0"/>
              <a:t>us</a:t>
            </a:r>
            <a:r>
              <a:rPr lang="en-FI" dirty="0"/>
              <a:t>t check my repository, and we can re-run the needed sections in these containers!</a:t>
            </a:r>
          </a:p>
        </p:txBody>
      </p:sp>
      <p:sp>
        <p:nvSpPr>
          <p:cNvPr id="22" name="Cloud Callout 21">
            <a:extLst>
              <a:ext uri="{FF2B5EF4-FFF2-40B4-BE49-F238E27FC236}">
                <a16:creationId xmlns:a16="http://schemas.microsoft.com/office/drawing/2014/main" id="{3F687891-14A5-3C41-833B-0B44C9BBC905}"/>
              </a:ext>
            </a:extLst>
          </p:cNvPr>
          <p:cNvSpPr/>
          <p:nvPr/>
        </p:nvSpPr>
        <p:spPr>
          <a:xfrm>
            <a:off x="9596323" y="4203666"/>
            <a:ext cx="2515223" cy="1883241"/>
          </a:xfrm>
          <a:prstGeom prst="cloudCallout">
            <a:avLst>
              <a:gd name="adj1" fmla="val -42271"/>
              <a:gd name="adj2" fmla="val 50497"/>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dirty="0"/>
              <a:t>(…</a:t>
            </a:r>
            <a:r>
              <a:rPr lang="fi-FI" dirty="0" err="1"/>
              <a:t>but</a:t>
            </a:r>
            <a:r>
              <a:rPr lang="fi-FI" dirty="0"/>
              <a:t> PLEASE </a:t>
            </a:r>
            <a:r>
              <a:rPr lang="fi-FI" dirty="0" err="1"/>
              <a:t>don’t</a:t>
            </a:r>
            <a:r>
              <a:rPr lang="fi-FI" dirty="0"/>
              <a:t> </a:t>
            </a:r>
            <a:r>
              <a:rPr lang="fi-FI" dirty="0" err="1"/>
              <a:t>ask</a:t>
            </a:r>
            <a:r>
              <a:rPr lang="fi-FI" dirty="0"/>
              <a:t> me </a:t>
            </a:r>
            <a:r>
              <a:rPr lang="fi-FI" dirty="0" err="1"/>
              <a:t>again</a:t>
            </a:r>
            <a:r>
              <a:rPr lang="fi-FI" dirty="0"/>
              <a:t> </a:t>
            </a:r>
            <a:r>
              <a:rPr lang="fi-FI" dirty="0" err="1"/>
              <a:t>after</a:t>
            </a:r>
            <a:r>
              <a:rPr lang="fi-FI" dirty="0"/>
              <a:t> 5 </a:t>
            </a:r>
            <a:r>
              <a:rPr lang="fi-FI" dirty="0" err="1"/>
              <a:t>years</a:t>
            </a:r>
            <a:r>
              <a:rPr lang="fi-FI" dirty="0"/>
              <a:t>…)</a:t>
            </a:r>
            <a:endParaRPr lang="en-FI" dirty="0"/>
          </a:p>
        </p:txBody>
      </p:sp>
    </p:spTree>
    <p:extLst>
      <p:ext uri="{BB962C8B-B14F-4D97-AF65-F5344CB8AC3E}">
        <p14:creationId xmlns:p14="http://schemas.microsoft.com/office/powerpoint/2010/main" val="94182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4642-4880-ED44-AF00-C79CAEF16201}"/>
              </a:ext>
            </a:extLst>
          </p:cNvPr>
          <p:cNvSpPr>
            <a:spLocks noGrp="1"/>
          </p:cNvSpPr>
          <p:nvPr>
            <p:ph type="title"/>
          </p:nvPr>
        </p:nvSpPr>
        <p:spPr/>
        <p:txBody>
          <a:bodyPr/>
          <a:lstStyle/>
          <a:p>
            <a:r>
              <a:rPr lang="en-FI" dirty="0"/>
              <a:t>Git -what &amp; why?</a:t>
            </a:r>
          </a:p>
        </p:txBody>
      </p:sp>
      <p:sp>
        <p:nvSpPr>
          <p:cNvPr id="3" name="Content Placeholder 2">
            <a:extLst>
              <a:ext uri="{FF2B5EF4-FFF2-40B4-BE49-F238E27FC236}">
                <a16:creationId xmlns:a16="http://schemas.microsoft.com/office/drawing/2014/main" id="{1522F418-6474-2740-8E03-0B1908A352E9}"/>
              </a:ext>
            </a:extLst>
          </p:cNvPr>
          <p:cNvSpPr>
            <a:spLocks noGrp="1"/>
          </p:cNvSpPr>
          <p:nvPr>
            <p:ph idx="1"/>
          </p:nvPr>
        </p:nvSpPr>
        <p:spPr>
          <a:xfrm>
            <a:off x="609600" y="1166018"/>
            <a:ext cx="10606267" cy="4525963"/>
          </a:xfrm>
        </p:spPr>
        <p:txBody>
          <a:bodyPr/>
          <a:lstStyle/>
          <a:p>
            <a:r>
              <a:rPr lang="en-GB" dirty="0"/>
              <a:t>Used by developers / coders, but useful to anyone who writes code or needs to </a:t>
            </a:r>
            <a:r>
              <a:rPr lang="en-GB" b="1" dirty="0"/>
              <a:t>track changes to files </a:t>
            </a:r>
            <a:r>
              <a:rPr lang="en-GB" dirty="0"/>
              <a:t>=&gt; that’s almost everyone, right!</a:t>
            </a:r>
          </a:p>
          <a:p>
            <a:pPr lvl="1"/>
            <a:r>
              <a:rPr lang="en-GB" dirty="0"/>
              <a:t>Tracks the changes you make to files </a:t>
            </a:r>
          </a:p>
          <a:p>
            <a:pPr lvl="1"/>
            <a:r>
              <a:rPr lang="en-GB" dirty="0"/>
              <a:t>Allows to revert to specific versions (= recovery from “oopsies”)</a:t>
            </a:r>
          </a:p>
          <a:p>
            <a:pPr lvl="1"/>
            <a:r>
              <a:rPr lang="en-GB" dirty="0"/>
              <a:t>Makes collaboration easier (allow changes by multiple people to all be merged into one source)</a:t>
            </a:r>
          </a:p>
          <a:p>
            <a:endParaRPr lang="en-GB" dirty="0"/>
          </a:p>
          <a:p>
            <a:endParaRPr lang="en-FI" dirty="0"/>
          </a:p>
        </p:txBody>
      </p:sp>
      <p:sp>
        <p:nvSpPr>
          <p:cNvPr id="4" name="Date Placeholder 3">
            <a:extLst>
              <a:ext uri="{FF2B5EF4-FFF2-40B4-BE49-F238E27FC236}">
                <a16:creationId xmlns:a16="http://schemas.microsoft.com/office/drawing/2014/main" id="{2AD10DD5-B316-064B-9899-29F8F96014C8}"/>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a:p>
        </p:txBody>
      </p:sp>
      <p:sp>
        <p:nvSpPr>
          <p:cNvPr id="5" name="Slide Number Placeholder 4">
            <a:extLst>
              <a:ext uri="{FF2B5EF4-FFF2-40B4-BE49-F238E27FC236}">
                <a16:creationId xmlns:a16="http://schemas.microsoft.com/office/drawing/2014/main" id="{A68D78C3-0AEA-E247-857D-8C607D81A225}"/>
              </a:ext>
            </a:extLst>
          </p:cNvPr>
          <p:cNvSpPr>
            <a:spLocks noGrp="1"/>
          </p:cNvSpPr>
          <p:nvPr>
            <p:ph type="sldNum" sz="quarter" idx="12"/>
          </p:nvPr>
        </p:nvSpPr>
        <p:spPr/>
        <p:txBody>
          <a:bodyPr/>
          <a:lstStyle/>
          <a:p>
            <a:pPr>
              <a:defRPr/>
            </a:pPr>
            <a:fld id="{2BC46539-7FEE-8846-9EF1-6D13C0293C6C}" type="slidenum">
              <a:rPr lang="en-US" smtClean="0"/>
              <a:pPr>
                <a:defRPr/>
              </a:pPr>
              <a:t>4</a:t>
            </a:fld>
            <a:endParaRPr lang="en-US"/>
          </a:p>
        </p:txBody>
      </p:sp>
      <p:pic>
        <p:nvPicPr>
          <p:cNvPr id="7" name="Picture 6">
            <a:extLst>
              <a:ext uri="{FF2B5EF4-FFF2-40B4-BE49-F238E27FC236}">
                <a16:creationId xmlns:a16="http://schemas.microsoft.com/office/drawing/2014/main" id="{A2A9C12C-6D99-2B4C-B397-A8E44FF70585}"/>
              </a:ext>
            </a:extLst>
          </p:cNvPr>
          <p:cNvPicPr>
            <a:picLocks noChangeAspect="1"/>
          </p:cNvPicPr>
          <p:nvPr/>
        </p:nvPicPr>
        <p:blipFill>
          <a:blip r:embed="rId3"/>
          <a:stretch>
            <a:fillRect/>
          </a:stretch>
        </p:blipFill>
        <p:spPr>
          <a:xfrm>
            <a:off x="7675187" y="3438766"/>
            <a:ext cx="4334948" cy="2209156"/>
          </a:xfrm>
          <a:prstGeom prst="rect">
            <a:avLst/>
          </a:prstGeom>
        </p:spPr>
      </p:pic>
      <p:sp>
        <p:nvSpPr>
          <p:cNvPr id="8" name="TextBox 7">
            <a:extLst>
              <a:ext uri="{FF2B5EF4-FFF2-40B4-BE49-F238E27FC236}">
                <a16:creationId xmlns:a16="http://schemas.microsoft.com/office/drawing/2014/main" id="{97BB61A2-AC15-9F47-9A3F-992DBD6C7B87}"/>
              </a:ext>
            </a:extLst>
          </p:cNvPr>
          <p:cNvSpPr txBox="1"/>
          <p:nvPr/>
        </p:nvSpPr>
        <p:spPr>
          <a:xfrm>
            <a:off x="3726791" y="6334930"/>
            <a:ext cx="8107348" cy="369332"/>
          </a:xfrm>
          <a:prstGeom prst="rect">
            <a:avLst/>
          </a:prstGeom>
          <a:noFill/>
        </p:spPr>
        <p:txBody>
          <a:bodyPr wrap="none" rtlCol="0">
            <a:spAutoFit/>
          </a:bodyPr>
          <a:lstStyle/>
          <a:p>
            <a:r>
              <a:rPr lang="en-GB" dirty="0"/>
              <a:t>Source: https://</a:t>
            </a:r>
            <a:r>
              <a:rPr lang="en-GB" dirty="0" err="1"/>
              <a:t>www.nobledesktop.com</a:t>
            </a:r>
            <a:r>
              <a:rPr lang="en-GB" dirty="0"/>
              <a:t>/blog/what-is-git-and-why-should-you-use-it</a:t>
            </a:r>
            <a:endParaRPr lang="en-FI" dirty="0"/>
          </a:p>
        </p:txBody>
      </p:sp>
      <p:pic>
        <p:nvPicPr>
          <p:cNvPr id="10" name="Graphic 9" descr="Open folder">
            <a:extLst>
              <a:ext uri="{FF2B5EF4-FFF2-40B4-BE49-F238E27FC236}">
                <a16:creationId xmlns:a16="http://schemas.microsoft.com/office/drawing/2014/main" id="{E07F341D-F6B4-044F-AD37-B33F1A4B49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3603226"/>
            <a:ext cx="1302067" cy="1302067"/>
          </a:xfrm>
          <a:prstGeom prst="rect">
            <a:avLst/>
          </a:prstGeom>
        </p:spPr>
      </p:pic>
      <p:pic>
        <p:nvPicPr>
          <p:cNvPr id="1026" name="Picture 2" descr="GitHub logo PNG">
            <a:extLst>
              <a:ext uri="{FF2B5EF4-FFF2-40B4-BE49-F238E27FC236}">
                <a16:creationId xmlns:a16="http://schemas.microsoft.com/office/drawing/2014/main" id="{03C2AC58-131A-894C-9938-69DA5A5E28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809" y="3847881"/>
            <a:ext cx="1072456" cy="968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iTheL Inside: Git + Apache + LPAP (no gitweb)">
            <a:extLst>
              <a:ext uri="{FF2B5EF4-FFF2-40B4-BE49-F238E27FC236}">
                <a16:creationId xmlns:a16="http://schemas.microsoft.com/office/drawing/2014/main" id="{D7A14E1A-B2A3-E945-8A8F-6E8A9048FD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8907" y="4152559"/>
            <a:ext cx="1479013" cy="1479013"/>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Open folder">
            <a:extLst>
              <a:ext uri="{FF2B5EF4-FFF2-40B4-BE49-F238E27FC236}">
                <a16:creationId xmlns:a16="http://schemas.microsoft.com/office/drawing/2014/main" id="{65F36786-7461-ED4E-88B0-2781500A32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24820" y="3589999"/>
            <a:ext cx="1302067" cy="1302067"/>
          </a:xfrm>
          <a:prstGeom prst="rect">
            <a:avLst/>
          </a:prstGeom>
        </p:spPr>
      </p:pic>
      <p:sp>
        <p:nvSpPr>
          <p:cNvPr id="11" name="Right Arrow 10">
            <a:extLst>
              <a:ext uri="{FF2B5EF4-FFF2-40B4-BE49-F238E27FC236}">
                <a16:creationId xmlns:a16="http://schemas.microsoft.com/office/drawing/2014/main" id="{52857CF8-94C6-5341-8045-205CB95116A1}"/>
              </a:ext>
            </a:extLst>
          </p:cNvPr>
          <p:cNvSpPr/>
          <p:nvPr/>
        </p:nvSpPr>
        <p:spPr>
          <a:xfrm>
            <a:off x="2088701" y="4115564"/>
            <a:ext cx="499075" cy="48747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a:p>
        </p:txBody>
      </p:sp>
      <p:sp>
        <p:nvSpPr>
          <p:cNvPr id="12" name="Left-right Arrow 11">
            <a:extLst>
              <a:ext uri="{FF2B5EF4-FFF2-40B4-BE49-F238E27FC236}">
                <a16:creationId xmlns:a16="http://schemas.microsoft.com/office/drawing/2014/main" id="{45369771-A782-1743-AE11-DC96FFD66947}"/>
              </a:ext>
            </a:extLst>
          </p:cNvPr>
          <p:cNvSpPr/>
          <p:nvPr/>
        </p:nvSpPr>
        <p:spPr>
          <a:xfrm>
            <a:off x="4571957" y="4115564"/>
            <a:ext cx="661182" cy="450483"/>
          </a:xfrm>
          <a:prstGeom prst="lef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a:p>
        </p:txBody>
      </p:sp>
      <p:sp>
        <p:nvSpPr>
          <p:cNvPr id="17" name="TextBox 16">
            <a:extLst>
              <a:ext uri="{FF2B5EF4-FFF2-40B4-BE49-F238E27FC236}">
                <a16:creationId xmlns:a16="http://schemas.microsoft.com/office/drawing/2014/main" id="{46E75356-085D-DA4A-86BA-3CB0F1C7CCC4}"/>
              </a:ext>
            </a:extLst>
          </p:cNvPr>
          <p:cNvSpPr txBox="1"/>
          <p:nvPr/>
        </p:nvSpPr>
        <p:spPr>
          <a:xfrm>
            <a:off x="453010" y="3340826"/>
            <a:ext cx="6547562" cy="369332"/>
          </a:xfrm>
          <a:prstGeom prst="rect">
            <a:avLst/>
          </a:prstGeom>
          <a:noFill/>
        </p:spPr>
        <p:txBody>
          <a:bodyPr wrap="none" rtlCol="0">
            <a:spAutoFit/>
          </a:bodyPr>
          <a:lstStyle/>
          <a:p>
            <a:r>
              <a:rPr lang="en-GB" dirty="0">
                <a:solidFill>
                  <a:srgbClr val="000000"/>
                </a:solidFill>
              </a:rPr>
              <a:t>Normal folder 			Git repository			Remote repository</a:t>
            </a:r>
            <a:endParaRPr lang="en-FI" dirty="0">
              <a:solidFill>
                <a:srgbClr val="000000"/>
              </a:solidFill>
            </a:endParaRPr>
          </a:p>
        </p:txBody>
      </p:sp>
      <p:sp>
        <p:nvSpPr>
          <p:cNvPr id="18" name="TextBox 17">
            <a:extLst>
              <a:ext uri="{FF2B5EF4-FFF2-40B4-BE49-F238E27FC236}">
                <a16:creationId xmlns:a16="http://schemas.microsoft.com/office/drawing/2014/main" id="{9B5BFD5A-2790-D84A-8789-96D5E46C8913}"/>
              </a:ext>
            </a:extLst>
          </p:cNvPr>
          <p:cNvSpPr txBox="1"/>
          <p:nvPr/>
        </p:nvSpPr>
        <p:spPr>
          <a:xfrm>
            <a:off x="655827" y="5624502"/>
            <a:ext cx="9417963" cy="646331"/>
          </a:xfrm>
          <a:prstGeom prst="rect">
            <a:avLst/>
          </a:prstGeom>
          <a:noFill/>
        </p:spPr>
        <p:txBody>
          <a:bodyPr wrap="none" rtlCol="0">
            <a:spAutoFit/>
          </a:bodyPr>
          <a:lstStyle/>
          <a:p>
            <a:r>
              <a:rPr lang="en-GB" dirty="0">
                <a:solidFill>
                  <a:srgbClr val="000000"/>
                </a:solidFill>
              </a:rPr>
              <a:t>Files				Files + metadata for you	 	Files + metadata for everyone*</a:t>
            </a:r>
          </a:p>
          <a:p>
            <a:r>
              <a:rPr lang="en-GB" dirty="0">
                <a:solidFill>
                  <a:srgbClr val="000000"/>
                </a:solidFill>
              </a:rPr>
              <a:t>											(= team, company, everyone…)			</a:t>
            </a:r>
            <a:endParaRPr lang="en-FI" dirty="0">
              <a:solidFill>
                <a:srgbClr val="000000"/>
              </a:solidFill>
            </a:endParaRPr>
          </a:p>
        </p:txBody>
      </p:sp>
      <p:pic>
        <p:nvPicPr>
          <p:cNvPr id="1030" name="Picture 6" descr="Integración continua con Gitlab">
            <a:extLst>
              <a:ext uri="{FF2B5EF4-FFF2-40B4-BE49-F238E27FC236}">
                <a16:creationId xmlns:a16="http://schemas.microsoft.com/office/drawing/2014/main" id="{D74755DC-4F9E-6B4E-99FC-1E0FE5626E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4174" y="4349419"/>
            <a:ext cx="947832" cy="10378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33E5611-E4EC-C14D-85C2-F1C4912F3C0D}"/>
              </a:ext>
            </a:extLst>
          </p:cNvPr>
          <p:cNvPicPr>
            <a:picLocks noChangeAspect="1"/>
          </p:cNvPicPr>
          <p:nvPr/>
        </p:nvPicPr>
        <p:blipFill>
          <a:blip r:embed="rId9"/>
          <a:stretch>
            <a:fillRect/>
          </a:stretch>
        </p:blipFill>
        <p:spPr>
          <a:xfrm>
            <a:off x="7888820" y="1542191"/>
            <a:ext cx="1953841" cy="535805"/>
          </a:xfrm>
          <a:prstGeom prst="rect">
            <a:avLst/>
          </a:prstGeom>
        </p:spPr>
      </p:pic>
    </p:spTree>
    <p:extLst>
      <p:ext uri="{BB962C8B-B14F-4D97-AF65-F5344CB8AC3E}">
        <p14:creationId xmlns:p14="http://schemas.microsoft.com/office/powerpoint/2010/main" val="275593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8092955-FB7E-944C-8345-D6515DD8B809}"/>
              </a:ext>
            </a:extLst>
          </p:cNvPr>
          <p:cNvPicPr>
            <a:picLocks noChangeAspect="1"/>
          </p:cNvPicPr>
          <p:nvPr/>
        </p:nvPicPr>
        <p:blipFill>
          <a:blip r:embed="rId2"/>
          <a:stretch>
            <a:fillRect/>
          </a:stretch>
        </p:blipFill>
        <p:spPr>
          <a:xfrm rot="1361744">
            <a:off x="9560157" y="3356646"/>
            <a:ext cx="2257857" cy="637013"/>
          </a:xfrm>
          <a:prstGeom prst="rect">
            <a:avLst/>
          </a:prstGeom>
        </p:spPr>
      </p:pic>
      <p:sp>
        <p:nvSpPr>
          <p:cNvPr id="2" name="Title 1">
            <a:extLst>
              <a:ext uri="{FF2B5EF4-FFF2-40B4-BE49-F238E27FC236}">
                <a16:creationId xmlns:a16="http://schemas.microsoft.com/office/drawing/2014/main" id="{4C6C4642-4880-ED44-AF00-C79CAEF16201}"/>
              </a:ext>
            </a:extLst>
          </p:cNvPr>
          <p:cNvSpPr>
            <a:spLocks noGrp="1"/>
          </p:cNvSpPr>
          <p:nvPr>
            <p:ph type="title"/>
          </p:nvPr>
        </p:nvSpPr>
        <p:spPr/>
        <p:txBody>
          <a:bodyPr/>
          <a:lstStyle/>
          <a:p>
            <a:r>
              <a:rPr lang="en-FI" dirty="0"/>
              <a:t>Git –use cases</a:t>
            </a:r>
          </a:p>
        </p:txBody>
      </p:sp>
      <p:sp>
        <p:nvSpPr>
          <p:cNvPr id="3" name="Content Placeholder 2">
            <a:extLst>
              <a:ext uri="{FF2B5EF4-FFF2-40B4-BE49-F238E27FC236}">
                <a16:creationId xmlns:a16="http://schemas.microsoft.com/office/drawing/2014/main" id="{1522F418-6474-2740-8E03-0B1908A352E9}"/>
              </a:ext>
            </a:extLst>
          </p:cNvPr>
          <p:cNvSpPr>
            <a:spLocks noGrp="1"/>
          </p:cNvSpPr>
          <p:nvPr>
            <p:ph idx="1"/>
          </p:nvPr>
        </p:nvSpPr>
        <p:spPr>
          <a:xfrm>
            <a:off x="492690" y="1066180"/>
            <a:ext cx="10606267" cy="4525963"/>
          </a:xfrm>
        </p:spPr>
        <p:txBody>
          <a:bodyPr/>
          <a:lstStyle/>
          <a:p>
            <a:r>
              <a:rPr lang="en-GB" dirty="0"/>
              <a:t>Developing analysis pipeline or tool –collaboration needed</a:t>
            </a:r>
          </a:p>
          <a:p>
            <a:r>
              <a:rPr lang="en-GB" dirty="0"/>
              <a:t>Data analysis –”what did I do again? Did I test that already?”</a:t>
            </a:r>
          </a:p>
          <a:p>
            <a:r>
              <a:rPr lang="en-GB" dirty="0"/>
              <a:t>Publications link to git repos containing everything needed to repeat the analysis </a:t>
            </a:r>
          </a:p>
          <a:p>
            <a:r>
              <a:rPr lang="en-GB" dirty="0"/>
              <a:t>CSC’s user guides &amp; course materials (feel free to use and develop!)</a:t>
            </a:r>
          </a:p>
          <a:p>
            <a:endParaRPr lang="en-FI" dirty="0"/>
          </a:p>
        </p:txBody>
      </p:sp>
      <p:sp>
        <p:nvSpPr>
          <p:cNvPr id="4" name="Date Placeholder 3">
            <a:extLst>
              <a:ext uri="{FF2B5EF4-FFF2-40B4-BE49-F238E27FC236}">
                <a16:creationId xmlns:a16="http://schemas.microsoft.com/office/drawing/2014/main" id="{2AD10DD5-B316-064B-9899-29F8F96014C8}"/>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dirty="0"/>
          </a:p>
        </p:txBody>
      </p:sp>
      <p:sp>
        <p:nvSpPr>
          <p:cNvPr id="5" name="Slide Number Placeholder 4">
            <a:extLst>
              <a:ext uri="{FF2B5EF4-FFF2-40B4-BE49-F238E27FC236}">
                <a16:creationId xmlns:a16="http://schemas.microsoft.com/office/drawing/2014/main" id="{A68D78C3-0AEA-E247-857D-8C607D81A225}"/>
              </a:ext>
            </a:extLst>
          </p:cNvPr>
          <p:cNvSpPr>
            <a:spLocks noGrp="1"/>
          </p:cNvSpPr>
          <p:nvPr>
            <p:ph type="sldNum" sz="quarter" idx="12"/>
          </p:nvPr>
        </p:nvSpPr>
        <p:spPr/>
        <p:txBody>
          <a:bodyPr/>
          <a:lstStyle/>
          <a:p>
            <a:pPr>
              <a:defRPr/>
            </a:pPr>
            <a:fld id="{2BC46539-7FEE-8846-9EF1-6D13C0293C6C}" type="slidenum">
              <a:rPr lang="en-US" smtClean="0"/>
              <a:pPr>
                <a:defRPr/>
              </a:pPr>
              <a:t>5</a:t>
            </a:fld>
            <a:endParaRPr lang="en-US"/>
          </a:p>
        </p:txBody>
      </p:sp>
      <p:grpSp>
        <p:nvGrpSpPr>
          <p:cNvPr id="31" name="Group 30">
            <a:extLst>
              <a:ext uri="{FF2B5EF4-FFF2-40B4-BE49-F238E27FC236}">
                <a16:creationId xmlns:a16="http://schemas.microsoft.com/office/drawing/2014/main" id="{BD44347A-5B48-D74B-8571-E4A0EBB88164}"/>
              </a:ext>
            </a:extLst>
          </p:cNvPr>
          <p:cNvGrpSpPr/>
          <p:nvPr/>
        </p:nvGrpSpPr>
        <p:grpSpPr>
          <a:xfrm>
            <a:off x="574443" y="3260459"/>
            <a:ext cx="8391669" cy="2443697"/>
            <a:chOff x="1531368" y="3684123"/>
            <a:chExt cx="8391669" cy="2443697"/>
          </a:xfrm>
        </p:grpSpPr>
        <p:grpSp>
          <p:nvGrpSpPr>
            <p:cNvPr id="6" name="Group 5">
              <a:extLst>
                <a:ext uri="{FF2B5EF4-FFF2-40B4-BE49-F238E27FC236}">
                  <a16:creationId xmlns:a16="http://schemas.microsoft.com/office/drawing/2014/main" id="{72B756BE-002D-6A4C-A126-B9E36597E474}"/>
                </a:ext>
              </a:extLst>
            </p:cNvPr>
            <p:cNvGrpSpPr/>
            <p:nvPr/>
          </p:nvGrpSpPr>
          <p:grpSpPr>
            <a:xfrm>
              <a:off x="1531368" y="3684123"/>
              <a:ext cx="8391669" cy="2443697"/>
              <a:chOff x="453010" y="3340826"/>
              <a:chExt cx="9574553" cy="2948490"/>
            </a:xfrm>
          </p:grpSpPr>
          <p:pic>
            <p:nvPicPr>
              <p:cNvPr id="10" name="Graphic 9" descr="Open folder">
                <a:extLst>
                  <a:ext uri="{FF2B5EF4-FFF2-40B4-BE49-F238E27FC236}">
                    <a16:creationId xmlns:a16="http://schemas.microsoft.com/office/drawing/2014/main" id="{E07F341D-F6B4-044F-AD37-B33F1A4B49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3603226"/>
                <a:ext cx="1302067" cy="1302067"/>
              </a:xfrm>
              <a:prstGeom prst="rect">
                <a:avLst/>
              </a:prstGeom>
            </p:spPr>
          </p:pic>
          <p:pic>
            <p:nvPicPr>
              <p:cNvPr id="1028" name="Picture 4" descr="EiTheL Inside: Git + Apache + LPAP (no gitweb)">
                <a:extLst>
                  <a:ext uri="{FF2B5EF4-FFF2-40B4-BE49-F238E27FC236}">
                    <a16:creationId xmlns:a16="http://schemas.microsoft.com/office/drawing/2014/main" id="{D7A14E1A-B2A3-E945-8A8F-6E8A9048F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8907" y="4152559"/>
                <a:ext cx="1479013" cy="1479013"/>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Open folder">
                <a:extLst>
                  <a:ext uri="{FF2B5EF4-FFF2-40B4-BE49-F238E27FC236}">
                    <a16:creationId xmlns:a16="http://schemas.microsoft.com/office/drawing/2014/main" id="{65F36786-7461-ED4E-88B0-2781500A32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4820" y="3589999"/>
                <a:ext cx="1302067" cy="1302067"/>
              </a:xfrm>
              <a:prstGeom prst="rect">
                <a:avLst/>
              </a:prstGeom>
            </p:spPr>
          </p:pic>
          <p:sp>
            <p:nvSpPr>
              <p:cNvPr id="11" name="Right Arrow 10">
                <a:extLst>
                  <a:ext uri="{FF2B5EF4-FFF2-40B4-BE49-F238E27FC236}">
                    <a16:creationId xmlns:a16="http://schemas.microsoft.com/office/drawing/2014/main" id="{52857CF8-94C6-5341-8045-205CB95116A1}"/>
                  </a:ext>
                </a:extLst>
              </p:cNvPr>
              <p:cNvSpPr/>
              <p:nvPr/>
            </p:nvSpPr>
            <p:spPr>
              <a:xfrm>
                <a:off x="2088701" y="4115564"/>
                <a:ext cx="499075" cy="48747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a:p>
            </p:txBody>
          </p:sp>
          <p:sp>
            <p:nvSpPr>
              <p:cNvPr id="12" name="Left-right Arrow 11">
                <a:extLst>
                  <a:ext uri="{FF2B5EF4-FFF2-40B4-BE49-F238E27FC236}">
                    <a16:creationId xmlns:a16="http://schemas.microsoft.com/office/drawing/2014/main" id="{45369771-A782-1743-AE11-DC96FFD66947}"/>
                  </a:ext>
                </a:extLst>
              </p:cNvPr>
              <p:cNvSpPr/>
              <p:nvPr/>
            </p:nvSpPr>
            <p:spPr>
              <a:xfrm>
                <a:off x="4571957" y="4115564"/>
                <a:ext cx="661182" cy="450483"/>
              </a:xfrm>
              <a:prstGeom prst="lef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a:p>
            </p:txBody>
          </p:sp>
          <p:sp>
            <p:nvSpPr>
              <p:cNvPr id="17" name="TextBox 16">
                <a:extLst>
                  <a:ext uri="{FF2B5EF4-FFF2-40B4-BE49-F238E27FC236}">
                    <a16:creationId xmlns:a16="http://schemas.microsoft.com/office/drawing/2014/main" id="{46E75356-085D-DA4A-86BA-3CB0F1C7CCC4}"/>
                  </a:ext>
                </a:extLst>
              </p:cNvPr>
              <p:cNvSpPr txBox="1"/>
              <p:nvPr/>
            </p:nvSpPr>
            <p:spPr>
              <a:xfrm>
                <a:off x="453010" y="3340826"/>
                <a:ext cx="6547562" cy="369332"/>
              </a:xfrm>
              <a:prstGeom prst="rect">
                <a:avLst/>
              </a:prstGeom>
              <a:noFill/>
            </p:spPr>
            <p:txBody>
              <a:bodyPr wrap="none" rtlCol="0">
                <a:spAutoFit/>
              </a:bodyPr>
              <a:lstStyle/>
              <a:p>
                <a:r>
                  <a:rPr lang="en-GB" dirty="0">
                    <a:solidFill>
                      <a:srgbClr val="000000"/>
                    </a:solidFill>
                  </a:rPr>
                  <a:t>Normal folder 			Git repository			Remote repository</a:t>
                </a:r>
                <a:endParaRPr lang="en-FI" dirty="0">
                  <a:solidFill>
                    <a:srgbClr val="000000"/>
                  </a:solidFill>
                </a:endParaRPr>
              </a:p>
            </p:txBody>
          </p:sp>
          <p:sp>
            <p:nvSpPr>
              <p:cNvPr id="18" name="TextBox 17">
                <a:extLst>
                  <a:ext uri="{FF2B5EF4-FFF2-40B4-BE49-F238E27FC236}">
                    <a16:creationId xmlns:a16="http://schemas.microsoft.com/office/drawing/2014/main" id="{9B5BFD5A-2790-D84A-8789-96D5E46C8913}"/>
                  </a:ext>
                </a:extLst>
              </p:cNvPr>
              <p:cNvSpPr txBox="1"/>
              <p:nvPr/>
            </p:nvSpPr>
            <p:spPr>
              <a:xfrm>
                <a:off x="609600" y="5642984"/>
                <a:ext cx="9417963" cy="646332"/>
              </a:xfrm>
              <a:prstGeom prst="rect">
                <a:avLst/>
              </a:prstGeom>
              <a:noFill/>
            </p:spPr>
            <p:txBody>
              <a:bodyPr wrap="none" rtlCol="0">
                <a:spAutoFit/>
              </a:bodyPr>
              <a:lstStyle/>
              <a:p>
                <a:r>
                  <a:rPr lang="en-GB" dirty="0">
                    <a:solidFill>
                      <a:srgbClr val="000000"/>
                    </a:solidFill>
                  </a:rPr>
                  <a:t>Files				Files + metadata for you	 	Files + metadata for everyone*</a:t>
                </a:r>
              </a:p>
              <a:p>
                <a:r>
                  <a:rPr lang="en-GB" dirty="0">
                    <a:solidFill>
                      <a:srgbClr val="000000"/>
                    </a:solidFill>
                  </a:rPr>
                  <a:t>											(= team, company, everyone…)			</a:t>
                </a:r>
                <a:endParaRPr lang="en-FI" dirty="0">
                  <a:solidFill>
                    <a:srgbClr val="000000"/>
                  </a:solidFill>
                </a:endParaRPr>
              </a:p>
            </p:txBody>
          </p:sp>
        </p:grpSp>
        <p:pic>
          <p:nvPicPr>
            <p:cNvPr id="19" name="Picture 2" descr="GitHub logo PNG">
              <a:extLst>
                <a:ext uri="{FF2B5EF4-FFF2-40B4-BE49-F238E27FC236}">
                  <a16:creationId xmlns:a16="http://schemas.microsoft.com/office/drawing/2014/main" id="{4CE83120-DD61-5347-9B89-FB16E1737C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5886" y="4069858"/>
              <a:ext cx="1072456" cy="9686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ntegración continua con Gitlab">
              <a:extLst>
                <a:ext uri="{FF2B5EF4-FFF2-40B4-BE49-F238E27FC236}">
                  <a16:creationId xmlns:a16="http://schemas.microsoft.com/office/drawing/2014/main" id="{D27584DC-CA13-BE4B-A319-8F23BF7B27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5251" y="4571396"/>
              <a:ext cx="947832" cy="103781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E3939CC8-07B0-2B42-B1E7-E1C99A6C62BC}"/>
              </a:ext>
            </a:extLst>
          </p:cNvPr>
          <p:cNvSpPr txBox="1"/>
          <p:nvPr/>
        </p:nvSpPr>
        <p:spPr>
          <a:xfrm>
            <a:off x="2341699" y="5838642"/>
            <a:ext cx="9850301" cy="1077218"/>
          </a:xfrm>
          <a:prstGeom prst="rect">
            <a:avLst/>
          </a:prstGeom>
          <a:noFill/>
        </p:spPr>
        <p:txBody>
          <a:bodyPr wrap="square" rtlCol="0">
            <a:spAutoFit/>
          </a:bodyPr>
          <a:lstStyle/>
          <a:p>
            <a:pPr algn="r"/>
            <a:r>
              <a:rPr lang="en-GB" sz="1600" dirty="0"/>
              <a:t>Check these: </a:t>
            </a:r>
          </a:p>
          <a:p>
            <a:pPr algn="r"/>
            <a:r>
              <a:rPr lang="en-GB" sz="1600" dirty="0">
                <a:hlinkClick r:id="rId8"/>
              </a:rPr>
              <a:t>https://guides.github.com/activities/citable-code/</a:t>
            </a:r>
            <a:endParaRPr lang="en-GB" sz="1600" dirty="0"/>
          </a:p>
          <a:p>
            <a:pPr algn="r"/>
            <a:r>
              <a:rPr lang="en-GB" sz="1600" dirty="0">
                <a:hlinkClick r:id="rId9"/>
              </a:rPr>
              <a:t>https://www.softwareheritage.org/save-and-reference-research-software/</a:t>
            </a:r>
            <a:r>
              <a:rPr lang="en-GB" sz="1600" dirty="0"/>
              <a:t> </a:t>
            </a:r>
          </a:p>
          <a:p>
            <a:pPr algn="r"/>
            <a:endParaRPr lang="en-FI" sz="1600" dirty="0"/>
          </a:p>
        </p:txBody>
      </p:sp>
      <p:pic>
        <p:nvPicPr>
          <p:cNvPr id="2052" name="Picture 4" descr="Zenodo">
            <a:extLst>
              <a:ext uri="{FF2B5EF4-FFF2-40B4-BE49-F238E27FC236}">
                <a16:creationId xmlns:a16="http://schemas.microsoft.com/office/drawing/2014/main" id="{966FC5BC-9B75-5C4C-9581-5EF0181232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72203">
            <a:off x="8746809" y="3389457"/>
            <a:ext cx="2056138" cy="8224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98115FD-E3E8-194E-BB1F-86DD89D14A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563047">
            <a:off x="10269985" y="3966237"/>
            <a:ext cx="781293" cy="78129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urved Connector 15">
            <a:extLst>
              <a:ext uri="{FF2B5EF4-FFF2-40B4-BE49-F238E27FC236}">
                <a16:creationId xmlns:a16="http://schemas.microsoft.com/office/drawing/2014/main" id="{4F844FEC-389C-534D-9B8D-1131A937824C}"/>
              </a:ext>
            </a:extLst>
          </p:cNvPr>
          <p:cNvCxnSpPr>
            <a:cxnSpLocks/>
          </p:cNvCxnSpPr>
          <p:nvPr/>
        </p:nvCxnSpPr>
        <p:spPr>
          <a:xfrm flipV="1">
            <a:off x="7661340" y="4009918"/>
            <a:ext cx="1218408" cy="447992"/>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E349C2C-6D3E-224A-ACAE-DA1BACB13107}"/>
              </a:ext>
            </a:extLst>
          </p:cNvPr>
          <p:cNvSpPr txBox="1"/>
          <p:nvPr/>
        </p:nvSpPr>
        <p:spPr>
          <a:xfrm>
            <a:off x="8038057" y="4233917"/>
            <a:ext cx="1500714" cy="923330"/>
          </a:xfrm>
          <a:prstGeom prst="rect">
            <a:avLst/>
          </a:prstGeom>
          <a:noFill/>
        </p:spPr>
        <p:txBody>
          <a:bodyPr wrap="square" rtlCol="0">
            <a:spAutoFit/>
          </a:bodyPr>
          <a:lstStyle/>
          <a:p>
            <a:pPr algn="ctr"/>
            <a:r>
              <a:rPr lang="en-GB" dirty="0"/>
              <a:t>a</a:t>
            </a:r>
            <a:r>
              <a:rPr lang="en-FI" dirty="0"/>
              <a:t>rchive &amp; reference repositories</a:t>
            </a:r>
          </a:p>
        </p:txBody>
      </p:sp>
    </p:spTree>
    <p:extLst>
      <p:ext uri="{BB962C8B-B14F-4D97-AF65-F5344CB8AC3E}">
        <p14:creationId xmlns:p14="http://schemas.microsoft.com/office/powerpoint/2010/main" val="3070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622E-B6E5-F94F-B038-AF2730677472}"/>
              </a:ext>
            </a:extLst>
          </p:cNvPr>
          <p:cNvSpPr>
            <a:spLocks noGrp="1"/>
          </p:cNvSpPr>
          <p:nvPr>
            <p:ph type="title"/>
          </p:nvPr>
        </p:nvSpPr>
        <p:spPr/>
        <p:txBody>
          <a:bodyPr/>
          <a:lstStyle/>
          <a:p>
            <a:r>
              <a:rPr lang="en-FI" dirty="0"/>
              <a:t>How to use git?</a:t>
            </a:r>
          </a:p>
        </p:txBody>
      </p:sp>
      <p:sp>
        <p:nvSpPr>
          <p:cNvPr id="3" name="Content Placeholder 2">
            <a:extLst>
              <a:ext uri="{FF2B5EF4-FFF2-40B4-BE49-F238E27FC236}">
                <a16:creationId xmlns:a16="http://schemas.microsoft.com/office/drawing/2014/main" id="{E5CC9FAC-4336-AA4B-A7AF-373325C7E151}"/>
              </a:ext>
            </a:extLst>
          </p:cNvPr>
          <p:cNvSpPr>
            <a:spLocks noGrp="1"/>
          </p:cNvSpPr>
          <p:nvPr>
            <p:ph idx="1"/>
          </p:nvPr>
        </p:nvSpPr>
        <p:spPr>
          <a:xfrm>
            <a:off x="322095" y="1166018"/>
            <a:ext cx="4408048" cy="4525963"/>
          </a:xfrm>
        </p:spPr>
        <p:txBody>
          <a:bodyPr/>
          <a:lstStyle/>
          <a:p>
            <a:r>
              <a:rPr lang="en-FI" dirty="0"/>
              <a:t>Command line (=terminal)</a:t>
            </a:r>
          </a:p>
          <a:p>
            <a:r>
              <a:rPr lang="en-FI" dirty="0"/>
              <a:t>GitHub, GitLab</a:t>
            </a:r>
          </a:p>
          <a:p>
            <a:r>
              <a:rPr lang="en-FI" dirty="0"/>
              <a:t>Handy graphical GUIs </a:t>
            </a:r>
          </a:p>
          <a:p>
            <a:pPr lvl="1"/>
            <a:r>
              <a:rPr lang="en-FI" dirty="0"/>
              <a:t>GitHub Desktop, Visual Studio Code, Sourcetree, Fork…</a:t>
            </a:r>
          </a:p>
          <a:p>
            <a:r>
              <a:rPr lang="en-FI" dirty="0"/>
              <a:t>Directly from R</a:t>
            </a:r>
            <a:r>
              <a:rPr lang="en-GB" dirty="0"/>
              <a:t>S</a:t>
            </a:r>
            <a:r>
              <a:rPr lang="en-FI" dirty="0"/>
              <a:t>tudio</a:t>
            </a:r>
          </a:p>
          <a:p>
            <a:r>
              <a:rPr lang="en-FI" dirty="0"/>
              <a:t>…</a:t>
            </a:r>
          </a:p>
          <a:p>
            <a:pPr marL="0" indent="0">
              <a:buNone/>
            </a:pPr>
            <a:endParaRPr lang="en-FI" dirty="0"/>
          </a:p>
          <a:p>
            <a:r>
              <a:rPr lang="en-FI" dirty="0"/>
              <a:t>Lot’s of great easy-to-approach material online!</a:t>
            </a:r>
          </a:p>
          <a:p>
            <a:pPr lvl="1"/>
            <a:r>
              <a:rPr lang="en-GB" dirty="0">
                <a:hlinkClick r:id="rId3"/>
              </a:rPr>
              <a:t>https://coderefinery.org/lessons/</a:t>
            </a:r>
            <a:r>
              <a:rPr lang="en-GB" dirty="0"/>
              <a:t> </a:t>
            </a:r>
          </a:p>
        </p:txBody>
      </p:sp>
      <p:sp>
        <p:nvSpPr>
          <p:cNvPr id="4" name="Date Placeholder 3">
            <a:extLst>
              <a:ext uri="{FF2B5EF4-FFF2-40B4-BE49-F238E27FC236}">
                <a16:creationId xmlns:a16="http://schemas.microsoft.com/office/drawing/2014/main" id="{7A2A4F97-DDEE-9E4C-A862-E08DD9BA7CB3}"/>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a:p>
        </p:txBody>
      </p:sp>
      <p:sp>
        <p:nvSpPr>
          <p:cNvPr id="5" name="Slide Number Placeholder 4">
            <a:extLst>
              <a:ext uri="{FF2B5EF4-FFF2-40B4-BE49-F238E27FC236}">
                <a16:creationId xmlns:a16="http://schemas.microsoft.com/office/drawing/2014/main" id="{8691DB07-2965-2B4A-9FAF-3FB819B23244}"/>
              </a:ext>
            </a:extLst>
          </p:cNvPr>
          <p:cNvSpPr>
            <a:spLocks noGrp="1"/>
          </p:cNvSpPr>
          <p:nvPr>
            <p:ph type="sldNum" sz="quarter" idx="12"/>
          </p:nvPr>
        </p:nvSpPr>
        <p:spPr/>
        <p:txBody>
          <a:bodyPr/>
          <a:lstStyle/>
          <a:p>
            <a:pPr>
              <a:defRPr/>
            </a:pPr>
            <a:fld id="{2BC46539-7FEE-8846-9EF1-6D13C0293C6C}" type="slidenum">
              <a:rPr lang="en-US" smtClean="0"/>
              <a:pPr>
                <a:defRPr/>
              </a:pPr>
              <a:t>6</a:t>
            </a:fld>
            <a:endParaRPr lang="en-US"/>
          </a:p>
        </p:txBody>
      </p:sp>
      <p:pic>
        <p:nvPicPr>
          <p:cNvPr id="3074" name="Picture 2" descr="GitHub Desktop 3: Handy, but still limited | InfoWorld">
            <a:extLst>
              <a:ext uri="{FF2B5EF4-FFF2-40B4-BE49-F238E27FC236}">
                <a16:creationId xmlns:a16="http://schemas.microsoft.com/office/drawing/2014/main" id="{19C81037-3972-6443-9455-78926077E0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4241" y="164118"/>
            <a:ext cx="6241366" cy="34343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new VS Code icons are now available on Insiders! : vscode">
            <a:extLst>
              <a:ext uri="{FF2B5EF4-FFF2-40B4-BE49-F238E27FC236}">
                <a16:creationId xmlns:a16="http://schemas.microsoft.com/office/drawing/2014/main" id="{2931A07C-1114-A645-BBA9-701443B631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81" t="5129" r="3974" b="6990"/>
          <a:stretch/>
        </p:blipFill>
        <p:spPr bwMode="auto">
          <a:xfrm>
            <a:off x="6203852" y="1918672"/>
            <a:ext cx="5341034" cy="34807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126D3B-CC2A-B74D-927C-D0262CCE5680}"/>
              </a:ext>
            </a:extLst>
          </p:cNvPr>
          <p:cNvPicPr>
            <a:picLocks noChangeAspect="1"/>
          </p:cNvPicPr>
          <p:nvPr/>
        </p:nvPicPr>
        <p:blipFill>
          <a:blip r:embed="rId6"/>
          <a:stretch>
            <a:fillRect/>
          </a:stretch>
        </p:blipFill>
        <p:spPr>
          <a:xfrm>
            <a:off x="9406559" y="2729672"/>
            <a:ext cx="3240658" cy="3274415"/>
          </a:xfrm>
          <a:prstGeom prst="rect">
            <a:avLst/>
          </a:prstGeom>
        </p:spPr>
      </p:pic>
      <p:pic>
        <p:nvPicPr>
          <p:cNvPr id="9" name="Picture 8">
            <a:extLst>
              <a:ext uri="{FF2B5EF4-FFF2-40B4-BE49-F238E27FC236}">
                <a16:creationId xmlns:a16="http://schemas.microsoft.com/office/drawing/2014/main" id="{ED1B45FD-5F4B-3246-A3F5-4806E94B99C6}"/>
              </a:ext>
            </a:extLst>
          </p:cNvPr>
          <p:cNvPicPr>
            <a:picLocks noChangeAspect="1"/>
          </p:cNvPicPr>
          <p:nvPr/>
        </p:nvPicPr>
        <p:blipFill>
          <a:blip r:embed="rId7"/>
          <a:stretch>
            <a:fillRect/>
          </a:stretch>
        </p:blipFill>
        <p:spPr>
          <a:xfrm>
            <a:off x="5017649" y="2307102"/>
            <a:ext cx="2345142" cy="4301660"/>
          </a:xfrm>
          <a:prstGeom prst="rect">
            <a:avLst/>
          </a:prstGeom>
        </p:spPr>
      </p:pic>
      <p:pic>
        <p:nvPicPr>
          <p:cNvPr id="11" name="Picture 10">
            <a:extLst>
              <a:ext uri="{FF2B5EF4-FFF2-40B4-BE49-F238E27FC236}">
                <a16:creationId xmlns:a16="http://schemas.microsoft.com/office/drawing/2014/main" id="{8B2BFEB5-7FC5-334C-8BFE-7B3C2A61F476}"/>
              </a:ext>
            </a:extLst>
          </p:cNvPr>
          <p:cNvPicPr>
            <a:picLocks noChangeAspect="1"/>
          </p:cNvPicPr>
          <p:nvPr/>
        </p:nvPicPr>
        <p:blipFill>
          <a:blip r:embed="rId8"/>
          <a:stretch>
            <a:fillRect/>
          </a:stretch>
        </p:blipFill>
        <p:spPr>
          <a:xfrm>
            <a:off x="6878372" y="3986924"/>
            <a:ext cx="2795613" cy="1854160"/>
          </a:xfrm>
          <a:prstGeom prst="rect">
            <a:avLst/>
          </a:prstGeom>
        </p:spPr>
      </p:pic>
    </p:spTree>
    <p:extLst>
      <p:ext uri="{BB962C8B-B14F-4D97-AF65-F5344CB8AC3E}">
        <p14:creationId xmlns:p14="http://schemas.microsoft.com/office/powerpoint/2010/main" val="21804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D060-A6D6-D84F-A57F-C1448C278A68}"/>
              </a:ext>
            </a:extLst>
          </p:cNvPr>
          <p:cNvSpPr>
            <a:spLocks noGrp="1"/>
          </p:cNvSpPr>
          <p:nvPr>
            <p:ph type="title"/>
          </p:nvPr>
        </p:nvSpPr>
        <p:spPr/>
        <p:txBody>
          <a:bodyPr/>
          <a:lstStyle/>
          <a:p>
            <a:r>
              <a:rPr lang="en-FI" dirty="0"/>
              <a:t>Containers -what &amp; why?</a:t>
            </a:r>
          </a:p>
        </p:txBody>
      </p:sp>
      <p:pic>
        <p:nvPicPr>
          <p:cNvPr id="7" name="Content Placeholder 6">
            <a:extLst>
              <a:ext uri="{FF2B5EF4-FFF2-40B4-BE49-F238E27FC236}">
                <a16:creationId xmlns:a16="http://schemas.microsoft.com/office/drawing/2014/main" id="{76F901EE-31CC-694C-BCF4-E5E8FFE5E245}"/>
              </a:ext>
            </a:extLst>
          </p:cNvPr>
          <p:cNvPicPr>
            <a:picLocks noGrp="1" noChangeAspect="1"/>
          </p:cNvPicPr>
          <p:nvPr>
            <p:ph idx="1"/>
          </p:nvPr>
        </p:nvPicPr>
        <p:blipFill rotWithShape="1">
          <a:blip r:embed="rId2"/>
          <a:srcRect t="16252"/>
          <a:stretch/>
        </p:blipFill>
        <p:spPr>
          <a:xfrm>
            <a:off x="432594" y="2561343"/>
            <a:ext cx="7706842" cy="3125786"/>
          </a:xfrm>
        </p:spPr>
      </p:pic>
      <p:sp>
        <p:nvSpPr>
          <p:cNvPr id="4" name="Date Placeholder 3">
            <a:extLst>
              <a:ext uri="{FF2B5EF4-FFF2-40B4-BE49-F238E27FC236}">
                <a16:creationId xmlns:a16="http://schemas.microsoft.com/office/drawing/2014/main" id="{116029D6-AB73-7649-8643-21D0FFEE7165}"/>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a:p>
        </p:txBody>
      </p:sp>
      <p:sp>
        <p:nvSpPr>
          <p:cNvPr id="5" name="Slide Number Placeholder 4">
            <a:extLst>
              <a:ext uri="{FF2B5EF4-FFF2-40B4-BE49-F238E27FC236}">
                <a16:creationId xmlns:a16="http://schemas.microsoft.com/office/drawing/2014/main" id="{5B6B55C6-8BD0-AF49-BAEB-5E9CA76CC94A}"/>
              </a:ext>
            </a:extLst>
          </p:cNvPr>
          <p:cNvSpPr>
            <a:spLocks noGrp="1"/>
          </p:cNvSpPr>
          <p:nvPr>
            <p:ph type="sldNum" sz="quarter" idx="12"/>
          </p:nvPr>
        </p:nvSpPr>
        <p:spPr/>
        <p:txBody>
          <a:bodyPr/>
          <a:lstStyle/>
          <a:p>
            <a:pPr>
              <a:defRPr/>
            </a:pPr>
            <a:fld id="{2BC46539-7FEE-8846-9EF1-6D13C0293C6C}" type="slidenum">
              <a:rPr lang="en-US" smtClean="0"/>
              <a:pPr>
                <a:defRPr/>
              </a:pPr>
              <a:t>7</a:t>
            </a:fld>
            <a:endParaRPr lang="en-US"/>
          </a:p>
        </p:txBody>
      </p:sp>
      <p:sp>
        <p:nvSpPr>
          <p:cNvPr id="8" name="TextBox 7">
            <a:extLst>
              <a:ext uri="{FF2B5EF4-FFF2-40B4-BE49-F238E27FC236}">
                <a16:creationId xmlns:a16="http://schemas.microsoft.com/office/drawing/2014/main" id="{07C535C5-9BDC-6F47-A4B3-07F50D3A58DD}"/>
              </a:ext>
            </a:extLst>
          </p:cNvPr>
          <p:cNvSpPr txBox="1"/>
          <p:nvPr/>
        </p:nvSpPr>
        <p:spPr>
          <a:xfrm>
            <a:off x="8281647" y="6302930"/>
            <a:ext cx="3765390" cy="369332"/>
          </a:xfrm>
          <a:prstGeom prst="rect">
            <a:avLst/>
          </a:prstGeom>
          <a:noFill/>
        </p:spPr>
        <p:txBody>
          <a:bodyPr wrap="none" rtlCol="0">
            <a:spAutoFit/>
          </a:bodyPr>
          <a:lstStyle/>
          <a:p>
            <a:r>
              <a:rPr lang="en-GB" dirty="0"/>
              <a:t>Source: my colleague Laxman </a:t>
            </a:r>
            <a:r>
              <a:rPr lang="en-GB" dirty="0" err="1"/>
              <a:t>Yetukuri</a:t>
            </a:r>
            <a:endParaRPr lang="en-FI" dirty="0"/>
          </a:p>
        </p:txBody>
      </p:sp>
      <p:sp>
        <p:nvSpPr>
          <p:cNvPr id="9" name="Content Placeholder 2">
            <a:extLst>
              <a:ext uri="{FF2B5EF4-FFF2-40B4-BE49-F238E27FC236}">
                <a16:creationId xmlns:a16="http://schemas.microsoft.com/office/drawing/2014/main" id="{C8A857C1-4BD1-D149-B83C-C1CDA408DA4B}"/>
              </a:ext>
            </a:extLst>
          </p:cNvPr>
          <p:cNvSpPr txBox="1">
            <a:spLocks/>
          </p:cNvSpPr>
          <p:nvPr/>
        </p:nvSpPr>
        <p:spPr bwMode="auto">
          <a:xfrm>
            <a:off x="609600" y="1170871"/>
            <a:ext cx="11149806" cy="973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96850" indent="-196850" algn="l" defTabSz="457200" rtl="0" eaLnBrk="1" fontAlgn="base" hangingPunct="1">
              <a:lnSpc>
                <a:spcPct val="110000"/>
              </a:lnSpc>
              <a:spcBef>
                <a:spcPts val="1200"/>
              </a:spcBef>
              <a:spcAft>
                <a:spcPct val="0"/>
              </a:spcAft>
              <a:buFont typeface="Arial" charset="0"/>
              <a:buChar char="•"/>
              <a:defRPr sz="2400" kern="1200">
                <a:solidFill>
                  <a:schemeClr val="accent3">
                    <a:lumMod val="75000"/>
                  </a:schemeClr>
                </a:solidFill>
                <a:latin typeface="Corbel"/>
                <a:ea typeface="ＭＳ Ｐゴシック" charset="0"/>
                <a:cs typeface="Corbel"/>
              </a:defRPr>
            </a:lvl1pPr>
            <a:lvl2pPr marL="525600" marR="0" indent="-176400" algn="l" defTabSz="457200" rtl="0" eaLnBrk="1" fontAlgn="auto" latinLnBrk="0" hangingPunct="1">
              <a:lnSpc>
                <a:spcPct val="100000"/>
              </a:lnSpc>
              <a:spcBef>
                <a:spcPct val="20000"/>
              </a:spcBef>
              <a:spcAft>
                <a:spcPts val="0"/>
              </a:spcAft>
              <a:buClrTx/>
              <a:buSzTx/>
              <a:buFont typeface="Courier New"/>
              <a:buChar char="o"/>
              <a:tabLst/>
              <a:defRPr sz="2000" kern="1200">
                <a:solidFill>
                  <a:schemeClr val="accent3">
                    <a:lumMod val="75000"/>
                  </a:schemeClr>
                </a:solidFill>
                <a:latin typeface="Corbel"/>
                <a:ea typeface="ＭＳ Ｐゴシック" charset="0"/>
                <a:cs typeface="Corbel"/>
              </a:defRPr>
            </a:lvl2pPr>
            <a:lvl3pPr marL="1319400" marR="0" indent="-176400" algn="l" defTabSz="457200" rtl="0" eaLnBrk="1" fontAlgn="auto" latinLnBrk="0" hangingPunct="1">
              <a:lnSpc>
                <a:spcPct val="100000"/>
              </a:lnSpc>
              <a:spcBef>
                <a:spcPct val="20000"/>
              </a:spcBef>
              <a:spcAft>
                <a:spcPts val="0"/>
              </a:spcAft>
              <a:buClrTx/>
              <a:buSzTx/>
              <a:buFont typeface="Courier New"/>
              <a:buChar char="o"/>
              <a:tabLst/>
              <a:defRPr sz="1800" kern="1200">
                <a:solidFill>
                  <a:schemeClr val="accent3">
                    <a:lumMod val="75000"/>
                  </a:schemeClr>
                </a:solidFill>
                <a:latin typeface="Corbel"/>
                <a:ea typeface="ＭＳ Ｐゴシック" charset="0"/>
                <a:cs typeface="Corbel"/>
              </a:defRPr>
            </a:lvl3pPr>
            <a:lvl4pPr marL="1776600" marR="0" indent="-176400" algn="l" defTabSz="457200" rtl="0" eaLnBrk="1" fontAlgn="auto" latinLnBrk="0" hangingPunct="1">
              <a:lnSpc>
                <a:spcPct val="100000"/>
              </a:lnSpc>
              <a:spcBef>
                <a:spcPct val="20000"/>
              </a:spcBef>
              <a:spcAft>
                <a:spcPts val="0"/>
              </a:spcAft>
              <a:buClrTx/>
              <a:buSzTx/>
              <a:buFont typeface="Courier New"/>
              <a:buChar char="o"/>
              <a:tabLst/>
              <a:defRPr sz="1600" kern="1200">
                <a:solidFill>
                  <a:schemeClr val="accent3">
                    <a:lumMod val="75000"/>
                  </a:schemeClr>
                </a:solidFill>
                <a:latin typeface="Corbel"/>
                <a:ea typeface="ＭＳ Ｐゴシック" charset="0"/>
                <a:cs typeface="Corbel"/>
              </a:defRPr>
            </a:lvl4pPr>
            <a:lvl5pPr marL="2057400" indent="-122238" algn="l" defTabSz="457200" rtl="0" eaLnBrk="1" fontAlgn="base" hangingPunct="1">
              <a:spcBef>
                <a:spcPct val="20000"/>
              </a:spcBef>
              <a:spcAft>
                <a:spcPct val="0"/>
              </a:spcAft>
              <a:buFont typeface="Arial" charset="0"/>
              <a:buChar char="»"/>
              <a:defRPr sz="1100" kern="1200">
                <a:solidFill>
                  <a:schemeClr val="tx1"/>
                </a:solidFill>
                <a:latin typeface="Corbel"/>
                <a:ea typeface="ＭＳ Ｐゴシック" charset="0"/>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i="1" dirty="0"/>
              <a:t>Even if </a:t>
            </a:r>
            <a:r>
              <a:rPr lang="en-GB" dirty="0"/>
              <a:t>you have the code and data in git, the chance of the </a:t>
            </a:r>
            <a:r>
              <a:rPr lang="en-GB" b="1" dirty="0"/>
              <a:t>environment </a:t>
            </a:r>
            <a:r>
              <a:rPr lang="en-GB" dirty="0"/>
              <a:t>(=combination of </a:t>
            </a:r>
            <a:r>
              <a:rPr lang="en-GB" dirty="0" err="1"/>
              <a:t>softwares</a:t>
            </a:r>
            <a:r>
              <a:rPr lang="en-GB" dirty="0"/>
              <a:t> and their dependencies) might cause problems</a:t>
            </a:r>
          </a:p>
          <a:p>
            <a:pPr marL="0" indent="0">
              <a:buNone/>
            </a:pPr>
            <a:r>
              <a:rPr lang="en-GB" dirty="0"/>
              <a:t>Problem:															Solution:										</a:t>
            </a:r>
          </a:p>
          <a:p>
            <a:endParaRPr lang="en-FI" dirty="0"/>
          </a:p>
        </p:txBody>
      </p:sp>
      <p:pic>
        <p:nvPicPr>
          <p:cNvPr id="5122" name="Picture 2" descr="Benefits of containers - Criticalcase">
            <a:extLst>
              <a:ext uri="{FF2B5EF4-FFF2-40B4-BE49-F238E27FC236}">
                <a16:creationId xmlns:a16="http://schemas.microsoft.com/office/drawing/2014/main" id="{204A7655-28E9-424F-AF52-7AF313218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1874" y="2909799"/>
            <a:ext cx="3397532" cy="242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3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401F-28D7-FA48-A955-7905486F87A8}"/>
              </a:ext>
            </a:extLst>
          </p:cNvPr>
          <p:cNvSpPr>
            <a:spLocks noGrp="1"/>
          </p:cNvSpPr>
          <p:nvPr>
            <p:ph type="title"/>
          </p:nvPr>
        </p:nvSpPr>
        <p:spPr/>
        <p:txBody>
          <a:bodyPr/>
          <a:lstStyle/>
          <a:p>
            <a:r>
              <a:rPr lang="en-FI" dirty="0"/>
              <a:t>Containers</a:t>
            </a:r>
          </a:p>
        </p:txBody>
      </p:sp>
      <p:sp>
        <p:nvSpPr>
          <p:cNvPr id="3" name="Content Placeholder 2">
            <a:extLst>
              <a:ext uri="{FF2B5EF4-FFF2-40B4-BE49-F238E27FC236}">
                <a16:creationId xmlns:a16="http://schemas.microsoft.com/office/drawing/2014/main" id="{5E5E3A61-812D-214B-828E-DD7B1268EFAA}"/>
              </a:ext>
            </a:extLst>
          </p:cNvPr>
          <p:cNvSpPr>
            <a:spLocks noGrp="1"/>
          </p:cNvSpPr>
          <p:nvPr>
            <p:ph idx="1"/>
          </p:nvPr>
        </p:nvSpPr>
        <p:spPr>
          <a:xfrm>
            <a:off x="609601" y="1600200"/>
            <a:ext cx="6654799" cy="4525963"/>
          </a:xfrm>
        </p:spPr>
        <p:txBody>
          <a:bodyPr/>
          <a:lstStyle/>
          <a:p>
            <a:r>
              <a:rPr lang="en-GB" dirty="0"/>
              <a:t>A container packages up </a:t>
            </a:r>
          </a:p>
          <a:p>
            <a:pPr lvl="1"/>
            <a:r>
              <a:rPr lang="en-GB" dirty="0"/>
              <a:t>software code and all its dependencies</a:t>
            </a:r>
          </a:p>
          <a:p>
            <a:pPr lvl="1"/>
            <a:r>
              <a:rPr lang="en-GB" dirty="0"/>
              <a:t>Scientific workflow and even data (rather: elsewhere)</a:t>
            </a:r>
          </a:p>
          <a:p>
            <a:r>
              <a:rPr lang="en-GB" dirty="0"/>
              <a:t>…so that application runs quickly and consistently on any infrastructure </a:t>
            </a:r>
          </a:p>
          <a:p>
            <a:pPr lvl="1"/>
            <a:r>
              <a:rPr lang="en-GB" dirty="0"/>
              <a:t>“Sandbox”</a:t>
            </a:r>
          </a:p>
          <a:p>
            <a:pPr lvl="1"/>
            <a:r>
              <a:rPr lang="en-GB" dirty="0"/>
              <a:t>Sharable</a:t>
            </a:r>
          </a:p>
          <a:p>
            <a:r>
              <a:rPr lang="en-GB" dirty="0"/>
              <a:t>Motto: Build, ship and then run it anywhere </a:t>
            </a:r>
          </a:p>
          <a:p>
            <a:r>
              <a:rPr lang="en-GB" dirty="0"/>
              <a:t>Lightweight version of building a virtual machine</a:t>
            </a:r>
          </a:p>
          <a:p>
            <a:endParaRPr lang="en-GB" dirty="0"/>
          </a:p>
          <a:p>
            <a:endParaRPr lang="en-FI" dirty="0"/>
          </a:p>
        </p:txBody>
      </p:sp>
      <p:sp>
        <p:nvSpPr>
          <p:cNvPr id="4" name="Date Placeholder 3">
            <a:extLst>
              <a:ext uri="{FF2B5EF4-FFF2-40B4-BE49-F238E27FC236}">
                <a16:creationId xmlns:a16="http://schemas.microsoft.com/office/drawing/2014/main" id="{28738B90-7806-AF4B-B940-47588B5AAE16}"/>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a:p>
        </p:txBody>
      </p:sp>
      <p:sp>
        <p:nvSpPr>
          <p:cNvPr id="5" name="Slide Number Placeholder 4">
            <a:extLst>
              <a:ext uri="{FF2B5EF4-FFF2-40B4-BE49-F238E27FC236}">
                <a16:creationId xmlns:a16="http://schemas.microsoft.com/office/drawing/2014/main" id="{47D070C3-A068-1749-BAC1-08294F662A9B}"/>
              </a:ext>
            </a:extLst>
          </p:cNvPr>
          <p:cNvSpPr>
            <a:spLocks noGrp="1"/>
          </p:cNvSpPr>
          <p:nvPr>
            <p:ph type="sldNum" sz="quarter" idx="12"/>
          </p:nvPr>
        </p:nvSpPr>
        <p:spPr/>
        <p:txBody>
          <a:bodyPr/>
          <a:lstStyle/>
          <a:p>
            <a:pPr>
              <a:defRPr/>
            </a:pPr>
            <a:fld id="{2BC46539-7FEE-8846-9EF1-6D13C0293C6C}" type="slidenum">
              <a:rPr lang="en-US" smtClean="0"/>
              <a:pPr>
                <a:defRPr/>
              </a:pPr>
              <a:t>8</a:t>
            </a:fld>
            <a:endParaRPr lang="en-US"/>
          </a:p>
        </p:txBody>
      </p:sp>
      <p:pic>
        <p:nvPicPr>
          <p:cNvPr id="4098" name="Picture 2" descr="Docker logo | Dwglogo">
            <a:extLst>
              <a:ext uri="{FF2B5EF4-FFF2-40B4-BE49-F238E27FC236}">
                <a16:creationId xmlns:a16="http://schemas.microsoft.com/office/drawing/2014/main" id="{A3264693-0F63-E243-A51C-93AD9C4E8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471487"/>
            <a:ext cx="492760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ingularity — Singularity container 3.6 documentation">
            <a:extLst>
              <a:ext uri="{FF2B5EF4-FFF2-40B4-BE49-F238E27FC236}">
                <a16:creationId xmlns:a16="http://schemas.microsoft.com/office/drawing/2014/main" id="{C9769F9D-D4AA-6B4A-9BB8-074F8D5EB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9336" y="2616561"/>
            <a:ext cx="1958977" cy="19755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4DDDA0-94CA-E148-BAC3-0E71EDE46D75}"/>
              </a:ext>
            </a:extLst>
          </p:cNvPr>
          <p:cNvSpPr txBox="1"/>
          <p:nvPr/>
        </p:nvSpPr>
        <p:spPr>
          <a:xfrm>
            <a:off x="9430779" y="3257549"/>
            <a:ext cx="1502334" cy="461665"/>
          </a:xfrm>
          <a:prstGeom prst="rect">
            <a:avLst/>
          </a:prstGeom>
          <a:noFill/>
        </p:spPr>
        <p:txBody>
          <a:bodyPr wrap="none" rtlCol="0">
            <a:spAutoFit/>
          </a:bodyPr>
          <a:lstStyle/>
          <a:p>
            <a:r>
              <a:rPr lang="en-FI" sz="2400" dirty="0">
                <a:solidFill>
                  <a:srgbClr val="000000"/>
                </a:solidFill>
              </a:rPr>
              <a:t>Singularity</a:t>
            </a:r>
          </a:p>
        </p:txBody>
      </p:sp>
      <p:sp>
        <p:nvSpPr>
          <p:cNvPr id="9" name="TextBox 8">
            <a:extLst>
              <a:ext uri="{FF2B5EF4-FFF2-40B4-BE49-F238E27FC236}">
                <a16:creationId xmlns:a16="http://schemas.microsoft.com/office/drawing/2014/main" id="{9137A1E7-DC23-3B4D-85E4-135CCB34F546}"/>
              </a:ext>
            </a:extLst>
          </p:cNvPr>
          <p:cNvSpPr txBox="1"/>
          <p:nvPr/>
        </p:nvSpPr>
        <p:spPr>
          <a:xfrm>
            <a:off x="9049269" y="4669568"/>
            <a:ext cx="2914131" cy="584775"/>
          </a:xfrm>
          <a:prstGeom prst="rect">
            <a:avLst/>
          </a:prstGeom>
          <a:noFill/>
        </p:spPr>
        <p:txBody>
          <a:bodyPr wrap="none" rtlCol="0">
            <a:spAutoFit/>
          </a:bodyPr>
          <a:lstStyle/>
          <a:p>
            <a:r>
              <a:rPr lang="en-FI" sz="1600" dirty="0">
                <a:solidFill>
                  <a:srgbClr val="000000"/>
                </a:solidFill>
              </a:rPr>
              <a:t>(for HPC environment, </a:t>
            </a:r>
          </a:p>
          <a:p>
            <a:r>
              <a:rPr lang="en-FI" sz="1600" dirty="0">
                <a:solidFill>
                  <a:srgbClr val="000000"/>
                </a:solidFill>
              </a:rPr>
              <a:t>can be </a:t>
            </a:r>
            <a:r>
              <a:rPr lang="en-FI" sz="1600" b="1" dirty="0">
                <a:solidFill>
                  <a:srgbClr val="000000"/>
                </a:solidFill>
              </a:rPr>
              <a:t>run</a:t>
            </a:r>
            <a:r>
              <a:rPr lang="en-FI" sz="1600" dirty="0">
                <a:solidFill>
                  <a:srgbClr val="000000"/>
                </a:solidFill>
              </a:rPr>
              <a:t> without admin rights)</a:t>
            </a:r>
          </a:p>
        </p:txBody>
      </p:sp>
      <p:cxnSp>
        <p:nvCxnSpPr>
          <p:cNvPr id="10" name="Curved Connector 9">
            <a:extLst>
              <a:ext uri="{FF2B5EF4-FFF2-40B4-BE49-F238E27FC236}">
                <a16:creationId xmlns:a16="http://schemas.microsoft.com/office/drawing/2014/main" id="{A3924400-B03F-1944-977E-5F62E57EF61E}"/>
              </a:ext>
            </a:extLst>
          </p:cNvPr>
          <p:cNvCxnSpPr>
            <a:cxnSpLocks/>
          </p:cNvCxnSpPr>
          <p:nvPr/>
        </p:nvCxnSpPr>
        <p:spPr>
          <a:xfrm rot="10800000">
            <a:off x="9358316" y="4014789"/>
            <a:ext cx="839061" cy="577281"/>
          </a:xfrm>
          <a:prstGeom prst="curvedConnector3">
            <a:avLst>
              <a:gd name="adj1" fmla="val 5727"/>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8" name="Picture 2" descr="CSC – IT Center for Science - Wikipedia">
            <a:extLst>
              <a:ext uri="{FF2B5EF4-FFF2-40B4-BE49-F238E27FC236}">
                <a16:creationId xmlns:a16="http://schemas.microsoft.com/office/drawing/2014/main" id="{1D973685-43E6-AE42-BD3D-1BA0D09E8F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1275" y="4454993"/>
            <a:ext cx="661908" cy="42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65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401F-28D7-FA48-A955-7905486F87A8}"/>
              </a:ext>
            </a:extLst>
          </p:cNvPr>
          <p:cNvSpPr>
            <a:spLocks noGrp="1"/>
          </p:cNvSpPr>
          <p:nvPr>
            <p:ph type="title"/>
          </p:nvPr>
        </p:nvSpPr>
        <p:spPr/>
        <p:txBody>
          <a:bodyPr/>
          <a:lstStyle/>
          <a:p>
            <a:r>
              <a:rPr lang="en-FI" dirty="0"/>
              <a:t>Containers –use cases</a:t>
            </a:r>
          </a:p>
        </p:txBody>
      </p:sp>
      <p:sp>
        <p:nvSpPr>
          <p:cNvPr id="3" name="Content Placeholder 2">
            <a:extLst>
              <a:ext uri="{FF2B5EF4-FFF2-40B4-BE49-F238E27FC236}">
                <a16:creationId xmlns:a16="http://schemas.microsoft.com/office/drawing/2014/main" id="{5E5E3A61-812D-214B-828E-DD7B1268EFAA}"/>
              </a:ext>
            </a:extLst>
          </p:cNvPr>
          <p:cNvSpPr>
            <a:spLocks noGrp="1"/>
          </p:cNvSpPr>
          <p:nvPr>
            <p:ph idx="1"/>
          </p:nvPr>
        </p:nvSpPr>
        <p:spPr>
          <a:xfrm>
            <a:off x="609600" y="1225399"/>
            <a:ext cx="7409382" cy="5153176"/>
          </a:xfrm>
        </p:spPr>
        <p:txBody>
          <a:bodyPr/>
          <a:lstStyle/>
          <a:p>
            <a:r>
              <a:rPr lang="en-GB" dirty="0"/>
              <a:t>Installation method –when installation otherwise tricky </a:t>
            </a:r>
          </a:p>
          <a:p>
            <a:pPr lvl="1"/>
            <a:r>
              <a:rPr lang="en-GB" dirty="0"/>
              <a:t>Many dependencies</a:t>
            </a:r>
          </a:p>
          <a:p>
            <a:pPr lvl="1"/>
            <a:r>
              <a:rPr lang="en-GB" dirty="0"/>
              <a:t>Incompatible with the environment</a:t>
            </a:r>
          </a:p>
          <a:p>
            <a:pPr lvl="1"/>
            <a:r>
              <a:rPr lang="en-GB" dirty="0"/>
              <a:t>Size and number of files reduced</a:t>
            </a:r>
          </a:p>
          <a:p>
            <a:pPr lvl="1"/>
            <a:r>
              <a:rPr lang="en-GB" dirty="0"/>
              <a:t>R &amp; RStudio, some </a:t>
            </a:r>
            <a:r>
              <a:rPr lang="en-GB" dirty="0" err="1"/>
              <a:t>bioapplications</a:t>
            </a:r>
            <a:r>
              <a:rPr lang="en-GB" dirty="0"/>
              <a:t>/pipelines at CSCs supercomputers</a:t>
            </a:r>
          </a:p>
          <a:p>
            <a:r>
              <a:rPr lang="en-GB" dirty="0" err="1"/>
              <a:t>Softwares</a:t>
            </a:r>
            <a:r>
              <a:rPr lang="en-GB" dirty="0"/>
              <a:t> shared as containers </a:t>
            </a:r>
          </a:p>
          <a:p>
            <a:r>
              <a:rPr lang="en-FI" dirty="0"/>
              <a:t>Trainings – hands-on environment and data</a:t>
            </a:r>
          </a:p>
          <a:p>
            <a:r>
              <a:rPr lang="en-GB" dirty="0"/>
              <a:t>Publications link to git repos containing </a:t>
            </a:r>
            <a:r>
              <a:rPr lang="en-GB" b="1" dirty="0"/>
              <a:t>everything </a:t>
            </a:r>
            <a:r>
              <a:rPr lang="en-GB" dirty="0"/>
              <a:t>needed to repeat the analysis  -incl. the container </a:t>
            </a:r>
            <a:r>
              <a:rPr lang="en-GB" b="1" dirty="0"/>
              <a:t>image</a:t>
            </a:r>
            <a:r>
              <a:rPr lang="en-GB" dirty="0"/>
              <a:t> (=large file) or a recipe for creating it!</a:t>
            </a:r>
          </a:p>
          <a:p>
            <a:endParaRPr lang="en-FI" dirty="0"/>
          </a:p>
        </p:txBody>
      </p:sp>
      <p:sp>
        <p:nvSpPr>
          <p:cNvPr id="4" name="Date Placeholder 3">
            <a:extLst>
              <a:ext uri="{FF2B5EF4-FFF2-40B4-BE49-F238E27FC236}">
                <a16:creationId xmlns:a16="http://schemas.microsoft.com/office/drawing/2014/main" id="{28738B90-7806-AF4B-B940-47588B5AAE16}"/>
              </a:ext>
            </a:extLst>
          </p:cNvPr>
          <p:cNvSpPr>
            <a:spLocks noGrp="1"/>
          </p:cNvSpPr>
          <p:nvPr>
            <p:ph type="dt" sz="half" idx="10"/>
          </p:nvPr>
        </p:nvSpPr>
        <p:spPr/>
        <p:txBody>
          <a:bodyPr/>
          <a:lstStyle/>
          <a:p>
            <a:pPr>
              <a:defRPr/>
            </a:pPr>
            <a:fld id="{9B4137FA-E41A-9F4F-917A-8F177691A111}" type="datetime1">
              <a:rPr lang="fi-FI" smtClean="0"/>
              <a:pPr>
                <a:defRPr/>
              </a:pPr>
              <a:t>27.4.2021</a:t>
            </a:fld>
            <a:endParaRPr lang="en-US"/>
          </a:p>
        </p:txBody>
      </p:sp>
      <p:sp>
        <p:nvSpPr>
          <p:cNvPr id="5" name="Slide Number Placeholder 4">
            <a:extLst>
              <a:ext uri="{FF2B5EF4-FFF2-40B4-BE49-F238E27FC236}">
                <a16:creationId xmlns:a16="http://schemas.microsoft.com/office/drawing/2014/main" id="{47D070C3-A068-1749-BAC1-08294F662A9B}"/>
              </a:ext>
            </a:extLst>
          </p:cNvPr>
          <p:cNvSpPr>
            <a:spLocks noGrp="1"/>
          </p:cNvSpPr>
          <p:nvPr>
            <p:ph type="sldNum" sz="quarter" idx="12"/>
          </p:nvPr>
        </p:nvSpPr>
        <p:spPr/>
        <p:txBody>
          <a:bodyPr/>
          <a:lstStyle/>
          <a:p>
            <a:pPr>
              <a:defRPr/>
            </a:pPr>
            <a:fld id="{2BC46539-7FEE-8846-9EF1-6D13C0293C6C}" type="slidenum">
              <a:rPr lang="en-US" smtClean="0"/>
              <a:pPr>
                <a:defRPr/>
              </a:pPr>
              <a:t>9</a:t>
            </a:fld>
            <a:endParaRPr lang="en-US"/>
          </a:p>
        </p:txBody>
      </p:sp>
      <p:pic>
        <p:nvPicPr>
          <p:cNvPr id="4098" name="Picture 2" descr="Docker logo | Dwglogo">
            <a:extLst>
              <a:ext uri="{FF2B5EF4-FFF2-40B4-BE49-F238E27FC236}">
                <a16:creationId xmlns:a16="http://schemas.microsoft.com/office/drawing/2014/main" id="{A3264693-0F63-E243-A51C-93AD9C4E8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579" y="397381"/>
            <a:ext cx="492760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ingularity — Singularity container 3.6 documentation">
            <a:extLst>
              <a:ext uri="{FF2B5EF4-FFF2-40B4-BE49-F238E27FC236}">
                <a16:creationId xmlns:a16="http://schemas.microsoft.com/office/drawing/2014/main" id="{C9769F9D-D4AA-6B4A-9BB8-074F8D5EB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213" y="3969873"/>
            <a:ext cx="1958977" cy="19755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4DDDA0-94CA-E148-BAC3-0E71EDE46D75}"/>
              </a:ext>
            </a:extLst>
          </p:cNvPr>
          <p:cNvSpPr txBox="1"/>
          <p:nvPr/>
        </p:nvSpPr>
        <p:spPr>
          <a:xfrm>
            <a:off x="9723387" y="5483716"/>
            <a:ext cx="1502334" cy="461665"/>
          </a:xfrm>
          <a:prstGeom prst="rect">
            <a:avLst/>
          </a:prstGeom>
          <a:noFill/>
        </p:spPr>
        <p:txBody>
          <a:bodyPr wrap="none" rtlCol="0">
            <a:spAutoFit/>
          </a:bodyPr>
          <a:lstStyle/>
          <a:p>
            <a:r>
              <a:rPr lang="en-FI" sz="2400" dirty="0">
                <a:solidFill>
                  <a:srgbClr val="000000"/>
                </a:solidFill>
              </a:rPr>
              <a:t>Singularity</a:t>
            </a:r>
          </a:p>
        </p:txBody>
      </p:sp>
      <p:pic>
        <p:nvPicPr>
          <p:cNvPr id="11" name="Picture 10">
            <a:extLst>
              <a:ext uri="{FF2B5EF4-FFF2-40B4-BE49-F238E27FC236}">
                <a16:creationId xmlns:a16="http://schemas.microsoft.com/office/drawing/2014/main" id="{F557CC39-BEDF-8F41-8B5C-CE698E0FE4D1}"/>
              </a:ext>
            </a:extLst>
          </p:cNvPr>
          <p:cNvPicPr>
            <a:picLocks noChangeAspect="1"/>
          </p:cNvPicPr>
          <p:nvPr/>
        </p:nvPicPr>
        <p:blipFill>
          <a:blip r:embed="rId5"/>
          <a:stretch>
            <a:fillRect/>
          </a:stretch>
        </p:blipFill>
        <p:spPr>
          <a:xfrm>
            <a:off x="9991190" y="3230613"/>
            <a:ext cx="2032000" cy="546100"/>
          </a:xfrm>
          <a:prstGeom prst="rect">
            <a:avLst/>
          </a:prstGeom>
        </p:spPr>
      </p:pic>
      <p:cxnSp>
        <p:nvCxnSpPr>
          <p:cNvPr id="12" name="Curved Connector 11">
            <a:extLst>
              <a:ext uri="{FF2B5EF4-FFF2-40B4-BE49-F238E27FC236}">
                <a16:creationId xmlns:a16="http://schemas.microsoft.com/office/drawing/2014/main" id="{A9130CB7-E5C3-4F43-8886-1DD59D7A18C4}"/>
              </a:ext>
            </a:extLst>
          </p:cNvPr>
          <p:cNvCxnSpPr>
            <a:cxnSpLocks/>
          </p:cNvCxnSpPr>
          <p:nvPr/>
        </p:nvCxnSpPr>
        <p:spPr>
          <a:xfrm rot="16200000" flipH="1">
            <a:off x="10113176" y="2416555"/>
            <a:ext cx="878203" cy="606427"/>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ED8D62D-7658-064D-90B8-847B2AF60943}"/>
              </a:ext>
            </a:extLst>
          </p:cNvPr>
          <p:cNvSpPr txBox="1"/>
          <p:nvPr/>
        </p:nvSpPr>
        <p:spPr>
          <a:xfrm>
            <a:off x="10328312" y="2504002"/>
            <a:ext cx="1500714" cy="369332"/>
          </a:xfrm>
          <a:prstGeom prst="rect">
            <a:avLst/>
          </a:prstGeom>
          <a:noFill/>
        </p:spPr>
        <p:txBody>
          <a:bodyPr wrap="square" rtlCol="0">
            <a:spAutoFit/>
          </a:bodyPr>
          <a:lstStyle/>
          <a:p>
            <a:pPr algn="ctr"/>
            <a:r>
              <a:rPr lang="fi-FI" dirty="0" err="1"/>
              <a:t>Share</a:t>
            </a:r>
            <a:endParaRPr lang="en-FI" dirty="0"/>
          </a:p>
        </p:txBody>
      </p:sp>
      <p:pic>
        <p:nvPicPr>
          <p:cNvPr id="14" name="Picture 2" descr="CSC – IT Center for Science - Wikipedia">
            <a:extLst>
              <a:ext uri="{FF2B5EF4-FFF2-40B4-BE49-F238E27FC236}">
                <a16:creationId xmlns:a16="http://schemas.microsoft.com/office/drawing/2014/main" id="{403041B1-F463-A442-8464-6D0D7453B5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365" y="2841525"/>
            <a:ext cx="655214" cy="42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499682"/>
      </p:ext>
    </p:extLst>
  </p:cSld>
  <p:clrMapOvr>
    <a:masterClrMapping/>
  </p:clrMapOvr>
</p:sld>
</file>

<file path=ppt/theme/theme1.xml><?xml version="1.0" encoding="utf-8"?>
<a:theme xmlns:a="http://schemas.openxmlformats.org/drawingml/2006/main" name="CSC_ppt_pohja_12.5.2016_candara">
  <a:themeElements>
    <a:clrScheme name="Custom 18">
      <a:dk1>
        <a:srgbClr val="006778"/>
      </a:dk1>
      <a:lt1>
        <a:sysClr val="window" lastClr="FFFFFF"/>
      </a:lt1>
      <a:dk2>
        <a:srgbClr val="830051"/>
      </a:dk2>
      <a:lt2>
        <a:srgbClr val="FFFFFF"/>
      </a:lt2>
      <a:accent1>
        <a:srgbClr val="006778"/>
      </a:accent1>
      <a:accent2>
        <a:srgbClr val="830051"/>
      </a:accent2>
      <a:accent3>
        <a:srgbClr val="5E6A71"/>
      </a:accent3>
      <a:accent4>
        <a:srgbClr val="002F5F"/>
      </a:accent4>
      <a:accent5>
        <a:srgbClr val="7DC242"/>
      </a:accent5>
      <a:accent6>
        <a:srgbClr val="FF5800"/>
      </a:accent6>
      <a:hlink>
        <a:srgbClr val="74003D"/>
      </a:hlink>
      <a:folHlink>
        <a:srgbClr val="075084"/>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A498AC3904B248B34AC7704AF7A6D5" ma:contentTypeVersion="4" ma:contentTypeDescription="Create a new document." ma:contentTypeScope="" ma:versionID="5c4e0d2f5dc995849302d77d553ba11a">
  <xsd:schema xmlns:xsd="http://www.w3.org/2001/XMLSchema" xmlns:xs="http://www.w3.org/2001/XMLSchema" xmlns:p="http://schemas.microsoft.com/office/2006/metadata/properties" xmlns:ns1="http://schemas.microsoft.com/sharepoint/v3" xmlns:ns2="5b92892c-7639-4d25-8599-0c2b88216d11" targetNamespace="http://schemas.microsoft.com/office/2006/metadata/properties" ma:root="true" ma:fieldsID="e127086a23f828037198a7d57bdcf8de" ns1:_="" ns2:_="">
    <xsd:import namespace="http://schemas.microsoft.com/sharepoint/v3"/>
    <xsd:import namespace="5b92892c-7639-4d25-8599-0c2b88216d11"/>
    <xsd:element name="properties">
      <xsd:complexType>
        <xsd:sequence>
          <xsd:element name="documentManagement">
            <xsd:complexType>
              <xsd:all>
                <xsd:element ref="ns1:PublishingStartDate" minOccurs="0"/>
                <xsd:element ref="ns1:PublishingExpirationDate" minOccurs="0"/>
                <xsd:element ref="ns2:BestPractices" minOccurs="0"/>
                <xsd:element ref="ns2:CSCBrand" minOccurs="0"/>
                <xsd:element ref="ns2:Presenta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92892c-7639-4d25-8599-0c2b88216d11" elementFormDefault="qualified">
    <xsd:import namespace="http://schemas.microsoft.com/office/2006/documentManagement/types"/>
    <xsd:import namespace="http://schemas.microsoft.com/office/infopath/2007/PartnerControls"/>
    <xsd:element name="BestPractices" ma:index="10" nillable="true" ma:displayName="Best Practices" ma:default="0" ma:internalName="BestPractices">
      <xsd:simpleType>
        <xsd:restriction base="dms:Boolean"/>
      </xsd:simpleType>
    </xsd:element>
    <xsd:element name="CSCBrand" ma:index="11" nillable="true" ma:displayName="CSC Brand" ma:default="0" ma:internalName="CSCBrand">
      <xsd:simpleType>
        <xsd:restriction base="dms:Boolean"/>
      </xsd:simpleType>
    </xsd:element>
    <xsd:element name="Presentations" ma:index="12" nillable="true" ma:displayName="Presentations" ma:default="0" ma:internalName="Presentation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esentations xmlns="5b92892c-7639-4d25-8599-0c2b88216d11">true</Presentations>
    <BestPractices xmlns="5b92892c-7639-4d25-8599-0c2b88216d11">false</BestPractices>
    <PublishingExpirationDate xmlns="http://schemas.microsoft.com/sharepoint/v3" xsi:nil="true"/>
    <PublishingStartDate xmlns="http://schemas.microsoft.com/sharepoint/v3" xsi:nil="true"/>
    <CSCBrand xmlns="5b92892c-7639-4d25-8599-0c2b88216d11">false</CSCBran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2979AA-8422-4D36-BCC4-87AFD4B8E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92892c-7639-4d25-8599-0c2b88216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279921-A1B4-472D-B7BD-F638B6892104}">
  <ds:schemaRefs>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5b92892c-7639-4d25-8599-0c2b88216d11"/>
  </ds:schemaRefs>
</ds:datastoreItem>
</file>

<file path=customXml/itemProps3.xml><?xml version="1.0" encoding="utf-8"?>
<ds:datastoreItem xmlns:ds="http://schemas.openxmlformats.org/officeDocument/2006/customXml" ds:itemID="{D4C4CBFC-2EF1-4092-8F2F-5A5B86A85C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Valmis7.11.2016</Template>
  <TotalTime>73916</TotalTime>
  <Words>1351</Words>
  <Application>Microsoft Office PowerPoint</Application>
  <PresentationFormat>Widescreen</PresentationFormat>
  <Paragraphs>161</Paragraphs>
  <Slides>14</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ＭＳ Ｐゴシック</vt:lpstr>
      <vt:lpstr>Arial</vt:lpstr>
      <vt:lpstr>Calibri</vt:lpstr>
      <vt:lpstr>Cambria Math</vt:lpstr>
      <vt:lpstr>Candara</vt:lpstr>
      <vt:lpstr>Corbel</vt:lpstr>
      <vt:lpstr>Courier New</vt:lpstr>
      <vt:lpstr>DejaVu Sans Mono</vt:lpstr>
      <vt:lpstr>Verdana</vt:lpstr>
      <vt:lpstr>Wingdings</vt:lpstr>
      <vt:lpstr>CSC_ppt_pohja_12.5.2016_candara</vt:lpstr>
      <vt:lpstr>Some tools you hear about when talking about reproducibility:  git, containers, notebooks, workflows  Maria Lehtivaara</vt:lpstr>
      <vt:lpstr>Aim of this presentation</vt:lpstr>
      <vt:lpstr>Bad vs better situation</vt:lpstr>
      <vt:lpstr>Git -what &amp; why?</vt:lpstr>
      <vt:lpstr>Git –use cases</vt:lpstr>
      <vt:lpstr>How to use git?</vt:lpstr>
      <vt:lpstr>Containers -what &amp; why?</vt:lpstr>
      <vt:lpstr>Containers</vt:lpstr>
      <vt:lpstr>Containers –use cases</vt:lpstr>
      <vt:lpstr>Jupyter notebooks</vt:lpstr>
      <vt:lpstr>Jupyter notebooks and (CSC) Notebooks</vt:lpstr>
      <vt:lpstr>Workflows</vt:lpstr>
      <vt:lpstr>Summa summarum</vt:lpstr>
      <vt:lpstr>More info –where?</vt:lpstr>
    </vt:vector>
  </TitlesOfParts>
  <Company>CSC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Virkkula</dc:creator>
  <cp:keywords>template, powerpoint</cp:keywords>
  <cp:lastModifiedBy>Päivi Rauste</cp:lastModifiedBy>
  <cp:revision>807</cp:revision>
  <cp:lastPrinted>2016-02-24T09:01:08Z</cp:lastPrinted>
  <dcterms:created xsi:type="dcterms:W3CDTF">2016-11-07T11:19:12Z</dcterms:created>
  <dcterms:modified xsi:type="dcterms:W3CDTF">2021-04-27T13:58:43Z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0x0101000DA498AC3904B248B34AC7704AF7A6D5</vt:lpwstr>
  </property>
  <property fmtid="{D5CDD505-2E9C-101B-9397-08002B2CF9AE}" pid="3" name="Order">
    <vt:r8>2100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Presentations">
    <vt:bool>true</vt:bool>
  </property>
</Properties>
</file>