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jpe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35.webp"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Lst>
  <p:notesMasterIdLst>
    <p:notesMasterId r:id="rId20"/>
  </p:notesMasterIdLst>
  <p:handoutMasterIdLst>
    <p:handoutMasterId r:id="rId21"/>
  </p:handoutMasterIdLst>
  <p:sldIdLst>
    <p:sldId id="270" r:id="rId5"/>
    <p:sldId id="256" r:id="rId6"/>
    <p:sldId id="269" r:id="rId7"/>
    <p:sldId id="273" r:id="rId8"/>
    <p:sldId id="271" r:id="rId9"/>
    <p:sldId id="272" r:id="rId10"/>
    <p:sldId id="274" r:id="rId11"/>
    <p:sldId id="267" r:id="rId12"/>
    <p:sldId id="264" r:id="rId13"/>
    <p:sldId id="259" r:id="rId14"/>
    <p:sldId id="276" r:id="rId15"/>
    <p:sldId id="266" r:id="rId16"/>
    <p:sldId id="265" r:id="rId17"/>
    <p:sldId id="261" r:id="rId18"/>
    <p:sldId id="277" r:id="rId19"/>
  </p:sldIdLst>
  <p:sldSz cx="9144000" cy="5143500" type="screen16x9"/>
  <p:notesSz cx="6858000" cy="9144000"/>
  <p:defaultTextStyle>
    <a:defPPr>
      <a:defRPr lang="en-US"/>
    </a:defPPr>
    <a:lvl1pPr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1pPr>
    <a:lvl2pPr marL="455613" indent="1588"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2pPr>
    <a:lvl3pPr marL="912813" indent="1588"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3pPr>
    <a:lvl4pPr marL="1370013" indent="1588"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4pPr>
    <a:lvl5pPr marL="1827213" indent="1588"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5pPr>
    <a:lvl6pPr marL="2286000" algn="l" defTabSz="457200" rtl="0" eaLnBrk="1" latinLnBrk="0" hangingPunct="1">
      <a:defRPr kern="1200">
        <a:solidFill>
          <a:schemeClr val="tx1"/>
        </a:solidFill>
        <a:latin typeface="Candara" charset="0"/>
        <a:ea typeface="ＭＳ Ｐゴシック" charset="0"/>
        <a:cs typeface="ＭＳ Ｐゴシック" charset="0"/>
      </a:defRPr>
    </a:lvl6pPr>
    <a:lvl7pPr marL="2743200" algn="l" defTabSz="457200" rtl="0" eaLnBrk="1" latinLnBrk="0" hangingPunct="1">
      <a:defRPr kern="1200">
        <a:solidFill>
          <a:schemeClr val="tx1"/>
        </a:solidFill>
        <a:latin typeface="Candara" charset="0"/>
        <a:ea typeface="ＭＳ Ｐゴシック" charset="0"/>
        <a:cs typeface="ＭＳ Ｐゴシック" charset="0"/>
      </a:defRPr>
    </a:lvl7pPr>
    <a:lvl8pPr marL="3200400" algn="l" defTabSz="457200" rtl="0" eaLnBrk="1" latinLnBrk="0" hangingPunct="1">
      <a:defRPr kern="1200">
        <a:solidFill>
          <a:schemeClr val="tx1"/>
        </a:solidFill>
        <a:latin typeface="Candara" charset="0"/>
        <a:ea typeface="ＭＳ Ｐゴシック" charset="0"/>
        <a:cs typeface="ＭＳ Ｐゴシック" charset="0"/>
      </a:defRPr>
    </a:lvl8pPr>
    <a:lvl9pPr marL="3657600" algn="l" defTabSz="457200" rtl="0" eaLnBrk="1" latinLnBrk="0" hangingPunct="1">
      <a:defRPr kern="1200">
        <a:solidFill>
          <a:schemeClr val="tx1"/>
        </a:solidFill>
        <a:latin typeface="Candar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1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D77"/>
    <a:srgbClr val="F05422"/>
    <a:srgbClr val="D0DCED"/>
    <a:srgbClr val="006B99"/>
    <a:srgbClr val="006778"/>
    <a:srgbClr val="002F5F"/>
    <a:srgbClr val="00BAA6"/>
    <a:srgbClr val="475056"/>
    <a:srgbClr val="025C96"/>
    <a:srgbClr val="E2EF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4422"/>
  </p:normalViewPr>
  <p:slideViewPr>
    <p:cSldViewPr snapToGrid="0" snapToObjects="1">
      <p:cViewPr varScale="1">
        <p:scale>
          <a:sx n="156" d="100"/>
          <a:sy n="156" d="100"/>
        </p:scale>
        <p:origin x="920" y="176"/>
      </p:cViewPr>
      <p:guideLst>
        <p:guide orient="horz" pos="161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7012"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457012" fontAlgn="auto">
              <a:spcBef>
                <a:spcPts val="0"/>
              </a:spcBef>
              <a:spcAft>
                <a:spcPts val="0"/>
              </a:spcAft>
              <a:defRPr sz="1200">
                <a:latin typeface="+mn-lt"/>
                <a:ea typeface="+mn-ea"/>
                <a:cs typeface="+mn-cs"/>
              </a:defRPr>
            </a:lvl1pPr>
          </a:lstStyle>
          <a:p>
            <a:pPr>
              <a:defRPr/>
            </a:pPr>
            <a:fld id="{5823ED28-5A5F-0941-B89F-F4AF178830ED}" type="datetimeFigureOut">
              <a:rPr lang="en-US"/>
              <a:pPr>
                <a:defRPr/>
              </a:pPr>
              <a:t>5/21/21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457012"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457012" fontAlgn="auto">
              <a:spcBef>
                <a:spcPts val="0"/>
              </a:spcBef>
              <a:spcAft>
                <a:spcPts val="0"/>
              </a:spcAft>
              <a:defRPr sz="1200">
                <a:latin typeface="+mn-lt"/>
                <a:ea typeface="+mn-ea"/>
                <a:cs typeface="+mn-cs"/>
              </a:defRPr>
            </a:lvl1pPr>
          </a:lstStyle>
          <a:p>
            <a:pPr>
              <a:defRPr/>
            </a:pPr>
            <a:fld id="{1A72242C-D862-4449-9C84-1E36A6DECBF7}" type="slidenum">
              <a:rPr lang="en-US"/>
              <a:pPr>
                <a:defRPr/>
              </a:pPr>
              <a:t>‹#›</a:t>
            </a:fld>
            <a:endParaRPr lang="en-US"/>
          </a:p>
        </p:txBody>
      </p:sp>
    </p:spTree>
    <p:extLst>
      <p:ext uri="{BB962C8B-B14F-4D97-AF65-F5344CB8AC3E}">
        <p14:creationId xmlns:p14="http://schemas.microsoft.com/office/powerpoint/2010/main" val="28995803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7012"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457012" fontAlgn="auto">
              <a:spcBef>
                <a:spcPts val="0"/>
              </a:spcBef>
              <a:spcAft>
                <a:spcPts val="0"/>
              </a:spcAft>
              <a:defRPr sz="1200">
                <a:latin typeface="+mn-lt"/>
                <a:ea typeface="+mn-ea"/>
                <a:cs typeface="+mn-cs"/>
              </a:defRPr>
            </a:lvl1pPr>
          </a:lstStyle>
          <a:p>
            <a:pPr>
              <a:defRPr/>
            </a:pPr>
            <a:fld id="{230F748F-9A13-4D4A-B1D7-80D08782129D}" type="datetimeFigureOut">
              <a:rPr lang="en-US"/>
              <a:pPr>
                <a:defRPr/>
              </a:pPr>
              <a:t>5/21/21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57012"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457012" fontAlgn="auto">
              <a:spcBef>
                <a:spcPts val="0"/>
              </a:spcBef>
              <a:spcAft>
                <a:spcPts val="0"/>
              </a:spcAft>
              <a:defRPr sz="1200">
                <a:latin typeface="+mn-lt"/>
                <a:ea typeface="+mn-ea"/>
                <a:cs typeface="+mn-cs"/>
              </a:defRPr>
            </a:lvl1pPr>
          </a:lstStyle>
          <a:p>
            <a:pPr>
              <a:defRPr/>
            </a:pPr>
            <a:fld id="{41EE56C2-9F01-D046-B9C3-ECC31849EFE2}" type="slidenum">
              <a:rPr lang="en-US"/>
              <a:pPr>
                <a:defRPr/>
              </a:pPr>
              <a:t>‹#›</a:t>
            </a:fld>
            <a:endParaRPr lang="en-US"/>
          </a:p>
        </p:txBody>
      </p:sp>
    </p:spTree>
    <p:extLst>
      <p:ext uri="{BB962C8B-B14F-4D97-AF65-F5344CB8AC3E}">
        <p14:creationId xmlns:p14="http://schemas.microsoft.com/office/powerpoint/2010/main" val="1830703007"/>
      </p:ext>
    </p:extLst>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56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8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00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72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5057" algn="l" defTabSz="457012" rtl="0" eaLnBrk="1" latinLnBrk="0" hangingPunct="1">
      <a:defRPr sz="1200" kern="1200">
        <a:solidFill>
          <a:schemeClr val="tx1"/>
        </a:solidFill>
        <a:latin typeface="+mn-lt"/>
        <a:ea typeface="+mn-ea"/>
        <a:cs typeface="+mn-cs"/>
      </a:defRPr>
    </a:lvl6pPr>
    <a:lvl7pPr marL="2742070" algn="l" defTabSz="457012" rtl="0" eaLnBrk="1" latinLnBrk="0" hangingPunct="1">
      <a:defRPr sz="1200" kern="1200">
        <a:solidFill>
          <a:schemeClr val="tx1"/>
        </a:solidFill>
        <a:latin typeface="+mn-lt"/>
        <a:ea typeface="+mn-ea"/>
        <a:cs typeface="+mn-cs"/>
      </a:defRPr>
    </a:lvl7pPr>
    <a:lvl8pPr marL="3199081" algn="l" defTabSz="457012" rtl="0" eaLnBrk="1" latinLnBrk="0" hangingPunct="1">
      <a:defRPr sz="1200" kern="1200">
        <a:solidFill>
          <a:schemeClr val="tx1"/>
        </a:solidFill>
        <a:latin typeface="+mn-lt"/>
        <a:ea typeface="+mn-ea"/>
        <a:cs typeface="+mn-cs"/>
      </a:defRPr>
    </a:lvl8pPr>
    <a:lvl9pPr marL="3656093" algn="l" defTabSz="45701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jpe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hyperlink" Target="https://www.facebook.com/CSCfi" TargetMode="External"/><Relationship Id="rId1" Type="http://schemas.openxmlformats.org/officeDocument/2006/relationships/slideMaster" Target="../slideMasters/slideMaster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Slide_FI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705347"/>
            <a:ext cx="2196936" cy="2211952"/>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777"/>
          <a:stretch/>
        </p:blipFill>
        <p:spPr>
          <a:xfrm>
            <a:off x="2063692" y="1"/>
            <a:ext cx="7080307" cy="1761684"/>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70644" y="3877079"/>
            <a:ext cx="5473155" cy="1268069"/>
          </a:xfrm>
          <a:prstGeom prst="rect">
            <a:avLst/>
          </a:prstGeom>
        </p:spPr>
      </p:pic>
      <p:sp>
        <p:nvSpPr>
          <p:cNvPr id="55" name="Rectangle 54"/>
          <p:cNvSpPr/>
          <p:nvPr userDrawn="1"/>
        </p:nvSpPr>
        <p:spPr>
          <a:xfrm>
            <a:off x="-1" y="3877082"/>
            <a:ext cx="2159988" cy="1266417"/>
          </a:xfrm>
          <a:prstGeom prst="rect">
            <a:avLst/>
          </a:prstGeom>
          <a:solidFill>
            <a:srgbClr val="002F5F"/>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15" name="Rectangle 14"/>
          <p:cNvSpPr/>
          <p:nvPr userDrawn="1"/>
        </p:nvSpPr>
        <p:spPr>
          <a:xfrm>
            <a:off x="2159988" y="1713373"/>
            <a:ext cx="6984013" cy="2163712"/>
          </a:xfrm>
          <a:prstGeom prst="rect">
            <a:avLst/>
          </a:prstGeom>
          <a:solidFill>
            <a:srgbClr val="D0DCED"/>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2938089" y="2127560"/>
            <a:ext cx="5338467" cy="1047753"/>
          </a:xfrm>
        </p:spPr>
        <p:txBody>
          <a:bodyPr anchor="t">
            <a:normAutofit/>
          </a:bodyPr>
          <a:lstStyle>
            <a:lvl1pPr algn="l">
              <a:lnSpc>
                <a:spcPct val="90000"/>
              </a:lnSpc>
              <a:defRPr sz="2450" baseline="0">
                <a:solidFill>
                  <a:srgbClr val="025C96"/>
                </a:solidFill>
                <a:latin typeface="Corbel"/>
                <a:cs typeface="Corbel"/>
              </a:defRPr>
            </a:lvl1pPr>
          </a:lstStyle>
          <a:p>
            <a:r>
              <a:rPr lang="fi-FI"/>
              <a:t>Muokkaa ots. perustyyl. napsautt.</a:t>
            </a:r>
            <a:endParaRPr lang="en-US" dirty="0"/>
          </a:p>
        </p:txBody>
      </p:sp>
      <p:sp>
        <p:nvSpPr>
          <p:cNvPr id="3" name="Subtitle 2"/>
          <p:cNvSpPr>
            <a:spLocks noGrp="1"/>
          </p:cNvSpPr>
          <p:nvPr>
            <p:ph type="subTitle" idx="1"/>
          </p:nvPr>
        </p:nvSpPr>
        <p:spPr>
          <a:xfrm>
            <a:off x="2938089" y="3223624"/>
            <a:ext cx="5338467" cy="375177"/>
          </a:xfrm>
        </p:spPr>
        <p:txBody>
          <a:bodyPr>
            <a:normAutofit/>
          </a:bodyPr>
          <a:lstStyle>
            <a:lvl1pPr marL="0" indent="0" algn="l">
              <a:buNone/>
              <a:defRPr sz="1065">
                <a:solidFill>
                  <a:srgbClr val="025C96"/>
                </a:solidFill>
                <a:latin typeface="Corbel"/>
                <a:cs typeface="Corbel"/>
              </a:defRPr>
            </a:lvl1pPr>
            <a:lvl2pPr marL="357093" indent="0" algn="ctr">
              <a:buNone/>
              <a:defRPr>
                <a:solidFill>
                  <a:schemeClr val="tx1">
                    <a:tint val="75000"/>
                  </a:schemeClr>
                </a:solidFill>
              </a:defRPr>
            </a:lvl2pPr>
            <a:lvl3pPr marL="714187" indent="0" algn="ctr">
              <a:buNone/>
              <a:defRPr>
                <a:solidFill>
                  <a:schemeClr val="tx1">
                    <a:tint val="75000"/>
                  </a:schemeClr>
                </a:solidFill>
              </a:defRPr>
            </a:lvl3pPr>
            <a:lvl4pPr marL="1071277" indent="0" algn="ctr">
              <a:buNone/>
              <a:defRPr>
                <a:solidFill>
                  <a:schemeClr val="tx1">
                    <a:tint val="75000"/>
                  </a:schemeClr>
                </a:solidFill>
              </a:defRPr>
            </a:lvl4pPr>
            <a:lvl5pPr marL="1428371" indent="0" algn="ctr">
              <a:buNone/>
              <a:defRPr>
                <a:solidFill>
                  <a:schemeClr val="tx1">
                    <a:tint val="75000"/>
                  </a:schemeClr>
                </a:solidFill>
              </a:defRPr>
            </a:lvl5pPr>
            <a:lvl6pPr marL="1785463" indent="0" algn="ctr">
              <a:buNone/>
              <a:defRPr>
                <a:solidFill>
                  <a:schemeClr val="tx1">
                    <a:tint val="75000"/>
                  </a:schemeClr>
                </a:solidFill>
              </a:defRPr>
            </a:lvl6pPr>
            <a:lvl7pPr marL="2142555" indent="0" algn="ctr">
              <a:buNone/>
              <a:defRPr>
                <a:solidFill>
                  <a:schemeClr val="tx1">
                    <a:tint val="75000"/>
                  </a:schemeClr>
                </a:solidFill>
              </a:defRPr>
            </a:lvl7pPr>
            <a:lvl8pPr marL="2499649" indent="0" algn="ctr">
              <a:buNone/>
              <a:defRPr>
                <a:solidFill>
                  <a:schemeClr val="tx1">
                    <a:tint val="75000"/>
                  </a:schemeClr>
                </a:solidFill>
              </a:defRPr>
            </a:lvl8pPr>
            <a:lvl9pPr marL="2856741" indent="0" algn="ctr">
              <a:buNone/>
              <a:defRPr>
                <a:solidFill>
                  <a:schemeClr val="tx1">
                    <a:tint val="75000"/>
                  </a:schemeClr>
                </a:solidFill>
              </a:defRPr>
            </a:lvl9pPr>
          </a:lstStyle>
          <a:p>
            <a:r>
              <a:rPr lang="fi-FI"/>
              <a:t>Muokkaa alaotsikon perustyyliä napsautt.</a:t>
            </a:r>
            <a:endParaRPr lang="en-US" dirty="0"/>
          </a:p>
        </p:txBody>
      </p:sp>
      <p:sp>
        <p:nvSpPr>
          <p:cNvPr id="42" name="Rectangle 41"/>
          <p:cNvSpPr/>
          <p:nvPr userDrawn="1"/>
        </p:nvSpPr>
        <p:spPr>
          <a:xfrm>
            <a:off x="1" y="0"/>
            <a:ext cx="2159987" cy="1713373"/>
          </a:xfrm>
          <a:prstGeom prst="rect">
            <a:avLst/>
          </a:prstGeom>
          <a:solidFill>
            <a:srgbClr val="025C96"/>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50" name="Rectangle 49"/>
          <p:cNvSpPr/>
          <p:nvPr userDrawn="1"/>
        </p:nvSpPr>
        <p:spPr>
          <a:xfrm>
            <a:off x="0" y="3517695"/>
            <a:ext cx="338628" cy="359390"/>
          </a:xfrm>
          <a:prstGeom prst="rect">
            <a:avLst/>
          </a:prstGeom>
          <a:solidFill>
            <a:srgbClr val="002F5F">
              <a:alpha val="50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53" name="Rectangle 52"/>
          <p:cNvSpPr/>
          <p:nvPr userDrawn="1"/>
        </p:nvSpPr>
        <p:spPr>
          <a:xfrm>
            <a:off x="7444966" y="3877085"/>
            <a:ext cx="1705384" cy="1266417"/>
          </a:xfrm>
          <a:prstGeom prst="rect">
            <a:avLst/>
          </a:prstGeom>
          <a:solidFill>
            <a:srgbClr val="002F5F"/>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60" name="Rectangle 59"/>
          <p:cNvSpPr/>
          <p:nvPr userDrawn="1"/>
        </p:nvSpPr>
        <p:spPr>
          <a:xfrm>
            <a:off x="8791566" y="3502373"/>
            <a:ext cx="356400" cy="379504"/>
          </a:xfrm>
          <a:prstGeom prst="rect">
            <a:avLst/>
          </a:prstGeom>
          <a:solidFill>
            <a:srgbClr val="025C96">
              <a:alpha val="44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21" name="Rectangle 20"/>
          <p:cNvSpPr/>
          <p:nvPr userDrawn="1"/>
        </p:nvSpPr>
        <p:spPr>
          <a:xfrm>
            <a:off x="8550366" y="3877085"/>
            <a:ext cx="241200" cy="255100"/>
          </a:xfrm>
          <a:prstGeom prst="rect">
            <a:avLst/>
          </a:prstGeom>
          <a:solidFill>
            <a:srgbClr val="92D050">
              <a:alpha val="80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56" name="Rectangle 55"/>
          <p:cNvSpPr/>
          <p:nvPr userDrawn="1"/>
        </p:nvSpPr>
        <p:spPr>
          <a:xfrm rot="10800000">
            <a:off x="1911756" y="3877081"/>
            <a:ext cx="251356" cy="715071"/>
          </a:xfrm>
          <a:prstGeom prst="rect">
            <a:avLst/>
          </a:prstGeom>
          <a:solidFill>
            <a:srgbClr val="025C96">
              <a:alpha val="42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4213" y="317334"/>
            <a:ext cx="1051560" cy="1078707"/>
          </a:xfrm>
          <a:prstGeom prst="rect">
            <a:avLst/>
          </a:prstGeom>
        </p:spPr>
      </p:pic>
      <p:sp>
        <p:nvSpPr>
          <p:cNvPr id="20" name="Rectangle 19"/>
          <p:cNvSpPr/>
          <p:nvPr userDrawn="1"/>
        </p:nvSpPr>
        <p:spPr>
          <a:xfrm>
            <a:off x="7075508" y="3885111"/>
            <a:ext cx="372146" cy="379504"/>
          </a:xfrm>
          <a:prstGeom prst="rect">
            <a:avLst/>
          </a:prstGeom>
          <a:solidFill>
            <a:srgbClr val="025C96">
              <a:alpha val="44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05794519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1792288" y="3600451"/>
            <a:ext cx="5486400" cy="425054"/>
          </a:xfrm>
        </p:spPr>
        <p:txBody>
          <a:bodyPr anchor="b"/>
          <a:lstStyle>
            <a:lvl1pPr algn="l">
              <a:defRPr sz="1598" b="0"/>
            </a:lvl1pPr>
          </a:lstStyle>
          <a:p>
            <a:r>
              <a:rPr lang="fi-FI"/>
              <a:t>Muokkaa ots. perustyyl. napsautt.</a:t>
            </a:r>
            <a:endParaRPr lang="en-US" dirty="0"/>
          </a:p>
        </p:txBody>
      </p:sp>
      <p:sp>
        <p:nvSpPr>
          <p:cNvPr id="7" name="Picture Placeholder 2"/>
          <p:cNvSpPr>
            <a:spLocks noGrp="1"/>
          </p:cNvSpPr>
          <p:nvPr>
            <p:ph type="pic" idx="1"/>
          </p:nvPr>
        </p:nvSpPr>
        <p:spPr>
          <a:xfrm>
            <a:off x="1792288" y="459583"/>
            <a:ext cx="5486400" cy="3086100"/>
          </a:xfrm>
        </p:spPr>
        <p:txBody>
          <a:bodyPr rtlCol="0">
            <a:normAutofit/>
          </a:bodyPr>
          <a:lstStyle>
            <a:lvl1pPr marL="0" indent="0">
              <a:buNone/>
              <a:defRPr sz="2450"/>
            </a:lvl1pPr>
            <a:lvl2pPr marL="357093" indent="0">
              <a:buNone/>
              <a:defRPr sz="2237"/>
            </a:lvl2pPr>
            <a:lvl3pPr marL="714187" indent="0">
              <a:buNone/>
              <a:defRPr sz="1918"/>
            </a:lvl3pPr>
            <a:lvl4pPr marL="1071277" indent="0">
              <a:buNone/>
              <a:defRPr sz="1598"/>
            </a:lvl4pPr>
            <a:lvl5pPr marL="1428371" indent="0">
              <a:buNone/>
              <a:defRPr sz="1598"/>
            </a:lvl5pPr>
            <a:lvl6pPr marL="1785463" indent="0">
              <a:buNone/>
              <a:defRPr sz="1598"/>
            </a:lvl6pPr>
            <a:lvl7pPr marL="2142555" indent="0">
              <a:buNone/>
              <a:defRPr sz="1598"/>
            </a:lvl7pPr>
            <a:lvl8pPr marL="2499649" indent="0">
              <a:buNone/>
              <a:defRPr sz="1598"/>
            </a:lvl8pPr>
            <a:lvl9pPr marL="2856741" indent="0">
              <a:buNone/>
              <a:defRPr sz="1598"/>
            </a:lvl9pPr>
          </a:lstStyle>
          <a:p>
            <a:pPr lvl="0"/>
            <a:r>
              <a:rPr lang="fi-FI" noProof="0"/>
              <a:t>Lisää kuva napsauttamalla kuvaketta</a:t>
            </a:r>
            <a:endParaRPr lang="en-US" noProof="0"/>
          </a:p>
        </p:txBody>
      </p:sp>
      <p:sp>
        <p:nvSpPr>
          <p:cNvPr id="8" name="Text Placeholder 3"/>
          <p:cNvSpPr>
            <a:spLocks noGrp="1"/>
          </p:cNvSpPr>
          <p:nvPr>
            <p:ph type="body" sz="half" idx="2"/>
          </p:nvPr>
        </p:nvSpPr>
        <p:spPr>
          <a:xfrm>
            <a:off x="1792288" y="4025503"/>
            <a:ext cx="5486400" cy="603647"/>
          </a:xfrm>
        </p:spPr>
        <p:txBody>
          <a:bodyPr>
            <a:normAutofit/>
          </a:bodyPr>
          <a:lstStyle>
            <a:lvl1pPr marL="0" indent="0">
              <a:buNone/>
              <a:defRPr sz="959"/>
            </a:lvl1pPr>
            <a:lvl2pPr marL="357093" indent="0">
              <a:buNone/>
              <a:defRPr sz="959"/>
            </a:lvl2pPr>
            <a:lvl3pPr marL="714187" indent="0">
              <a:buNone/>
              <a:defRPr sz="746"/>
            </a:lvl3pPr>
            <a:lvl4pPr marL="1071277" indent="0">
              <a:buNone/>
              <a:defRPr sz="746"/>
            </a:lvl4pPr>
            <a:lvl5pPr marL="1428371" indent="0">
              <a:buNone/>
              <a:defRPr sz="746"/>
            </a:lvl5pPr>
            <a:lvl6pPr marL="1785463" indent="0">
              <a:buNone/>
              <a:defRPr sz="746"/>
            </a:lvl6pPr>
            <a:lvl7pPr marL="2142555" indent="0">
              <a:buNone/>
              <a:defRPr sz="746"/>
            </a:lvl7pPr>
            <a:lvl8pPr marL="2499649" indent="0">
              <a:buNone/>
              <a:defRPr sz="746"/>
            </a:lvl8pPr>
            <a:lvl9pPr marL="2856741" indent="0">
              <a:buNone/>
              <a:defRPr sz="746"/>
            </a:lvl9pPr>
          </a:lstStyle>
          <a:p>
            <a:pPr lvl="0"/>
            <a:r>
              <a:rPr lang="fi-FI"/>
              <a:t>Muokkaa tekstin perustyylejä napsauttamalla</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A2FCE774-9944-0D4C-AF7F-2733F9DE4C1B}" type="slidenum">
              <a:rPr lang="en-US"/>
              <a:pPr>
                <a:defRPr/>
              </a:pPr>
              <a:t>‹#›</a:t>
            </a:fld>
            <a:endParaRPr lang="en-US" dirty="0"/>
          </a:p>
        </p:txBody>
      </p:sp>
    </p:spTree>
    <p:extLst>
      <p:ext uri="{BB962C8B-B14F-4D97-AF65-F5344CB8AC3E}">
        <p14:creationId xmlns:p14="http://schemas.microsoft.com/office/powerpoint/2010/main" val="335209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9144000" cy="5019618"/>
          </a:xfrm>
        </p:spPr>
        <p:txBody>
          <a:bodyPr rtlCol="0">
            <a:normAutofit/>
          </a:bodyPr>
          <a:lstStyle>
            <a:lvl1pPr marL="0" indent="0">
              <a:buNone/>
              <a:defRPr sz="2450"/>
            </a:lvl1pPr>
            <a:lvl2pPr marL="357093" indent="0">
              <a:buNone/>
              <a:defRPr sz="2237"/>
            </a:lvl2pPr>
            <a:lvl3pPr marL="714187" indent="0">
              <a:buNone/>
              <a:defRPr sz="1918"/>
            </a:lvl3pPr>
            <a:lvl4pPr marL="1071277" indent="0">
              <a:buNone/>
              <a:defRPr sz="1598"/>
            </a:lvl4pPr>
            <a:lvl5pPr marL="1428371" indent="0">
              <a:buNone/>
              <a:defRPr sz="1598"/>
            </a:lvl5pPr>
            <a:lvl6pPr marL="1785463" indent="0">
              <a:buNone/>
              <a:defRPr sz="1598"/>
            </a:lvl6pPr>
            <a:lvl7pPr marL="2142555" indent="0">
              <a:buNone/>
              <a:defRPr sz="1598"/>
            </a:lvl7pPr>
            <a:lvl8pPr marL="2499649" indent="0">
              <a:buNone/>
              <a:defRPr sz="1598"/>
            </a:lvl8pPr>
            <a:lvl9pPr marL="2856741" indent="0">
              <a:buNone/>
              <a:defRPr sz="1598"/>
            </a:lvl9pPr>
          </a:lstStyle>
          <a:p>
            <a:pPr lvl="0"/>
            <a:r>
              <a:rPr lang="fi-FI" noProof="0"/>
              <a:t>Lisää kuva napsauttamalla kuvaketta</a:t>
            </a:r>
            <a:endParaRPr lang="en-US" noProof="0"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0A7158-70CB-DA43-BE72-927191FCEB13}" type="slidenum">
              <a:rPr lang="en-US"/>
              <a:pPr>
                <a:defRPr/>
              </a:pPr>
              <a:t>‹#›</a:t>
            </a:fld>
            <a:endParaRPr lang="en-US" dirty="0"/>
          </a:p>
        </p:txBody>
      </p:sp>
    </p:spTree>
    <p:extLst>
      <p:ext uri="{BB962C8B-B14F-4D97-AF65-F5344CB8AC3E}">
        <p14:creationId xmlns:p14="http://schemas.microsoft.com/office/powerpoint/2010/main" val="150985369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994DC521-9F73-5943-9B46-95C0119DF5B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53" y="1702800"/>
            <a:ext cx="9141093" cy="3314809"/>
          </a:xfrm>
          <a:prstGeom prst="rect">
            <a:avLst/>
          </a:prstGeom>
        </p:spPr>
      </p:pic>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14" name="Group 13">
            <a:extLst>
              <a:ext uri="{FF2B5EF4-FFF2-40B4-BE49-F238E27FC236}">
                <a16:creationId xmlns:a16="http://schemas.microsoft.com/office/drawing/2014/main" id="{9165ADC5-5746-3A4B-AC69-905FEBCEC81A}"/>
              </a:ext>
            </a:extLst>
          </p:cNvPr>
          <p:cNvGrpSpPr>
            <a:grpSpLocks/>
          </p:cNvGrpSpPr>
          <p:nvPr userDrawn="1"/>
        </p:nvGrpSpPr>
        <p:grpSpPr bwMode="auto">
          <a:xfrm>
            <a:off x="6828641" y="3323225"/>
            <a:ext cx="2319338" cy="79496"/>
            <a:chOff x="8913156" y="2232185"/>
            <a:chExt cx="3272924" cy="56821"/>
          </a:xfrm>
        </p:grpSpPr>
        <p:sp>
          <p:nvSpPr>
            <p:cNvPr id="15" name="Rectangle 14">
              <a:extLst>
                <a:ext uri="{FF2B5EF4-FFF2-40B4-BE49-F238E27FC236}">
                  <a16:creationId xmlns:a16="http://schemas.microsoft.com/office/drawing/2014/main" id="{340C85D0-614E-7747-9D96-E579CA504889}"/>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6" name="Rectangle 15">
              <a:extLst>
                <a:ext uri="{FF2B5EF4-FFF2-40B4-BE49-F238E27FC236}">
                  <a16:creationId xmlns:a16="http://schemas.microsoft.com/office/drawing/2014/main" id="{26E004BB-3140-AE4D-9C4D-396C4088AEE0}"/>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7" name="Rectangle 16">
              <a:extLst>
                <a:ext uri="{FF2B5EF4-FFF2-40B4-BE49-F238E27FC236}">
                  <a16:creationId xmlns:a16="http://schemas.microsoft.com/office/drawing/2014/main" id="{E943BC12-2005-B447-A11B-0D3E03B80B4A}"/>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8" name="Rectangle 17">
              <a:extLst>
                <a:ext uri="{FF2B5EF4-FFF2-40B4-BE49-F238E27FC236}">
                  <a16:creationId xmlns:a16="http://schemas.microsoft.com/office/drawing/2014/main" id="{9C9568BF-EA85-3044-A265-B97CC4DADE1F}"/>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81887494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4AC0BBC2-DFFB-9D48-B6C4-15C9E21FE0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02649"/>
            <a:ext cx="9144000" cy="3317965"/>
          </a:xfrm>
          <a:prstGeom prst="rect">
            <a:avLst/>
          </a:prstGeom>
        </p:spPr>
      </p:pic>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28" name="Group 27">
            <a:extLst>
              <a:ext uri="{FF2B5EF4-FFF2-40B4-BE49-F238E27FC236}">
                <a16:creationId xmlns:a16="http://schemas.microsoft.com/office/drawing/2014/main" id="{E1C98CBD-B8A5-ED44-A9D8-E34544BAB010}"/>
              </a:ext>
            </a:extLst>
          </p:cNvPr>
          <p:cNvGrpSpPr>
            <a:grpSpLocks/>
          </p:cNvGrpSpPr>
          <p:nvPr userDrawn="1"/>
        </p:nvGrpSpPr>
        <p:grpSpPr bwMode="auto">
          <a:xfrm>
            <a:off x="6828641" y="3323225"/>
            <a:ext cx="2319338" cy="79496"/>
            <a:chOff x="8913156" y="2232185"/>
            <a:chExt cx="3272924" cy="56821"/>
          </a:xfrm>
        </p:grpSpPr>
        <p:sp>
          <p:nvSpPr>
            <p:cNvPr id="30" name="Rectangle 29">
              <a:extLst>
                <a:ext uri="{FF2B5EF4-FFF2-40B4-BE49-F238E27FC236}">
                  <a16:creationId xmlns:a16="http://schemas.microsoft.com/office/drawing/2014/main" id="{ED3967E2-4818-A54C-B719-57B1EDAF4A4F}"/>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31" name="Rectangle 30">
              <a:extLst>
                <a:ext uri="{FF2B5EF4-FFF2-40B4-BE49-F238E27FC236}">
                  <a16:creationId xmlns:a16="http://schemas.microsoft.com/office/drawing/2014/main" id="{E6648105-A4F5-EE48-837B-43E22A3FF20F}"/>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32" name="Rectangle 31">
              <a:extLst>
                <a:ext uri="{FF2B5EF4-FFF2-40B4-BE49-F238E27FC236}">
                  <a16:creationId xmlns:a16="http://schemas.microsoft.com/office/drawing/2014/main" id="{212119DB-9FD7-CC40-941E-FD3303FC9C24}"/>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33" name="Rectangle 32">
              <a:extLst>
                <a:ext uri="{FF2B5EF4-FFF2-40B4-BE49-F238E27FC236}">
                  <a16:creationId xmlns:a16="http://schemas.microsoft.com/office/drawing/2014/main" id="{F3F41668-F232-ED4A-82BD-D01E2C738858}"/>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320993426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rgbClr val="EA1D7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28" name="Picture 27">
            <a:extLst>
              <a:ext uri="{FF2B5EF4-FFF2-40B4-BE49-F238E27FC236}">
                <a16:creationId xmlns:a16="http://schemas.microsoft.com/office/drawing/2014/main" id="{4FC866D9-826A-6646-9C0D-7F3466C2205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092" y="1702062"/>
            <a:ext cx="9144000" cy="3317965"/>
          </a:xfrm>
          <a:prstGeom prst="rect">
            <a:avLst/>
          </a:prstGeom>
        </p:spPr>
      </p:pic>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19" name="Group 18">
            <a:extLst>
              <a:ext uri="{FF2B5EF4-FFF2-40B4-BE49-F238E27FC236}">
                <a16:creationId xmlns:a16="http://schemas.microsoft.com/office/drawing/2014/main" id="{7EC0446F-198D-2D4D-918B-60E87D3FB609}"/>
              </a:ext>
            </a:extLst>
          </p:cNvPr>
          <p:cNvGrpSpPr>
            <a:grpSpLocks/>
          </p:cNvGrpSpPr>
          <p:nvPr userDrawn="1"/>
        </p:nvGrpSpPr>
        <p:grpSpPr bwMode="auto">
          <a:xfrm>
            <a:off x="6828641" y="3327988"/>
            <a:ext cx="2319338" cy="79496"/>
            <a:chOff x="8913156" y="2232185"/>
            <a:chExt cx="3272924" cy="56821"/>
          </a:xfrm>
        </p:grpSpPr>
        <p:sp>
          <p:nvSpPr>
            <p:cNvPr id="24" name="Rectangle 23">
              <a:extLst>
                <a:ext uri="{FF2B5EF4-FFF2-40B4-BE49-F238E27FC236}">
                  <a16:creationId xmlns:a16="http://schemas.microsoft.com/office/drawing/2014/main" id="{2977B5BB-392A-544C-93EF-E3039163841B}"/>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5" name="Rectangle 24">
              <a:extLst>
                <a:ext uri="{FF2B5EF4-FFF2-40B4-BE49-F238E27FC236}">
                  <a16:creationId xmlns:a16="http://schemas.microsoft.com/office/drawing/2014/main" id="{67E2677B-EB86-9445-9F9F-D1BDA04CD4C8}"/>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6" name="Rectangle 25">
              <a:extLst>
                <a:ext uri="{FF2B5EF4-FFF2-40B4-BE49-F238E27FC236}">
                  <a16:creationId xmlns:a16="http://schemas.microsoft.com/office/drawing/2014/main" id="{D2A7CB48-B6D6-3F4B-A4AF-3222CCDAC0F1}"/>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7" name="Rectangle 26">
              <a:extLst>
                <a:ext uri="{FF2B5EF4-FFF2-40B4-BE49-F238E27FC236}">
                  <a16:creationId xmlns:a16="http://schemas.microsoft.com/office/drawing/2014/main" id="{26B2B336-22CB-1943-8923-F72B5393322C}"/>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388633272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28" name="Picture 27">
            <a:extLst>
              <a:ext uri="{FF2B5EF4-FFF2-40B4-BE49-F238E27FC236}">
                <a16:creationId xmlns:a16="http://schemas.microsoft.com/office/drawing/2014/main" id="{75F6546C-B280-1A44-86E0-F1279F6A16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702800"/>
            <a:ext cx="9143998" cy="3317965"/>
          </a:xfrm>
          <a:prstGeom prst="rect">
            <a:avLst/>
          </a:prstGeom>
        </p:spPr>
      </p:pic>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19" name="Group 18">
            <a:extLst>
              <a:ext uri="{FF2B5EF4-FFF2-40B4-BE49-F238E27FC236}">
                <a16:creationId xmlns:a16="http://schemas.microsoft.com/office/drawing/2014/main" id="{3E498E44-6F3A-984D-AA36-198DCADFF9F4}"/>
              </a:ext>
            </a:extLst>
          </p:cNvPr>
          <p:cNvGrpSpPr>
            <a:grpSpLocks/>
          </p:cNvGrpSpPr>
          <p:nvPr userDrawn="1"/>
        </p:nvGrpSpPr>
        <p:grpSpPr bwMode="auto">
          <a:xfrm>
            <a:off x="6828641" y="3323225"/>
            <a:ext cx="2319338" cy="79496"/>
            <a:chOff x="8913156" y="2232185"/>
            <a:chExt cx="3272924" cy="56821"/>
          </a:xfrm>
        </p:grpSpPr>
        <p:sp>
          <p:nvSpPr>
            <p:cNvPr id="24" name="Rectangle 23">
              <a:extLst>
                <a:ext uri="{FF2B5EF4-FFF2-40B4-BE49-F238E27FC236}">
                  <a16:creationId xmlns:a16="http://schemas.microsoft.com/office/drawing/2014/main" id="{7A27877F-D16E-374F-87A9-019435558148}"/>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5" name="Rectangle 24">
              <a:extLst>
                <a:ext uri="{FF2B5EF4-FFF2-40B4-BE49-F238E27FC236}">
                  <a16:creationId xmlns:a16="http://schemas.microsoft.com/office/drawing/2014/main" id="{8B96CC68-2FE7-9244-A02F-201432C0621D}"/>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6" name="Rectangle 25">
              <a:extLst>
                <a:ext uri="{FF2B5EF4-FFF2-40B4-BE49-F238E27FC236}">
                  <a16:creationId xmlns:a16="http://schemas.microsoft.com/office/drawing/2014/main" id="{F94C1AE3-9E71-7746-A609-381CA493277C}"/>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7" name="Rectangle 26">
              <a:extLst>
                <a:ext uri="{FF2B5EF4-FFF2-40B4-BE49-F238E27FC236}">
                  <a16:creationId xmlns:a16="http://schemas.microsoft.com/office/drawing/2014/main" id="{D42C969F-586D-1543-ABFD-E1DBE70880A4}"/>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243799762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9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rgbClr val="00BAA6"/>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28" name="Picture 27">
            <a:extLst>
              <a:ext uri="{FF2B5EF4-FFF2-40B4-BE49-F238E27FC236}">
                <a16:creationId xmlns:a16="http://schemas.microsoft.com/office/drawing/2014/main" id="{CB0A7A5E-BA79-C849-819A-EB2C6F60F2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02800"/>
            <a:ext cx="9144000" cy="3317965"/>
          </a:xfrm>
          <a:prstGeom prst="rect">
            <a:avLst/>
          </a:prstGeom>
        </p:spPr>
      </p:pic>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19" name="Group 18">
            <a:extLst>
              <a:ext uri="{FF2B5EF4-FFF2-40B4-BE49-F238E27FC236}">
                <a16:creationId xmlns:a16="http://schemas.microsoft.com/office/drawing/2014/main" id="{057E95C7-17DD-574A-BADF-7356E5018828}"/>
              </a:ext>
            </a:extLst>
          </p:cNvPr>
          <p:cNvGrpSpPr>
            <a:grpSpLocks/>
          </p:cNvGrpSpPr>
          <p:nvPr userDrawn="1"/>
        </p:nvGrpSpPr>
        <p:grpSpPr bwMode="auto">
          <a:xfrm>
            <a:off x="6828641" y="3330599"/>
            <a:ext cx="2319338" cy="79496"/>
            <a:chOff x="8913156" y="2232185"/>
            <a:chExt cx="3272924" cy="56821"/>
          </a:xfrm>
        </p:grpSpPr>
        <p:sp>
          <p:nvSpPr>
            <p:cNvPr id="24" name="Rectangle 23">
              <a:extLst>
                <a:ext uri="{FF2B5EF4-FFF2-40B4-BE49-F238E27FC236}">
                  <a16:creationId xmlns:a16="http://schemas.microsoft.com/office/drawing/2014/main" id="{FCB70B68-ECE4-5145-9430-6C1766700B4F}"/>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5" name="Rectangle 24">
              <a:extLst>
                <a:ext uri="{FF2B5EF4-FFF2-40B4-BE49-F238E27FC236}">
                  <a16:creationId xmlns:a16="http://schemas.microsoft.com/office/drawing/2014/main" id="{2937EC66-0351-F04B-ACB9-87BD5C80DD3B}"/>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6" name="Rectangle 25">
              <a:extLst>
                <a:ext uri="{FF2B5EF4-FFF2-40B4-BE49-F238E27FC236}">
                  <a16:creationId xmlns:a16="http://schemas.microsoft.com/office/drawing/2014/main" id="{16F82119-92FF-9249-A35E-C72C0103BFBF}"/>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7" name="Rectangle 26">
              <a:extLst>
                <a:ext uri="{FF2B5EF4-FFF2-40B4-BE49-F238E27FC236}">
                  <a16:creationId xmlns:a16="http://schemas.microsoft.com/office/drawing/2014/main" id="{F9454E19-6A49-044A-80AA-CF0F045530EC}"/>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372774937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0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2A0A2568-7CD4-734F-9F51-4D992494CE7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08" y="1702062"/>
            <a:ext cx="9144000" cy="3317965"/>
          </a:xfrm>
          <a:prstGeom prst="rect">
            <a:avLst/>
          </a:prstGeom>
        </p:spPr>
      </p:pic>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19" name="Group 18">
            <a:extLst>
              <a:ext uri="{FF2B5EF4-FFF2-40B4-BE49-F238E27FC236}">
                <a16:creationId xmlns:a16="http://schemas.microsoft.com/office/drawing/2014/main" id="{77278497-50A6-0340-BC72-19BB574D4678}"/>
              </a:ext>
            </a:extLst>
          </p:cNvPr>
          <p:cNvGrpSpPr>
            <a:grpSpLocks/>
          </p:cNvGrpSpPr>
          <p:nvPr userDrawn="1"/>
        </p:nvGrpSpPr>
        <p:grpSpPr bwMode="auto">
          <a:xfrm>
            <a:off x="6828641" y="3323225"/>
            <a:ext cx="2319338" cy="79496"/>
            <a:chOff x="8913156" y="2232185"/>
            <a:chExt cx="3272924" cy="56821"/>
          </a:xfrm>
        </p:grpSpPr>
        <p:sp>
          <p:nvSpPr>
            <p:cNvPr id="24" name="Rectangle 23">
              <a:extLst>
                <a:ext uri="{FF2B5EF4-FFF2-40B4-BE49-F238E27FC236}">
                  <a16:creationId xmlns:a16="http://schemas.microsoft.com/office/drawing/2014/main" id="{FD50F49D-72B5-3844-9315-FA34B98540A5}"/>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5" name="Rectangle 24">
              <a:extLst>
                <a:ext uri="{FF2B5EF4-FFF2-40B4-BE49-F238E27FC236}">
                  <a16:creationId xmlns:a16="http://schemas.microsoft.com/office/drawing/2014/main" id="{F6A48B83-3EA5-7D42-9331-37C0A1ADEFE1}"/>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6" name="Rectangle 25">
              <a:extLst>
                <a:ext uri="{FF2B5EF4-FFF2-40B4-BE49-F238E27FC236}">
                  <a16:creationId xmlns:a16="http://schemas.microsoft.com/office/drawing/2014/main" id="{25E45D1B-0969-E749-AC5E-D2030631B511}"/>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7" name="Rectangle 26">
              <a:extLst>
                <a:ext uri="{FF2B5EF4-FFF2-40B4-BE49-F238E27FC236}">
                  <a16:creationId xmlns:a16="http://schemas.microsoft.com/office/drawing/2014/main" id="{71D32F43-F71F-BD4F-9AD2-129A57321656}"/>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164179215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1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rgbClr val="002F5F"/>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E58383EE-675C-694D-883B-7B08A6B9F7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63" y="1704300"/>
            <a:ext cx="9144000" cy="3314808"/>
          </a:xfrm>
          <a:prstGeom prst="rect">
            <a:avLst/>
          </a:prstGeom>
        </p:spPr>
      </p:pic>
      <p:grpSp>
        <p:nvGrpSpPr>
          <p:cNvPr id="19" name="Group 18">
            <a:extLst>
              <a:ext uri="{FF2B5EF4-FFF2-40B4-BE49-F238E27FC236}">
                <a16:creationId xmlns:a16="http://schemas.microsoft.com/office/drawing/2014/main" id="{99EF8BDD-15D7-6047-859A-58A06E7BDF02}"/>
              </a:ext>
            </a:extLst>
          </p:cNvPr>
          <p:cNvGrpSpPr>
            <a:grpSpLocks/>
          </p:cNvGrpSpPr>
          <p:nvPr userDrawn="1"/>
        </p:nvGrpSpPr>
        <p:grpSpPr bwMode="auto">
          <a:xfrm>
            <a:off x="6828641" y="3327988"/>
            <a:ext cx="2319338" cy="79496"/>
            <a:chOff x="8913156" y="2232185"/>
            <a:chExt cx="3272924" cy="56821"/>
          </a:xfrm>
        </p:grpSpPr>
        <p:sp>
          <p:nvSpPr>
            <p:cNvPr id="24" name="Rectangle 23">
              <a:extLst>
                <a:ext uri="{FF2B5EF4-FFF2-40B4-BE49-F238E27FC236}">
                  <a16:creationId xmlns:a16="http://schemas.microsoft.com/office/drawing/2014/main" id="{F43362D4-3EEA-3849-9E50-F3A96D979A4D}"/>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5" name="Rectangle 24">
              <a:extLst>
                <a:ext uri="{FF2B5EF4-FFF2-40B4-BE49-F238E27FC236}">
                  <a16:creationId xmlns:a16="http://schemas.microsoft.com/office/drawing/2014/main" id="{85C50E70-016F-6840-B611-2FF7EFC817C9}"/>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6" name="Rectangle 25">
              <a:extLst>
                <a:ext uri="{FF2B5EF4-FFF2-40B4-BE49-F238E27FC236}">
                  <a16:creationId xmlns:a16="http://schemas.microsoft.com/office/drawing/2014/main" id="{AB065D9A-33AF-E94F-80A9-40EF4D0A8879}"/>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7" name="Rectangle 26">
              <a:extLst>
                <a:ext uri="{FF2B5EF4-FFF2-40B4-BE49-F238E27FC236}">
                  <a16:creationId xmlns:a16="http://schemas.microsoft.com/office/drawing/2014/main" id="{11DBDE35-0793-FD48-8489-5EEC89CA9B6E}"/>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Tree>
    <p:extLst>
      <p:ext uri="{BB962C8B-B14F-4D97-AF65-F5344CB8AC3E}">
        <p14:creationId xmlns:p14="http://schemas.microsoft.com/office/powerpoint/2010/main" val="44630062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Välisivu_1_omat kuvat">
    <p:spTree>
      <p:nvGrpSpPr>
        <p:cNvPr id="1" name=""/>
        <p:cNvGrpSpPr/>
        <p:nvPr/>
      </p:nvGrpSpPr>
      <p:grpSpPr>
        <a:xfrm>
          <a:off x="0" y="0"/>
          <a:ext cx="0" cy="0"/>
          <a:chOff x="0" y="0"/>
          <a:chExt cx="0" cy="0"/>
        </a:xfrm>
      </p:grpSpPr>
      <p:sp>
        <p:nvSpPr>
          <p:cNvPr id="7" name="Rectangle 6"/>
          <p:cNvSpPr/>
          <p:nvPr/>
        </p:nvSpPr>
        <p:spPr>
          <a:xfrm>
            <a:off x="0" y="0"/>
            <a:ext cx="9144000" cy="17184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0" name="Rectangle 9"/>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1" name="Rectangle 10"/>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12" name="Group 29"/>
          <p:cNvGrpSpPr>
            <a:grpSpLocks/>
          </p:cNvGrpSpPr>
          <p:nvPr/>
        </p:nvGrpSpPr>
        <p:grpSpPr bwMode="auto">
          <a:xfrm>
            <a:off x="6832600" y="3328645"/>
            <a:ext cx="2319338" cy="79496"/>
            <a:chOff x="8913156" y="2232185"/>
            <a:chExt cx="3272924" cy="56821"/>
          </a:xfrm>
        </p:grpSpPr>
        <p:sp>
          <p:nvSpPr>
            <p:cNvPr id="13" name="Rectangle 12"/>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4" name="Rectangle 13"/>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5" name="Rectangle 14"/>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6" name="Rectangle 15"/>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
        <p:nvSpPr>
          <p:cNvPr id="17" name="Rectangle 16"/>
          <p:cNvSpPr/>
          <p:nvPr/>
        </p:nvSpPr>
        <p:spPr>
          <a:xfrm>
            <a:off x="0" y="0"/>
            <a:ext cx="9144000" cy="17184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8" name="Rectangle 17"/>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9" name="Rectangle 18"/>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23" name="Group 38"/>
          <p:cNvGrpSpPr>
            <a:grpSpLocks/>
          </p:cNvGrpSpPr>
          <p:nvPr/>
        </p:nvGrpSpPr>
        <p:grpSpPr bwMode="auto">
          <a:xfrm>
            <a:off x="6832600" y="3328645"/>
            <a:ext cx="2319338" cy="79496"/>
            <a:chOff x="8913156" y="2232185"/>
            <a:chExt cx="3272924" cy="56821"/>
          </a:xfrm>
        </p:grpSpPr>
        <p:sp>
          <p:nvSpPr>
            <p:cNvPr id="24" name="Rectangle 23"/>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6" name="Rectangle 25"/>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7" name="Rectangle 26"/>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8" name="Rectangle 27"/>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
        <p:nvSpPr>
          <p:cNvPr id="9" name="Picture Placeholder 8"/>
          <p:cNvSpPr>
            <a:spLocks noGrp="1"/>
          </p:cNvSpPr>
          <p:nvPr>
            <p:ph type="pic" sz="quarter" idx="10"/>
          </p:nvPr>
        </p:nvSpPr>
        <p:spPr>
          <a:xfrm>
            <a:off x="6" y="1716887"/>
            <a:ext cx="4557713" cy="3303985"/>
          </a:xfrm>
        </p:spPr>
        <p:txBody>
          <a:bodyPr/>
          <a:lstStyle/>
          <a:p>
            <a:pPr lvl="0"/>
            <a:r>
              <a:rPr lang="fi-FI" noProof="0"/>
              <a:t>Lisää kuva napsauttamalla kuvaketta</a:t>
            </a:r>
            <a:endParaRPr lang="en-US" noProof="0"/>
          </a:p>
        </p:txBody>
      </p:sp>
      <p:sp>
        <p:nvSpPr>
          <p:cNvPr id="20" name="Picture Placeholder 8"/>
          <p:cNvSpPr>
            <a:spLocks noGrp="1"/>
          </p:cNvSpPr>
          <p:nvPr>
            <p:ph type="pic" sz="quarter" idx="11"/>
          </p:nvPr>
        </p:nvSpPr>
        <p:spPr>
          <a:xfrm>
            <a:off x="4557711" y="1716427"/>
            <a:ext cx="2274952" cy="3309865"/>
          </a:xfrm>
        </p:spPr>
        <p:txBody>
          <a:bodyPr/>
          <a:lstStyle/>
          <a:p>
            <a:pPr lvl="0"/>
            <a:r>
              <a:rPr lang="fi-FI" noProof="0"/>
              <a:t>Lisää kuva napsauttamalla kuvaketta</a:t>
            </a:r>
            <a:endParaRPr lang="en-US" noProof="0" dirty="0"/>
          </a:p>
        </p:txBody>
      </p:sp>
      <p:sp>
        <p:nvSpPr>
          <p:cNvPr id="21" name="Picture Placeholder 8"/>
          <p:cNvSpPr>
            <a:spLocks noGrp="1"/>
          </p:cNvSpPr>
          <p:nvPr>
            <p:ph type="pic" sz="quarter" idx="12"/>
          </p:nvPr>
        </p:nvSpPr>
        <p:spPr>
          <a:xfrm>
            <a:off x="6832669" y="1716433"/>
            <a:ext cx="2311337" cy="1657873"/>
          </a:xfrm>
        </p:spPr>
        <p:txBody>
          <a:bodyPr/>
          <a:lstStyle/>
          <a:p>
            <a:pPr lvl="0"/>
            <a:r>
              <a:rPr lang="fi-FI" noProof="0"/>
              <a:t>Lisää kuva napsauttamalla kuvaketta</a:t>
            </a:r>
            <a:endParaRPr lang="en-US" noProof="0"/>
          </a:p>
        </p:txBody>
      </p:sp>
      <p:sp>
        <p:nvSpPr>
          <p:cNvPr id="25" name="Picture Placeholder 8"/>
          <p:cNvSpPr>
            <a:spLocks noGrp="1"/>
          </p:cNvSpPr>
          <p:nvPr>
            <p:ph type="pic" sz="quarter" idx="13"/>
          </p:nvPr>
        </p:nvSpPr>
        <p:spPr>
          <a:xfrm>
            <a:off x="6832669" y="3408595"/>
            <a:ext cx="2311337" cy="1611823"/>
          </a:xfrm>
        </p:spPr>
        <p:txBody>
          <a:bodyPr/>
          <a:lstStyle/>
          <a:p>
            <a:pPr lvl="0"/>
            <a:r>
              <a:rPr lang="fi-FI" noProof="0"/>
              <a:t>Lisää kuva napsauttamalla kuvaketta</a:t>
            </a:r>
            <a:endParaRPr lang="en-US" noProof="0" dirty="0"/>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Tree>
    <p:extLst>
      <p:ext uri="{BB962C8B-B14F-4D97-AF65-F5344CB8AC3E}">
        <p14:creationId xmlns:p14="http://schemas.microsoft.com/office/powerpoint/2010/main" val="200621547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Title Slide_F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DD02B81-1693-9640-A8E8-185B350C19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33" r="-2137"/>
          <a:stretch/>
        </p:blipFill>
        <p:spPr>
          <a:xfrm>
            <a:off x="2139155" y="3869059"/>
            <a:ext cx="5573686" cy="1274441"/>
          </a:xfrm>
          <a:prstGeom prst="rect">
            <a:avLst/>
          </a:prstGeom>
        </p:spPr>
      </p:pic>
      <p:pic>
        <p:nvPicPr>
          <p:cNvPr id="18" name="Picture 17">
            <a:extLst>
              <a:ext uri="{FF2B5EF4-FFF2-40B4-BE49-F238E27FC236}">
                <a16:creationId xmlns:a16="http://schemas.microsoft.com/office/drawing/2014/main" id="{EF952D11-FA34-014C-A71D-3C5E338ACE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739" b="-1642"/>
          <a:stretch/>
        </p:blipFill>
        <p:spPr>
          <a:xfrm>
            <a:off x="0" y="1693988"/>
            <a:ext cx="2220686" cy="2232540"/>
          </a:xfrm>
          <a:prstGeom prst="rect">
            <a:avLst/>
          </a:prstGeom>
        </p:spPr>
      </p:pic>
      <p:pic>
        <p:nvPicPr>
          <p:cNvPr id="19" name="Picture 18">
            <a:extLst>
              <a:ext uri="{FF2B5EF4-FFF2-40B4-BE49-F238E27FC236}">
                <a16:creationId xmlns:a16="http://schemas.microsoft.com/office/drawing/2014/main" id="{7D5B3036-A1BC-844B-8119-A5C07FD5942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2139192" y="1142"/>
            <a:ext cx="7004809" cy="1720257"/>
          </a:xfrm>
          <a:prstGeom prst="rect">
            <a:avLst/>
          </a:prstGeom>
        </p:spPr>
      </p:pic>
      <p:sp>
        <p:nvSpPr>
          <p:cNvPr id="55" name="Rectangle 54"/>
          <p:cNvSpPr/>
          <p:nvPr userDrawn="1"/>
        </p:nvSpPr>
        <p:spPr>
          <a:xfrm>
            <a:off x="-1" y="3877082"/>
            <a:ext cx="2159988" cy="1266417"/>
          </a:xfrm>
          <a:prstGeom prst="rect">
            <a:avLst/>
          </a:prstGeom>
          <a:solidFill>
            <a:srgbClr val="002F5F"/>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15" name="Rectangle 14"/>
          <p:cNvSpPr/>
          <p:nvPr userDrawn="1"/>
        </p:nvSpPr>
        <p:spPr>
          <a:xfrm>
            <a:off x="2159988" y="1713373"/>
            <a:ext cx="6984013" cy="2163712"/>
          </a:xfrm>
          <a:prstGeom prst="rect">
            <a:avLst/>
          </a:prstGeom>
          <a:solidFill>
            <a:srgbClr val="D0DCED"/>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2938089" y="2127560"/>
            <a:ext cx="5338467" cy="1047753"/>
          </a:xfrm>
        </p:spPr>
        <p:txBody>
          <a:bodyPr anchor="t">
            <a:normAutofit/>
          </a:bodyPr>
          <a:lstStyle>
            <a:lvl1pPr algn="l">
              <a:lnSpc>
                <a:spcPct val="90000"/>
              </a:lnSpc>
              <a:defRPr sz="2450" baseline="0">
                <a:solidFill>
                  <a:srgbClr val="025C96"/>
                </a:solidFill>
                <a:latin typeface="Corbel"/>
                <a:cs typeface="Corbel"/>
              </a:defRPr>
            </a:lvl1pPr>
          </a:lstStyle>
          <a:p>
            <a:r>
              <a:rPr lang="fi-FI"/>
              <a:t>Muokkaa ots. perustyyl. napsautt.</a:t>
            </a:r>
            <a:endParaRPr lang="en-US" dirty="0"/>
          </a:p>
        </p:txBody>
      </p:sp>
      <p:sp>
        <p:nvSpPr>
          <p:cNvPr id="3" name="Subtitle 2"/>
          <p:cNvSpPr>
            <a:spLocks noGrp="1"/>
          </p:cNvSpPr>
          <p:nvPr>
            <p:ph type="subTitle" idx="1"/>
          </p:nvPr>
        </p:nvSpPr>
        <p:spPr>
          <a:xfrm>
            <a:off x="2938089" y="3223624"/>
            <a:ext cx="5338467" cy="375177"/>
          </a:xfrm>
        </p:spPr>
        <p:txBody>
          <a:bodyPr>
            <a:normAutofit/>
          </a:bodyPr>
          <a:lstStyle>
            <a:lvl1pPr marL="0" indent="0" algn="l">
              <a:buNone/>
              <a:defRPr sz="1065">
                <a:solidFill>
                  <a:srgbClr val="025C96"/>
                </a:solidFill>
                <a:latin typeface="Corbel"/>
                <a:cs typeface="Corbel"/>
              </a:defRPr>
            </a:lvl1pPr>
            <a:lvl2pPr marL="357093" indent="0" algn="ctr">
              <a:buNone/>
              <a:defRPr>
                <a:solidFill>
                  <a:schemeClr val="tx1">
                    <a:tint val="75000"/>
                  </a:schemeClr>
                </a:solidFill>
              </a:defRPr>
            </a:lvl2pPr>
            <a:lvl3pPr marL="714187" indent="0" algn="ctr">
              <a:buNone/>
              <a:defRPr>
                <a:solidFill>
                  <a:schemeClr val="tx1">
                    <a:tint val="75000"/>
                  </a:schemeClr>
                </a:solidFill>
              </a:defRPr>
            </a:lvl3pPr>
            <a:lvl4pPr marL="1071277" indent="0" algn="ctr">
              <a:buNone/>
              <a:defRPr>
                <a:solidFill>
                  <a:schemeClr val="tx1">
                    <a:tint val="75000"/>
                  </a:schemeClr>
                </a:solidFill>
              </a:defRPr>
            </a:lvl4pPr>
            <a:lvl5pPr marL="1428371" indent="0" algn="ctr">
              <a:buNone/>
              <a:defRPr>
                <a:solidFill>
                  <a:schemeClr val="tx1">
                    <a:tint val="75000"/>
                  </a:schemeClr>
                </a:solidFill>
              </a:defRPr>
            </a:lvl5pPr>
            <a:lvl6pPr marL="1785463" indent="0" algn="ctr">
              <a:buNone/>
              <a:defRPr>
                <a:solidFill>
                  <a:schemeClr val="tx1">
                    <a:tint val="75000"/>
                  </a:schemeClr>
                </a:solidFill>
              </a:defRPr>
            </a:lvl6pPr>
            <a:lvl7pPr marL="2142555" indent="0" algn="ctr">
              <a:buNone/>
              <a:defRPr>
                <a:solidFill>
                  <a:schemeClr val="tx1">
                    <a:tint val="75000"/>
                  </a:schemeClr>
                </a:solidFill>
              </a:defRPr>
            </a:lvl7pPr>
            <a:lvl8pPr marL="2499649" indent="0" algn="ctr">
              <a:buNone/>
              <a:defRPr>
                <a:solidFill>
                  <a:schemeClr val="tx1">
                    <a:tint val="75000"/>
                  </a:schemeClr>
                </a:solidFill>
              </a:defRPr>
            </a:lvl8pPr>
            <a:lvl9pPr marL="2856741" indent="0" algn="ctr">
              <a:buNone/>
              <a:defRPr>
                <a:solidFill>
                  <a:schemeClr val="tx1">
                    <a:tint val="75000"/>
                  </a:schemeClr>
                </a:solidFill>
              </a:defRPr>
            </a:lvl9pPr>
          </a:lstStyle>
          <a:p>
            <a:r>
              <a:rPr lang="fi-FI"/>
              <a:t>Muokkaa alaotsikon perustyyliä napsautt.</a:t>
            </a:r>
            <a:endParaRPr lang="en-US" dirty="0"/>
          </a:p>
        </p:txBody>
      </p:sp>
      <p:sp>
        <p:nvSpPr>
          <p:cNvPr id="42" name="Rectangle 41"/>
          <p:cNvSpPr/>
          <p:nvPr userDrawn="1"/>
        </p:nvSpPr>
        <p:spPr>
          <a:xfrm>
            <a:off x="1" y="0"/>
            <a:ext cx="2159987" cy="1713373"/>
          </a:xfrm>
          <a:prstGeom prst="rect">
            <a:avLst/>
          </a:prstGeom>
          <a:solidFill>
            <a:srgbClr val="025C96"/>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50" name="Rectangle 49"/>
          <p:cNvSpPr/>
          <p:nvPr userDrawn="1"/>
        </p:nvSpPr>
        <p:spPr>
          <a:xfrm>
            <a:off x="0" y="3517695"/>
            <a:ext cx="338628" cy="359390"/>
          </a:xfrm>
          <a:prstGeom prst="rect">
            <a:avLst/>
          </a:prstGeom>
          <a:solidFill>
            <a:srgbClr val="002F5F">
              <a:alpha val="50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53" name="Rectangle 52"/>
          <p:cNvSpPr/>
          <p:nvPr userDrawn="1"/>
        </p:nvSpPr>
        <p:spPr>
          <a:xfrm>
            <a:off x="7444966" y="3877085"/>
            <a:ext cx="1705384" cy="1266417"/>
          </a:xfrm>
          <a:prstGeom prst="rect">
            <a:avLst/>
          </a:prstGeom>
          <a:solidFill>
            <a:srgbClr val="002F5F"/>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60" name="Rectangle 59"/>
          <p:cNvSpPr/>
          <p:nvPr userDrawn="1"/>
        </p:nvSpPr>
        <p:spPr>
          <a:xfrm>
            <a:off x="8791566" y="3502373"/>
            <a:ext cx="356400" cy="379504"/>
          </a:xfrm>
          <a:prstGeom prst="rect">
            <a:avLst/>
          </a:prstGeom>
          <a:solidFill>
            <a:srgbClr val="025C96">
              <a:alpha val="44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21" name="Rectangle 20"/>
          <p:cNvSpPr/>
          <p:nvPr userDrawn="1"/>
        </p:nvSpPr>
        <p:spPr>
          <a:xfrm>
            <a:off x="8550366" y="3877085"/>
            <a:ext cx="241200" cy="255100"/>
          </a:xfrm>
          <a:prstGeom prst="rect">
            <a:avLst/>
          </a:prstGeom>
          <a:solidFill>
            <a:srgbClr val="92D050">
              <a:alpha val="80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56" name="Rectangle 55"/>
          <p:cNvSpPr/>
          <p:nvPr userDrawn="1"/>
        </p:nvSpPr>
        <p:spPr>
          <a:xfrm rot="10800000">
            <a:off x="1911756" y="3877081"/>
            <a:ext cx="251356" cy="715071"/>
          </a:xfrm>
          <a:prstGeom prst="rect">
            <a:avLst/>
          </a:prstGeom>
          <a:solidFill>
            <a:srgbClr val="025C96">
              <a:alpha val="42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4213" y="317334"/>
            <a:ext cx="1051560" cy="1078707"/>
          </a:xfrm>
          <a:prstGeom prst="rect">
            <a:avLst/>
          </a:prstGeom>
        </p:spPr>
      </p:pic>
      <p:sp>
        <p:nvSpPr>
          <p:cNvPr id="20" name="Rectangle 19"/>
          <p:cNvSpPr/>
          <p:nvPr userDrawn="1"/>
        </p:nvSpPr>
        <p:spPr>
          <a:xfrm>
            <a:off x="7070745" y="3885111"/>
            <a:ext cx="372146" cy="379504"/>
          </a:xfrm>
          <a:prstGeom prst="rect">
            <a:avLst/>
          </a:prstGeom>
          <a:solidFill>
            <a:srgbClr val="025C96">
              <a:alpha val="44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8412738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akakansi">
    <p:spTree>
      <p:nvGrpSpPr>
        <p:cNvPr id="1" name=""/>
        <p:cNvGrpSpPr/>
        <p:nvPr/>
      </p:nvGrpSpPr>
      <p:grpSpPr>
        <a:xfrm>
          <a:off x="0" y="0"/>
          <a:ext cx="0" cy="0"/>
          <a:chOff x="0" y="0"/>
          <a:chExt cx="0" cy="0"/>
        </a:xfrm>
      </p:grpSpPr>
      <p:sp>
        <p:nvSpPr>
          <p:cNvPr id="5" name="Rectangle 4"/>
          <p:cNvSpPr/>
          <p:nvPr/>
        </p:nvSpPr>
        <p:spPr>
          <a:xfrm>
            <a:off x="8042276" y="0"/>
            <a:ext cx="1101725" cy="805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1431" tIns="35716" rIns="71431" bIns="35716" anchor="ctr"/>
          <a:lstStyle/>
          <a:p>
            <a:pPr defTabSz="486901" fontAlgn="auto">
              <a:spcBef>
                <a:spcPts val="0"/>
              </a:spcBef>
              <a:spcAft>
                <a:spcPts val="0"/>
              </a:spcAft>
              <a:defRPr/>
            </a:pPr>
            <a:endParaRPr lang="en-US" dirty="0">
              <a:solidFill>
                <a:prstClr val="white"/>
              </a:solidFill>
              <a:latin typeface="Corbel"/>
            </a:endParaRPr>
          </a:p>
        </p:txBody>
      </p:sp>
      <p:sp>
        <p:nvSpPr>
          <p:cNvPr id="6" name="TextBox 26"/>
          <p:cNvSpPr txBox="1">
            <a:spLocks noChangeArrowheads="1"/>
          </p:cNvSpPr>
          <p:nvPr/>
        </p:nvSpPr>
        <p:spPr bwMode="auto">
          <a:xfrm>
            <a:off x="5584826" y="2750470"/>
            <a:ext cx="2193925" cy="234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431" tIns="35716" rIns="71431" bIns="3571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932"/>
              </a:spcBef>
              <a:buFont typeface="Arial" charset="0"/>
              <a:buNone/>
              <a:defRPr/>
            </a:pPr>
            <a:r>
              <a:rPr lang="en-US" sz="959" dirty="0" err="1">
                <a:solidFill>
                  <a:srgbClr val="5E6A71"/>
                </a:solidFill>
                <a:latin typeface="Corbel" charset="0"/>
                <a:cs typeface="Corbel" charset="0"/>
              </a:rPr>
              <a:t>facebook.com</a:t>
            </a:r>
            <a:r>
              <a:rPr lang="en-US" sz="959" dirty="0">
                <a:solidFill>
                  <a:srgbClr val="5E6A71"/>
                </a:solidFill>
                <a:latin typeface="Corbel" charset="0"/>
                <a:cs typeface="Corbel" charset="0"/>
              </a:rPr>
              <a:t>/</a:t>
            </a:r>
            <a:r>
              <a:rPr lang="en-US" sz="959" dirty="0" err="1">
                <a:solidFill>
                  <a:srgbClr val="5E6A71"/>
                </a:solidFill>
                <a:latin typeface="Corbel" charset="0"/>
                <a:cs typeface="Corbel" charset="0"/>
              </a:rPr>
              <a:t>CSCfi</a:t>
            </a:r>
            <a:endParaRPr lang="en-US" sz="959" dirty="0">
              <a:solidFill>
                <a:srgbClr val="5E6A71"/>
              </a:solidFill>
            </a:endParaRPr>
          </a:p>
        </p:txBody>
      </p:sp>
      <p:sp>
        <p:nvSpPr>
          <p:cNvPr id="26" name="TextBox 46"/>
          <p:cNvSpPr txBox="1">
            <a:spLocks noChangeArrowheads="1"/>
          </p:cNvSpPr>
          <p:nvPr/>
        </p:nvSpPr>
        <p:spPr bwMode="auto">
          <a:xfrm>
            <a:off x="5584825" y="3185155"/>
            <a:ext cx="1600200" cy="234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431" tIns="35716" rIns="71431" bIns="3571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932"/>
              </a:spcBef>
              <a:buFont typeface="Arial" charset="0"/>
              <a:buNone/>
              <a:defRPr/>
            </a:pPr>
            <a:r>
              <a:rPr lang="en-US" sz="959">
                <a:solidFill>
                  <a:srgbClr val="5E6A71"/>
                </a:solidFill>
              </a:rPr>
              <a:t>twitter.com/CSCfi</a:t>
            </a:r>
            <a:endParaRPr lang="en-US" sz="959">
              <a:solidFill>
                <a:srgbClr val="5E6A71"/>
              </a:solidFill>
              <a:hlinkClick r:id="rId2"/>
            </a:endParaRPr>
          </a:p>
        </p:txBody>
      </p:sp>
      <p:sp>
        <p:nvSpPr>
          <p:cNvPr id="28" name="TextBox 48"/>
          <p:cNvSpPr txBox="1">
            <a:spLocks noChangeArrowheads="1"/>
          </p:cNvSpPr>
          <p:nvPr/>
        </p:nvSpPr>
        <p:spPr bwMode="auto">
          <a:xfrm>
            <a:off x="5584825" y="3652050"/>
            <a:ext cx="3455988" cy="234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431" tIns="35716" rIns="71431" bIns="3571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932"/>
              </a:spcBef>
              <a:buFont typeface="Arial" charset="0"/>
              <a:buNone/>
              <a:defRPr/>
            </a:pPr>
            <a:r>
              <a:rPr lang="en-US" sz="959">
                <a:solidFill>
                  <a:srgbClr val="5E6A71"/>
                </a:solidFill>
              </a:rPr>
              <a:t>linkedin.com/company/csc---it-center-for-science</a:t>
            </a:r>
          </a:p>
        </p:txBody>
      </p:sp>
      <p:cxnSp>
        <p:nvCxnSpPr>
          <p:cNvPr id="29" name="Straight Connector 28"/>
          <p:cNvCxnSpPr/>
          <p:nvPr/>
        </p:nvCxnSpPr>
        <p:spPr>
          <a:xfrm>
            <a:off x="4572000" y="2530311"/>
            <a:ext cx="0" cy="2017822"/>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4" name="Rectangle 54"/>
          <p:cNvSpPr>
            <a:spLocks noChangeArrowheads="1"/>
          </p:cNvSpPr>
          <p:nvPr/>
        </p:nvSpPr>
        <p:spPr bwMode="auto">
          <a:xfrm>
            <a:off x="-4763" y="4994659"/>
            <a:ext cx="1751224" cy="176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1431" tIns="35716" rIns="71431" bIns="35716">
            <a:spAutoFit/>
          </a:bodyPr>
          <a:lstStyle/>
          <a:p>
            <a:r>
              <a:rPr lang="fi-FI" sz="639" dirty="0">
                <a:solidFill>
                  <a:srgbClr val="FFFFFF"/>
                </a:solidFill>
              </a:rPr>
              <a:t>Kuvat </a:t>
            </a:r>
            <a:r>
              <a:rPr lang="fi-FI" sz="639" dirty="0" err="1">
                <a:solidFill>
                  <a:srgbClr val="FFFFFF"/>
                </a:solidFill>
              </a:rPr>
              <a:t>CSC:n</a:t>
            </a:r>
            <a:r>
              <a:rPr lang="fi-FI" sz="639" dirty="0">
                <a:solidFill>
                  <a:srgbClr val="FFFFFF"/>
                </a:solidFill>
              </a:rPr>
              <a:t> arkisto, Adobe </a:t>
            </a:r>
            <a:r>
              <a:rPr lang="fi-FI" sz="639" dirty="0" err="1">
                <a:solidFill>
                  <a:srgbClr val="FFFFFF"/>
                </a:solidFill>
              </a:rPr>
              <a:t>Stock</a:t>
            </a:r>
            <a:r>
              <a:rPr lang="fi-FI" sz="639" dirty="0">
                <a:solidFill>
                  <a:srgbClr val="FFFFFF"/>
                </a:solidFill>
              </a:rPr>
              <a:t> ja </a:t>
            </a:r>
            <a:r>
              <a:rPr lang="fi-FI" sz="639" dirty="0" err="1">
                <a:solidFill>
                  <a:srgbClr val="FFFFFF"/>
                </a:solidFill>
              </a:rPr>
              <a:t>Thinkstock</a:t>
            </a:r>
            <a:endParaRPr lang="fi-FI" sz="639" dirty="0">
              <a:solidFill>
                <a:srgbClr val="FFFFFF"/>
              </a:solidFill>
            </a:endParaRPr>
          </a:p>
        </p:txBody>
      </p:sp>
      <p:sp>
        <p:nvSpPr>
          <p:cNvPr id="36" name="TextBox 56"/>
          <p:cNvSpPr txBox="1">
            <a:spLocks noChangeArrowheads="1"/>
          </p:cNvSpPr>
          <p:nvPr/>
        </p:nvSpPr>
        <p:spPr bwMode="auto">
          <a:xfrm>
            <a:off x="5584825" y="4089381"/>
            <a:ext cx="3455988" cy="234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431" tIns="35716" rIns="71431" bIns="3571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932"/>
              </a:spcBef>
              <a:buFont typeface="Arial" charset="0"/>
              <a:buNone/>
              <a:defRPr/>
            </a:pPr>
            <a:r>
              <a:rPr lang="en-US" sz="959">
                <a:solidFill>
                  <a:srgbClr val="5E6A71"/>
                </a:solidFill>
              </a:rPr>
              <a:t>github.com/CSCfi</a:t>
            </a:r>
          </a:p>
        </p:txBody>
      </p:sp>
      <p:sp>
        <p:nvSpPr>
          <p:cNvPr id="53" name="Text Placeholder 52"/>
          <p:cNvSpPr>
            <a:spLocks noGrp="1"/>
          </p:cNvSpPr>
          <p:nvPr>
            <p:ph type="body" sz="quarter" idx="10"/>
          </p:nvPr>
        </p:nvSpPr>
        <p:spPr>
          <a:xfrm>
            <a:off x="2304681" y="2529510"/>
            <a:ext cx="1963641" cy="288797"/>
          </a:xfrm>
        </p:spPr>
        <p:txBody>
          <a:bodyPr lIns="0"/>
          <a:lstStyle>
            <a:lvl1pPr marL="0" indent="0">
              <a:buNone/>
              <a:defRPr sz="1065" b="1">
                <a:solidFill>
                  <a:schemeClr val="tx1"/>
                </a:solidFill>
              </a:defRPr>
            </a:lvl1pPr>
            <a:lvl2pPr marL="271584" indent="0">
              <a:buFont typeface="Arial"/>
              <a:buNone/>
              <a:defRPr sz="959"/>
            </a:lvl2pPr>
            <a:lvl3pPr marL="892879" indent="0">
              <a:buFont typeface="Arial"/>
              <a:buNone/>
              <a:defRPr sz="959"/>
            </a:lvl3pPr>
            <a:lvl4pPr marL="1154541" indent="0">
              <a:buNone/>
              <a:defRPr sz="959"/>
            </a:lvl4pPr>
            <a:lvl5pPr marL="1511693" indent="0">
              <a:buNone/>
              <a:defRPr sz="959"/>
            </a:lvl5pPr>
          </a:lstStyle>
          <a:p>
            <a:pPr lvl="0"/>
            <a:r>
              <a:rPr lang="fi-FI"/>
              <a:t>Muokkaa tekstin perustyylejä napsauttamalla</a:t>
            </a:r>
          </a:p>
        </p:txBody>
      </p:sp>
      <p:sp>
        <p:nvSpPr>
          <p:cNvPr id="55" name="Picture Placeholder 54"/>
          <p:cNvSpPr>
            <a:spLocks noGrp="1"/>
          </p:cNvSpPr>
          <p:nvPr>
            <p:ph type="pic" sz="quarter" idx="11"/>
          </p:nvPr>
        </p:nvSpPr>
        <p:spPr>
          <a:xfrm>
            <a:off x="826989" y="2597803"/>
            <a:ext cx="1243207" cy="1241855"/>
          </a:xfrm>
          <a:prstGeom prst="ellipse">
            <a:avLst/>
          </a:prstGeom>
        </p:spPr>
        <p:txBody>
          <a:bodyPr/>
          <a:lstStyle>
            <a:lvl1pPr marL="0" indent="0">
              <a:buFont typeface="Arial"/>
              <a:buNone/>
              <a:defRPr sz="1065"/>
            </a:lvl1pPr>
          </a:lstStyle>
          <a:p>
            <a:pPr lvl="0"/>
            <a:r>
              <a:rPr lang="fi-FI" noProof="0"/>
              <a:t>Lisää kuva napsauttamalla kuvaketta</a:t>
            </a:r>
            <a:endParaRPr lang="en-US" noProof="0" dirty="0"/>
          </a:p>
        </p:txBody>
      </p:sp>
      <p:sp>
        <p:nvSpPr>
          <p:cNvPr id="57" name="Text Placeholder 56"/>
          <p:cNvSpPr>
            <a:spLocks noGrp="1"/>
          </p:cNvSpPr>
          <p:nvPr>
            <p:ph type="body" sz="quarter" idx="12"/>
          </p:nvPr>
        </p:nvSpPr>
        <p:spPr>
          <a:xfrm>
            <a:off x="2304678" y="2867711"/>
            <a:ext cx="1963642" cy="1287908"/>
          </a:xfrm>
        </p:spPr>
        <p:txBody>
          <a:bodyPr lIns="0"/>
          <a:lstStyle>
            <a:lvl1pPr marL="0" indent="0">
              <a:lnSpc>
                <a:spcPct val="110000"/>
              </a:lnSpc>
              <a:spcBef>
                <a:spcPts val="0"/>
              </a:spcBef>
              <a:buNone/>
              <a:defRPr sz="959"/>
            </a:lvl1pPr>
            <a:lvl2pPr marL="539447" indent="-267864">
              <a:buFont typeface="Arial"/>
              <a:buChar char="•"/>
              <a:defRPr sz="1065"/>
            </a:lvl2pPr>
            <a:lvl3pPr marL="1116098" indent="-223219">
              <a:buFont typeface="Arial"/>
              <a:buChar char="•"/>
              <a:defRPr sz="959"/>
            </a:lvl3pPr>
            <a:lvl4pPr>
              <a:defRPr sz="852"/>
            </a:lvl4pPr>
            <a:lvl5pPr>
              <a:defRPr sz="746"/>
            </a:lvl5pPr>
          </a:lstStyle>
          <a:p>
            <a:pPr lvl="0"/>
            <a:r>
              <a:rPr lang="fi-FI"/>
              <a:t>Muokkaa tekstin perustyylejä napsauttamalla</a:t>
            </a:r>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5990" y="231911"/>
            <a:ext cx="2912020" cy="1975261"/>
          </a:xfrm>
          <a:prstGeom prst="rect">
            <a:avLst/>
          </a:prstGeom>
        </p:spPr>
      </p:pic>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239436" y="2708678"/>
            <a:ext cx="288000" cy="288000"/>
          </a:xfrm>
          <a:prstGeom prst="rect">
            <a:avLst/>
          </a:prstGeom>
        </p:spPr>
      </p:pic>
      <p:pic>
        <p:nvPicPr>
          <p:cNvPr id="7" name="Picture 6"/>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244988" y="3142854"/>
            <a:ext cx="288000" cy="288000"/>
          </a:xfrm>
          <a:prstGeom prst="rect">
            <a:avLst/>
          </a:prstGeom>
        </p:spPr>
      </p:pic>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5243577" y="4034515"/>
            <a:ext cx="288000" cy="288000"/>
          </a:xfrm>
          <a:prstGeom prst="rect">
            <a:avLst/>
          </a:prstGeom>
        </p:spPr>
      </p:pic>
      <p:pic>
        <p:nvPicPr>
          <p:cNvPr id="9" name="Picture 8"/>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5245818" y="3580846"/>
            <a:ext cx="339007" cy="287709"/>
          </a:xfrm>
          <a:prstGeom prst="rect">
            <a:avLst/>
          </a:prstGeom>
        </p:spPr>
      </p:pic>
    </p:spTree>
    <p:extLst>
      <p:ext uri="{BB962C8B-B14F-4D97-AF65-F5344CB8AC3E}">
        <p14:creationId xmlns:p14="http://schemas.microsoft.com/office/powerpoint/2010/main" val="995273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s">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1" y="1200154"/>
            <a:ext cx="3818467" cy="3394472"/>
          </a:xfrm>
        </p:spPr>
        <p:txBody>
          <a:bodyPr/>
          <a:lstStyle>
            <a:lvl2pPr marL="410685" marR="0" indent="-137833" algn="l" defTabSz="357239" rtl="0" eaLnBrk="1" fontAlgn="auto" latinLnBrk="0" hangingPunct="1">
              <a:lnSpc>
                <a:spcPct val="100000"/>
              </a:lnSpc>
              <a:spcBef>
                <a:spcPct val="20000"/>
              </a:spcBef>
              <a:spcAft>
                <a:spcPts val="0"/>
              </a:spcAft>
              <a:buClrTx/>
              <a:buSzTx/>
              <a:buFont typeface="Courier New"/>
              <a:buChar char="o"/>
              <a:tabLst/>
              <a:defRPr/>
            </a:lvl2pPr>
            <a:lvl3pPr marL="1030932" marR="0" indent="-137833" algn="l" defTabSz="357239" rtl="0" eaLnBrk="1" fontAlgn="auto" latinLnBrk="0" hangingPunct="1">
              <a:lnSpc>
                <a:spcPct val="100000"/>
              </a:lnSpc>
              <a:spcBef>
                <a:spcPct val="20000"/>
              </a:spcBef>
              <a:spcAft>
                <a:spcPts val="0"/>
              </a:spcAft>
              <a:buClrTx/>
              <a:buSzTx/>
              <a:buFont typeface="Courier New"/>
              <a:buChar char="o"/>
              <a:tabLst/>
              <a:defRPr/>
            </a:lvl3pPr>
            <a:lvl4pPr marL="1388171" marR="0" indent="-137833" algn="l" defTabSz="357239"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Content Placeholder 2"/>
          <p:cNvSpPr>
            <a:spLocks noGrp="1"/>
          </p:cNvSpPr>
          <p:nvPr>
            <p:ph idx="13"/>
          </p:nvPr>
        </p:nvSpPr>
        <p:spPr>
          <a:xfrm>
            <a:off x="4553791" y="1200154"/>
            <a:ext cx="3611841" cy="3394472"/>
          </a:xfrm>
        </p:spPr>
        <p:txBody>
          <a:bodyPr/>
          <a:lstStyle>
            <a:lvl2pPr marL="410685" marR="0" indent="-137833" algn="l" defTabSz="357239" rtl="0" eaLnBrk="1" fontAlgn="auto" latinLnBrk="0" hangingPunct="1">
              <a:lnSpc>
                <a:spcPct val="100000"/>
              </a:lnSpc>
              <a:spcBef>
                <a:spcPct val="20000"/>
              </a:spcBef>
              <a:spcAft>
                <a:spcPts val="0"/>
              </a:spcAft>
              <a:buClrTx/>
              <a:buSzTx/>
              <a:buFont typeface="Courier New"/>
              <a:buChar char="o"/>
              <a:tabLst/>
              <a:defRPr/>
            </a:lvl2pPr>
            <a:lvl3pPr marL="1030932" marR="0" indent="-137833" algn="l" defTabSz="357239" rtl="0" eaLnBrk="1" fontAlgn="auto" latinLnBrk="0" hangingPunct="1">
              <a:lnSpc>
                <a:spcPct val="100000"/>
              </a:lnSpc>
              <a:spcBef>
                <a:spcPct val="20000"/>
              </a:spcBef>
              <a:spcAft>
                <a:spcPts val="0"/>
              </a:spcAft>
              <a:buClrTx/>
              <a:buSzTx/>
              <a:buFont typeface="Courier New"/>
              <a:buChar char="o"/>
              <a:tabLst/>
              <a:defRPr/>
            </a:lvl3pPr>
            <a:lvl4pPr marL="1388171" marR="0" indent="-137833" algn="l" defTabSz="357239"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3" name="Title 1"/>
          <p:cNvSpPr>
            <a:spLocks noGrp="1"/>
          </p:cNvSpPr>
          <p:nvPr>
            <p:ph type="title"/>
          </p:nvPr>
        </p:nvSpPr>
        <p:spPr>
          <a:xfrm>
            <a:off x="457201" y="205978"/>
            <a:ext cx="7708430" cy="857250"/>
          </a:xfrm>
        </p:spPr>
        <p:txBody>
          <a:bodyPr/>
          <a:lstStyle/>
          <a:p>
            <a:r>
              <a:rPr lang="fi-FI"/>
              <a:t>Muokkaa ots. perustyyl. napsautt.</a:t>
            </a:r>
            <a:endParaRPr lang="en-US"/>
          </a:p>
        </p:txBody>
      </p:sp>
      <p:sp>
        <p:nvSpPr>
          <p:cNvPr id="6" name="Date Placeholder 4"/>
          <p:cNvSpPr>
            <a:spLocks noGrp="1"/>
          </p:cNvSpPr>
          <p:nvPr>
            <p:ph type="dt" sz="half" idx="14"/>
          </p:nvPr>
        </p:nvSpPr>
        <p:spPr/>
        <p:txBody>
          <a:bodyPr/>
          <a:lstStyle>
            <a:lvl1pPr>
              <a:defRPr/>
            </a:lvl1pPr>
          </a:lstStyle>
          <a:p>
            <a:pPr>
              <a:defRPr/>
            </a:pPr>
            <a:fld id="{B51057C3-EDE0-4E94-8E03-15F17BEADAEF}" type="datetime1">
              <a:rPr lang="fi-FI" smtClean="0"/>
              <a:t>21.5.2021</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dirty="0"/>
          </a:p>
        </p:txBody>
      </p:sp>
      <p:sp>
        <p:nvSpPr>
          <p:cNvPr id="8" name="Slide Number Placeholder 6"/>
          <p:cNvSpPr>
            <a:spLocks noGrp="1"/>
          </p:cNvSpPr>
          <p:nvPr>
            <p:ph type="sldNum" sz="quarter" idx="16"/>
          </p:nvPr>
        </p:nvSpPr>
        <p:spPr/>
        <p:txBody>
          <a:bodyPr/>
          <a:lstStyle>
            <a:lvl1pPr>
              <a:defRPr/>
            </a:lvl1pPr>
          </a:lstStyle>
          <a:p>
            <a:pPr>
              <a:defRPr/>
            </a:pPr>
            <a:fld id="{1902EB33-AE32-4D46-BAA6-3F61AB03C92B}" type="slidenum">
              <a:rPr lang="en-US"/>
              <a:pPr>
                <a:defRPr/>
              </a:pPr>
              <a:t>‹#›</a:t>
            </a:fld>
            <a:endParaRPr lang="en-US"/>
          </a:p>
        </p:txBody>
      </p:sp>
    </p:spTree>
    <p:extLst>
      <p:ext uri="{BB962C8B-B14F-4D97-AF65-F5344CB8AC3E}">
        <p14:creationId xmlns:p14="http://schemas.microsoft.com/office/powerpoint/2010/main" val="363875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vl5pPr>
              <a:defRPr>
                <a:solidFill>
                  <a:srgbClr val="000000"/>
                </a:solidFill>
                <a:latin typeface="Corbel"/>
                <a:cs typeface="Corbe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975A3-2E4D-4F46-A85A-D5B41899487D}" type="slidenum">
              <a:rPr lang="en-US"/>
              <a:pPr>
                <a:defRPr/>
              </a:pPr>
              <a:t>‹#›</a:t>
            </a:fld>
            <a:endParaRPr lang="en-US" dirty="0"/>
          </a:p>
        </p:txBody>
      </p:sp>
    </p:spTree>
    <p:extLst>
      <p:ext uri="{BB962C8B-B14F-4D97-AF65-F5344CB8AC3E}">
        <p14:creationId xmlns:p14="http://schemas.microsoft.com/office/powerpoint/2010/main" val="211444208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25" descr="pohja_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9829" y="-52356"/>
            <a:ext cx="9223829" cy="5072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Date Placeholder 3"/>
          <p:cNvSpPr>
            <a:spLocks noGrp="1"/>
          </p:cNvSpPr>
          <p:nvPr>
            <p:ph type="dt" sz="half" idx="10"/>
          </p:nvPr>
        </p:nvSpPr>
        <p:spPr/>
        <p:txBody>
          <a:bodyPr/>
          <a:lstStyle>
            <a:lvl1pPr>
              <a:defRPr/>
            </a:lvl1pPr>
          </a:lstStyle>
          <a:p>
            <a:pPr>
              <a:defRPr/>
            </a:pPr>
            <a:endParaRPr lang="en-US"/>
          </a:p>
        </p:txBody>
      </p:sp>
      <p:sp>
        <p:nvSpPr>
          <p:cNvPr id="14" name="Footer Placeholder 4"/>
          <p:cNvSpPr>
            <a:spLocks noGrp="1"/>
          </p:cNvSpPr>
          <p:nvPr>
            <p:ph type="ftr" sz="quarter" idx="11"/>
          </p:nvPr>
        </p:nvSpPr>
        <p:spPr/>
        <p:txBody>
          <a:bodyPr/>
          <a:lstStyle>
            <a:lvl1pPr>
              <a:defRPr/>
            </a:lvl1pPr>
          </a:lstStyle>
          <a:p>
            <a:pPr>
              <a:defRPr/>
            </a:pPr>
            <a:endParaRPr lang="en-US"/>
          </a:p>
        </p:txBody>
      </p:sp>
      <p:sp>
        <p:nvSpPr>
          <p:cNvPr id="15" name="Slide Number Placeholder 5"/>
          <p:cNvSpPr>
            <a:spLocks noGrp="1"/>
          </p:cNvSpPr>
          <p:nvPr>
            <p:ph type="sldNum" sz="quarter" idx="12"/>
          </p:nvPr>
        </p:nvSpPr>
        <p:spPr/>
        <p:txBody>
          <a:bodyPr/>
          <a:lstStyle>
            <a:lvl1pPr>
              <a:defRPr/>
            </a:lvl1pPr>
          </a:lstStyle>
          <a:p>
            <a:pPr>
              <a:defRPr/>
            </a:pPr>
            <a:fld id="{EAF2BF65-B844-A84A-93B0-7324BF97B9CC}" type="slidenum">
              <a:rPr lang="en-US"/>
              <a:pPr>
                <a:defRPr/>
              </a:pPr>
              <a:t>‹#›</a:t>
            </a:fld>
            <a:endParaRPr lang="en-US"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97997" y="112146"/>
            <a:ext cx="846003" cy="573855"/>
          </a:xfrm>
          <a:prstGeom prst="rect">
            <a:avLst/>
          </a:prstGeom>
        </p:spPr>
      </p:pic>
    </p:spTree>
    <p:extLst>
      <p:ext uri="{BB962C8B-B14F-4D97-AF65-F5344CB8AC3E}">
        <p14:creationId xmlns:p14="http://schemas.microsoft.com/office/powerpoint/2010/main" val="66307995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25" descr="pohja_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57" y="-24665"/>
            <a:ext cx="9151257" cy="5032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10"/>
          </p:nvPr>
        </p:nvSpPr>
        <p:spPr/>
        <p:txBody>
          <a:bodyPr/>
          <a:lstStyle>
            <a:lvl1pPr>
              <a:defRPr/>
            </a:lvl1pPr>
          </a:lstStyle>
          <a:p>
            <a:pPr>
              <a:defRPr/>
            </a:pPr>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p:txBody>
          <a:bodyPr/>
          <a:lstStyle>
            <a:lvl1pPr>
              <a:defRPr/>
            </a:lvl1pPr>
          </a:lstStyle>
          <a:p>
            <a:pPr>
              <a:defRPr/>
            </a:pPr>
            <a:fld id="{05B8D4AF-0665-7B44-B9A5-492E7E49DE6C}" type="slidenum">
              <a:rPr lang="en-US"/>
              <a:pPr>
                <a:defRPr/>
              </a:pPr>
              <a:t>‹#›</a:t>
            </a:fld>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97997" y="112146"/>
            <a:ext cx="846003" cy="573855"/>
          </a:xfrm>
          <a:prstGeom prst="rect">
            <a:avLst/>
          </a:prstGeom>
        </p:spPr>
      </p:pic>
    </p:spTree>
    <p:extLst>
      <p:ext uri="{BB962C8B-B14F-4D97-AF65-F5344CB8AC3E}">
        <p14:creationId xmlns:p14="http://schemas.microsoft.com/office/powerpoint/2010/main" val="24940450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ontent_Picture_Righ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6051528" y="7"/>
            <a:ext cx="3092477" cy="5020411"/>
          </a:xfrm>
        </p:spPr>
        <p:txBody>
          <a:bodyPr rtlCol="0">
            <a:normAutofit/>
          </a:bodyPr>
          <a:lstStyle/>
          <a:p>
            <a:pPr lvl="0"/>
            <a:r>
              <a:rPr lang="fi-FI" noProof="0"/>
              <a:t>Lisää kuva napsauttamalla kuvaketta</a:t>
            </a:r>
            <a:endParaRPr lang="en-US" noProof="0"/>
          </a:p>
        </p:txBody>
      </p:sp>
      <p:sp>
        <p:nvSpPr>
          <p:cNvPr id="11" name="Content Placeholder 2"/>
          <p:cNvSpPr>
            <a:spLocks noGrp="1"/>
          </p:cNvSpPr>
          <p:nvPr>
            <p:ph idx="1"/>
          </p:nvPr>
        </p:nvSpPr>
        <p:spPr>
          <a:xfrm>
            <a:off x="457206" y="1200159"/>
            <a:ext cx="5183717"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3" name="Title 1"/>
          <p:cNvSpPr>
            <a:spLocks noGrp="1"/>
          </p:cNvSpPr>
          <p:nvPr>
            <p:ph type="title"/>
          </p:nvPr>
        </p:nvSpPr>
        <p:spPr>
          <a:xfrm>
            <a:off x="457203" y="205978"/>
            <a:ext cx="5183715" cy="857250"/>
          </a:xfrm>
        </p:spPr>
        <p:txBody>
          <a:bodyPr/>
          <a:lstStyle/>
          <a:p>
            <a:r>
              <a:rPr lang="fi-FI"/>
              <a:t>Muokkaa ots. perustyyl. napsautt.</a:t>
            </a:r>
            <a:endParaRPr lang="en-US"/>
          </a:p>
        </p:txBody>
      </p:sp>
      <p:sp>
        <p:nvSpPr>
          <p:cNvPr id="5" name="Date Placeholder 4"/>
          <p:cNvSpPr>
            <a:spLocks noGrp="1"/>
          </p:cNvSpPr>
          <p:nvPr>
            <p:ph type="dt" sz="half" idx="14"/>
          </p:nvPr>
        </p:nvSpPr>
        <p:spPr/>
        <p:txBody>
          <a:bodyPr/>
          <a:lstStyle>
            <a:lvl1pPr>
              <a:defRPr/>
            </a:lvl1pPr>
          </a:lstStyle>
          <a:p>
            <a:pPr>
              <a:defRPr/>
            </a:pPr>
            <a:endParaRPr lang="en-US"/>
          </a:p>
        </p:txBody>
      </p:sp>
      <p:sp>
        <p:nvSpPr>
          <p:cNvPr id="6" name="Footer Placeholder 5"/>
          <p:cNvSpPr>
            <a:spLocks noGrp="1"/>
          </p:cNvSpPr>
          <p:nvPr>
            <p:ph type="ftr" sz="quarter" idx="15"/>
          </p:nvPr>
        </p:nvSpPr>
        <p:spPr>
          <a:xfrm>
            <a:off x="2314576" y="4783235"/>
            <a:ext cx="3736975" cy="236794"/>
          </a:xfrm>
        </p:spPr>
        <p:txBody>
          <a:bodyPr/>
          <a:lstStyle>
            <a:lvl1pPr>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pPr>
              <a:defRPr/>
            </a:pPr>
            <a:fld id="{7703D0D6-6900-F14F-BBC6-775F449734B8}" type="slidenum">
              <a:rPr lang="en-US"/>
              <a:pPr>
                <a:defRPr/>
              </a:pPr>
              <a:t>‹#›</a:t>
            </a:fld>
            <a:endParaRPr lang="en-US" dirty="0"/>
          </a:p>
        </p:txBody>
      </p:sp>
    </p:spTree>
    <p:extLst>
      <p:ext uri="{BB962C8B-B14F-4D97-AF65-F5344CB8AC3E}">
        <p14:creationId xmlns:p14="http://schemas.microsoft.com/office/powerpoint/2010/main" val="97254244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_Picture_Right">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3" y="1200159"/>
            <a:ext cx="2357967"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3" name="Title 1"/>
          <p:cNvSpPr>
            <a:spLocks noGrp="1"/>
          </p:cNvSpPr>
          <p:nvPr>
            <p:ph type="title"/>
          </p:nvPr>
        </p:nvSpPr>
        <p:spPr>
          <a:xfrm>
            <a:off x="457208" y="205978"/>
            <a:ext cx="7746059" cy="857250"/>
          </a:xfrm>
        </p:spPr>
        <p:txBody>
          <a:bodyPr/>
          <a:lstStyle/>
          <a:p>
            <a:r>
              <a:rPr lang="fi-FI"/>
              <a:t>Muokkaa ots. perustyyl. napsautt.</a:t>
            </a:r>
            <a:endParaRPr lang="en-US"/>
          </a:p>
        </p:txBody>
      </p:sp>
      <p:sp>
        <p:nvSpPr>
          <p:cNvPr id="3" name="Picture Placeholder 2"/>
          <p:cNvSpPr>
            <a:spLocks noGrp="1"/>
          </p:cNvSpPr>
          <p:nvPr>
            <p:ph type="pic" sz="quarter" idx="13"/>
          </p:nvPr>
        </p:nvSpPr>
        <p:spPr>
          <a:xfrm>
            <a:off x="3119190" y="1200886"/>
            <a:ext cx="2521061" cy="1596483"/>
          </a:xfrm>
        </p:spPr>
        <p:txBody>
          <a:bodyPr rtlCol="0">
            <a:normAutofit/>
          </a:bodyPr>
          <a:lstStyle/>
          <a:p>
            <a:pPr lvl="0"/>
            <a:r>
              <a:rPr lang="fi-FI" noProof="0"/>
              <a:t>Lisää kuva napsauttamalla kuvaketta</a:t>
            </a:r>
            <a:endParaRPr lang="en-US" noProof="0"/>
          </a:p>
        </p:txBody>
      </p:sp>
      <p:sp>
        <p:nvSpPr>
          <p:cNvPr id="9" name="Picture Placeholder 2"/>
          <p:cNvSpPr>
            <a:spLocks noGrp="1"/>
          </p:cNvSpPr>
          <p:nvPr>
            <p:ph type="pic" sz="quarter" idx="14"/>
          </p:nvPr>
        </p:nvSpPr>
        <p:spPr>
          <a:xfrm>
            <a:off x="5810997" y="1200152"/>
            <a:ext cx="2392271" cy="1596483"/>
          </a:xfrm>
        </p:spPr>
        <p:txBody>
          <a:bodyPr rtlCol="0">
            <a:normAutofit/>
          </a:bodyPr>
          <a:lstStyle/>
          <a:p>
            <a:pPr lvl="0"/>
            <a:r>
              <a:rPr lang="fi-FI" noProof="0"/>
              <a:t>Lisää kuva napsauttamalla kuvaketta</a:t>
            </a:r>
            <a:endParaRPr lang="en-US" noProof="0" dirty="0"/>
          </a:p>
        </p:txBody>
      </p:sp>
      <p:sp>
        <p:nvSpPr>
          <p:cNvPr id="12" name="Picture Placeholder 2"/>
          <p:cNvSpPr>
            <a:spLocks noGrp="1"/>
          </p:cNvSpPr>
          <p:nvPr>
            <p:ph type="pic" sz="quarter" idx="15"/>
          </p:nvPr>
        </p:nvSpPr>
        <p:spPr>
          <a:xfrm>
            <a:off x="3119190" y="2998874"/>
            <a:ext cx="2521061" cy="1596483"/>
          </a:xfrm>
        </p:spPr>
        <p:txBody>
          <a:bodyPr rtlCol="0">
            <a:normAutofit/>
          </a:bodyPr>
          <a:lstStyle/>
          <a:p>
            <a:pPr lvl="0"/>
            <a:r>
              <a:rPr lang="fi-FI" noProof="0"/>
              <a:t>Lisää kuva napsauttamalla kuvaketta</a:t>
            </a:r>
            <a:endParaRPr lang="en-US" noProof="0"/>
          </a:p>
        </p:txBody>
      </p:sp>
      <p:sp>
        <p:nvSpPr>
          <p:cNvPr id="14" name="Picture Placeholder 2"/>
          <p:cNvSpPr>
            <a:spLocks noGrp="1"/>
          </p:cNvSpPr>
          <p:nvPr>
            <p:ph type="pic" sz="quarter" idx="16"/>
          </p:nvPr>
        </p:nvSpPr>
        <p:spPr>
          <a:xfrm>
            <a:off x="5810997" y="2998141"/>
            <a:ext cx="2392271" cy="1596483"/>
          </a:xfrm>
        </p:spPr>
        <p:txBody>
          <a:bodyPr rtlCol="0">
            <a:normAutofit/>
          </a:bodyPr>
          <a:lstStyle/>
          <a:p>
            <a:pPr lvl="0"/>
            <a:r>
              <a:rPr lang="fi-FI" noProof="0"/>
              <a:t>Lisää kuva napsauttamalla kuvaketta</a:t>
            </a:r>
            <a:endParaRPr lang="en-US" noProof="0"/>
          </a:p>
        </p:txBody>
      </p:sp>
      <p:sp>
        <p:nvSpPr>
          <p:cNvPr id="8" name="Date Placeholder 3"/>
          <p:cNvSpPr>
            <a:spLocks noGrp="1"/>
          </p:cNvSpPr>
          <p:nvPr>
            <p:ph type="dt" sz="half" idx="17"/>
          </p:nvPr>
        </p:nvSpPr>
        <p:spPr/>
        <p:txBody>
          <a:bodyPr/>
          <a:lstStyle>
            <a:lvl1pPr>
              <a:defRPr/>
            </a:lvl1pPr>
          </a:lstStyle>
          <a:p>
            <a:pPr>
              <a:defRPr/>
            </a:pPr>
            <a:endParaRPr lang="en-US"/>
          </a:p>
        </p:txBody>
      </p:sp>
      <p:sp>
        <p:nvSpPr>
          <p:cNvPr id="10" name="Footer Placeholder 4"/>
          <p:cNvSpPr>
            <a:spLocks noGrp="1"/>
          </p:cNvSpPr>
          <p:nvPr>
            <p:ph type="ftr" sz="quarter" idx="18"/>
          </p:nvPr>
        </p:nvSpPr>
        <p:spPr/>
        <p:txBody>
          <a:bodyPr/>
          <a:lstStyle>
            <a:lvl1pPr>
              <a:defRPr/>
            </a:lvl1pPr>
          </a:lstStyle>
          <a:p>
            <a:pPr>
              <a:defRPr/>
            </a:pPr>
            <a:endParaRPr lang="en-US"/>
          </a:p>
        </p:txBody>
      </p:sp>
      <p:sp>
        <p:nvSpPr>
          <p:cNvPr id="15" name="Slide Number Placeholder 5"/>
          <p:cNvSpPr>
            <a:spLocks noGrp="1"/>
          </p:cNvSpPr>
          <p:nvPr>
            <p:ph type="sldNum" sz="quarter" idx="19"/>
          </p:nvPr>
        </p:nvSpPr>
        <p:spPr/>
        <p:txBody>
          <a:bodyPr/>
          <a:lstStyle>
            <a:lvl1pPr>
              <a:defRPr/>
            </a:lvl1pPr>
          </a:lstStyle>
          <a:p>
            <a:pPr>
              <a:defRPr/>
            </a:pPr>
            <a:fld id="{11811EFB-31E0-D040-8131-3FD1561EF5AB}" type="slidenum">
              <a:rPr lang="en-US"/>
              <a:pPr>
                <a:defRPr/>
              </a:pPr>
              <a:t>‹#›</a:t>
            </a:fld>
            <a:endParaRPr lang="en-US" dirty="0"/>
          </a:p>
        </p:txBody>
      </p:sp>
    </p:spTree>
    <p:extLst>
      <p:ext uri="{BB962C8B-B14F-4D97-AF65-F5344CB8AC3E}">
        <p14:creationId xmlns:p14="http://schemas.microsoft.com/office/powerpoint/2010/main" val="317659663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6" name="Content Placeholder 2"/>
          <p:cNvSpPr>
            <a:spLocks noGrp="1"/>
          </p:cNvSpPr>
          <p:nvPr>
            <p:ph idx="1"/>
          </p:nvPr>
        </p:nvSpPr>
        <p:spPr>
          <a:xfrm>
            <a:off x="4754334" y="1198603"/>
            <a:ext cx="3448933"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7" name="Picture Placeholder 2"/>
          <p:cNvSpPr>
            <a:spLocks noGrp="1"/>
          </p:cNvSpPr>
          <p:nvPr>
            <p:ph type="pic" sz="quarter" idx="13"/>
          </p:nvPr>
        </p:nvSpPr>
        <p:spPr>
          <a:xfrm>
            <a:off x="457203" y="1200159"/>
            <a:ext cx="3945465" cy="3392917"/>
          </a:xfrm>
        </p:spPr>
        <p:txBody>
          <a:bodyPr rtlCol="0">
            <a:normAutofit/>
          </a:bodyPr>
          <a:lstStyle/>
          <a:p>
            <a:pPr lvl="0"/>
            <a:r>
              <a:rPr lang="fi-FI" noProof="0"/>
              <a:t>Lisää kuva napsauttamalla kuvaketta</a:t>
            </a:r>
            <a:endParaRPr lang="en-US" noProof="0"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FDE4168B-EB49-1542-A171-4DCE01822301}" type="slidenum">
              <a:rPr lang="en-US"/>
              <a:pPr>
                <a:defRPr/>
              </a:pPr>
              <a:t>‹#›</a:t>
            </a:fld>
            <a:endParaRPr lang="en-US" dirty="0"/>
          </a:p>
        </p:txBody>
      </p:sp>
    </p:spTree>
    <p:extLst>
      <p:ext uri="{BB962C8B-B14F-4D97-AF65-F5344CB8AC3E}">
        <p14:creationId xmlns:p14="http://schemas.microsoft.com/office/powerpoint/2010/main" val="393899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6" name="Content Placeholder 2"/>
          <p:cNvSpPr>
            <a:spLocks noGrp="1"/>
          </p:cNvSpPr>
          <p:nvPr>
            <p:ph idx="1"/>
          </p:nvPr>
        </p:nvSpPr>
        <p:spPr>
          <a:xfrm>
            <a:off x="457206" y="1200159"/>
            <a:ext cx="3818467"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7" name="Content Placeholder 2"/>
          <p:cNvSpPr>
            <a:spLocks noGrp="1"/>
          </p:cNvSpPr>
          <p:nvPr>
            <p:ph idx="13"/>
          </p:nvPr>
        </p:nvSpPr>
        <p:spPr>
          <a:xfrm>
            <a:off x="4553793" y="1200159"/>
            <a:ext cx="3611841"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9F72602D-C93A-8141-9238-06DF5CA742BB}" type="slidenum">
              <a:rPr lang="en-US"/>
              <a:pPr>
                <a:defRPr/>
              </a:pPr>
              <a:t>‹#›</a:t>
            </a:fld>
            <a:endParaRPr lang="en-US" dirty="0"/>
          </a:p>
        </p:txBody>
      </p:sp>
    </p:spTree>
    <p:extLst>
      <p:ext uri="{BB962C8B-B14F-4D97-AF65-F5344CB8AC3E}">
        <p14:creationId xmlns:p14="http://schemas.microsoft.com/office/powerpoint/2010/main" val="123934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87745"/>
            <a:ext cx="7742238" cy="85584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7033" tIns="33516" rIns="67033" bIns="33516" numCol="1" anchor="ctr" anchorCtr="0" compatLnSpc="1">
            <a:prstTxWarp prst="textNoShape">
              <a:avLst/>
            </a:prstTxWarp>
          </a:bodyPr>
          <a:lstStyle/>
          <a:p>
            <a:pPr lvl="0"/>
            <a:r>
              <a:rPr lang="fi-FI"/>
              <a:t>Muokkaa ots. perustyyl. napsautt.</a:t>
            </a:r>
            <a:endParaRPr lang="en-US"/>
          </a:p>
        </p:txBody>
      </p:sp>
      <p:sp>
        <p:nvSpPr>
          <p:cNvPr id="1027" name="Text Placeholder 2"/>
          <p:cNvSpPr>
            <a:spLocks noGrp="1"/>
          </p:cNvSpPr>
          <p:nvPr>
            <p:ph type="body" idx="1"/>
          </p:nvPr>
        </p:nvSpPr>
        <p:spPr bwMode="auto">
          <a:xfrm>
            <a:off x="457201" y="1200883"/>
            <a:ext cx="6169025" cy="339291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7033" tIns="33516" rIns="67033" bIns="33516" numCol="1" anchor="t" anchorCtr="0" compatLnSpc="1">
            <a:prstTxWarp prst="textNoShape">
              <a:avLst/>
            </a:prstTxWarp>
          </a:bodyPr>
          <a:lstStyle/>
          <a:p>
            <a:pPr lvl="0"/>
            <a:r>
              <a:rPr lang="fi-FI"/>
              <a:t>Click to edit Master text styles</a:t>
            </a:r>
          </a:p>
          <a:p>
            <a:pPr lvl="1"/>
            <a:r>
              <a:rPr lang="fi-FI"/>
              <a:t>Second level </a:t>
            </a:r>
          </a:p>
          <a:p>
            <a:pPr lvl="2"/>
            <a:r>
              <a:rPr lang="fi-FI"/>
              <a:t>Third level</a:t>
            </a:r>
          </a:p>
          <a:p>
            <a:pPr lvl="3"/>
            <a:r>
              <a:rPr lang="fi-FI"/>
              <a:t>Forth level</a:t>
            </a:r>
          </a:p>
        </p:txBody>
      </p:sp>
      <p:sp>
        <p:nvSpPr>
          <p:cNvPr id="4" name="Date Placeholder 3"/>
          <p:cNvSpPr>
            <a:spLocks noGrp="1"/>
          </p:cNvSpPr>
          <p:nvPr>
            <p:ph type="dt" sz="half" idx="2"/>
          </p:nvPr>
        </p:nvSpPr>
        <p:spPr>
          <a:xfrm>
            <a:off x="1217613" y="4783235"/>
            <a:ext cx="976312" cy="236794"/>
          </a:xfrm>
          <a:prstGeom prst="rect">
            <a:avLst/>
          </a:prstGeom>
        </p:spPr>
        <p:txBody>
          <a:bodyPr vert="horz" lIns="67033" tIns="33516" rIns="67033" bIns="33516" rtlCol="0" anchor="ctr"/>
          <a:lstStyle>
            <a:lvl1pPr algn="l" defTabSz="486901" fontAlgn="auto">
              <a:spcBef>
                <a:spcPts val="0"/>
              </a:spcBef>
              <a:spcAft>
                <a:spcPts val="0"/>
              </a:spcAft>
              <a:defRPr sz="746">
                <a:solidFill>
                  <a:schemeClr val="accent3">
                    <a:lumMod val="75000"/>
                  </a:schemeClr>
                </a:solidFill>
                <a:latin typeface="Corbel"/>
                <a:ea typeface="+mn-ea"/>
                <a:cs typeface="Corbel"/>
              </a:defRPr>
            </a:lvl1pPr>
          </a:lstStyle>
          <a:p>
            <a:pPr>
              <a:defRPr/>
            </a:pPr>
            <a:endParaRPr lang="en-US"/>
          </a:p>
        </p:txBody>
      </p:sp>
      <p:sp>
        <p:nvSpPr>
          <p:cNvPr id="5" name="Footer Placeholder 4"/>
          <p:cNvSpPr>
            <a:spLocks noGrp="1"/>
          </p:cNvSpPr>
          <p:nvPr>
            <p:ph type="ftr" sz="quarter" idx="3"/>
          </p:nvPr>
        </p:nvSpPr>
        <p:spPr>
          <a:xfrm>
            <a:off x="2314575" y="4783235"/>
            <a:ext cx="4311650" cy="236794"/>
          </a:xfrm>
          <a:prstGeom prst="rect">
            <a:avLst/>
          </a:prstGeom>
        </p:spPr>
        <p:txBody>
          <a:bodyPr vert="horz" lIns="67033" tIns="33516" rIns="67033" bIns="33516" rtlCol="0" anchor="ctr"/>
          <a:lstStyle>
            <a:lvl1pPr algn="l" defTabSz="486901" fontAlgn="auto">
              <a:spcBef>
                <a:spcPts val="0"/>
              </a:spcBef>
              <a:spcAft>
                <a:spcPts val="0"/>
              </a:spcAft>
              <a:defRPr sz="746">
                <a:solidFill>
                  <a:schemeClr val="accent3">
                    <a:lumMod val="75000"/>
                  </a:schemeClr>
                </a:solidFill>
                <a:latin typeface="Corbel"/>
                <a:ea typeface="+mn-ea"/>
                <a:cs typeface="Corbel"/>
              </a:defRPr>
            </a:lvl1pPr>
          </a:lstStyle>
          <a:p>
            <a:pPr>
              <a:defRPr/>
            </a:pPr>
            <a:endParaRPr lang="en-US"/>
          </a:p>
        </p:txBody>
      </p:sp>
      <p:sp>
        <p:nvSpPr>
          <p:cNvPr id="6" name="Slide Number Placeholder 5"/>
          <p:cNvSpPr>
            <a:spLocks noGrp="1"/>
          </p:cNvSpPr>
          <p:nvPr>
            <p:ph type="sldNum" sz="quarter" idx="4"/>
          </p:nvPr>
        </p:nvSpPr>
        <p:spPr>
          <a:xfrm>
            <a:off x="457201" y="4783235"/>
            <a:ext cx="646113" cy="236794"/>
          </a:xfrm>
          <a:prstGeom prst="rect">
            <a:avLst/>
          </a:prstGeom>
        </p:spPr>
        <p:txBody>
          <a:bodyPr vert="horz" lIns="67033" tIns="33516" rIns="67033" bIns="33516" rtlCol="0" anchor="ctr"/>
          <a:lstStyle>
            <a:lvl1pPr algn="l" defTabSz="486901" fontAlgn="auto">
              <a:spcBef>
                <a:spcPts val="0"/>
              </a:spcBef>
              <a:spcAft>
                <a:spcPts val="0"/>
              </a:spcAft>
              <a:defRPr sz="746" b="0">
                <a:solidFill>
                  <a:schemeClr val="accent3">
                    <a:lumMod val="75000"/>
                  </a:schemeClr>
                </a:solidFill>
                <a:latin typeface="Corbel"/>
                <a:ea typeface="+mn-ea"/>
                <a:cs typeface="Corbel"/>
              </a:defRPr>
            </a:lvl1pPr>
          </a:lstStyle>
          <a:p>
            <a:pPr>
              <a:defRPr/>
            </a:pPr>
            <a:fld id="{120E91DB-2444-B440-AB36-9AD9C2865FFA}" type="slidenum">
              <a:rPr lang="en-US"/>
              <a:pPr>
                <a:defRPr/>
              </a:pPr>
              <a:t>‹#›</a:t>
            </a:fld>
            <a:endParaRPr lang="en-US" dirty="0"/>
          </a:p>
        </p:txBody>
      </p:sp>
      <p:sp>
        <p:nvSpPr>
          <p:cNvPr id="14" name="Rectangle 13"/>
          <p:cNvSpPr/>
          <p:nvPr userDrawn="1"/>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5" name="Rectangle 14"/>
          <p:cNvSpPr/>
          <p:nvPr userDrawn="1"/>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6" name="Rectangle 15"/>
          <p:cNvSpPr/>
          <p:nvPr userDrawn="1"/>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pic>
        <p:nvPicPr>
          <p:cNvPr id="2" name="Picture 1"/>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297997" y="112146"/>
            <a:ext cx="846003" cy="573855"/>
          </a:xfrm>
          <a:prstGeom prst="rect">
            <a:avLst/>
          </a:prstGeom>
        </p:spPr>
      </p:pic>
    </p:spTree>
  </p:cSld>
  <p:clrMap bg1="lt1" tx1="dk1" bg2="lt2" tx2="dk2" accent1="accent1" accent2="accent2" accent3="accent3" accent4="accent4" accent5="accent5" accent6="accent6" hlink="hlink" folHlink="folHlink"/>
  <p:sldLayoutIdLst>
    <p:sldLayoutId id="2147483920" r:id="rId1"/>
    <p:sldLayoutId id="2147483934" r:id="rId2"/>
    <p:sldLayoutId id="2147483890" r:id="rId3"/>
    <p:sldLayoutId id="2147483898" r:id="rId4"/>
    <p:sldLayoutId id="2147483899" r:id="rId5"/>
    <p:sldLayoutId id="2147483901" r:id="rId6"/>
    <p:sldLayoutId id="2147483891" r:id="rId7"/>
    <p:sldLayoutId id="2147483892" r:id="rId8"/>
    <p:sldLayoutId id="2147483893" r:id="rId9"/>
    <p:sldLayoutId id="2147483894" r:id="rId10"/>
    <p:sldLayoutId id="2147483895" r:id="rId11"/>
    <p:sldLayoutId id="2147483906" r:id="rId12"/>
    <p:sldLayoutId id="2147483927" r:id="rId13"/>
    <p:sldLayoutId id="2147483928" r:id="rId14"/>
    <p:sldLayoutId id="2147483929" r:id="rId15"/>
    <p:sldLayoutId id="2147483931" r:id="rId16"/>
    <p:sldLayoutId id="2147483932" r:id="rId17"/>
    <p:sldLayoutId id="2147483933" r:id="rId18"/>
    <p:sldLayoutId id="2147483914" r:id="rId19"/>
    <p:sldLayoutId id="2147483915" r:id="rId20"/>
    <p:sldLayoutId id="2147483917" r:id="rId21"/>
  </p:sldLayoutIdLst>
  <p:hf hdr="0" ftr="0" dt="0"/>
  <p:txStyles>
    <p:titleStyle>
      <a:lvl1pPr algn="l" defTabSz="356870" rtl="0" eaLnBrk="1" fontAlgn="base" hangingPunct="1">
        <a:spcBef>
          <a:spcPct val="0"/>
        </a:spcBef>
        <a:spcAft>
          <a:spcPct val="0"/>
        </a:spcAft>
        <a:defRPr sz="2237" b="1" kern="1200">
          <a:solidFill>
            <a:schemeClr val="tx1"/>
          </a:solidFill>
          <a:latin typeface="Corbel"/>
          <a:ea typeface="ＭＳ Ｐゴシック" charset="0"/>
          <a:cs typeface="Corbel"/>
        </a:defRPr>
      </a:lvl1pPr>
      <a:lvl2pPr algn="l" defTabSz="356870" rtl="0" eaLnBrk="1" fontAlgn="base" hangingPunct="1">
        <a:spcBef>
          <a:spcPct val="0"/>
        </a:spcBef>
        <a:spcAft>
          <a:spcPct val="0"/>
        </a:spcAft>
        <a:defRPr sz="2237" b="1">
          <a:solidFill>
            <a:schemeClr val="tx1"/>
          </a:solidFill>
          <a:latin typeface="Corbel" charset="0"/>
          <a:ea typeface="ＭＳ Ｐゴシック" charset="0"/>
        </a:defRPr>
      </a:lvl2pPr>
      <a:lvl3pPr algn="l" defTabSz="356870" rtl="0" eaLnBrk="1" fontAlgn="base" hangingPunct="1">
        <a:spcBef>
          <a:spcPct val="0"/>
        </a:spcBef>
        <a:spcAft>
          <a:spcPct val="0"/>
        </a:spcAft>
        <a:defRPr sz="2237" b="1">
          <a:solidFill>
            <a:schemeClr val="tx1"/>
          </a:solidFill>
          <a:latin typeface="Corbel" charset="0"/>
          <a:ea typeface="ＭＳ Ｐゴシック" charset="0"/>
        </a:defRPr>
      </a:lvl3pPr>
      <a:lvl4pPr algn="l" defTabSz="356870" rtl="0" eaLnBrk="1" fontAlgn="base" hangingPunct="1">
        <a:spcBef>
          <a:spcPct val="0"/>
        </a:spcBef>
        <a:spcAft>
          <a:spcPct val="0"/>
        </a:spcAft>
        <a:defRPr sz="2237" b="1">
          <a:solidFill>
            <a:schemeClr val="tx1"/>
          </a:solidFill>
          <a:latin typeface="Corbel" charset="0"/>
          <a:ea typeface="ＭＳ Ｐゴシック" charset="0"/>
        </a:defRPr>
      </a:lvl4pPr>
      <a:lvl5pPr algn="l" defTabSz="356870" rtl="0" eaLnBrk="1" fontAlgn="base" hangingPunct="1">
        <a:spcBef>
          <a:spcPct val="0"/>
        </a:spcBef>
        <a:spcAft>
          <a:spcPct val="0"/>
        </a:spcAft>
        <a:defRPr sz="2237" b="1">
          <a:solidFill>
            <a:schemeClr val="tx1"/>
          </a:solidFill>
          <a:latin typeface="Corbel" charset="0"/>
          <a:ea typeface="ＭＳ Ｐゴシック" charset="0"/>
        </a:defRPr>
      </a:lvl5pPr>
      <a:lvl6pPr marL="357093" algn="l" defTabSz="357093" rtl="0" eaLnBrk="1" fontAlgn="base" hangingPunct="1">
        <a:spcBef>
          <a:spcPct val="0"/>
        </a:spcBef>
        <a:spcAft>
          <a:spcPct val="0"/>
        </a:spcAft>
        <a:defRPr sz="2237" b="1">
          <a:solidFill>
            <a:srgbClr val="094C5F"/>
          </a:solidFill>
          <a:latin typeface="Candara" charset="0"/>
          <a:ea typeface="ＭＳ Ｐゴシック" charset="0"/>
        </a:defRPr>
      </a:lvl6pPr>
      <a:lvl7pPr marL="714187" algn="l" defTabSz="357093" rtl="0" eaLnBrk="1" fontAlgn="base" hangingPunct="1">
        <a:spcBef>
          <a:spcPct val="0"/>
        </a:spcBef>
        <a:spcAft>
          <a:spcPct val="0"/>
        </a:spcAft>
        <a:defRPr sz="2237" b="1">
          <a:solidFill>
            <a:srgbClr val="094C5F"/>
          </a:solidFill>
          <a:latin typeface="Candara" charset="0"/>
          <a:ea typeface="ＭＳ Ｐゴシック" charset="0"/>
        </a:defRPr>
      </a:lvl7pPr>
      <a:lvl8pPr marL="1071277" algn="l" defTabSz="357093" rtl="0" eaLnBrk="1" fontAlgn="base" hangingPunct="1">
        <a:spcBef>
          <a:spcPct val="0"/>
        </a:spcBef>
        <a:spcAft>
          <a:spcPct val="0"/>
        </a:spcAft>
        <a:defRPr sz="2237" b="1">
          <a:solidFill>
            <a:srgbClr val="094C5F"/>
          </a:solidFill>
          <a:latin typeface="Candara" charset="0"/>
          <a:ea typeface="ＭＳ Ｐゴシック" charset="0"/>
        </a:defRPr>
      </a:lvl8pPr>
      <a:lvl9pPr marL="1428371" algn="l" defTabSz="357093" rtl="0" eaLnBrk="1" fontAlgn="base" hangingPunct="1">
        <a:spcBef>
          <a:spcPct val="0"/>
        </a:spcBef>
        <a:spcAft>
          <a:spcPct val="0"/>
        </a:spcAft>
        <a:defRPr sz="2237" b="1">
          <a:solidFill>
            <a:srgbClr val="094C5F"/>
          </a:solidFill>
          <a:latin typeface="Candara" charset="0"/>
          <a:ea typeface="ＭＳ Ｐゴシック" charset="0"/>
        </a:defRPr>
      </a:lvl9pPr>
    </p:titleStyle>
    <p:bodyStyle>
      <a:lvl1pPr marL="152219" indent="-152219" algn="l" defTabSz="356870" rtl="0" eaLnBrk="1" fontAlgn="base" hangingPunct="1">
        <a:lnSpc>
          <a:spcPct val="110000"/>
        </a:lnSpc>
        <a:spcBef>
          <a:spcPts val="932"/>
        </a:spcBef>
        <a:spcAft>
          <a:spcPct val="0"/>
        </a:spcAft>
        <a:buFont typeface="Arial" charset="0"/>
        <a:buChar char="•"/>
        <a:defRPr kern="1200">
          <a:solidFill>
            <a:srgbClr val="464F55"/>
          </a:solidFill>
          <a:latin typeface="Corbel"/>
          <a:ea typeface="ＭＳ Ｐゴシック" charset="0"/>
          <a:cs typeface="Corbel"/>
        </a:defRPr>
      </a:lvl1pPr>
      <a:lvl2pPr marL="270612" indent="216489" algn="l" defTabSz="356870" rtl="0" eaLnBrk="1" fontAlgn="base" hangingPunct="1">
        <a:spcBef>
          <a:spcPct val="20000"/>
        </a:spcBef>
        <a:spcAft>
          <a:spcPct val="0"/>
        </a:spcAft>
        <a:buFont typeface="Courier New" charset="0"/>
        <a:defRPr sz="1598" kern="1200">
          <a:solidFill>
            <a:srgbClr val="464F55"/>
          </a:solidFill>
          <a:latin typeface="Corbel"/>
          <a:ea typeface="ＭＳ Ｐゴシック" charset="0"/>
          <a:cs typeface="Corbel"/>
        </a:defRPr>
      </a:lvl2pPr>
      <a:lvl3pPr marL="891327" indent="82875" algn="l" defTabSz="356870" rtl="0" eaLnBrk="1" fontAlgn="base" hangingPunct="1">
        <a:spcBef>
          <a:spcPts val="160"/>
        </a:spcBef>
        <a:spcAft>
          <a:spcPct val="0"/>
        </a:spcAft>
        <a:defRPr sz="1385" kern="1200">
          <a:solidFill>
            <a:srgbClr val="464F55"/>
          </a:solidFill>
          <a:latin typeface="Corbel"/>
          <a:ea typeface="ＭＳ Ｐゴシック" charset="0"/>
          <a:cs typeface="Corbel"/>
        </a:defRPr>
      </a:lvl3pPr>
      <a:lvl4pPr marL="1248196" indent="-94714" algn="l" defTabSz="356870" rtl="0" eaLnBrk="1" fontAlgn="base" hangingPunct="1">
        <a:spcBef>
          <a:spcPct val="20000"/>
        </a:spcBef>
        <a:spcAft>
          <a:spcPct val="0"/>
        </a:spcAft>
        <a:buFont typeface="Wingdings" charset="0"/>
        <a:buChar char="§"/>
        <a:defRPr sz="1278" kern="1200">
          <a:solidFill>
            <a:srgbClr val="464F55"/>
          </a:solidFill>
          <a:latin typeface="Corbel"/>
          <a:ea typeface="ＭＳ Ｐゴシック" charset="0"/>
          <a:cs typeface="Corbel"/>
        </a:defRPr>
      </a:lvl4pPr>
      <a:lvl5pPr marL="1606756" indent="-94714" algn="l" defTabSz="356870" rtl="0" eaLnBrk="1" fontAlgn="base" hangingPunct="1">
        <a:spcBef>
          <a:spcPct val="20000"/>
        </a:spcBef>
        <a:spcAft>
          <a:spcPct val="0"/>
        </a:spcAft>
        <a:buFont typeface="Arial" charset="0"/>
        <a:buChar char="»"/>
        <a:defRPr sz="852" kern="1200">
          <a:solidFill>
            <a:schemeClr val="tx1"/>
          </a:solidFill>
          <a:latin typeface="Verdana"/>
          <a:ea typeface="ＭＳ Ｐゴシック" charset="0"/>
          <a:cs typeface="Verdana"/>
        </a:defRPr>
      </a:lvl5pPr>
      <a:lvl6pPr marL="1964009" indent="-178546" algn="l" defTabSz="357093" rtl="0" eaLnBrk="1" latinLnBrk="0" hangingPunct="1">
        <a:spcBef>
          <a:spcPct val="20000"/>
        </a:spcBef>
        <a:buFont typeface="Arial"/>
        <a:buChar char="•"/>
        <a:defRPr sz="1598" kern="1200">
          <a:solidFill>
            <a:schemeClr val="tx1"/>
          </a:solidFill>
          <a:latin typeface="+mn-lt"/>
          <a:ea typeface="+mn-ea"/>
          <a:cs typeface="+mn-cs"/>
        </a:defRPr>
      </a:lvl6pPr>
      <a:lvl7pPr marL="2321102" indent="-178546" algn="l" defTabSz="357093" rtl="0" eaLnBrk="1" latinLnBrk="0" hangingPunct="1">
        <a:spcBef>
          <a:spcPct val="20000"/>
        </a:spcBef>
        <a:buFont typeface="Arial"/>
        <a:buChar char="•"/>
        <a:defRPr sz="1598" kern="1200">
          <a:solidFill>
            <a:schemeClr val="tx1"/>
          </a:solidFill>
          <a:latin typeface="+mn-lt"/>
          <a:ea typeface="+mn-ea"/>
          <a:cs typeface="+mn-cs"/>
        </a:defRPr>
      </a:lvl7pPr>
      <a:lvl8pPr marL="2678195" indent="-178546" algn="l" defTabSz="357093" rtl="0" eaLnBrk="1" latinLnBrk="0" hangingPunct="1">
        <a:spcBef>
          <a:spcPct val="20000"/>
        </a:spcBef>
        <a:buFont typeface="Arial"/>
        <a:buChar char="•"/>
        <a:defRPr sz="1598" kern="1200">
          <a:solidFill>
            <a:schemeClr val="tx1"/>
          </a:solidFill>
          <a:latin typeface="+mn-lt"/>
          <a:ea typeface="+mn-ea"/>
          <a:cs typeface="+mn-cs"/>
        </a:defRPr>
      </a:lvl8pPr>
      <a:lvl9pPr marL="3035286" indent="-178546" algn="l" defTabSz="357093" rtl="0" eaLnBrk="1" latinLnBrk="0" hangingPunct="1">
        <a:spcBef>
          <a:spcPct val="20000"/>
        </a:spcBef>
        <a:buFont typeface="Arial"/>
        <a:buChar char="•"/>
        <a:defRPr sz="1598" kern="1200">
          <a:solidFill>
            <a:schemeClr val="tx1"/>
          </a:solidFill>
          <a:latin typeface="+mn-lt"/>
          <a:ea typeface="+mn-ea"/>
          <a:cs typeface="+mn-cs"/>
        </a:defRPr>
      </a:lvl9pPr>
    </p:bodyStyle>
    <p:otherStyle>
      <a:defPPr>
        <a:defRPr lang="en-US"/>
      </a:defPPr>
      <a:lvl1pPr marL="0" algn="l" defTabSz="357093" rtl="0" eaLnBrk="1" latinLnBrk="0" hangingPunct="1">
        <a:defRPr sz="1385" kern="1200">
          <a:solidFill>
            <a:schemeClr val="tx1"/>
          </a:solidFill>
          <a:latin typeface="+mn-lt"/>
          <a:ea typeface="+mn-ea"/>
          <a:cs typeface="+mn-cs"/>
        </a:defRPr>
      </a:lvl1pPr>
      <a:lvl2pPr marL="357093" algn="l" defTabSz="357093" rtl="0" eaLnBrk="1" latinLnBrk="0" hangingPunct="1">
        <a:defRPr sz="1385" kern="1200">
          <a:solidFill>
            <a:schemeClr val="tx1"/>
          </a:solidFill>
          <a:latin typeface="+mn-lt"/>
          <a:ea typeface="+mn-ea"/>
          <a:cs typeface="+mn-cs"/>
        </a:defRPr>
      </a:lvl2pPr>
      <a:lvl3pPr marL="714187" algn="l" defTabSz="357093" rtl="0" eaLnBrk="1" latinLnBrk="0" hangingPunct="1">
        <a:defRPr sz="1385" kern="1200">
          <a:solidFill>
            <a:schemeClr val="tx1"/>
          </a:solidFill>
          <a:latin typeface="+mn-lt"/>
          <a:ea typeface="+mn-ea"/>
          <a:cs typeface="+mn-cs"/>
        </a:defRPr>
      </a:lvl3pPr>
      <a:lvl4pPr marL="1071277" algn="l" defTabSz="357093" rtl="0" eaLnBrk="1" latinLnBrk="0" hangingPunct="1">
        <a:defRPr sz="1385" kern="1200">
          <a:solidFill>
            <a:schemeClr val="tx1"/>
          </a:solidFill>
          <a:latin typeface="+mn-lt"/>
          <a:ea typeface="+mn-ea"/>
          <a:cs typeface="+mn-cs"/>
        </a:defRPr>
      </a:lvl4pPr>
      <a:lvl5pPr marL="1428371" algn="l" defTabSz="357093" rtl="0" eaLnBrk="1" latinLnBrk="0" hangingPunct="1">
        <a:defRPr sz="1385" kern="1200">
          <a:solidFill>
            <a:schemeClr val="tx1"/>
          </a:solidFill>
          <a:latin typeface="+mn-lt"/>
          <a:ea typeface="+mn-ea"/>
          <a:cs typeface="+mn-cs"/>
        </a:defRPr>
      </a:lvl5pPr>
      <a:lvl6pPr marL="1785463" algn="l" defTabSz="357093" rtl="0" eaLnBrk="1" latinLnBrk="0" hangingPunct="1">
        <a:defRPr sz="1385" kern="1200">
          <a:solidFill>
            <a:schemeClr val="tx1"/>
          </a:solidFill>
          <a:latin typeface="+mn-lt"/>
          <a:ea typeface="+mn-ea"/>
          <a:cs typeface="+mn-cs"/>
        </a:defRPr>
      </a:lvl6pPr>
      <a:lvl7pPr marL="2142555" algn="l" defTabSz="357093" rtl="0" eaLnBrk="1" latinLnBrk="0" hangingPunct="1">
        <a:defRPr sz="1385" kern="1200">
          <a:solidFill>
            <a:schemeClr val="tx1"/>
          </a:solidFill>
          <a:latin typeface="+mn-lt"/>
          <a:ea typeface="+mn-ea"/>
          <a:cs typeface="+mn-cs"/>
        </a:defRPr>
      </a:lvl7pPr>
      <a:lvl8pPr marL="2499649" algn="l" defTabSz="357093" rtl="0" eaLnBrk="1" latinLnBrk="0" hangingPunct="1">
        <a:defRPr sz="1385" kern="1200">
          <a:solidFill>
            <a:schemeClr val="tx1"/>
          </a:solidFill>
          <a:latin typeface="+mn-lt"/>
          <a:ea typeface="+mn-ea"/>
          <a:cs typeface="+mn-cs"/>
        </a:defRPr>
      </a:lvl8pPr>
      <a:lvl9pPr marL="2856741" algn="l" defTabSz="357093" rtl="0" eaLnBrk="1" latinLnBrk="0" hangingPunct="1">
        <a:defRPr sz="13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avointiede@tsv.fi" TargetMode="External"/><Relationship Id="rId2" Type="http://schemas.openxmlformats.org/officeDocument/2006/relationships/hyperlink" Target="https://avointiede.fi/fi/asiantuntijaryhmat/tutkimusaineistojen-avoimuu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eur-lex.europa.eu/eli/reg/2016/679/oj" TargetMode="External"/><Relationship Id="rId2" Type="http://schemas.openxmlformats.org/officeDocument/2006/relationships/hyperlink" Target="https://eur-lex.europa.eu/legal-content/EN/TXT/?uri=LEGISSUM:4405374" TargetMode="External"/><Relationship Id="rId1" Type="http://schemas.openxmlformats.org/officeDocument/2006/relationships/slideLayout" Target="../slideLayouts/slideLayout5.xml"/><Relationship Id="rId4" Type="http://schemas.openxmlformats.org/officeDocument/2006/relationships/hyperlink" Target="https://vm.fi/avoin-tieto"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4.webp"/><Relationship Id="rId7" Type="http://schemas.openxmlformats.org/officeDocument/2006/relationships/image" Target="../media/image38.jpg"/><Relationship Id="rId2" Type="http://schemas.openxmlformats.org/officeDocument/2006/relationships/image" Target="../media/image33.webp"/><Relationship Id="rId1" Type="http://schemas.openxmlformats.org/officeDocument/2006/relationships/slideLayout" Target="../slideLayouts/slideLayout5.xml"/><Relationship Id="rId6" Type="http://schemas.openxmlformats.org/officeDocument/2006/relationships/image" Target="../media/image37.webp"/><Relationship Id="rId5" Type="http://schemas.openxmlformats.org/officeDocument/2006/relationships/image" Target="../media/image36.webp"/><Relationship Id="rId4" Type="http://schemas.openxmlformats.org/officeDocument/2006/relationships/image" Target="../media/image35.webp"/></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3DF29D-A20A-3B4B-90FF-901B80E34358}"/>
              </a:ext>
            </a:extLst>
          </p:cNvPr>
          <p:cNvSpPr>
            <a:spLocks noGrp="1"/>
          </p:cNvSpPr>
          <p:nvPr>
            <p:ph type="ctrTitle"/>
          </p:nvPr>
        </p:nvSpPr>
        <p:spPr>
          <a:xfrm>
            <a:off x="2585258" y="1735695"/>
            <a:ext cx="6500553" cy="2021655"/>
          </a:xfrm>
        </p:spPr>
        <p:txBody>
          <a:bodyPr>
            <a:normAutofit/>
          </a:bodyPr>
          <a:lstStyle/>
          <a:p>
            <a:pPr algn="ctr"/>
            <a:r>
              <a:rPr lang="en-US" sz="2400" dirty="0" err="1"/>
              <a:t>Webinaari</a:t>
            </a:r>
            <a:r>
              <a:rPr lang="en-US" sz="2400" dirty="0"/>
              <a:t>: </a:t>
            </a:r>
            <a:r>
              <a:rPr lang="fi-FI" sz="2400" dirty="0"/>
              <a:t>Tutkimuksen toistettavuus; </a:t>
            </a:r>
            <a:br>
              <a:rPr lang="fi-FI" sz="2400" dirty="0"/>
            </a:br>
            <a:r>
              <a:rPr lang="fi-FI" sz="2400" dirty="0"/>
              <a:t>mitä toistettavuus tarkoittaa ja miten tutkimuksesta voi tehdä toistettavaa?</a:t>
            </a:r>
            <a:br>
              <a:rPr lang="fi-FI" sz="2400" dirty="0"/>
            </a:br>
            <a:r>
              <a:rPr lang="fi-FI" sz="2400" dirty="0"/>
              <a:t>23.4.2021 @10-11:30 EEST</a:t>
            </a:r>
            <a:br>
              <a:rPr lang="en-US" dirty="0"/>
            </a:br>
            <a:br>
              <a:rPr lang="en-US" dirty="0"/>
            </a:br>
            <a:r>
              <a:rPr lang="en-US" sz="1300" dirty="0" err="1"/>
              <a:t>Puhujat</a:t>
            </a:r>
            <a:r>
              <a:rPr lang="en-US" sz="1300" dirty="0"/>
              <a:t>: Hanna </a:t>
            </a:r>
            <a:r>
              <a:rPr lang="en-US" sz="1300" dirty="0" err="1"/>
              <a:t>Koivula</a:t>
            </a:r>
            <a:r>
              <a:rPr lang="en-US" sz="1300" dirty="0"/>
              <a:t> (CSC), Maria </a:t>
            </a:r>
            <a:r>
              <a:rPr lang="en-US" sz="1300" dirty="0" err="1"/>
              <a:t>Lehtivaara</a:t>
            </a:r>
            <a:r>
              <a:rPr lang="en-US" sz="1300" dirty="0"/>
              <a:t> (CSC), Katja </a:t>
            </a:r>
            <a:r>
              <a:rPr lang="en-US" sz="1300" dirty="0" err="1"/>
              <a:t>Mankinen</a:t>
            </a:r>
            <a:r>
              <a:rPr lang="en-US" sz="1300" dirty="0"/>
              <a:t> (CSC)</a:t>
            </a:r>
            <a:endParaRPr lang="fi-FI" sz="1300" dirty="0"/>
          </a:p>
        </p:txBody>
      </p:sp>
    </p:spTree>
    <p:extLst>
      <p:ext uri="{BB962C8B-B14F-4D97-AF65-F5344CB8AC3E}">
        <p14:creationId xmlns:p14="http://schemas.microsoft.com/office/powerpoint/2010/main" val="387524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D0A674-B050-7D44-A0DC-83B4D016810F}"/>
              </a:ext>
            </a:extLst>
          </p:cNvPr>
          <p:cNvSpPr>
            <a:spLocks noGrp="1"/>
          </p:cNvSpPr>
          <p:nvPr>
            <p:ph type="title"/>
          </p:nvPr>
        </p:nvSpPr>
        <p:spPr/>
        <p:txBody>
          <a:bodyPr/>
          <a:lstStyle/>
          <a:p>
            <a:r>
              <a:rPr lang="fi-FI" dirty="0"/>
              <a:t>FAIR periaatteiden soveltaminen koko elinkaaren ajan takaa toistettavuuden</a:t>
            </a:r>
          </a:p>
        </p:txBody>
      </p:sp>
      <p:sp>
        <p:nvSpPr>
          <p:cNvPr id="3" name="Sisällön paikkamerkki 2">
            <a:extLst>
              <a:ext uri="{FF2B5EF4-FFF2-40B4-BE49-F238E27FC236}">
                <a16:creationId xmlns:a16="http://schemas.microsoft.com/office/drawing/2014/main" id="{CEC2D6C9-5B2E-A84E-A55F-1E390A90BA9B}"/>
              </a:ext>
            </a:extLst>
          </p:cNvPr>
          <p:cNvSpPr>
            <a:spLocks noGrp="1"/>
          </p:cNvSpPr>
          <p:nvPr>
            <p:ph idx="1"/>
          </p:nvPr>
        </p:nvSpPr>
        <p:spPr>
          <a:xfrm>
            <a:off x="457201" y="1200883"/>
            <a:ext cx="6982690" cy="3392917"/>
          </a:xfrm>
        </p:spPr>
        <p:txBody>
          <a:bodyPr/>
          <a:lstStyle/>
          <a:p>
            <a:r>
              <a:rPr lang="fi-FI" b="1" dirty="0"/>
              <a:t>Dokumentoi datan keruu, </a:t>
            </a:r>
            <a:r>
              <a:rPr lang="fi-FI" dirty="0"/>
              <a:t>menetelmät, standardit, sopimukset, arkaluonteisuus</a:t>
            </a:r>
          </a:p>
          <a:p>
            <a:r>
              <a:rPr lang="fi-FI" b="1" dirty="0"/>
              <a:t>Dokumentoi ja versioi </a:t>
            </a:r>
            <a:r>
              <a:rPr lang="fi-FI" dirty="0"/>
              <a:t>koko</a:t>
            </a:r>
            <a:r>
              <a:rPr lang="fi-FI" b="1" dirty="0"/>
              <a:t> </a:t>
            </a:r>
            <a:r>
              <a:rPr lang="fi-FI" dirty="0"/>
              <a:t>aineistonhallinnan prosessi: datan muokkaaminen, käytetyt ohjelmistot, analyysit, koodi, muuttujat, standardit jne. siten, että </a:t>
            </a:r>
            <a:r>
              <a:rPr lang="fi-FI" i="1" dirty="0"/>
              <a:t>tutkimus on mahdollista toistaa samalla aineistolla ja menetelmillä</a:t>
            </a:r>
          </a:p>
          <a:p>
            <a:r>
              <a:rPr lang="fi-FI" b="1" dirty="0"/>
              <a:t>Ylläpidä ja rikasta </a:t>
            </a:r>
            <a:r>
              <a:rPr lang="fi-FI" dirty="0"/>
              <a:t>metadataa koko tutkimusprosessin ajan </a:t>
            </a:r>
          </a:p>
          <a:p>
            <a:r>
              <a:rPr lang="fi-FI" dirty="0"/>
              <a:t>Varmista, että metatiedot saavat </a:t>
            </a:r>
            <a:r>
              <a:rPr lang="fi-FI" b="1" dirty="0"/>
              <a:t>pysyvän tunnisteen</a:t>
            </a:r>
            <a:r>
              <a:rPr lang="fi-FI" dirty="0"/>
              <a:t>, että siihen voidaan </a:t>
            </a:r>
            <a:r>
              <a:rPr lang="fi-FI" b="1" dirty="0"/>
              <a:t>viitata</a:t>
            </a:r>
            <a:r>
              <a:rPr lang="fi-FI" dirty="0"/>
              <a:t> (tutkimusjulkaisussa).</a:t>
            </a:r>
            <a:endParaRPr lang="fi-FI" b="1" dirty="0"/>
          </a:p>
          <a:p>
            <a:endParaRPr lang="fi-FI" dirty="0"/>
          </a:p>
          <a:p>
            <a:pPr marL="0" indent="0">
              <a:buNone/>
            </a:pPr>
            <a:br>
              <a:rPr lang="fi-FI" dirty="0"/>
            </a:br>
            <a:endParaRPr lang="fi-FI" dirty="0"/>
          </a:p>
        </p:txBody>
      </p:sp>
      <p:sp>
        <p:nvSpPr>
          <p:cNvPr id="4" name="Dian numeron paikkamerkki 3">
            <a:extLst>
              <a:ext uri="{FF2B5EF4-FFF2-40B4-BE49-F238E27FC236}">
                <a16:creationId xmlns:a16="http://schemas.microsoft.com/office/drawing/2014/main" id="{1F744B6E-8BC7-5148-8FC2-1F21B2272F63}"/>
              </a:ext>
            </a:extLst>
          </p:cNvPr>
          <p:cNvSpPr>
            <a:spLocks noGrp="1"/>
          </p:cNvSpPr>
          <p:nvPr>
            <p:ph type="sldNum" sz="quarter" idx="12"/>
          </p:nvPr>
        </p:nvSpPr>
        <p:spPr/>
        <p:txBody>
          <a:bodyPr/>
          <a:lstStyle/>
          <a:p>
            <a:pPr>
              <a:defRPr/>
            </a:pPr>
            <a:fld id="{05B8D4AF-0665-7B44-B9A5-492E7E49DE6C}" type="slidenum">
              <a:rPr lang="en-US" smtClean="0"/>
              <a:pPr>
                <a:defRPr/>
              </a:pPr>
              <a:t>10</a:t>
            </a:fld>
            <a:endParaRPr lang="en-US" dirty="0"/>
          </a:p>
        </p:txBody>
      </p:sp>
    </p:spTree>
    <p:extLst>
      <p:ext uri="{BB962C8B-B14F-4D97-AF65-F5344CB8AC3E}">
        <p14:creationId xmlns:p14="http://schemas.microsoft.com/office/powerpoint/2010/main" val="1260252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54099A-3143-9E47-8668-232ED64D5CA0}"/>
              </a:ext>
            </a:extLst>
          </p:cNvPr>
          <p:cNvSpPr>
            <a:spLocks noGrp="1"/>
          </p:cNvSpPr>
          <p:nvPr>
            <p:ph type="title"/>
          </p:nvPr>
        </p:nvSpPr>
        <p:spPr/>
        <p:txBody>
          <a:bodyPr/>
          <a:lstStyle/>
          <a:p>
            <a:r>
              <a:rPr lang="fi-FI" dirty="0"/>
              <a:t>FAIR ei tarkoita kaiken tiedon avaamista</a:t>
            </a:r>
          </a:p>
        </p:txBody>
      </p:sp>
      <p:sp>
        <p:nvSpPr>
          <p:cNvPr id="4" name="Dian numeron paikkamerkki 3">
            <a:extLst>
              <a:ext uri="{FF2B5EF4-FFF2-40B4-BE49-F238E27FC236}">
                <a16:creationId xmlns:a16="http://schemas.microsoft.com/office/drawing/2014/main" id="{D9E2B39A-5D4D-2F4F-B1D6-A39E089EA294}"/>
              </a:ext>
            </a:extLst>
          </p:cNvPr>
          <p:cNvSpPr>
            <a:spLocks noGrp="1"/>
          </p:cNvSpPr>
          <p:nvPr>
            <p:ph type="sldNum" sz="quarter" idx="12"/>
          </p:nvPr>
        </p:nvSpPr>
        <p:spPr/>
        <p:txBody>
          <a:bodyPr/>
          <a:lstStyle/>
          <a:p>
            <a:pPr>
              <a:defRPr/>
            </a:pPr>
            <a:fld id="{05B8D4AF-0665-7B44-B9A5-492E7E49DE6C}" type="slidenum">
              <a:rPr lang="en-US" smtClean="0"/>
              <a:pPr>
                <a:defRPr/>
              </a:pPr>
              <a:t>11</a:t>
            </a:fld>
            <a:endParaRPr lang="en-US" dirty="0"/>
          </a:p>
        </p:txBody>
      </p:sp>
      <p:sp>
        <p:nvSpPr>
          <p:cNvPr id="5" name="Ellipsi 4">
            <a:extLst>
              <a:ext uri="{FF2B5EF4-FFF2-40B4-BE49-F238E27FC236}">
                <a16:creationId xmlns:a16="http://schemas.microsoft.com/office/drawing/2014/main" id="{ED0D3F25-984B-1A42-9E72-A409758FECEA}"/>
              </a:ext>
            </a:extLst>
          </p:cNvPr>
          <p:cNvSpPr/>
          <p:nvPr/>
        </p:nvSpPr>
        <p:spPr>
          <a:xfrm>
            <a:off x="2183965" y="1917468"/>
            <a:ext cx="1498571" cy="1449186"/>
          </a:xfrm>
          <a:prstGeom prst="ellipse">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7" name="Ellipsi 6">
            <a:extLst>
              <a:ext uri="{FF2B5EF4-FFF2-40B4-BE49-F238E27FC236}">
                <a16:creationId xmlns:a16="http://schemas.microsoft.com/office/drawing/2014/main" id="{7DDD57DA-776C-B14B-ADFD-3B37FF8D16CA}"/>
              </a:ext>
            </a:extLst>
          </p:cNvPr>
          <p:cNvSpPr/>
          <p:nvPr/>
        </p:nvSpPr>
        <p:spPr>
          <a:xfrm>
            <a:off x="651894" y="1917466"/>
            <a:ext cx="1498571" cy="1449187"/>
          </a:xfrm>
          <a:prstGeom prst="ellipse">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9" name="Tekstiruutu 8">
            <a:extLst>
              <a:ext uri="{FF2B5EF4-FFF2-40B4-BE49-F238E27FC236}">
                <a16:creationId xmlns:a16="http://schemas.microsoft.com/office/drawing/2014/main" id="{985F882D-7001-B74C-8909-9FDC05FF180C}"/>
              </a:ext>
            </a:extLst>
          </p:cNvPr>
          <p:cNvSpPr txBox="1"/>
          <p:nvPr/>
        </p:nvSpPr>
        <p:spPr>
          <a:xfrm>
            <a:off x="681645" y="2291378"/>
            <a:ext cx="1486304" cy="491581"/>
          </a:xfrm>
          <a:prstGeom prst="rect">
            <a:avLst/>
          </a:prstGeom>
          <a:noFill/>
        </p:spPr>
        <p:txBody>
          <a:bodyPr wrap="none" rtlCol="0">
            <a:spAutoFit/>
          </a:bodyPr>
          <a:lstStyle/>
          <a:p>
            <a:r>
              <a:rPr lang="fi-FI" dirty="0"/>
              <a:t>Hallinnolliset</a:t>
            </a:r>
          </a:p>
        </p:txBody>
      </p:sp>
      <p:sp>
        <p:nvSpPr>
          <p:cNvPr id="10" name="Tekstiruutu 9">
            <a:extLst>
              <a:ext uri="{FF2B5EF4-FFF2-40B4-BE49-F238E27FC236}">
                <a16:creationId xmlns:a16="http://schemas.microsoft.com/office/drawing/2014/main" id="{DE29E42E-B1A2-7D45-89A6-3DF6D247486D}"/>
              </a:ext>
            </a:extLst>
          </p:cNvPr>
          <p:cNvSpPr txBox="1"/>
          <p:nvPr/>
        </p:nvSpPr>
        <p:spPr>
          <a:xfrm>
            <a:off x="2327562" y="2310939"/>
            <a:ext cx="1197764" cy="369332"/>
          </a:xfrm>
          <a:prstGeom prst="rect">
            <a:avLst/>
          </a:prstGeom>
          <a:noFill/>
        </p:spPr>
        <p:txBody>
          <a:bodyPr wrap="square" rtlCol="0">
            <a:spAutoFit/>
          </a:bodyPr>
          <a:lstStyle/>
          <a:p>
            <a:r>
              <a:rPr lang="fi-FI" dirty="0"/>
              <a:t>Kuvailevat</a:t>
            </a:r>
          </a:p>
        </p:txBody>
      </p:sp>
      <p:sp>
        <p:nvSpPr>
          <p:cNvPr id="11" name="Ellipsi 10">
            <a:extLst>
              <a:ext uri="{FF2B5EF4-FFF2-40B4-BE49-F238E27FC236}">
                <a16:creationId xmlns:a16="http://schemas.microsoft.com/office/drawing/2014/main" id="{67E8274C-1978-9542-A14E-B8327A6969AA}"/>
              </a:ext>
            </a:extLst>
          </p:cNvPr>
          <p:cNvSpPr/>
          <p:nvPr/>
        </p:nvSpPr>
        <p:spPr>
          <a:xfrm>
            <a:off x="1359316" y="2636984"/>
            <a:ext cx="1606266" cy="1449187"/>
          </a:xfrm>
          <a:prstGeom prst="ellipse">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2" name="Tekstiruutu 11">
            <a:extLst>
              <a:ext uri="{FF2B5EF4-FFF2-40B4-BE49-F238E27FC236}">
                <a16:creationId xmlns:a16="http://schemas.microsoft.com/office/drawing/2014/main" id="{726C3CB7-3671-9740-A049-96CD9DBA75B9}"/>
              </a:ext>
            </a:extLst>
          </p:cNvPr>
          <p:cNvSpPr txBox="1"/>
          <p:nvPr/>
        </p:nvSpPr>
        <p:spPr>
          <a:xfrm>
            <a:off x="1363289" y="3358341"/>
            <a:ext cx="1564852" cy="369332"/>
          </a:xfrm>
          <a:prstGeom prst="rect">
            <a:avLst/>
          </a:prstGeom>
          <a:noFill/>
        </p:spPr>
        <p:txBody>
          <a:bodyPr wrap="none" rtlCol="0">
            <a:spAutoFit/>
          </a:bodyPr>
          <a:lstStyle/>
          <a:p>
            <a:r>
              <a:rPr lang="fi-FI" dirty="0"/>
              <a:t>Rakenteelliset</a:t>
            </a:r>
          </a:p>
        </p:txBody>
      </p:sp>
      <p:cxnSp>
        <p:nvCxnSpPr>
          <p:cNvPr id="14" name="Suora yhdysviiva 13">
            <a:extLst>
              <a:ext uri="{FF2B5EF4-FFF2-40B4-BE49-F238E27FC236}">
                <a16:creationId xmlns:a16="http://schemas.microsoft.com/office/drawing/2014/main" id="{F5EBB646-1D87-2344-A1EB-DF15409850B7}"/>
              </a:ext>
            </a:extLst>
          </p:cNvPr>
          <p:cNvCxnSpPr>
            <a:cxnSpLocks/>
          </p:cNvCxnSpPr>
          <p:nvPr/>
        </p:nvCxnSpPr>
        <p:spPr>
          <a:xfrm>
            <a:off x="4272742" y="1679171"/>
            <a:ext cx="0" cy="2635134"/>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kstiruutu 15">
            <a:extLst>
              <a:ext uri="{FF2B5EF4-FFF2-40B4-BE49-F238E27FC236}">
                <a16:creationId xmlns:a16="http://schemas.microsoft.com/office/drawing/2014/main" id="{0DD21111-2AED-8D44-906B-634BD8C05B61}"/>
              </a:ext>
            </a:extLst>
          </p:cNvPr>
          <p:cNvSpPr txBox="1"/>
          <p:nvPr/>
        </p:nvSpPr>
        <p:spPr>
          <a:xfrm>
            <a:off x="981266" y="1041949"/>
            <a:ext cx="2327199" cy="646331"/>
          </a:xfrm>
          <a:prstGeom prst="rect">
            <a:avLst/>
          </a:prstGeom>
          <a:noFill/>
        </p:spPr>
        <p:txBody>
          <a:bodyPr wrap="square" rtlCol="0">
            <a:spAutoFit/>
          </a:bodyPr>
          <a:lstStyle/>
          <a:p>
            <a:r>
              <a:rPr lang="fi-FI" dirty="0"/>
              <a:t>Metatiedot ovat julkisia</a:t>
            </a:r>
          </a:p>
        </p:txBody>
      </p:sp>
      <p:sp>
        <p:nvSpPr>
          <p:cNvPr id="17" name="Tekstiruutu 16">
            <a:extLst>
              <a:ext uri="{FF2B5EF4-FFF2-40B4-BE49-F238E27FC236}">
                <a16:creationId xmlns:a16="http://schemas.microsoft.com/office/drawing/2014/main" id="{4D882FAF-9BFA-DC44-8367-1E01CB415CDB}"/>
              </a:ext>
            </a:extLst>
          </p:cNvPr>
          <p:cNvSpPr txBox="1"/>
          <p:nvPr/>
        </p:nvSpPr>
        <p:spPr>
          <a:xfrm>
            <a:off x="4663441" y="895281"/>
            <a:ext cx="4039984" cy="1477328"/>
          </a:xfrm>
          <a:prstGeom prst="rect">
            <a:avLst/>
          </a:prstGeom>
          <a:noFill/>
        </p:spPr>
        <p:txBody>
          <a:bodyPr wrap="square" rtlCol="0">
            <a:spAutoFit/>
          </a:bodyPr>
          <a:lstStyle/>
          <a:p>
            <a:r>
              <a:rPr lang="fi-FI" dirty="0"/>
              <a:t>Data voi olla julkista, rajoitetusti saatavilla tai kokonaan salattua. </a:t>
            </a:r>
          </a:p>
          <a:p>
            <a:r>
              <a:rPr lang="fi-FI" dirty="0"/>
              <a:t>Käyttöehdot on kuvattu hallinnollisissa metatiedoissa ja koneluettavassa lisenssissä. </a:t>
            </a:r>
          </a:p>
        </p:txBody>
      </p:sp>
      <p:sp>
        <p:nvSpPr>
          <p:cNvPr id="18" name="Pyöristetty suorakulmio 17">
            <a:extLst>
              <a:ext uri="{FF2B5EF4-FFF2-40B4-BE49-F238E27FC236}">
                <a16:creationId xmlns:a16="http://schemas.microsoft.com/office/drawing/2014/main" id="{4432AB2C-89D5-A746-B923-FF5CF75C5982}"/>
              </a:ext>
            </a:extLst>
          </p:cNvPr>
          <p:cNvSpPr/>
          <p:nvPr/>
        </p:nvSpPr>
        <p:spPr>
          <a:xfrm>
            <a:off x="5453149" y="2460567"/>
            <a:ext cx="1878676" cy="1695797"/>
          </a:xfrm>
          <a:prstGeom prst="roundRect">
            <a:avLst/>
          </a:prstGeom>
          <a:solidFill>
            <a:schemeClr val="tx1">
              <a:lumMod val="20000"/>
              <a:lumOff val="80000"/>
            </a:schemeClr>
          </a:solid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9" name="Tekstiruutu 18">
            <a:extLst>
              <a:ext uri="{FF2B5EF4-FFF2-40B4-BE49-F238E27FC236}">
                <a16:creationId xmlns:a16="http://schemas.microsoft.com/office/drawing/2014/main" id="{BF01D94E-D3EF-5F4C-B581-F64E8162321C}"/>
              </a:ext>
            </a:extLst>
          </p:cNvPr>
          <p:cNvSpPr txBox="1"/>
          <p:nvPr/>
        </p:nvSpPr>
        <p:spPr>
          <a:xfrm>
            <a:off x="6051665" y="3025833"/>
            <a:ext cx="644728" cy="369332"/>
          </a:xfrm>
          <a:prstGeom prst="rect">
            <a:avLst/>
          </a:prstGeom>
          <a:noFill/>
        </p:spPr>
        <p:txBody>
          <a:bodyPr wrap="none" rtlCol="0">
            <a:spAutoFit/>
          </a:bodyPr>
          <a:lstStyle/>
          <a:p>
            <a:r>
              <a:rPr lang="fi-FI" dirty="0"/>
              <a:t>Data</a:t>
            </a:r>
          </a:p>
        </p:txBody>
      </p:sp>
      <p:sp>
        <p:nvSpPr>
          <p:cNvPr id="20" name="Nuoli oikealle 19">
            <a:extLst>
              <a:ext uri="{FF2B5EF4-FFF2-40B4-BE49-F238E27FC236}">
                <a16:creationId xmlns:a16="http://schemas.microsoft.com/office/drawing/2014/main" id="{16944735-92B3-784C-ACD7-18EAB3303D6F}"/>
              </a:ext>
            </a:extLst>
          </p:cNvPr>
          <p:cNvSpPr/>
          <p:nvPr/>
        </p:nvSpPr>
        <p:spPr>
          <a:xfrm>
            <a:off x="651892" y="4414058"/>
            <a:ext cx="8117203" cy="448887"/>
          </a:xfrm>
          <a:prstGeom prst="rightArrow">
            <a:avLst>
              <a:gd name="adj1" fmla="val 58148"/>
              <a:gd name="adj2" fmla="val 90741"/>
            </a:avLst>
          </a:prstGeom>
          <a:gradFill>
            <a:gsLst>
              <a:gs pos="0">
                <a:schemeClr val="accent1">
                  <a:lumMod val="5000"/>
                  <a:lumOff val="95000"/>
                </a:schemeClr>
              </a:gs>
              <a:gs pos="87000">
                <a:schemeClr val="accent1">
                  <a:lumMod val="45000"/>
                  <a:lumOff val="55000"/>
                </a:schemeClr>
              </a:gs>
              <a:gs pos="93000">
                <a:schemeClr val="accent1">
                  <a:lumMod val="45000"/>
                  <a:lumOff val="55000"/>
                </a:schemeClr>
              </a:gs>
              <a:gs pos="100000">
                <a:schemeClr val="accent1">
                  <a:lumMod val="30000"/>
                  <a:lumOff val="70000"/>
                </a:schemeClr>
              </a:gs>
            </a:gsLst>
            <a:lin ang="18000000" scaled="0"/>
          </a:gradFill>
          <a:ln>
            <a:noFill/>
            <a:prstDash val="solid"/>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dirty="0">
                <a:solidFill>
                  <a:schemeClr val="tx1"/>
                </a:solidFill>
              </a:rPr>
              <a:t>Julkinen	tieto				Avoin lisenssi / käyttöehdot / rajoitukset </a:t>
            </a:r>
          </a:p>
        </p:txBody>
      </p:sp>
    </p:spTree>
    <p:extLst>
      <p:ext uri="{BB962C8B-B14F-4D97-AF65-F5344CB8AC3E}">
        <p14:creationId xmlns:p14="http://schemas.microsoft.com/office/powerpoint/2010/main" val="1032102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6B4AF78B-7D0C-A54A-9C1C-005625202AF2}"/>
              </a:ext>
            </a:extLst>
          </p:cNvPr>
          <p:cNvSpPr>
            <a:spLocks noGrp="1"/>
          </p:cNvSpPr>
          <p:nvPr>
            <p:ph type="sldNum" sz="quarter" idx="12"/>
          </p:nvPr>
        </p:nvSpPr>
        <p:spPr/>
        <p:txBody>
          <a:bodyPr/>
          <a:lstStyle/>
          <a:p>
            <a:pPr>
              <a:defRPr/>
            </a:pPr>
            <a:fld id="{05B8D4AF-0665-7B44-B9A5-492E7E49DE6C}" type="slidenum">
              <a:rPr lang="en-US" smtClean="0"/>
              <a:pPr>
                <a:defRPr/>
              </a:pPr>
              <a:t>12</a:t>
            </a:fld>
            <a:endParaRPr lang="en-US" dirty="0"/>
          </a:p>
        </p:txBody>
      </p:sp>
      <p:pic>
        <p:nvPicPr>
          <p:cNvPr id="16" name="image2.png">
            <a:extLst>
              <a:ext uri="{FF2B5EF4-FFF2-40B4-BE49-F238E27FC236}">
                <a16:creationId xmlns:a16="http://schemas.microsoft.com/office/drawing/2014/main" id="{878C8150-5A0B-704C-BEC3-244AE5B03711}"/>
              </a:ext>
            </a:extLst>
          </p:cNvPr>
          <p:cNvPicPr/>
          <p:nvPr/>
        </p:nvPicPr>
        <p:blipFill>
          <a:blip r:embed="rId2"/>
          <a:srcRect/>
          <a:stretch>
            <a:fillRect/>
          </a:stretch>
        </p:blipFill>
        <p:spPr>
          <a:xfrm>
            <a:off x="28099" y="-89145"/>
            <a:ext cx="7009619" cy="5363173"/>
          </a:xfrm>
          <a:prstGeom prst="rect">
            <a:avLst/>
          </a:prstGeom>
          <a:ln w="12700">
            <a:solidFill>
              <a:srgbClr val="000000"/>
            </a:solidFill>
            <a:prstDash val="solid"/>
          </a:ln>
        </p:spPr>
      </p:pic>
    </p:spTree>
    <p:extLst>
      <p:ext uri="{BB962C8B-B14F-4D97-AF65-F5344CB8AC3E}">
        <p14:creationId xmlns:p14="http://schemas.microsoft.com/office/powerpoint/2010/main" val="339670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orakulmio 13">
            <a:extLst>
              <a:ext uri="{FF2B5EF4-FFF2-40B4-BE49-F238E27FC236}">
                <a16:creationId xmlns:a16="http://schemas.microsoft.com/office/drawing/2014/main" id="{866DD7D9-BD86-214B-8C32-88E2F178083F}"/>
              </a:ext>
            </a:extLst>
          </p:cNvPr>
          <p:cNvSpPr/>
          <p:nvPr/>
        </p:nvSpPr>
        <p:spPr>
          <a:xfrm>
            <a:off x="1179268" y="1510864"/>
            <a:ext cx="3392716" cy="1807575"/>
          </a:xfrm>
          <a:prstGeom prst="rect">
            <a:avLst/>
          </a:prstGeom>
          <a:solidFill>
            <a:srgbClr val="D0DCED"/>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a:p>
            <a:pPr algn="ctr"/>
            <a:endParaRPr lang="fi-FI" dirty="0"/>
          </a:p>
          <a:p>
            <a:pPr algn="ctr"/>
            <a:endParaRPr lang="fi-FI" dirty="0"/>
          </a:p>
          <a:p>
            <a:pPr algn="ctr"/>
            <a:endParaRPr lang="fi-FI" dirty="0"/>
          </a:p>
          <a:p>
            <a:pPr algn="ctr"/>
            <a:endParaRPr lang="fi-FI" dirty="0"/>
          </a:p>
          <a:p>
            <a:pPr algn="ctr"/>
            <a:r>
              <a:rPr lang="fi-FI" dirty="0">
                <a:solidFill>
                  <a:srgbClr val="006778"/>
                </a:solidFill>
              </a:rPr>
              <a:t>    Dokumentoitavat vaiheet</a:t>
            </a:r>
          </a:p>
        </p:txBody>
      </p:sp>
      <p:sp>
        <p:nvSpPr>
          <p:cNvPr id="2" name="Otsikko 1">
            <a:extLst>
              <a:ext uri="{FF2B5EF4-FFF2-40B4-BE49-F238E27FC236}">
                <a16:creationId xmlns:a16="http://schemas.microsoft.com/office/drawing/2014/main" id="{B986B4AF-3676-2B41-ADF5-71B9067C4195}"/>
              </a:ext>
            </a:extLst>
          </p:cNvPr>
          <p:cNvSpPr>
            <a:spLocks noGrp="1"/>
          </p:cNvSpPr>
          <p:nvPr>
            <p:ph type="title"/>
          </p:nvPr>
        </p:nvSpPr>
        <p:spPr/>
        <p:txBody>
          <a:bodyPr/>
          <a:lstStyle/>
          <a:p>
            <a:r>
              <a:rPr lang="fi-FI" b="0" dirty="0"/>
              <a:t>Toistettavuus; miten arkistoitava</a:t>
            </a:r>
            <a:r>
              <a:rPr lang="fi-FI" b="0" dirty="0">
                <a:solidFill>
                  <a:srgbClr val="006B99"/>
                </a:solidFill>
              </a:rPr>
              <a:t> </a:t>
            </a:r>
            <a:r>
              <a:rPr lang="fi-FI" b="0" dirty="0"/>
              <a:t>tai julkaistava </a:t>
            </a:r>
            <a:r>
              <a:rPr lang="fi-FI" b="0" dirty="0">
                <a:solidFill>
                  <a:schemeClr val="tx2">
                    <a:lumMod val="60000"/>
                    <a:lumOff val="40000"/>
                  </a:schemeClr>
                </a:solidFill>
              </a:rPr>
              <a:t>data valitaan</a:t>
            </a:r>
            <a:r>
              <a:rPr lang="fi-FI" b="0" dirty="0"/>
              <a:t>? </a:t>
            </a:r>
            <a:endParaRPr lang="fi-FI" dirty="0"/>
          </a:p>
        </p:txBody>
      </p:sp>
      <p:sp>
        <p:nvSpPr>
          <p:cNvPr id="4" name="Dian numeron paikkamerkki 3">
            <a:extLst>
              <a:ext uri="{FF2B5EF4-FFF2-40B4-BE49-F238E27FC236}">
                <a16:creationId xmlns:a16="http://schemas.microsoft.com/office/drawing/2014/main" id="{0755A8BC-618F-8941-9100-3267BE40C359}"/>
              </a:ext>
            </a:extLst>
          </p:cNvPr>
          <p:cNvSpPr>
            <a:spLocks noGrp="1"/>
          </p:cNvSpPr>
          <p:nvPr>
            <p:ph type="sldNum" sz="quarter" idx="12"/>
          </p:nvPr>
        </p:nvSpPr>
        <p:spPr/>
        <p:txBody>
          <a:bodyPr/>
          <a:lstStyle/>
          <a:p>
            <a:pPr>
              <a:defRPr/>
            </a:pPr>
            <a:fld id="{05B8D4AF-0665-7B44-B9A5-492E7E49DE6C}" type="slidenum">
              <a:rPr lang="en-US" smtClean="0"/>
              <a:pPr>
                <a:defRPr/>
              </a:pPr>
              <a:t>13</a:t>
            </a:fld>
            <a:endParaRPr lang="en-US" dirty="0"/>
          </a:p>
        </p:txBody>
      </p:sp>
      <p:sp>
        <p:nvSpPr>
          <p:cNvPr id="5" name="Suorakulmio 4">
            <a:extLst>
              <a:ext uri="{FF2B5EF4-FFF2-40B4-BE49-F238E27FC236}">
                <a16:creationId xmlns:a16="http://schemas.microsoft.com/office/drawing/2014/main" id="{1CE3E06D-7C83-9841-9E60-7A326EBCB9AA}"/>
              </a:ext>
            </a:extLst>
          </p:cNvPr>
          <p:cNvSpPr/>
          <p:nvPr/>
        </p:nvSpPr>
        <p:spPr>
          <a:xfrm>
            <a:off x="655881" y="4140570"/>
            <a:ext cx="956789" cy="440575"/>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1000" b="1" dirty="0"/>
              <a:t>Tutkimus-kysymys</a:t>
            </a:r>
          </a:p>
        </p:txBody>
      </p:sp>
      <p:sp>
        <p:nvSpPr>
          <p:cNvPr id="6" name="Suorakulmio 5">
            <a:extLst>
              <a:ext uri="{FF2B5EF4-FFF2-40B4-BE49-F238E27FC236}">
                <a16:creationId xmlns:a16="http://schemas.microsoft.com/office/drawing/2014/main" id="{AF04FAA5-5262-FE4A-B1C7-0C755C99A443}"/>
              </a:ext>
            </a:extLst>
          </p:cNvPr>
          <p:cNvSpPr/>
          <p:nvPr/>
        </p:nvSpPr>
        <p:spPr>
          <a:xfrm>
            <a:off x="655881" y="3611880"/>
            <a:ext cx="956789" cy="349135"/>
          </a:xfrm>
          <a:prstGeom prst="rect">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solidFill>
                  <a:srgbClr val="006B99"/>
                </a:solidFill>
              </a:rPr>
              <a:t>Menetelmä</a:t>
            </a:r>
          </a:p>
        </p:txBody>
      </p:sp>
      <p:cxnSp>
        <p:nvCxnSpPr>
          <p:cNvPr id="9" name="Suora nuoliyhdysviiva 8">
            <a:extLst>
              <a:ext uri="{FF2B5EF4-FFF2-40B4-BE49-F238E27FC236}">
                <a16:creationId xmlns:a16="http://schemas.microsoft.com/office/drawing/2014/main" id="{FA841BD7-9481-E24A-80B8-C34FEABB5B46}"/>
              </a:ext>
            </a:extLst>
          </p:cNvPr>
          <p:cNvCxnSpPr>
            <a:cxnSpLocks/>
            <a:stCxn id="5" idx="0"/>
            <a:endCxn id="6" idx="2"/>
          </p:cNvCxnSpPr>
          <p:nvPr/>
        </p:nvCxnSpPr>
        <p:spPr>
          <a:xfrm flipV="1">
            <a:off x="1134276" y="3961015"/>
            <a:ext cx="0" cy="179555"/>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Suorakulmio 9">
            <a:extLst>
              <a:ext uri="{FF2B5EF4-FFF2-40B4-BE49-F238E27FC236}">
                <a16:creationId xmlns:a16="http://schemas.microsoft.com/office/drawing/2014/main" id="{02F20C4D-2776-2644-B54D-22FBF50BF9C2}"/>
              </a:ext>
            </a:extLst>
          </p:cNvPr>
          <p:cNvSpPr/>
          <p:nvPr/>
        </p:nvSpPr>
        <p:spPr>
          <a:xfrm>
            <a:off x="706034" y="3042734"/>
            <a:ext cx="862012" cy="337705"/>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Tutkimuksen kohde</a:t>
            </a:r>
          </a:p>
        </p:txBody>
      </p:sp>
      <p:cxnSp>
        <p:nvCxnSpPr>
          <p:cNvPr id="12" name="Suora nuoliyhdysviiva 11">
            <a:extLst>
              <a:ext uri="{FF2B5EF4-FFF2-40B4-BE49-F238E27FC236}">
                <a16:creationId xmlns:a16="http://schemas.microsoft.com/office/drawing/2014/main" id="{F6DF4E62-2319-EB41-8D33-22D084A6ABB2}"/>
              </a:ext>
            </a:extLst>
          </p:cNvPr>
          <p:cNvCxnSpPr>
            <a:cxnSpLocks/>
            <a:stCxn id="6" idx="0"/>
            <a:endCxn id="10" idx="2"/>
          </p:cNvCxnSpPr>
          <p:nvPr/>
        </p:nvCxnSpPr>
        <p:spPr>
          <a:xfrm flipV="1">
            <a:off x="1134276" y="3380439"/>
            <a:ext cx="2764" cy="231441"/>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Suorakulmio 16">
            <a:extLst>
              <a:ext uri="{FF2B5EF4-FFF2-40B4-BE49-F238E27FC236}">
                <a16:creationId xmlns:a16="http://schemas.microsoft.com/office/drawing/2014/main" id="{F112A727-41C9-C441-A12D-49B1B7FFDC4F}"/>
              </a:ext>
            </a:extLst>
          </p:cNvPr>
          <p:cNvSpPr/>
          <p:nvPr/>
        </p:nvSpPr>
        <p:spPr>
          <a:xfrm>
            <a:off x="706034" y="2352336"/>
            <a:ext cx="862012" cy="440575"/>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Raakadata</a:t>
            </a:r>
          </a:p>
        </p:txBody>
      </p:sp>
      <p:cxnSp>
        <p:nvCxnSpPr>
          <p:cNvPr id="18" name="Suora nuoliyhdysviiva 17">
            <a:extLst>
              <a:ext uri="{FF2B5EF4-FFF2-40B4-BE49-F238E27FC236}">
                <a16:creationId xmlns:a16="http://schemas.microsoft.com/office/drawing/2014/main" id="{D47DC008-C3A2-ED4A-9B14-217F3784B69D}"/>
              </a:ext>
            </a:extLst>
          </p:cNvPr>
          <p:cNvCxnSpPr>
            <a:cxnSpLocks/>
            <a:stCxn id="10" idx="0"/>
            <a:endCxn id="17" idx="2"/>
          </p:cNvCxnSpPr>
          <p:nvPr/>
        </p:nvCxnSpPr>
        <p:spPr>
          <a:xfrm flipV="1">
            <a:off x="1137040" y="2792911"/>
            <a:ext cx="0" cy="249823"/>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Suorakulmio 20">
            <a:extLst>
              <a:ext uri="{FF2B5EF4-FFF2-40B4-BE49-F238E27FC236}">
                <a16:creationId xmlns:a16="http://schemas.microsoft.com/office/drawing/2014/main" id="{F1BD0E3E-F187-9946-AC03-E9E38DA03556}"/>
              </a:ext>
            </a:extLst>
          </p:cNvPr>
          <p:cNvSpPr/>
          <p:nvPr/>
        </p:nvSpPr>
        <p:spPr>
          <a:xfrm>
            <a:off x="1962573" y="2361990"/>
            <a:ext cx="816920" cy="426930"/>
          </a:xfrm>
          <a:prstGeom prst="rect">
            <a:avLst/>
          </a:prstGeom>
          <a:solidFill>
            <a:srgbClr val="92D050"/>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Työdata</a:t>
            </a:r>
          </a:p>
        </p:txBody>
      </p:sp>
      <p:cxnSp>
        <p:nvCxnSpPr>
          <p:cNvPr id="23" name="Suora nuoliyhdysviiva 22">
            <a:extLst>
              <a:ext uri="{FF2B5EF4-FFF2-40B4-BE49-F238E27FC236}">
                <a16:creationId xmlns:a16="http://schemas.microsoft.com/office/drawing/2014/main" id="{BF3E8A4B-331D-344D-9A51-8085A108AFE4}"/>
              </a:ext>
            </a:extLst>
          </p:cNvPr>
          <p:cNvCxnSpPr>
            <a:cxnSpLocks/>
            <a:stCxn id="17" idx="3"/>
            <a:endCxn id="21" idx="1"/>
          </p:cNvCxnSpPr>
          <p:nvPr/>
        </p:nvCxnSpPr>
        <p:spPr>
          <a:xfrm>
            <a:off x="1568046" y="2572624"/>
            <a:ext cx="394527" cy="2831"/>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uora nuoliyhdysviiva 28">
            <a:extLst>
              <a:ext uri="{FF2B5EF4-FFF2-40B4-BE49-F238E27FC236}">
                <a16:creationId xmlns:a16="http://schemas.microsoft.com/office/drawing/2014/main" id="{C128DE36-13E8-FF4C-8283-FC291B70EDE2}"/>
              </a:ext>
            </a:extLst>
          </p:cNvPr>
          <p:cNvCxnSpPr>
            <a:cxnSpLocks/>
          </p:cNvCxnSpPr>
          <p:nvPr/>
        </p:nvCxnSpPr>
        <p:spPr>
          <a:xfrm flipV="1">
            <a:off x="1746504" y="1956816"/>
            <a:ext cx="0" cy="613651"/>
          </a:xfrm>
          <a:prstGeom prst="straightConnector1">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Suorakulmio 30">
            <a:extLst>
              <a:ext uri="{FF2B5EF4-FFF2-40B4-BE49-F238E27FC236}">
                <a16:creationId xmlns:a16="http://schemas.microsoft.com/office/drawing/2014/main" id="{A330C9EE-EE8C-844B-8B54-8D1271387DE7}"/>
              </a:ext>
            </a:extLst>
          </p:cNvPr>
          <p:cNvSpPr/>
          <p:nvPr/>
        </p:nvSpPr>
        <p:spPr>
          <a:xfrm>
            <a:off x="1340781" y="1639614"/>
            <a:ext cx="816926" cy="337705"/>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Aineiston muokkaus</a:t>
            </a:r>
          </a:p>
        </p:txBody>
      </p:sp>
      <p:cxnSp>
        <p:nvCxnSpPr>
          <p:cNvPr id="32" name="Suora nuoliyhdysviiva 31">
            <a:extLst>
              <a:ext uri="{FF2B5EF4-FFF2-40B4-BE49-F238E27FC236}">
                <a16:creationId xmlns:a16="http://schemas.microsoft.com/office/drawing/2014/main" id="{C1FE33A9-B6F2-FD41-B9C2-3F049A0E5E4E}"/>
              </a:ext>
            </a:extLst>
          </p:cNvPr>
          <p:cNvCxnSpPr>
            <a:cxnSpLocks/>
          </p:cNvCxnSpPr>
          <p:nvPr/>
        </p:nvCxnSpPr>
        <p:spPr>
          <a:xfrm>
            <a:off x="2779499" y="2576563"/>
            <a:ext cx="377890" cy="4988"/>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Suorakulmio 32">
            <a:extLst>
              <a:ext uri="{FF2B5EF4-FFF2-40B4-BE49-F238E27FC236}">
                <a16:creationId xmlns:a16="http://schemas.microsoft.com/office/drawing/2014/main" id="{C7D9D4C0-6ECC-F545-8661-EEC2C32744A9}"/>
              </a:ext>
            </a:extLst>
          </p:cNvPr>
          <p:cNvSpPr/>
          <p:nvPr/>
        </p:nvSpPr>
        <p:spPr>
          <a:xfrm>
            <a:off x="3166533" y="2358942"/>
            <a:ext cx="816920" cy="426930"/>
          </a:xfrm>
          <a:prstGeom prst="rect">
            <a:avLst/>
          </a:prstGeom>
          <a:solidFill>
            <a:srgbClr val="00B0F0"/>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Datatuotos</a:t>
            </a:r>
          </a:p>
        </p:txBody>
      </p:sp>
      <p:sp>
        <p:nvSpPr>
          <p:cNvPr id="34" name="Suorakulmio 33">
            <a:extLst>
              <a:ext uri="{FF2B5EF4-FFF2-40B4-BE49-F238E27FC236}">
                <a16:creationId xmlns:a16="http://schemas.microsoft.com/office/drawing/2014/main" id="{FEEE72D7-2EEA-B041-B2BF-BACE6A16C7A4}"/>
              </a:ext>
            </a:extLst>
          </p:cNvPr>
          <p:cNvSpPr/>
          <p:nvPr/>
        </p:nvSpPr>
        <p:spPr>
          <a:xfrm>
            <a:off x="2572173" y="1645710"/>
            <a:ext cx="816926" cy="337705"/>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Analyysi</a:t>
            </a:r>
          </a:p>
        </p:txBody>
      </p:sp>
      <p:cxnSp>
        <p:nvCxnSpPr>
          <p:cNvPr id="35" name="Suora nuoliyhdysviiva 34">
            <a:extLst>
              <a:ext uri="{FF2B5EF4-FFF2-40B4-BE49-F238E27FC236}">
                <a16:creationId xmlns:a16="http://schemas.microsoft.com/office/drawing/2014/main" id="{7F4EA177-1DE9-0445-8914-F0A5A319C435}"/>
              </a:ext>
            </a:extLst>
          </p:cNvPr>
          <p:cNvCxnSpPr>
            <a:cxnSpLocks/>
          </p:cNvCxnSpPr>
          <p:nvPr/>
        </p:nvCxnSpPr>
        <p:spPr>
          <a:xfrm flipV="1">
            <a:off x="2977896" y="1972057"/>
            <a:ext cx="0" cy="598410"/>
          </a:xfrm>
          <a:prstGeom prst="straightConnector1">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uora nuoliyhdysviiva 36">
            <a:extLst>
              <a:ext uri="{FF2B5EF4-FFF2-40B4-BE49-F238E27FC236}">
                <a16:creationId xmlns:a16="http://schemas.microsoft.com/office/drawing/2014/main" id="{17395ABD-9693-6E4F-9AC2-697EB7C6A204}"/>
              </a:ext>
            </a:extLst>
          </p:cNvPr>
          <p:cNvCxnSpPr>
            <a:cxnSpLocks/>
          </p:cNvCxnSpPr>
          <p:nvPr/>
        </p:nvCxnSpPr>
        <p:spPr>
          <a:xfrm flipV="1">
            <a:off x="4001741" y="1937641"/>
            <a:ext cx="975658" cy="639339"/>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uora nuoliyhdysviiva 39">
            <a:extLst>
              <a:ext uri="{FF2B5EF4-FFF2-40B4-BE49-F238E27FC236}">
                <a16:creationId xmlns:a16="http://schemas.microsoft.com/office/drawing/2014/main" id="{17EDED10-5A8F-1E4E-86A0-B24D02660DC1}"/>
              </a:ext>
            </a:extLst>
          </p:cNvPr>
          <p:cNvCxnSpPr>
            <a:cxnSpLocks/>
          </p:cNvCxnSpPr>
          <p:nvPr/>
        </p:nvCxnSpPr>
        <p:spPr>
          <a:xfrm>
            <a:off x="4001828" y="2585763"/>
            <a:ext cx="975571" cy="9144"/>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uora nuoliyhdysviiva 43">
            <a:extLst>
              <a:ext uri="{FF2B5EF4-FFF2-40B4-BE49-F238E27FC236}">
                <a16:creationId xmlns:a16="http://schemas.microsoft.com/office/drawing/2014/main" id="{0643B2BE-F0E7-6B4A-8727-5A5F9D001390}"/>
              </a:ext>
            </a:extLst>
          </p:cNvPr>
          <p:cNvCxnSpPr>
            <a:cxnSpLocks/>
          </p:cNvCxnSpPr>
          <p:nvPr/>
        </p:nvCxnSpPr>
        <p:spPr>
          <a:xfrm>
            <a:off x="3983453" y="2581551"/>
            <a:ext cx="993946" cy="566718"/>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49" name="Suorakulmio 48">
            <a:extLst>
              <a:ext uri="{FF2B5EF4-FFF2-40B4-BE49-F238E27FC236}">
                <a16:creationId xmlns:a16="http://schemas.microsoft.com/office/drawing/2014/main" id="{EE227298-B774-4F4F-9EA1-AF1594F8A262}"/>
              </a:ext>
            </a:extLst>
          </p:cNvPr>
          <p:cNvSpPr/>
          <p:nvPr/>
        </p:nvSpPr>
        <p:spPr>
          <a:xfrm>
            <a:off x="5001429" y="1743246"/>
            <a:ext cx="816920" cy="42693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Kuvat</a:t>
            </a:r>
          </a:p>
        </p:txBody>
      </p:sp>
      <p:sp>
        <p:nvSpPr>
          <p:cNvPr id="50" name="Suorakulmio 49">
            <a:extLst>
              <a:ext uri="{FF2B5EF4-FFF2-40B4-BE49-F238E27FC236}">
                <a16:creationId xmlns:a16="http://schemas.microsoft.com/office/drawing/2014/main" id="{AE67C756-EE7A-0846-9509-05A22416C226}"/>
              </a:ext>
            </a:extLst>
          </p:cNvPr>
          <p:cNvSpPr/>
          <p:nvPr/>
        </p:nvSpPr>
        <p:spPr>
          <a:xfrm>
            <a:off x="4998381" y="2380278"/>
            <a:ext cx="816920" cy="42693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Taulukot</a:t>
            </a:r>
          </a:p>
        </p:txBody>
      </p:sp>
      <p:sp>
        <p:nvSpPr>
          <p:cNvPr id="51" name="Suorakulmio 50">
            <a:extLst>
              <a:ext uri="{FF2B5EF4-FFF2-40B4-BE49-F238E27FC236}">
                <a16:creationId xmlns:a16="http://schemas.microsoft.com/office/drawing/2014/main" id="{F57C6AAB-7C34-CF4C-BFEF-9185F82A1B81}"/>
              </a:ext>
            </a:extLst>
          </p:cNvPr>
          <p:cNvSpPr/>
          <p:nvPr/>
        </p:nvSpPr>
        <p:spPr>
          <a:xfrm>
            <a:off x="4998381" y="2974638"/>
            <a:ext cx="816920" cy="42693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Yhteenvedot</a:t>
            </a:r>
          </a:p>
        </p:txBody>
      </p:sp>
      <p:sp>
        <p:nvSpPr>
          <p:cNvPr id="52" name="Suorakulmio 51">
            <a:extLst>
              <a:ext uri="{FF2B5EF4-FFF2-40B4-BE49-F238E27FC236}">
                <a16:creationId xmlns:a16="http://schemas.microsoft.com/office/drawing/2014/main" id="{0211C51E-0C7E-2546-8A62-B8DDCADCFF67}"/>
              </a:ext>
            </a:extLst>
          </p:cNvPr>
          <p:cNvSpPr/>
          <p:nvPr/>
        </p:nvSpPr>
        <p:spPr>
          <a:xfrm>
            <a:off x="6440085" y="2377230"/>
            <a:ext cx="816920" cy="42693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Tutkimus-julkaisu</a:t>
            </a:r>
          </a:p>
        </p:txBody>
      </p:sp>
      <p:cxnSp>
        <p:nvCxnSpPr>
          <p:cNvPr id="53" name="Suora nuoliyhdysviiva 52">
            <a:extLst>
              <a:ext uri="{FF2B5EF4-FFF2-40B4-BE49-F238E27FC236}">
                <a16:creationId xmlns:a16="http://schemas.microsoft.com/office/drawing/2014/main" id="{49B04DE7-8947-A948-A4A8-51860C7AEA3B}"/>
              </a:ext>
            </a:extLst>
          </p:cNvPr>
          <p:cNvCxnSpPr>
            <a:cxnSpLocks/>
            <a:stCxn id="50" idx="3"/>
            <a:endCxn id="52" idx="1"/>
          </p:cNvCxnSpPr>
          <p:nvPr/>
        </p:nvCxnSpPr>
        <p:spPr>
          <a:xfrm flipV="1">
            <a:off x="5815301" y="2590695"/>
            <a:ext cx="624784" cy="3048"/>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uora nuoliyhdysviiva 55">
            <a:extLst>
              <a:ext uri="{FF2B5EF4-FFF2-40B4-BE49-F238E27FC236}">
                <a16:creationId xmlns:a16="http://schemas.microsoft.com/office/drawing/2014/main" id="{7F54B169-37CC-7543-BA5B-972BE835095E}"/>
              </a:ext>
            </a:extLst>
          </p:cNvPr>
          <p:cNvCxnSpPr>
            <a:cxnSpLocks/>
            <a:stCxn id="49" idx="3"/>
            <a:endCxn id="52" idx="1"/>
          </p:cNvCxnSpPr>
          <p:nvPr/>
        </p:nvCxnSpPr>
        <p:spPr>
          <a:xfrm>
            <a:off x="5818349" y="1956711"/>
            <a:ext cx="621736" cy="633984"/>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uora nuoliyhdysviiva 58">
            <a:extLst>
              <a:ext uri="{FF2B5EF4-FFF2-40B4-BE49-F238E27FC236}">
                <a16:creationId xmlns:a16="http://schemas.microsoft.com/office/drawing/2014/main" id="{BE39FAEB-C814-3B4E-9EF1-6524F00D9585}"/>
              </a:ext>
            </a:extLst>
          </p:cNvPr>
          <p:cNvCxnSpPr>
            <a:cxnSpLocks/>
            <a:stCxn id="51" idx="3"/>
            <a:endCxn id="52" idx="1"/>
          </p:cNvCxnSpPr>
          <p:nvPr/>
        </p:nvCxnSpPr>
        <p:spPr>
          <a:xfrm flipV="1">
            <a:off x="5815301" y="2590695"/>
            <a:ext cx="624784" cy="597408"/>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63" name="Suorakulmio 62">
            <a:extLst>
              <a:ext uri="{FF2B5EF4-FFF2-40B4-BE49-F238E27FC236}">
                <a16:creationId xmlns:a16="http://schemas.microsoft.com/office/drawing/2014/main" id="{0DA66BC4-9B70-5841-AD5A-6238F04FD837}"/>
              </a:ext>
            </a:extLst>
          </p:cNvPr>
          <p:cNvSpPr/>
          <p:nvPr/>
        </p:nvSpPr>
        <p:spPr>
          <a:xfrm>
            <a:off x="6446181" y="3166974"/>
            <a:ext cx="816920" cy="42693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Teksti</a:t>
            </a:r>
          </a:p>
        </p:txBody>
      </p:sp>
      <p:cxnSp>
        <p:nvCxnSpPr>
          <p:cNvPr id="64" name="Suora nuoliyhdysviiva 63">
            <a:extLst>
              <a:ext uri="{FF2B5EF4-FFF2-40B4-BE49-F238E27FC236}">
                <a16:creationId xmlns:a16="http://schemas.microsoft.com/office/drawing/2014/main" id="{CFF7DC70-9B6E-6D4C-97A7-C8F33B1E66EE}"/>
              </a:ext>
            </a:extLst>
          </p:cNvPr>
          <p:cNvCxnSpPr>
            <a:cxnSpLocks/>
            <a:stCxn id="63" idx="0"/>
            <a:endCxn id="52" idx="2"/>
          </p:cNvCxnSpPr>
          <p:nvPr/>
        </p:nvCxnSpPr>
        <p:spPr>
          <a:xfrm flipH="1" flipV="1">
            <a:off x="6848545" y="2804160"/>
            <a:ext cx="6096" cy="362814"/>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uora nuoliyhdysviiva 69">
            <a:extLst>
              <a:ext uri="{FF2B5EF4-FFF2-40B4-BE49-F238E27FC236}">
                <a16:creationId xmlns:a16="http://schemas.microsoft.com/office/drawing/2014/main" id="{BC43BD8C-3626-CF43-9B19-7A100E33449F}"/>
              </a:ext>
            </a:extLst>
          </p:cNvPr>
          <p:cNvCxnSpPr/>
          <p:nvPr/>
        </p:nvCxnSpPr>
        <p:spPr>
          <a:xfrm flipH="1">
            <a:off x="1655064" y="4242816"/>
            <a:ext cx="5193481" cy="0"/>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uora nuoliyhdysviiva 70">
            <a:extLst>
              <a:ext uri="{FF2B5EF4-FFF2-40B4-BE49-F238E27FC236}">
                <a16:creationId xmlns:a16="http://schemas.microsoft.com/office/drawing/2014/main" id="{4B74C942-05F2-F24A-A4D9-C2F6C3D82E79}"/>
              </a:ext>
            </a:extLst>
          </p:cNvPr>
          <p:cNvCxnSpPr>
            <a:cxnSpLocks/>
          </p:cNvCxnSpPr>
          <p:nvPr/>
        </p:nvCxnSpPr>
        <p:spPr>
          <a:xfrm flipV="1">
            <a:off x="1176220" y="1189884"/>
            <a:ext cx="5489756" cy="6774"/>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77" name="Tekstiruutu 76">
            <a:extLst>
              <a:ext uri="{FF2B5EF4-FFF2-40B4-BE49-F238E27FC236}">
                <a16:creationId xmlns:a16="http://schemas.microsoft.com/office/drawing/2014/main" id="{24FA5178-242F-0047-BD3D-8A3B43A6F731}"/>
              </a:ext>
            </a:extLst>
          </p:cNvPr>
          <p:cNvSpPr txBox="1"/>
          <p:nvPr/>
        </p:nvSpPr>
        <p:spPr>
          <a:xfrm>
            <a:off x="6327647" y="3949377"/>
            <a:ext cx="2843785" cy="369332"/>
          </a:xfrm>
          <a:prstGeom prst="rect">
            <a:avLst/>
          </a:prstGeom>
          <a:noFill/>
        </p:spPr>
        <p:txBody>
          <a:bodyPr wrap="square" rtlCol="0">
            <a:spAutoFit/>
          </a:bodyPr>
          <a:lstStyle/>
          <a:p>
            <a:r>
              <a:rPr lang="fi-FI" dirty="0"/>
              <a:t>Lukija  – datan hyödyntäjä</a:t>
            </a:r>
          </a:p>
        </p:txBody>
      </p:sp>
      <p:sp>
        <p:nvSpPr>
          <p:cNvPr id="78" name="Tekstiruutu 77">
            <a:extLst>
              <a:ext uri="{FF2B5EF4-FFF2-40B4-BE49-F238E27FC236}">
                <a16:creationId xmlns:a16="http://schemas.microsoft.com/office/drawing/2014/main" id="{FDB26F4E-6AC4-C446-B8DE-39F53344961C}"/>
              </a:ext>
            </a:extLst>
          </p:cNvPr>
          <p:cNvSpPr txBox="1"/>
          <p:nvPr/>
        </p:nvSpPr>
        <p:spPr>
          <a:xfrm>
            <a:off x="1103375" y="892233"/>
            <a:ext cx="2898366" cy="369332"/>
          </a:xfrm>
          <a:prstGeom prst="rect">
            <a:avLst/>
          </a:prstGeom>
          <a:noFill/>
        </p:spPr>
        <p:txBody>
          <a:bodyPr wrap="square" rtlCol="0">
            <a:spAutoFit/>
          </a:bodyPr>
          <a:lstStyle/>
          <a:p>
            <a:r>
              <a:rPr lang="fi-FI" dirty="0"/>
              <a:t>Kirjoittaja - datan tuottaja</a:t>
            </a:r>
          </a:p>
        </p:txBody>
      </p:sp>
      <p:sp>
        <p:nvSpPr>
          <p:cNvPr id="79" name="Ellipsi 78">
            <a:extLst>
              <a:ext uri="{FF2B5EF4-FFF2-40B4-BE49-F238E27FC236}">
                <a16:creationId xmlns:a16="http://schemas.microsoft.com/office/drawing/2014/main" id="{62B452E3-58CC-DF4D-9FAF-C208728F7F46}"/>
              </a:ext>
            </a:extLst>
          </p:cNvPr>
          <p:cNvSpPr/>
          <p:nvPr/>
        </p:nvSpPr>
        <p:spPr>
          <a:xfrm>
            <a:off x="1014984" y="908859"/>
            <a:ext cx="1234440" cy="360495"/>
          </a:xfrm>
          <a:prstGeom prst="ellipse">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80" name="Ellipsi 79">
            <a:extLst>
              <a:ext uri="{FF2B5EF4-FFF2-40B4-BE49-F238E27FC236}">
                <a16:creationId xmlns:a16="http://schemas.microsoft.com/office/drawing/2014/main" id="{36F3E3B5-8B95-A445-859D-BF848C0EEF3F}"/>
              </a:ext>
            </a:extLst>
          </p:cNvPr>
          <p:cNvSpPr/>
          <p:nvPr/>
        </p:nvSpPr>
        <p:spPr>
          <a:xfrm>
            <a:off x="6126481" y="3972825"/>
            <a:ext cx="1090210" cy="360495"/>
          </a:xfrm>
          <a:prstGeom prst="ellipse">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90" name="Suorakulmio 89">
            <a:extLst>
              <a:ext uri="{FF2B5EF4-FFF2-40B4-BE49-F238E27FC236}">
                <a16:creationId xmlns:a16="http://schemas.microsoft.com/office/drawing/2014/main" id="{11B24C4C-9589-7C41-AE6E-8418DE6C4B44}"/>
              </a:ext>
            </a:extLst>
          </p:cNvPr>
          <p:cNvSpPr/>
          <p:nvPr/>
        </p:nvSpPr>
        <p:spPr>
          <a:xfrm>
            <a:off x="6427893" y="1432350"/>
            <a:ext cx="829112" cy="505291"/>
          </a:xfrm>
          <a:prstGeom prst="rect">
            <a:avLst/>
          </a:prstGeom>
          <a:solidFill>
            <a:schemeClr val="tx2">
              <a:lumMod val="20000"/>
              <a:lumOff val="80000"/>
            </a:schemeClr>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i-FI" sz="1200" b="1" dirty="0"/>
              <a:t>Data-julkaisu</a:t>
            </a:r>
          </a:p>
        </p:txBody>
      </p:sp>
      <p:sp>
        <p:nvSpPr>
          <p:cNvPr id="91" name="Nuoli oikealle 90">
            <a:extLst>
              <a:ext uri="{FF2B5EF4-FFF2-40B4-BE49-F238E27FC236}">
                <a16:creationId xmlns:a16="http://schemas.microsoft.com/office/drawing/2014/main" id="{7B2FCBB1-2B87-1B4E-8A02-A5E6225234B4}"/>
              </a:ext>
            </a:extLst>
          </p:cNvPr>
          <p:cNvSpPr/>
          <p:nvPr/>
        </p:nvSpPr>
        <p:spPr>
          <a:xfrm>
            <a:off x="4562840" y="1444777"/>
            <a:ext cx="1819671" cy="261109"/>
          </a:xfrm>
          <a:prstGeom prst="rightArrow">
            <a:avLst/>
          </a:prstGeom>
          <a:solidFill>
            <a:srgbClr val="D0DCED"/>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cxnSp>
        <p:nvCxnSpPr>
          <p:cNvPr id="13" name="Suora nuoliyhdysviiva 12">
            <a:extLst>
              <a:ext uri="{FF2B5EF4-FFF2-40B4-BE49-F238E27FC236}">
                <a16:creationId xmlns:a16="http://schemas.microsoft.com/office/drawing/2014/main" id="{0F2E3638-A617-4A4D-868F-D7CE00F64700}"/>
              </a:ext>
            </a:extLst>
          </p:cNvPr>
          <p:cNvCxnSpPr>
            <a:cxnSpLocks/>
            <a:stCxn id="90" idx="2"/>
            <a:endCxn id="52" idx="0"/>
          </p:cNvCxnSpPr>
          <p:nvPr/>
        </p:nvCxnSpPr>
        <p:spPr>
          <a:xfrm>
            <a:off x="6842449" y="1937641"/>
            <a:ext cx="6096" cy="439589"/>
          </a:xfrm>
          <a:prstGeom prst="straightConnector1">
            <a:avLst/>
          </a:prstGeom>
          <a:ln w="9525">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6737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5687CA-2A4B-A946-A68C-276FF3372FAE}"/>
              </a:ext>
            </a:extLst>
          </p:cNvPr>
          <p:cNvSpPr>
            <a:spLocks noGrp="1"/>
          </p:cNvSpPr>
          <p:nvPr>
            <p:ph type="title"/>
          </p:nvPr>
        </p:nvSpPr>
        <p:spPr/>
        <p:txBody>
          <a:bodyPr/>
          <a:lstStyle/>
          <a:p>
            <a:r>
              <a:rPr lang="fi-FI" dirty="0"/>
              <a:t>Toistettavuuden kysymyslista:</a:t>
            </a:r>
          </a:p>
        </p:txBody>
      </p:sp>
      <p:sp>
        <p:nvSpPr>
          <p:cNvPr id="3" name="Sisällön paikkamerkki 2">
            <a:extLst>
              <a:ext uri="{FF2B5EF4-FFF2-40B4-BE49-F238E27FC236}">
                <a16:creationId xmlns:a16="http://schemas.microsoft.com/office/drawing/2014/main" id="{E674C582-1767-7343-ADD7-F6C4BC3C670C}"/>
              </a:ext>
            </a:extLst>
          </p:cNvPr>
          <p:cNvSpPr>
            <a:spLocks noGrp="1"/>
          </p:cNvSpPr>
          <p:nvPr>
            <p:ph idx="1"/>
          </p:nvPr>
        </p:nvSpPr>
        <p:spPr>
          <a:xfrm>
            <a:off x="457201" y="919909"/>
            <a:ext cx="7123175" cy="3525037"/>
          </a:xfrm>
        </p:spPr>
        <p:txBody>
          <a:bodyPr/>
          <a:lstStyle/>
          <a:p>
            <a:pPr marL="228600" indent="-228600">
              <a:buFont typeface="+mj-lt"/>
              <a:buAutoNum type="arabicPeriod"/>
            </a:pPr>
            <a:r>
              <a:rPr lang="fi-FI" sz="1200" dirty="0">
                <a:latin typeface="Arial" panose="020B0604020202020204" pitchFamily="34" charset="0"/>
                <a:cs typeface="Arial" panose="020B0604020202020204" pitchFamily="34" charset="0"/>
              </a:rPr>
              <a:t>Onko koko aineistojen </a:t>
            </a:r>
            <a:r>
              <a:rPr lang="fi-FI" sz="1200" dirty="0">
                <a:solidFill>
                  <a:schemeClr val="tx2">
                    <a:lumMod val="60000"/>
                    <a:lumOff val="40000"/>
                  </a:schemeClr>
                </a:solidFill>
                <a:latin typeface="Arial" panose="020B0604020202020204" pitchFamily="34" charset="0"/>
                <a:cs typeface="Arial" panose="020B0604020202020204" pitchFamily="34" charset="0"/>
              </a:rPr>
              <a:t>käsittelyprosessi läpinäkyvä</a:t>
            </a:r>
            <a:r>
              <a:rPr lang="fi-FI" sz="1200" dirty="0">
                <a:latin typeface="Arial" panose="020B0604020202020204" pitchFamily="34" charset="0"/>
                <a:cs typeface="Arial" panose="020B0604020202020204" pitchFamily="34" charset="0"/>
              </a:rPr>
              <a:t>?</a:t>
            </a:r>
          </a:p>
          <a:p>
            <a:pPr marL="228600" indent="-228600">
              <a:buFont typeface="+mj-lt"/>
              <a:buAutoNum type="arabicPeriod"/>
            </a:pPr>
            <a:r>
              <a:rPr lang="fi-FI" sz="1200" dirty="0">
                <a:latin typeface="Arial" panose="020B0604020202020204" pitchFamily="34" charset="0"/>
                <a:cs typeface="Arial" panose="020B0604020202020204" pitchFamily="34" charset="0"/>
              </a:rPr>
              <a:t>Mitkä osat aineiston keruussa ja käsittelyssä on tehty ”käsin”? Ovatko nämä osat dokumentoitu järjestelmällisesti? =&gt; </a:t>
            </a:r>
            <a:r>
              <a:rPr lang="fi-FI" sz="1200" dirty="0">
                <a:solidFill>
                  <a:schemeClr val="tx2">
                    <a:lumMod val="60000"/>
                    <a:lumOff val="40000"/>
                  </a:schemeClr>
                </a:solidFill>
                <a:latin typeface="Arial" panose="020B0604020202020204" pitchFamily="34" charset="0"/>
                <a:cs typeface="Arial" panose="020B0604020202020204" pitchFamily="34" charset="0"/>
              </a:rPr>
              <a:t>Vastaako dokumentaatio todellisuutta</a:t>
            </a:r>
            <a:r>
              <a:rPr lang="fi-FI" sz="1200" dirty="0">
                <a:latin typeface="Arial" panose="020B0604020202020204" pitchFamily="34" charset="0"/>
                <a:cs typeface="Arial" panose="020B0604020202020204" pitchFamily="34" charset="0"/>
              </a:rPr>
              <a:t>?</a:t>
            </a:r>
          </a:p>
          <a:p>
            <a:pPr marL="228600" indent="-228600">
              <a:buFont typeface="+mj-lt"/>
              <a:buAutoNum type="arabicPeriod"/>
            </a:pPr>
            <a:r>
              <a:rPr lang="fi-FI" sz="1200" dirty="0">
                <a:latin typeface="Arial" panose="020B0604020202020204" pitchFamily="34" charset="0"/>
                <a:cs typeface="Arial" panose="020B0604020202020204" pitchFamily="34" charset="0"/>
              </a:rPr>
              <a:t>Onko mahdollisimman moni kohta datan prosessoinnissa </a:t>
            </a:r>
            <a:r>
              <a:rPr lang="fi-FI" sz="1200" dirty="0">
                <a:solidFill>
                  <a:schemeClr val="tx2">
                    <a:lumMod val="60000"/>
                    <a:lumOff val="40000"/>
                  </a:schemeClr>
                </a:solidFill>
                <a:latin typeface="Arial" panose="020B0604020202020204" pitchFamily="34" charset="0"/>
                <a:cs typeface="Arial" panose="020B0604020202020204" pitchFamily="34" charset="0"/>
              </a:rPr>
              <a:t>automatisoitu </a:t>
            </a:r>
            <a:r>
              <a:rPr lang="fi-FI" sz="1200" dirty="0">
                <a:latin typeface="Arial" panose="020B0604020202020204" pitchFamily="34" charset="0"/>
                <a:cs typeface="Arial" panose="020B0604020202020204" pitchFamily="34" charset="0"/>
              </a:rPr>
              <a:t>(esim. koodaamalla)?</a:t>
            </a:r>
          </a:p>
          <a:p>
            <a:pPr marL="228600" indent="-228600">
              <a:buFont typeface="+mj-lt"/>
              <a:buAutoNum type="arabicPeriod"/>
            </a:pPr>
            <a:r>
              <a:rPr lang="fi-FI" sz="1200" dirty="0">
                <a:latin typeface="Arial" panose="020B0604020202020204" pitchFamily="34" charset="0"/>
                <a:cs typeface="Arial" panose="020B0604020202020204" pitchFamily="34" charset="0"/>
              </a:rPr>
              <a:t>Onko aineisto ja muut tuotokset </a:t>
            </a:r>
            <a:r>
              <a:rPr lang="fi-FI" sz="1200" dirty="0">
                <a:solidFill>
                  <a:schemeClr val="tx2">
                    <a:lumMod val="60000"/>
                    <a:lumOff val="40000"/>
                  </a:schemeClr>
                </a:solidFill>
                <a:latin typeface="Arial" panose="020B0604020202020204" pitchFamily="34" charset="0"/>
                <a:cs typeface="Arial" panose="020B0604020202020204" pitchFamily="34" charset="0"/>
              </a:rPr>
              <a:t>versioitu</a:t>
            </a:r>
            <a:r>
              <a:rPr lang="fi-FI" sz="1200" dirty="0">
                <a:latin typeface="Arial" panose="020B0604020202020204" pitchFamily="34" charset="0"/>
                <a:cs typeface="Arial" panose="020B0604020202020204" pitchFamily="34" charset="0"/>
              </a:rPr>
              <a:t>?</a:t>
            </a:r>
          </a:p>
          <a:p>
            <a:pPr marL="228600" indent="-228600">
              <a:buFont typeface="+mj-lt"/>
              <a:buAutoNum type="arabicPeriod"/>
            </a:pPr>
            <a:r>
              <a:rPr lang="fi-FI" sz="1200" dirty="0">
                <a:latin typeface="Arial" panose="020B0604020202020204" pitchFamily="34" charset="0"/>
                <a:cs typeface="Arial" panose="020B0604020202020204" pitchFamily="34" charset="0"/>
              </a:rPr>
              <a:t>Löytyykö käytetyistä </a:t>
            </a:r>
            <a:r>
              <a:rPr lang="fi-FI" sz="1200" dirty="0">
                <a:solidFill>
                  <a:schemeClr val="tx2">
                    <a:lumMod val="60000"/>
                    <a:lumOff val="40000"/>
                  </a:schemeClr>
                </a:solidFill>
                <a:latin typeface="Arial" panose="020B0604020202020204" pitchFamily="34" charset="0"/>
                <a:cs typeface="Arial" panose="020B0604020202020204" pitchFamily="34" charset="0"/>
              </a:rPr>
              <a:t>ohjelmistoista ja asetuksista </a:t>
            </a:r>
            <a:r>
              <a:rPr lang="fi-FI" sz="1200" dirty="0">
                <a:latin typeface="Arial" panose="020B0604020202020204" pitchFamily="34" charset="0"/>
                <a:cs typeface="Arial" panose="020B0604020202020204" pitchFamily="34" charset="0"/>
              </a:rPr>
              <a:t>dokumentaatiota?</a:t>
            </a:r>
          </a:p>
          <a:p>
            <a:pPr marL="228600" indent="-228600">
              <a:buFont typeface="+mj-lt"/>
              <a:buAutoNum type="arabicPeriod"/>
            </a:pPr>
            <a:r>
              <a:rPr lang="fi-FI" sz="1200" dirty="0">
                <a:latin typeface="Arial" panose="020B0604020202020204" pitchFamily="34" charset="0"/>
                <a:cs typeface="Arial" panose="020B0604020202020204" pitchFamily="34" charset="0"/>
              </a:rPr>
              <a:t>Mitä ei saa toistettua alkuperäisen datan ja koodin tai asetusten avulla?</a:t>
            </a:r>
          </a:p>
          <a:p>
            <a:pPr marL="486897" lvl="1" indent="-228600">
              <a:buFont typeface="+mj-lt"/>
              <a:buAutoNum type="arabicPeriod"/>
            </a:pPr>
            <a:r>
              <a:rPr lang="fi-FI" sz="998" dirty="0">
                <a:latin typeface="Arial" panose="020B0604020202020204" pitchFamily="34" charset="0"/>
                <a:cs typeface="Arial" panose="020B0604020202020204" pitchFamily="34" charset="0"/>
              </a:rPr>
              <a:t>(…ja miten tuo osuus on dokumentoitu?)</a:t>
            </a:r>
          </a:p>
          <a:p>
            <a:pPr marL="228600" indent="-228600">
              <a:buFont typeface="+mj-lt"/>
              <a:buAutoNum type="arabicPeriod"/>
            </a:pPr>
            <a:r>
              <a:rPr lang="fi-FI" sz="1200" dirty="0">
                <a:latin typeface="Arial" panose="020B0604020202020204" pitchFamily="34" charset="0"/>
                <a:cs typeface="Arial" panose="020B0604020202020204" pitchFamily="34" charset="0"/>
              </a:rPr>
              <a:t>Onko data ja sen dokumentaatio tallessa </a:t>
            </a:r>
            <a:r>
              <a:rPr lang="fi-FI" sz="1200" dirty="0">
                <a:solidFill>
                  <a:schemeClr val="tx2">
                    <a:lumMod val="60000"/>
                    <a:lumOff val="40000"/>
                  </a:schemeClr>
                </a:solidFill>
                <a:latin typeface="Arial" panose="020B0604020202020204" pitchFamily="34" charset="0"/>
                <a:cs typeface="Arial" panose="020B0604020202020204" pitchFamily="34" charset="0"/>
              </a:rPr>
              <a:t>viitattavassa muodossa</a:t>
            </a:r>
            <a:r>
              <a:rPr lang="fi-FI" sz="1200" dirty="0">
                <a:latin typeface="Arial" panose="020B0604020202020204" pitchFamily="34" charset="0"/>
                <a:cs typeface="Arial" panose="020B0604020202020204" pitchFamily="34" charset="0"/>
              </a:rPr>
              <a:t>? </a:t>
            </a:r>
            <a:endParaRPr lang="fi-FI" sz="998" dirty="0">
              <a:latin typeface="Arial" panose="020B0604020202020204" pitchFamily="34" charset="0"/>
              <a:cs typeface="Arial" panose="020B0604020202020204" pitchFamily="34" charset="0"/>
            </a:endParaRPr>
          </a:p>
          <a:p>
            <a:pPr marL="0" indent="0">
              <a:buNone/>
            </a:pPr>
            <a:endParaRPr lang="fi-FI" sz="1400" dirty="0"/>
          </a:p>
          <a:p>
            <a:pPr marL="0" indent="0">
              <a:buNone/>
            </a:pPr>
            <a:endParaRPr lang="fi-FI" sz="1400" dirty="0"/>
          </a:p>
          <a:p>
            <a:pPr marL="0" indent="0">
              <a:buNone/>
            </a:pPr>
            <a:endParaRPr lang="fi-FI" sz="1400" dirty="0"/>
          </a:p>
          <a:p>
            <a:pPr marL="0" indent="0">
              <a:buNone/>
            </a:pPr>
            <a:endParaRPr lang="fi-FI" sz="1400" dirty="0"/>
          </a:p>
          <a:p>
            <a:pPr marL="0" indent="0">
              <a:buNone/>
            </a:pPr>
            <a:endParaRPr lang="fi-FI" sz="1400" dirty="0"/>
          </a:p>
        </p:txBody>
      </p:sp>
      <p:sp>
        <p:nvSpPr>
          <p:cNvPr id="5" name="Pyöristetty suorakulmio 4">
            <a:extLst>
              <a:ext uri="{FF2B5EF4-FFF2-40B4-BE49-F238E27FC236}">
                <a16:creationId xmlns:a16="http://schemas.microsoft.com/office/drawing/2014/main" id="{E9FECC51-317A-6E47-B6F8-85BF40522FAC}"/>
              </a:ext>
            </a:extLst>
          </p:cNvPr>
          <p:cNvSpPr/>
          <p:nvPr/>
        </p:nvSpPr>
        <p:spPr>
          <a:xfrm>
            <a:off x="5458968" y="2855213"/>
            <a:ext cx="3575304" cy="2164843"/>
          </a:xfrm>
          <a:prstGeom prst="roundRect">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7" name="Tekstiruutu 6">
            <a:extLst>
              <a:ext uri="{FF2B5EF4-FFF2-40B4-BE49-F238E27FC236}">
                <a16:creationId xmlns:a16="http://schemas.microsoft.com/office/drawing/2014/main" id="{37140467-A335-5348-84BA-CD658D12E23D}"/>
              </a:ext>
            </a:extLst>
          </p:cNvPr>
          <p:cNvSpPr txBox="1"/>
          <p:nvPr/>
        </p:nvSpPr>
        <p:spPr>
          <a:xfrm>
            <a:off x="5605271" y="3056381"/>
            <a:ext cx="3346703" cy="1754326"/>
          </a:xfrm>
          <a:prstGeom prst="rect">
            <a:avLst/>
          </a:prstGeom>
          <a:noFill/>
        </p:spPr>
        <p:txBody>
          <a:bodyPr wrap="square" rtlCol="0">
            <a:spAutoFit/>
          </a:bodyPr>
          <a:lstStyle/>
          <a:p>
            <a:r>
              <a:rPr lang="fi-FI" dirty="0"/>
              <a:t>Näiden kysymysten avulla on mahdollista valikoida mikä osa datasta, koodista, malleista ja dokumentaatiosta säilytetään </a:t>
            </a:r>
          </a:p>
          <a:p>
            <a:r>
              <a:rPr lang="fi-FI" dirty="0"/>
              <a:t>(ja mahdollisesti julkaistaan).</a:t>
            </a:r>
          </a:p>
          <a:p>
            <a:endParaRPr lang="fi-FI" dirty="0"/>
          </a:p>
        </p:txBody>
      </p:sp>
    </p:spTree>
    <p:extLst>
      <p:ext uri="{BB962C8B-B14F-4D97-AF65-F5344CB8AC3E}">
        <p14:creationId xmlns:p14="http://schemas.microsoft.com/office/powerpoint/2010/main" val="3086206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F31022-2A91-E54A-9E85-DBDD4A27033A}"/>
              </a:ext>
            </a:extLst>
          </p:cNvPr>
          <p:cNvSpPr>
            <a:spLocks noGrp="1"/>
          </p:cNvSpPr>
          <p:nvPr>
            <p:ph type="title"/>
          </p:nvPr>
        </p:nvSpPr>
        <p:spPr/>
        <p:txBody>
          <a:bodyPr/>
          <a:lstStyle/>
          <a:p>
            <a:r>
              <a:rPr lang="fi-FI" dirty="0"/>
              <a:t>Avoimen tieteen linjaus</a:t>
            </a:r>
          </a:p>
        </p:txBody>
      </p:sp>
      <p:sp>
        <p:nvSpPr>
          <p:cNvPr id="3" name="Sisällön paikkamerkki 2">
            <a:extLst>
              <a:ext uri="{FF2B5EF4-FFF2-40B4-BE49-F238E27FC236}">
                <a16:creationId xmlns:a16="http://schemas.microsoft.com/office/drawing/2014/main" id="{324AF715-6376-0544-AC60-DC5C079ADE5E}"/>
              </a:ext>
            </a:extLst>
          </p:cNvPr>
          <p:cNvSpPr>
            <a:spLocks noGrp="1"/>
          </p:cNvSpPr>
          <p:nvPr>
            <p:ph idx="1"/>
          </p:nvPr>
        </p:nvSpPr>
        <p:spPr>
          <a:xfrm>
            <a:off x="457201" y="1200883"/>
            <a:ext cx="7461503" cy="3392917"/>
          </a:xfrm>
        </p:spPr>
        <p:txBody>
          <a:bodyPr/>
          <a:lstStyle/>
          <a:p>
            <a:r>
              <a:rPr lang="en-GB" dirty="0"/>
              <a:t> </a:t>
            </a:r>
            <a:r>
              <a:rPr lang="en-GB" dirty="0" err="1"/>
              <a:t>Avoimen</a:t>
            </a:r>
            <a:r>
              <a:rPr lang="en-GB" dirty="0"/>
              <a:t> </a:t>
            </a:r>
            <a:r>
              <a:rPr lang="en-GB" dirty="0" err="1"/>
              <a:t>tieteen</a:t>
            </a:r>
            <a:r>
              <a:rPr lang="en-GB" dirty="0"/>
              <a:t> </a:t>
            </a:r>
            <a:r>
              <a:rPr lang="en-GB" dirty="0" err="1"/>
              <a:t>koordinaation</a:t>
            </a:r>
            <a:r>
              <a:rPr lang="en-GB" dirty="0"/>
              <a:t> </a:t>
            </a:r>
            <a:r>
              <a:rPr lang="en-GB" b="1" dirty="0" err="1"/>
              <a:t>tutkimusaineistojen</a:t>
            </a:r>
            <a:r>
              <a:rPr lang="en-GB" b="1" dirty="0"/>
              <a:t> </a:t>
            </a:r>
            <a:r>
              <a:rPr lang="en-GB" b="1" dirty="0" err="1"/>
              <a:t>avoimuuden</a:t>
            </a:r>
            <a:r>
              <a:rPr lang="en-GB" b="1" dirty="0"/>
              <a:t> </a:t>
            </a:r>
            <a:r>
              <a:rPr lang="en-GB" b="1" dirty="0" err="1"/>
              <a:t>linjaus</a:t>
            </a:r>
            <a:r>
              <a:rPr lang="en-GB" b="1" dirty="0"/>
              <a:t> </a:t>
            </a:r>
            <a:r>
              <a:rPr lang="en-GB" dirty="0" err="1"/>
              <a:t>hyväksytään</a:t>
            </a:r>
            <a:r>
              <a:rPr lang="en-GB" dirty="0"/>
              <a:t> </a:t>
            </a:r>
            <a:r>
              <a:rPr lang="en-GB" dirty="0" err="1"/>
              <a:t>todennäköisesti</a:t>
            </a:r>
            <a:r>
              <a:rPr lang="en-GB" dirty="0"/>
              <a:t>  </a:t>
            </a:r>
            <a:r>
              <a:rPr lang="en-GB" dirty="0" err="1"/>
              <a:t>Avoimen</a:t>
            </a:r>
            <a:r>
              <a:rPr lang="en-GB" dirty="0"/>
              <a:t> </a:t>
            </a:r>
            <a:r>
              <a:rPr lang="en-GB" dirty="0" err="1"/>
              <a:t>tieteen</a:t>
            </a:r>
            <a:r>
              <a:rPr lang="en-GB" dirty="0"/>
              <a:t> </a:t>
            </a:r>
            <a:r>
              <a:rPr lang="en-GB" dirty="0" err="1"/>
              <a:t>kevätpäivillä</a:t>
            </a:r>
            <a:r>
              <a:rPr lang="en-GB" dirty="0"/>
              <a:t> 4.-5.5.</a:t>
            </a:r>
          </a:p>
          <a:p>
            <a:r>
              <a:rPr lang="en-GB" dirty="0" err="1"/>
              <a:t>Samassa</a:t>
            </a:r>
            <a:r>
              <a:rPr lang="en-GB" dirty="0"/>
              <a:t> </a:t>
            </a:r>
            <a:r>
              <a:rPr lang="en-GB" dirty="0" err="1"/>
              <a:t>yhteydessä</a:t>
            </a:r>
            <a:r>
              <a:rPr lang="en-GB" dirty="0"/>
              <a:t> on </a:t>
            </a:r>
            <a:r>
              <a:rPr lang="en-GB" dirty="0" err="1"/>
              <a:t>tarkoitus</a:t>
            </a:r>
            <a:r>
              <a:rPr lang="en-GB" dirty="0"/>
              <a:t> </a:t>
            </a:r>
            <a:r>
              <a:rPr lang="en-GB" b="1" dirty="0" err="1"/>
              <a:t>käynnistää</a:t>
            </a:r>
            <a:r>
              <a:rPr lang="en-GB" b="1" dirty="0"/>
              <a:t> </a:t>
            </a:r>
            <a:r>
              <a:rPr lang="en-GB" b="1" dirty="0" err="1"/>
              <a:t>linjauksen</a:t>
            </a:r>
            <a:r>
              <a:rPr lang="en-GB" b="1" dirty="0"/>
              <a:t> </a:t>
            </a:r>
            <a:r>
              <a:rPr lang="en-GB" b="1" dirty="0" err="1"/>
              <a:t>toisen</a:t>
            </a:r>
            <a:r>
              <a:rPr lang="en-GB" b="1" dirty="0"/>
              <a:t> </a:t>
            </a:r>
            <a:r>
              <a:rPr lang="en-GB" b="1" dirty="0" err="1"/>
              <a:t>osan</a:t>
            </a:r>
            <a:r>
              <a:rPr lang="en-GB" dirty="0"/>
              <a:t>, </a:t>
            </a:r>
            <a:r>
              <a:rPr lang="en-GB" b="1" dirty="0" err="1"/>
              <a:t>menetelmien</a:t>
            </a:r>
            <a:r>
              <a:rPr lang="en-GB" b="1" dirty="0"/>
              <a:t> </a:t>
            </a:r>
            <a:r>
              <a:rPr lang="en-GB" b="1" dirty="0" err="1"/>
              <a:t>avoimuuden</a:t>
            </a:r>
            <a:r>
              <a:rPr lang="en-GB" b="1" dirty="0"/>
              <a:t> </a:t>
            </a:r>
            <a:r>
              <a:rPr lang="en-GB" dirty="0" err="1"/>
              <a:t>linjausten</a:t>
            </a:r>
            <a:r>
              <a:rPr lang="en-GB" dirty="0"/>
              <a:t>, </a:t>
            </a:r>
            <a:r>
              <a:rPr lang="en-GB" dirty="0" err="1"/>
              <a:t>tuottaminen</a:t>
            </a:r>
            <a:r>
              <a:rPr lang="en-GB" dirty="0"/>
              <a:t>.</a:t>
            </a:r>
          </a:p>
          <a:p>
            <a:r>
              <a:rPr lang="en-GB" b="1" dirty="0" err="1"/>
              <a:t>Etsimme</a:t>
            </a:r>
            <a:r>
              <a:rPr lang="en-GB" b="1" dirty="0"/>
              <a:t> </a:t>
            </a:r>
            <a:r>
              <a:rPr lang="en-GB" b="1" dirty="0" err="1"/>
              <a:t>työryhmään</a:t>
            </a:r>
            <a:r>
              <a:rPr lang="en-GB" b="1" dirty="0"/>
              <a:t> </a:t>
            </a:r>
            <a:r>
              <a:rPr lang="en-GB" b="1" dirty="0" err="1"/>
              <a:t>asiantuntijoita</a:t>
            </a:r>
            <a:r>
              <a:rPr lang="en-GB" dirty="0"/>
              <a:t>, </a:t>
            </a:r>
            <a:r>
              <a:rPr lang="en-GB" dirty="0" err="1"/>
              <a:t>esim</a:t>
            </a:r>
            <a:r>
              <a:rPr lang="en-GB" dirty="0"/>
              <a:t>. </a:t>
            </a:r>
            <a:r>
              <a:rPr lang="en-GB" dirty="0" err="1"/>
              <a:t>tutkijoita</a:t>
            </a:r>
            <a:r>
              <a:rPr lang="en-GB" dirty="0"/>
              <a:t> </a:t>
            </a:r>
            <a:r>
              <a:rPr lang="en-GB" dirty="0" err="1"/>
              <a:t>jotka</a:t>
            </a:r>
            <a:r>
              <a:rPr lang="en-GB" dirty="0"/>
              <a:t> </a:t>
            </a:r>
            <a:r>
              <a:rPr lang="en-GB" dirty="0" err="1"/>
              <a:t>ovat</a:t>
            </a:r>
            <a:r>
              <a:rPr lang="en-GB" dirty="0"/>
              <a:t> </a:t>
            </a:r>
            <a:r>
              <a:rPr lang="en-GB" dirty="0" err="1"/>
              <a:t>käyttäneet</a:t>
            </a:r>
            <a:r>
              <a:rPr lang="en-GB" dirty="0"/>
              <a:t> </a:t>
            </a:r>
            <a:r>
              <a:rPr lang="en-GB" dirty="0" err="1"/>
              <a:t>avointa</a:t>
            </a:r>
            <a:r>
              <a:rPr lang="en-GB" dirty="0"/>
              <a:t> </a:t>
            </a:r>
            <a:r>
              <a:rPr lang="en-GB" dirty="0" err="1"/>
              <a:t>lähdekoodia</a:t>
            </a:r>
            <a:r>
              <a:rPr lang="en-GB" dirty="0"/>
              <a:t> tai </a:t>
            </a:r>
            <a:r>
              <a:rPr lang="en-GB" dirty="0" err="1"/>
              <a:t>julkaisseet</a:t>
            </a:r>
            <a:r>
              <a:rPr lang="en-GB" dirty="0"/>
              <a:t>  </a:t>
            </a:r>
            <a:r>
              <a:rPr lang="en-GB" dirty="0" err="1"/>
              <a:t>toiminnallisia</a:t>
            </a:r>
            <a:r>
              <a:rPr lang="en-GB" dirty="0"/>
              <a:t> </a:t>
            </a:r>
            <a:r>
              <a:rPr lang="en-GB" dirty="0" err="1"/>
              <a:t>tutkimustuotoksia</a:t>
            </a:r>
            <a:r>
              <a:rPr lang="en-GB" dirty="0"/>
              <a:t> (executable articles)</a:t>
            </a:r>
          </a:p>
          <a:p>
            <a:r>
              <a:rPr lang="en-GB" dirty="0" err="1"/>
              <a:t>Lisätietoja</a:t>
            </a:r>
            <a:r>
              <a:rPr lang="en-GB" dirty="0"/>
              <a:t>: </a:t>
            </a:r>
            <a:r>
              <a:rPr lang="en-GB" dirty="0">
                <a:hlinkClick r:id="rId2"/>
              </a:rPr>
              <a:t>https://avointiede.fi/fi/asiantuntijaryhmat/tutkimusaineistojen-avoimuus</a:t>
            </a:r>
            <a:r>
              <a:rPr lang="en-GB" dirty="0"/>
              <a:t> ; </a:t>
            </a:r>
            <a:r>
              <a:rPr lang="en-GB" dirty="0">
                <a:hlinkClick r:id="rId3"/>
              </a:rPr>
              <a:t>avointiede@tsv.fi</a:t>
            </a:r>
            <a:r>
              <a:rPr lang="en-GB" dirty="0"/>
              <a:t> (</a:t>
            </a:r>
            <a:r>
              <a:rPr lang="en-GB" dirty="0" err="1"/>
              <a:t>Ilmoittaudu</a:t>
            </a:r>
            <a:r>
              <a:rPr lang="en-GB" dirty="0"/>
              <a:t> </a:t>
            </a:r>
            <a:r>
              <a:rPr lang="en-GB" dirty="0" err="1"/>
              <a:t>Avointen</a:t>
            </a:r>
            <a:r>
              <a:rPr lang="en-GB" dirty="0"/>
              <a:t> </a:t>
            </a:r>
            <a:r>
              <a:rPr lang="en-GB" dirty="0" err="1"/>
              <a:t>tutkimusaineistojen</a:t>
            </a:r>
            <a:r>
              <a:rPr lang="en-GB" dirty="0"/>
              <a:t> </a:t>
            </a:r>
            <a:r>
              <a:rPr lang="en-GB" dirty="0" err="1"/>
              <a:t>työryhmään</a:t>
            </a:r>
            <a:r>
              <a:rPr lang="en-GB" dirty="0"/>
              <a:t>)</a:t>
            </a:r>
          </a:p>
          <a:p>
            <a:endParaRPr lang="fi-FI" dirty="0"/>
          </a:p>
        </p:txBody>
      </p:sp>
      <p:sp>
        <p:nvSpPr>
          <p:cNvPr id="4" name="Dian numeron paikkamerkki 3">
            <a:extLst>
              <a:ext uri="{FF2B5EF4-FFF2-40B4-BE49-F238E27FC236}">
                <a16:creationId xmlns:a16="http://schemas.microsoft.com/office/drawing/2014/main" id="{768E5169-3CFC-4346-B0FB-76721205034A}"/>
              </a:ext>
            </a:extLst>
          </p:cNvPr>
          <p:cNvSpPr>
            <a:spLocks noGrp="1"/>
          </p:cNvSpPr>
          <p:nvPr>
            <p:ph type="sldNum" sz="quarter" idx="12"/>
          </p:nvPr>
        </p:nvSpPr>
        <p:spPr/>
        <p:txBody>
          <a:bodyPr/>
          <a:lstStyle/>
          <a:p>
            <a:pPr>
              <a:defRPr/>
            </a:pPr>
            <a:fld id="{05B8D4AF-0665-7B44-B9A5-492E7E49DE6C}" type="slidenum">
              <a:rPr lang="en-US" smtClean="0"/>
              <a:pPr>
                <a:defRPr/>
              </a:pPr>
              <a:t>15</a:t>
            </a:fld>
            <a:endParaRPr lang="en-US" dirty="0"/>
          </a:p>
        </p:txBody>
      </p:sp>
    </p:spTree>
    <p:extLst>
      <p:ext uri="{BB962C8B-B14F-4D97-AF65-F5344CB8AC3E}">
        <p14:creationId xmlns:p14="http://schemas.microsoft.com/office/powerpoint/2010/main" val="113706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881D-2F38-D543-BB21-84BAC7FAB839}"/>
              </a:ext>
            </a:extLst>
          </p:cNvPr>
          <p:cNvSpPr>
            <a:spLocks noGrp="1"/>
          </p:cNvSpPr>
          <p:nvPr>
            <p:ph type="ctrTitle"/>
          </p:nvPr>
        </p:nvSpPr>
        <p:spPr>
          <a:xfrm>
            <a:off x="2660073" y="2127560"/>
            <a:ext cx="5710843" cy="1047753"/>
          </a:xfrm>
        </p:spPr>
        <p:txBody>
          <a:bodyPr/>
          <a:lstStyle/>
          <a:p>
            <a:r>
              <a:rPr lang="fi-FI" dirty="0"/>
              <a:t>Tutkimuksen toistettavuus, mitä se tarkoittaa?</a:t>
            </a:r>
            <a:endParaRPr lang="en-FI"/>
          </a:p>
        </p:txBody>
      </p:sp>
      <p:sp>
        <p:nvSpPr>
          <p:cNvPr id="3" name="Subtitle 2">
            <a:extLst>
              <a:ext uri="{FF2B5EF4-FFF2-40B4-BE49-F238E27FC236}">
                <a16:creationId xmlns:a16="http://schemas.microsoft.com/office/drawing/2014/main" id="{FB2F4B12-227A-0C4D-A4CB-A4FADDC77612}"/>
              </a:ext>
            </a:extLst>
          </p:cNvPr>
          <p:cNvSpPr>
            <a:spLocks noGrp="1"/>
          </p:cNvSpPr>
          <p:nvPr>
            <p:ph type="subTitle" idx="1"/>
          </p:nvPr>
        </p:nvSpPr>
        <p:spPr/>
        <p:txBody>
          <a:bodyPr/>
          <a:lstStyle/>
          <a:p>
            <a:r>
              <a:rPr lang="fi-FI" dirty="0"/>
              <a:t>Hanna Koivula, CSC</a:t>
            </a:r>
            <a:endParaRPr lang="en-FI"/>
          </a:p>
        </p:txBody>
      </p:sp>
    </p:spTree>
    <p:extLst>
      <p:ext uri="{BB962C8B-B14F-4D97-AF65-F5344CB8AC3E}">
        <p14:creationId xmlns:p14="http://schemas.microsoft.com/office/powerpoint/2010/main" val="274718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2E5333-D012-7441-A9A2-EE4F269D6146}"/>
              </a:ext>
            </a:extLst>
          </p:cNvPr>
          <p:cNvSpPr>
            <a:spLocks noGrp="1"/>
          </p:cNvSpPr>
          <p:nvPr>
            <p:ph type="title"/>
          </p:nvPr>
        </p:nvSpPr>
        <p:spPr/>
        <p:txBody>
          <a:bodyPr/>
          <a:lstStyle/>
          <a:p>
            <a:r>
              <a:rPr lang="fi-FI" dirty="0"/>
              <a:t>Tässä esityksessä</a:t>
            </a:r>
          </a:p>
        </p:txBody>
      </p:sp>
      <p:sp>
        <p:nvSpPr>
          <p:cNvPr id="3" name="Sisällön paikkamerkki 2">
            <a:extLst>
              <a:ext uri="{FF2B5EF4-FFF2-40B4-BE49-F238E27FC236}">
                <a16:creationId xmlns:a16="http://schemas.microsoft.com/office/drawing/2014/main" id="{6CCC5477-EB91-6848-80D1-F8D981B8CE90}"/>
              </a:ext>
            </a:extLst>
          </p:cNvPr>
          <p:cNvSpPr>
            <a:spLocks noGrp="1"/>
          </p:cNvSpPr>
          <p:nvPr>
            <p:ph idx="1"/>
          </p:nvPr>
        </p:nvSpPr>
        <p:spPr/>
        <p:txBody>
          <a:bodyPr/>
          <a:lstStyle/>
          <a:p>
            <a:r>
              <a:rPr lang="fi-FI" dirty="0"/>
              <a:t>Tutkimusetiikka ja lainsäädäntö</a:t>
            </a:r>
          </a:p>
          <a:p>
            <a:r>
              <a:rPr lang="fi-FI" dirty="0"/>
              <a:t>Datan hallinnan ja avaamisen tarkoitus</a:t>
            </a:r>
          </a:p>
          <a:p>
            <a:r>
              <a:rPr lang="fi-FI" dirty="0"/>
              <a:t>FAIR periaatteet</a:t>
            </a:r>
          </a:p>
          <a:p>
            <a:r>
              <a:rPr lang="fi-FI" dirty="0"/>
              <a:t>Mitä on tutkimusdata?</a:t>
            </a:r>
          </a:p>
          <a:p>
            <a:r>
              <a:rPr lang="fi-FI" dirty="0"/>
              <a:t>Avoimuus ja sen rajoittaminen</a:t>
            </a:r>
          </a:p>
          <a:p>
            <a:r>
              <a:rPr lang="fi-FI" dirty="0"/>
              <a:t>Datan elinkaari ja toistettavuus</a:t>
            </a:r>
          </a:p>
          <a:p>
            <a:r>
              <a:rPr lang="fi-FI" dirty="0"/>
              <a:t>Miten valita arkistoitava tai julkaistava osuus aineistoista?</a:t>
            </a:r>
          </a:p>
          <a:p>
            <a:endParaRPr lang="fi-FI" dirty="0"/>
          </a:p>
          <a:p>
            <a:pPr marL="0" indent="0">
              <a:buNone/>
            </a:pPr>
            <a:endParaRPr lang="fi-FI" dirty="0"/>
          </a:p>
          <a:p>
            <a:endParaRPr lang="fi-FI" dirty="0"/>
          </a:p>
          <a:p>
            <a:endParaRPr lang="fi-FI" dirty="0"/>
          </a:p>
          <a:p>
            <a:endParaRPr lang="fi-FI" dirty="0"/>
          </a:p>
          <a:p>
            <a:endParaRPr lang="fi-FI" dirty="0"/>
          </a:p>
        </p:txBody>
      </p:sp>
      <p:sp>
        <p:nvSpPr>
          <p:cNvPr id="4" name="Dian numeron paikkamerkki 3">
            <a:extLst>
              <a:ext uri="{FF2B5EF4-FFF2-40B4-BE49-F238E27FC236}">
                <a16:creationId xmlns:a16="http://schemas.microsoft.com/office/drawing/2014/main" id="{F9D38A27-65A3-9344-8196-11BF8E6ED7EC}"/>
              </a:ext>
            </a:extLst>
          </p:cNvPr>
          <p:cNvSpPr>
            <a:spLocks noGrp="1"/>
          </p:cNvSpPr>
          <p:nvPr>
            <p:ph type="sldNum" sz="quarter" idx="12"/>
          </p:nvPr>
        </p:nvSpPr>
        <p:spPr/>
        <p:txBody>
          <a:bodyPr/>
          <a:lstStyle/>
          <a:p>
            <a:pPr>
              <a:defRPr/>
            </a:pPr>
            <a:fld id="{05B8D4AF-0665-7B44-B9A5-492E7E49DE6C}" type="slidenum">
              <a:rPr lang="en-US" smtClean="0"/>
              <a:pPr>
                <a:defRPr/>
              </a:pPr>
              <a:t>3</a:t>
            </a:fld>
            <a:endParaRPr lang="en-US" dirty="0"/>
          </a:p>
        </p:txBody>
      </p:sp>
    </p:spTree>
    <p:extLst>
      <p:ext uri="{BB962C8B-B14F-4D97-AF65-F5344CB8AC3E}">
        <p14:creationId xmlns:p14="http://schemas.microsoft.com/office/powerpoint/2010/main" val="3176944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D92CC8-3A40-7646-9063-1444F3CA75E7}"/>
              </a:ext>
            </a:extLst>
          </p:cNvPr>
          <p:cNvSpPr>
            <a:spLocks noGrp="1"/>
          </p:cNvSpPr>
          <p:nvPr>
            <p:ph type="title"/>
          </p:nvPr>
        </p:nvSpPr>
        <p:spPr/>
        <p:txBody>
          <a:bodyPr/>
          <a:lstStyle/>
          <a:p>
            <a:r>
              <a:rPr lang="fi-FI" dirty="0"/>
              <a:t>Uusi lainsäädäntö? Mikä muuttuu? </a:t>
            </a:r>
            <a:endParaRPr lang="fi-FI" b="0" dirty="0"/>
          </a:p>
        </p:txBody>
      </p:sp>
      <p:sp>
        <p:nvSpPr>
          <p:cNvPr id="3" name="Sisällön paikkamerkki 2">
            <a:extLst>
              <a:ext uri="{FF2B5EF4-FFF2-40B4-BE49-F238E27FC236}">
                <a16:creationId xmlns:a16="http://schemas.microsoft.com/office/drawing/2014/main" id="{9C40BCEC-1425-9848-89F9-048AC7B55EBA}"/>
              </a:ext>
            </a:extLst>
          </p:cNvPr>
          <p:cNvSpPr>
            <a:spLocks noGrp="1"/>
          </p:cNvSpPr>
          <p:nvPr>
            <p:ph idx="1"/>
          </p:nvPr>
        </p:nvSpPr>
        <p:spPr>
          <a:xfrm>
            <a:off x="457201" y="1200883"/>
            <a:ext cx="8037575" cy="3392917"/>
          </a:xfrm>
        </p:spPr>
        <p:txBody>
          <a:bodyPr/>
          <a:lstStyle/>
          <a:p>
            <a:pPr>
              <a:lnSpc>
                <a:spcPct val="100000"/>
              </a:lnSpc>
            </a:pPr>
            <a:endParaRPr lang="fi-FI" sz="1200" dirty="0"/>
          </a:p>
          <a:p>
            <a:pPr marL="0" indent="0">
              <a:buNone/>
            </a:pPr>
            <a:endParaRPr lang="fi-FI" dirty="0"/>
          </a:p>
        </p:txBody>
      </p:sp>
      <p:sp>
        <p:nvSpPr>
          <p:cNvPr id="4" name="Dian numeron paikkamerkki 3">
            <a:extLst>
              <a:ext uri="{FF2B5EF4-FFF2-40B4-BE49-F238E27FC236}">
                <a16:creationId xmlns:a16="http://schemas.microsoft.com/office/drawing/2014/main" id="{45B9B1A7-3E0F-D54F-9700-B485DB01985E}"/>
              </a:ext>
            </a:extLst>
          </p:cNvPr>
          <p:cNvSpPr>
            <a:spLocks noGrp="1"/>
          </p:cNvSpPr>
          <p:nvPr>
            <p:ph type="sldNum" sz="quarter" idx="12"/>
          </p:nvPr>
        </p:nvSpPr>
        <p:spPr/>
        <p:txBody>
          <a:bodyPr/>
          <a:lstStyle/>
          <a:p>
            <a:pPr>
              <a:defRPr/>
            </a:pPr>
            <a:fld id="{05B8D4AF-0665-7B44-B9A5-492E7E49DE6C}" type="slidenum">
              <a:rPr lang="en-US" smtClean="0"/>
              <a:pPr>
                <a:defRPr/>
              </a:pPr>
              <a:t>4</a:t>
            </a:fld>
            <a:endParaRPr lang="en-US" dirty="0"/>
          </a:p>
        </p:txBody>
      </p:sp>
      <p:sp>
        <p:nvSpPr>
          <p:cNvPr id="5" name="Tekstiruutu 4">
            <a:extLst>
              <a:ext uri="{FF2B5EF4-FFF2-40B4-BE49-F238E27FC236}">
                <a16:creationId xmlns:a16="http://schemas.microsoft.com/office/drawing/2014/main" id="{C501BF81-626B-9248-AC58-8B94754AE0E6}"/>
              </a:ext>
            </a:extLst>
          </p:cNvPr>
          <p:cNvSpPr txBox="1"/>
          <p:nvPr/>
        </p:nvSpPr>
        <p:spPr>
          <a:xfrm>
            <a:off x="232755" y="850867"/>
            <a:ext cx="8037575" cy="4339650"/>
          </a:xfrm>
          <a:prstGeom prst="rect">
            <a:avLst/>
          </a:prstGeom>
          <a:noFill/>
        </p:spPr>
        <p:txBody>
          <a:bodyPr wrap="square" rtlCol="0">
            <a:spAutoFit/>
          </a:bodyPr>
          <a:lstStyle/>
          <a:p>
            <a:r>
              <a:rPr lang="fi-FI" sz="1200" b="1" dirty="0"/>
              <a:t>Hyvä tieteellinen käytäntö vaatii</a:t>
            </a:r>
            <a:r>
              <a:rPr lang="fi-FI" sz="1200" dirty="0"/>
              <a:t>, </a:t>
            </a:r>
            <a:r>
              <a:rPr lang="fi-FI" sz="1200" b="1" dirty="0"/>
              <a:t>että tutkimusta tehdään läpinäkyvällä tavalla. </a:t>
            </a:r>
            <a:r>
              <a:rPr lang="fi-FI" sz="1200" dirty="0"/>
              <a:t>Tämä tarkoittaa mm. sitä, että tutkimus suunnitellaan ja toteutetaan ja siitä raportoidaan sekä siinä </a:t>
            </a:r>
            <a:r>
              <a:rPr lang="fi-FI" sz="1200" b="1" dirty="0"/>
              <a:t>syntyneet tietoaineistot tallennetaan tieteelliselle tiedolle asetettujen vaatimusten mukaisesti</a:t>
            </a:r>
            <a:r>
              <a:rPr lang="fi-FI" sz="1200" dirty="0"/>
              <a:t>. </a:t>
            </a:r>
          </a:p>
          <a:p>
            <a:endParaRPr lang="fi-FI" sz="1200" dirty="0"/>
          </a:p>
          <a:p>
            <a:r>
              <a:rPr lang="fi-FI" sz="1200" dirty="0"/>
              <a:t>Tiedonhallintaa ja viranomaisen toiminnan julkisuutta koskeva lainsäädäntö oli pirstaleista ja osin vanhentunutta, ja lakien soveltaminen ja yhteensovittaminen oli muodostunut haasteelliseksi. Teknologian kehittymisen tuomat uudet mahdollisuudet ovat tuoneet myös uudenlaisia sääntelyn tarpeita.</a:t>
            </a:r>
            <a:br>
              <a:rPr lang="fi-FI" sz="1200" dirty="0"/>
            </a:br>
            <a:endParaRPr lang="fi-FI" sz="1200" dirty="0"/>
          </a:p>
          <a:p>
            <a:r>
              <a:rPr lang="fi-FI" sz="1200" dirty="0"/>
              <a:t>Laki julkisen hallinnon tiedonhallinnasta (906/2019) sekä siihen liittyvät lait tulivat voimaan 1.1.2020. </a:t>
            </a:r>
          </a:p>
          <a:p>
            <a:r>
              <a:rPr lang="fi-FI" sz="1200" b="1" dirty="0"/>
              <a:t>Laki edistää tiedonhallinnan </a:t>
            </a:r>
            <a:r>
              <a:rPr lang="fi-FI" sz="1200" b="1" dirty="0">
                <a:solidFill>
                  <a:schemeClr val="tx2">
                    <a:lumMod val="60000"/>
                    <a:lumOff val="40000"/>
                  </a:schemeClr>
                </a:solidFill>
              </a:rPr>
              <a:t>yhdenmukaistamista, tietoturvallisuutta ja digitalisointia viranomaistoiminnassa</a:t>
            </a:r>
            <a:r>
              <a:rPr lang="fi-FI" sz="1200" b="1" dirty="0"/>
              <a:t>.</a:t>
            </a:r>
            <a:br>
              <a:rPr lang="fi-FI" sz="1200" b="1" dirty="0"/>
            </a:br>
            <a:endParaRPr lang="fi-FI" sz="1200" b="1" dirty="0"/>
          </a:p>
          <a:p>
            <a:r>
              <a:rPr lang="fi-FI" sz="1200" b="1" dirty="0"/>
              <a:t>Laissa</a:t>
            </a:r>
            <a:r>
              <a:rPr lang="fi-FI" sz="1200" dirty="0"/>
              <a:t> julkisen hallinnon </a:t>
            </a:r>
            <a:r>
              <a:rPr lang="fi-FI" sz="1200" b="1" dirty="0"/>
              <a:t>tiedonhallinnasta säädetään</a:t>
            </a:r>
            <a:r>
              <a:rPr lang="fi-FI" sz="1200" dirty="0"/>
              <a:t>:</a:t>
            </a:r>
          </a:p>
          <a:p>
            <a:pPr marL="171450" indent="-171450">
              <a:buFont typeface="Arial" panose="020B0604020202020204" pitchFamily="34" charset="0"/>
              <a:buChar char="•"/>
            </a:pPr>
            <a:r>
              <a:rPr lang="fi-FI" sz="1200" dirty="0"/>
              <a:t>julkisuusperiaatteen ja hyvän hallinnon vaatimusten toteuttamisesta viranomaisten tiedonhallinnassa</a:t>
            </a:r>
          </a:p>
          <a:p>
            <a:pPr marL="171450" indent="-171450">
              <a:buFont typeface="Arial" panose="020B0604020202020204" pitchFamily="34" charset="0"/>
              <a:buChar char="•"/>
            </a:pPr>
            <a:r>
              <a:rPr lang="fi-FI" sz="1200" dirty="0"/>
              <a:t>tiedonhallinnan järjestämisestä ja kuvaamisesta, </a:t>
            </a:r>
          </a:p>
          <a:p>
            <a:pPr marL="171450" indent="-171450">
              <a:buFont typeface="Arial" panose="020B0604020202020204" pitchFamily="34" charset="0"/>
              <a:buChar char="•"/>
            </a:pPr>
            <a:r>
              <a:rPr lang="fi-FI" sz="1200" dirty="0"/>
              <a:t>tietovarantojen </a:t>
            </a:r>
            <a:r>
              <a:rPr lang="fi-FI" sz="1200" dirty="0" err="1"/>
              <a:t>yhteentoimivuudesta</a:t>
            </a:r>
            <a:r>
              <a:rPr lang="fi-FI" sz="1200" dirty="0"/>
              <a:t>, </a:t>
            </a:r>
          </a:p>
          <a:p>
            <a:pPr marL="171450" indent="-171450">
              <a:buFont typeface="Arial" panose="020B0604020202020204" pitchFamily="34" charset="0"/>
              <a:buChar char="•"/>
            </a:pPr>
            <a:r>
              <a:rPr lang="fi-FI" sz="1200" dirty="0"/>
              <a:t>tietojärjestelmien </a:t>
            </a:r>
            <a:r>
              <a:rPr lang="fi-FI" sz="1200" dirty="0" err="1"/>
              <a:t>yhteentoimivuuden</a:t>
            </a:r>
            <a:r>
              <a:rPr lang="fi-FI" sz="1200" dirty="0"/>
              <a:t> toteuttamisesta, </a:t>
            </a:r>
          </a:p>
          <a:p>
            <a:pPr marL="171450" indent="-171450">
              <a:buFont typeface="Arial" panose="020B0604020202020204" pitchFamily="34" charset="0"/>
              <a:buChar char="•"/>
            </a:pPr>
            <a:r>
              <a:rPr lang="fi-FI" sz="1200" dirty="0"/>
              <a:t>teknisten rajapintojen ja katseluyhteyksien toteuttamisesta</a:t>
            </a:r>
          </a:p>
          <a:p>
            <a:pPr marL="171450" indent="-171450">
              <a:buFont typeface="Arial" panose="020B0604020202020204" pitchFamily="34" charset="0"/>
              <a:buChar char="•"/>
            </a:pPr>
            <a:r>
              <a:rPr lang="fi-FI" sz="1200" dirty="0"/>
              <a:t>tietoturvallisuuden toteuttamisesta. </a:t>
            </a:r>
          </a:p>
          <a:p>
            <a:pPr marL="171450" indent="-171450">
              <a:buFont typeface="Arial" panose="020B0604020202020204" pitchFamily="34" charset="0"/>
              <a:buChar char="•"/>
            </a:pPr>
            <a:endParaRPr lang="fi-FI" sz="1200" dirty="0"/>
          </a:p>
          <a:p>
            <a:r>
              <a:rPr lang="fi-FI" sz="1200" b="1" dirty="0">
                <a:solidFill>
                  <a:schemeClr val="tx2">
                    <a:lumMod val="60000"/>
                    <a:lumOff val="40000"/>
                  </a:schemeClr>
                </a:solidFill>
              </a:rPr>
              <a:t>Koskee kaikkia viranomaisia sekä soveltuvin osin yliopistoja ja ammattikorkeakouluja</a:t>
            </a:r>
            <a:r>
              <a:rPr lang="fi-FI" sz="1200" b="1" dirty="0">
                <a:solidFill>
                  <a:schemeClr val="tx2">
                    <a:lumMod val="40000"/>
                    <a:lumOff val="60000"/>
                  </a:schemeClr>
                </a:solidFill>
              </a:rPr>
              <a:t>. </a:t>
            </a:r>
          </a:p>
          <a:p>
            <a:endParaRPr lang="fi-FI" sz="1200" dirty="0">
              <a:solidFill>
                <a:schemeClr val="tx2">
                  <a:lumMod val="60000"/>
                  <a:lumOff val="40000"/>
                </a:schemeClr>
              </a:solidFill>
            </a:endParaRPr>
          </a:p>
          <a:p>
            <a:r>
              <a:rPr lang="fi-FI" sz="1200" dirty="0"/>
              <a:t>Taustalla EU:n uudistuneet </a:t>
            </a:r>
            <a:r>
              <a:rPr lang="fi-FI" sz="1200" dirty="0">
                <a:hlinkClick r:id="rId2"/>
              </a:rPr>
              <a:t>PSI</a:t>
            </a:r>
            <a:r>
              <a:rPr lang="fi-FI" sz="1200" dirty="0"/>
              <a:t> ja </a:t>
            </a:r>
            <a:r>
              <a:rPr lang="fi-FI" sz="1200" dirty="0">
                <a:hlinkClick r:id="rId3"/>
              </a:rPr>
              <a:t>GDPR</a:t>
            </a:r>
            <a:r>
              <a:rPr lang="fi-FI" sz="1200" dirty="0"/>
              <a:t> direktiivit.  Lisätietoja: </a:t>
            </a:r>
            <a:r>
              <a:rPr lang="fi-FI" sz="1200" dirty="0">
                <a:hlinkClick r:id="rId4"/>
              </a:rPr>
              <a:t>https://vm.fi/avoin-tieto</a:t>
            </a:r>
            <a:r>
              <a:rPr lang="fi-FI" sz="1200" dirty="0"/>
              <a:t> </a:t>
            </a:r>
          </a:p>
          <a:p>
            <a:endParaRPr lang="fi-FI" sz="1200" dirty="0"/>
          </a:p>
        </p:txBody>
      </p:sp>
    </p:spTree>
    <p:extLst>
      <p:ext uri="{BB962C8B-B14F-4D97-AF65-F5344CB8AC3E}">
        <p14:creationId xmlns:p14="http://schemas.microsoft.com/office/powerpoint/2010/main" val="3506781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FEF32450-B454-0C46-A609-07C9EAA16977}"/>
              </a:ext>
            </a:extLst>
          </p:cNvPr>
          <p:cNvSpPr>
            <a:spLocks noGrp="1"/>
          </p:cNvSpPr>
          <p:nvPr>
            <p:ph type="sldNum" sz="quarter" idx="12"/>
          </p:nvPr>
        </p:nvSpPr>
        <p:spPr/>
        <p:txBody>
          <a:bodyPr/>
          <a:lstStyle/>
          <a:p>
            <a:pPr>
              <a:defRPr/>
            </a:pPr>
            <a:fld id="{05B8D4AF-0665-7B44-B9A5-492E7E49DE6C}" type="slidenum">
              <a:rPr lang="en-US" smtClean="0"/>
              <a:pPr>
                <a:defRPr/>
              </a:pPr>
              <a:t>5</a:t>
            </a:fld>
            <a:endParaRPr lang="en-US" dirty="0"/>
          </a:p>
        </p:txBody>
      </p:sp>
      <p:sp>
        <p:nvSpPr>
          <p:cNvPr id="5" name="Title 1">
            <a:extLst>
              <a:ext uri="{FF2B5EF4-FFF2-40B4-BE49-F238E27FC236}">
                <a16:creationId xmlns:a16="http://schemas.microsoft.com/office/drawing/2014/main" id="{A970FE3D-187F-CA4B-B4F2-9ECF8524B8F5}"/>
              </a:ext>
            </a:extLst>
          </p:cNvPr>
          <p:cNvSpPr>
            <a:spLocks noGrp="1"/>
          </p:cNvSpPr>
          <p:nvPr>
            <p:ph type="title"/>
          </p:nvPr>
        </p:nvSpPr>
        <p:spPr>
          <a:xfrm>
            <a:off x="457200" y="176213"/>
            <a:ext cx="7742238" cy="803275"/>
          </a:xfrm>
        </p:spPr>
        <p:txBody>
          <a:bodyPr/>
          <a:lstStyle/>
          <a:p>
            <a:r>
              <a:rPr lang="fi-FI" dirty="0"/>
              <a:t>Mitä on datanhallinta ja miksi tehdä sitä?</a:t>
            </a:r>
          </a:p>
        </p:txBody>
      </p:sp>
      <p:sp>
        <p:nvSpPr>
          <p:cNvPr id="7" name="Content Placeholder 2">
            <a:extLst>
              <a:ext uri="{FF2B5EF4-FFF2-40B4-BE49-F238E27FC236}">
                <a16:creationId xmlns:a16="http://schemas.microsoft.com/office/drawing/2014/main" id="{681292F7-E6DF-2C47-A28B-4C36D17282A5}"/>
              </a:ext>
            </a:extLst>
          </p:cNvPr>
          <p:cNvSpPr txBox="1">
            <a:spLocks/>
          </p:cNvSpPr>
          <p:nvPr/>
        </p:nvSpPr>
        <p:spPr bwMode="auto">
          <a:xfrm>
            <a:off x="329185" y="1041032"/>
            <a:ext cx="4480559" cy="374220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7033" tIns="33516" rIns="67033" bIns="33516"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charset="0"/>
              <a:buChar char="•"/>
              <a:defRPr kern="1200">
                <a:solidFill>
                  <a:srgbClr val="464F55"/>
                </a:solidFill>
                <a:latin typeface="Corbel"/>
                <a:ea typeface="ＭＳ Ｐゴシック" charset="0"/>
                <a:cs typeface="Corbel"/>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rgbClr val="464F55"/>
                </a:solidFill>
                <a:latin typeface="Corbel"/>
                <a:ea typeface="ＭＳ Ｐゴシック" charset="0"/>
                <a:cs typeface="Corbel"/>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rgbClr val="464F55"/>
                </a:solidFill>
                <a:latin typeface="Corbel"/>
                <a:ea typeface="ＭＳ Ｐゴシック" charset="0"/>
                <a:cs typeface="Corbel"/>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rgbClr val="464F55"/>
                </a:solidFill>
                <a:latin typeface="Corbel"/>
                <a:ea typeface="ＭＳ Ｐゴシック" charset="0"/>
                <a:cs typeface="Corbel"/>
              </a:defRPr>
            </a:lvl4pPr>
            <a:lvl5pPr marL="1508125" indent="-88900" algn="l" defTabSz="334963" rtl="0" eaLnBrk="1" fontAlgn="base" hangingPunct="1">
              <a:spcBef>
                <a:spcPct val="20000"/>
              </a:spcBef>
              <a:spcAft>
                <a:spcPct val="0"/>
              </a:spcAft>
              <a:buFont typeface="Arial" charset="0"/>
              <a:buChar char="»"/>
              <a:defRPr sz="800" kern="1200">
                <a:solidFill>
                  <a:srgbClr val="000000"/>
                </a:solidFill>
                <a:latin typeface="Corbel"/>
                <a:ea typeface="ＭＳ Ｐゴシック" charset="0"/>
                <a:cs typeface="Corbel"/>
              </a:defRPr>
            </a:lvl5pPr>
            <a:lvl6pPr marL="1843448" indent="-167586" algn="l" defTabSz="335173" rtl="0" eaLnBrk="1" latinLnBrk="0" hangingPunct="1">
              <a:spcBef>
                <a:spcPct val="20000"/>
              </a:spcBef>
              <a:buFont typeface="Arial"/>
              <a:buChar char="•"/>
              <a:defRPr sz="1500" kern="1200">
                <a:solidFill>
                  <a:schemeClr val="tx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tx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tx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tx1"/>
                </a:solidFill>
                <a:latin typeface="+mn-lt"/>
                <a:ea typeface="+mn-ea"/>
                <a:cs typeface="+mn-cs"/>
              </a:defRPr>
            </a:lvl9pPr>
          </a:lstStyle>
          <a:p>
            <a:pPr algn="just"/>
            <a:r>
              <a:rPr lang="en-US" sz="1400" dirty="0" err="1"/>
              <a:t>Datanhallinta</a:t>
            </a:r>
            <a:r>
              <a:rPr lang="en-US" sz="1400" dirty="0"/>
              <a:t> </a:t>
            </a:r>
            <a:r>
              <a:rPr lang="en-US" sz="1400" dirty="0" err="1"/>
              <a:t>tarkoittaa</a:t>
            </a:r>
            <a:r>
              <a:rPr lang="en-US" sz="1400" dirty="0"/>
              <a:t> </a:t>
            </a:r>
            <a:r>
              <a:rPr lang="en-US" sz="1400" dirty="0" err="1"/>
              <a:t>kerätyn</a:t>
            </a:r>
            <a:r>
              <a:rPr lang="en-US" sz="1400" dirty="0"/>
              <a:t> ja </a:t>
            </a:r>
            <a:r>
              <a:rPr lang="en-US" sz="1400" dirty="0" err="1"/>
              <a:t>tuotetun</a:t>
            </a:r>
            <a:r>
              <a:rPr lang="en-US" sz="1400" dirty="0"/>
              <a:t> </a:t>
            </a:r>
            <a:r>
              <a:rPr lang="en-US" sz="1400" dirty="0" err="1"/>
              <a:t>informaation</a:t>
            </a:r>
            <a:r>
              <a:rPr lang="en-US" sz="1400" dirty="0"/>
              <a:t> </a:t>
            </a:r>
            <a:r>
              <a:rPr lang="en-US" sz="1400" dirty="0" err="1"/>
              <a:t>käsittelyä</a:t>
            </a:r>
            <a:r>
              <a:rPr lang="en-US" sz="1400" dirty="0"/>
              <a:t>. Se on </a:t>
            </a:r>
            <a:r>
              <a:rPr lang="en-US" sz="1400" dirty="0" err="1"/>
              <a:t>siis</a:t>
            </a:r>
            <a:r>
              <a:rPr lang="en-US" sz="1400" dirty="0"/>
              <a:t> </a:t>
            </a:r>
            <a:r>
              <a:rPr lang="en-US" sz="1400" dirty="0" err="1"/>
              <a:t>olennainen</a:t>
            </a:r>
            <a:r>
              <a:rPr lang="en-US" sz="1400" dirty="0"/>
              <a:t> </a:t>
            </a:r>
            <a:r>
              <a:rPr lang="en-US" sz="1400" dirty="0" err="1"/>
              <a:t>osa</a:t>
            </a:r>
            <a:r>
              <a:rPr lang="en-US" sz="1400" dirty="0"/>
              <a:t> </a:t>
            </a:r>
            <a:r>
              <a:rPr lang="en-US" sz="1400" dirty="0" err="1"/>
              <a:t>tutkimusta</a:t>
            </a:r>
            <a:r>
              <a:rPr lang="en-US" sz="1400" dirty="0"/>
              <a:t>.</a:t>
            </a:r>
          </a:p>
          <a:p>
            <a:pPr marL="0" indent="0" algn="just">
              <a:buNone/>
            </a:pPr>
            <a:endParaRPr lang="en-US" sz="1400" dirty="0"/>
          </a:p>
          <a:p>
            <a:pPr algn="just"/>
            <a:r>
              <a:rPr lang="en-US" sz="1400" dirty="0" err="1">
                <a:solidFill>
                  <a:schemeClr val="tx2">
                    <a:lumMod val="60000"/>
                    <a:lumOff val="40000"/>
                  </a:schemeClr>
                </a:solidFill>
              </a:rPr>
              <a:t>Datanhallinta</a:t>
            </a:r>
            <a:r>
              <a:rPr lang="en-US" sz="1400" dirty="0">
                <a:solidFill>
                  <a:schemeClr val="tx2">
                    <a:lumMod val="60000"/>
                    <a:lumOff val="40000"/>
                  </a:schemeClr>
                </a:solidFill>
              </a:rPr>
              <a:t> </a:t>
            </a:r>
            <a:r>
              <a:rPr lang="en-US" sz="1400" b="1" dirty="0" err="1">
                <a:solidFill>
                  <a:schemeClr val="tx2">
                    <a:lumMod val="60000"/>
                    <a:lumOff val="40000"/>
                  </a:schemeClr>
                </a:solidFill>
              </a:rPr>
              <a:t>lisää</a:t>
            </a:r>
            <a:r>
              <a:rPr lang="en-US" sz="1400" b="1" dirty="0">
                <a:solidFill>
                  <a:schemeClr val="tx2">
                    <a:lumMod val="60000"/>
                    <a:lumOff val="40000"/>
                  </a:schemeClr>
                </a:solidFill>
              </a:rPr>
              <a:t> </a:t>
            </a:r>
            <a:r>
              <a:rPr lang="en-US" sz="1400" b="1" dirty="0" err="1">
                <a:solidFill>
                  <a:schemeClr val="tx2">
                    <a:lumMod val="60000"/>
                    <a:lumOff val="40000"/>
                  </a:schemeClr>
                </a:solidFill>
              </a:rPr>
              <a:t>datan</a:t>
            </a:r>
            <a:r>
              <a:rPr lang="en-US" sz="1400" b="1" dirty="0">
                <a:solidFill>
                  <a:schemeClr val="tx2">
                    <a:lumMod val="60000"/>
                    <a:lumOff val="40000"/>
                  </a:schemeClr>
                </a:solidFill>
              </a:rPr>
              <a:t> </a:t>
            </a:r>
            <a:r>
              <a:rPr lang="en-US" sz="1400" b="1" dirty="0" err="1">
                <a:solidFill>
                  <a:schemeClr val="tx2">
                    <a:lumMod val="60000"/>
                    <a:lumOff val="40000"/>
                  </a:schemeClr>
                </a:solidFill>
              </a:rPr>
              <a:t>arvoa</a:t>
            </a:r>
            <a:r>
              <a:rPr lang="en-US" sz="1400" b="1" dirty="0">
                <a:solidFill>
                  <a:schemeClr val="tx2">
                    <a:lumMod val="60000"/>
                    <a:lumOff val="40000"/>
                  </a:schemeClr>
                </a:solidFill>
              </a:rPr>
              <a:t> </a:t>
            </a:r>
            <a:r>
              <a:rPr lang="en-US" sz="1400" dirty="0" err="1">
                <a:solidFill>
                  <a:schemeClr val="tx2">
                    <a:lumMod val="60000"/>
                    <a:lumOff val="40000"/>
                  </a:schemeClr>
                </a:solidFill>
              </a:rPr>
              <a:t>tekemällä</a:t>
            </a:r>
            <a:r>
              <a:rPr lang="en-US" sz="1400" dirty="0">
                <a:solidFill>
                  <a:schemeClr val="tx2">
                    <a:lumMod val="60000"/>
                    <a:lumOff val="40000"/>
                  </a:schemeClr>
                </a:solidFill>
              </a:rPr>
              <a:t> </a:t>
            </a:r>
            <a:r>
              <a:rPr lang="en-US" sz="1400" dirty="0" err="1">
                <a:solidFill>
                  <a:schemeClr val="tx2">
                    <a:lumMod val="60000"/>
                    <a:lumOff val="40000"/>
                  </a:schemeClr>
                </a:solidFill>
              </a:rPr>
              <a:t>siitä</a:t>
            </a:r>
            <a:r>
              <a:rPr lang="en-US" sz="1400" dirty="0">
                <a:solidFill>
                  <a:schemeClr val="tx2">
                    <a:lumMod val="60000"/>
                    <a:lumOff val="40000"/>
                  </a:schemeClr>
                </a:solidFill>
              </a:rPr>
              <a:t> </a:t>
            </a:r>
            <a:r>
              <a:rPr lang="en-US" sz="1400" i="1" dirty="0" err="1">
                <a:solidFill>
                  <a:schemeClr val="tx2">
                    <a:lumMod val="60000"/>
                    <a:lumOff val="40000"/>
                  </a:schemeClr>
                </a:solidFill>
              </a:rPr>
              <a:t>yhteentoimivaa</a:t>
            </a:r>
            <a:r>
              <a:rPr lang="en-US" sz="1400" dirty="0">
                <a:solidFill>
                  <a:schemeClr val="tx2">
                    <a:lumMod val="60000"/>
                    <a:lumOff val="40000"/>
                  </a:schemeClr>
                </a:solidFill>
              </a:rPr>
              <a:t>, </a:t>
            </a:r>
            <a:r>
              <a:rPr lang="en-US" sz="1400" dirty="0" err="1">
                <a:solidFill>
                  <a:schemeClr val="tx2">
                    <a:lumMod val="60000"/>
                    <a:lumOff val="40000"/>
                  </a:schemeClr>
                </a:solidFill>
              </a:rPr>
              <a:t>helpommin</a:t>
            </a:r>
            <a:r>
              <a:rPr lang="en-US" sz="1400" dirty="0">
                <a:solidFill>
                  <a:schemeClr val="tx2">
                    <a:lumMod val="60000"/>
                    <a:lumOff val="40000"/>
                  </a:schemeClr>
                </a:solidFill>
              </a:rPr>
              <a:t> </a:t>
            </a:r>
            <a:r>
              <a:rPr lang="en-US" sz="1400" i="1" dirty="0" err="1">
                <a:solidFill>
                  <a:schemeClr val="tx2">
                    <a:lumMod val="60000"/>
                    <a:lumOff val="40000"/>
                  </a:schemeClr>
                </a:solidFill>
              </a:rPr>
              <a:t>löydettävää</a:t>
            </a:r>
            <a:r>
              <a:rPr lang="en-US" sz="1400" dirty="0">
                <a:solidFill>
                  <a:schemeClr val="tx2">
                    <a:lumMod val="60000"/>
                    <a:lumOff val="40000"/>
                  </a:schemeClr>
                </a:solidFill>
              </a:rPr>
              <a:t> ja </a:t>
            </a:r>
            <a:r>
              <a:rPr lang="en-US" sz="1400" dirty="0" err="1">
                <a:solidFill>
                  <a:schemeClr val="tx2">
                    <a:lumMod val="60000"/>
                    <a:lumOff val="40000"/>
                  </a:schemeClr>
                </a:solidFill>
              </a:rPr>
              <a:t>vaikeammin</a:t>
            </a:r>
            <a:r>
              <a:rPr lang="en-US" sz="1400" dirty="0">
                <a:solidFill>
                  <a:schemeClr val="tx2">
                    <a:lumMod val="60000"/>
                    <a:lumOff val="40000"/>
                  </a:schemeClr>
                </a:solidFill>
              </a:rPr>
              <a:t> </a:t>
            </a:r>
            <a:r>
              <a:rPr lang="en-US" sz="1400" dirty="0" err="1">
                <a:solidFill>
                  <a:schemeClr val="tx2">
                    <a:lumMod val="60000"/>
                    <a:lumOff val="40000"/>
                  </a:schemeClr>
                </a:solidFill>
              </a:rPr>
              <a:t>hukattavaa</a:t>
            </a:r>
            <a:r>
              <a:rPr lang="en-US" sz="1400" dirty="0">
                <a:solidFill>
                  <a:schemeClr val="tx2">
                    <a:lumMod val="60000"/>
                    <a:lumOff val="40000"/>
                  </a:schemeClr>
                </a:solidFill>
              </a:rPr>
              <a:t>, </a:t>
            </a:r>
            <a:r>
              <a:rPr lang="en-US" sz="1400" i="1" dirty="0" err="1">
                <a:solidFill>
                  <a:schemeClr val="tx2">
                    <a:lumMod val="60000"/>
                    <a:lumOff val="40000"/>
                  </a:schemeClr>
                </a:solidFill>
              </a:rPr>
              <a:t>ymmärrettävää</a:t>
            </a:r>
            <a:r>
              <a:rPr lang="en-US" sz="1400" dirty="0">
                <a:solidFill>
                  <a:schemeClr val="tx2">
                    <a:lumMod val="60000"/>
                    <a:lumOff val="40000"/>
                  </a:schemeClr>
                </a:solidFill>
              </a:rPr>
              <a:t> ja </a:t>
            </a:r>
            <a:r>
              <a:rPr lang="en-US" sz="1400" dirty="0" err="1">
                <a:solidFill>
                  <a:schemeClr val="tx2">
                    <a:lumMod val="60000"/>
                    <a:lumOff val="40000"/>
                  </a:schemeClr>
                </a:solidFill>
              </a:rPr>
              <a:t>siten</a:t>
            </a:r>
            <a:r>
              <a:rPr lang="en-US" sz="1400" dirty="0">
                <a:solidFill>
                  <a:schemeClr val="tx2">
                    <a:lumMod val="60000"/>
                    <a:lumOff val="40000"/>
                  </a:schemeClr>
                </a:solidFill>
              </a:rPr>
              <a:t> </a:t>
            </a:r>
            <a:r>
              <a:rPr lang="en-US" sz="1400" dirty="0" err="1">
                <a:solidFill>
                  <a:schemeClr val="tx2">
                    <a:lumMod val="60000"/>
                    <a:lumOff val="40000"/>
                  </a:schemeClr>
                </a:solidFill>
              </a:rPr>
              <a:t>myös</a:t>
            </a:r>
            <a:r>
              <a:rPr lang="en-US" sz="1400" dirty="0">
                <a:solidFill>
                  <a:schemeClr val="tx2">
                    <a:lumMod val="60000"/>
                    <a:lumOff val="40000"/>
                  </a:schemeClr>
                </a:solidFill>
              </a:rPr>
              <a:t> </a:t>
            </a:r>
            <a:r>
              <a:rPr lang="en-US" sz="1400" dirty="0" err="1">
                <a:solidFill>
                  <a:schemeClr val="tx2">
                    <a:lumMod val="60000"/>
                    <a:lumOff val="40000"/>
                  </a:schemeClr>
                </a:solidFill>
              </a:rPr>
              <a:t>paremmin</a:t>
            </a:r>
            <a:r>
              <a:rPr lang="en-US" sz="1400" dirty="0">
                <a:solidFill>
                  <a:schemeClr val="tx2">
                    <a:lumMod val="60000"/>
                    <a:lumOff val="40000"/>
                  </a:schemeClr>
                </a:solidFill>
              </a:rPr>
              <a:t> </a:t>
            </a:r>
            <a:r>
              <a:rPr lang="en-US" sz="1400" b="1" i="1" dirty="0" err="1">
                <a:solidFill>
                  <a:schemeClr val="tx2">
                    <a:lumMod val="60000"/>
                    <a:lumOff val="40000"/>
                  </a:schemeClr>
                </a:solidFill>
              </a:rPr>
              <a:t>uudelleen</a:t>
            </a:r>
            <a:r>
              <a:rPr lang="en-US" sz="1400" b="1" i="1" dirty="0">
                <a:solidFill>
                  <a:schemeClr val="tx2">
                    <a:lumMod val="60000"/>
                    <a:lumOff val="40000"/>
                  </a:schemeClr>
                </a:solidFill>
              </a:rPr>
              <a:t> </a:t>
            </a:r>
            <a:r>
              <a:rPr lang="en-US" sz="1400" b="1" i="1" dirty="0" err="1">
                <a:solidFill>
                  <a:schemeClr val="tx2">
                    <a:lumMod val="60000"/>
                    <a:lumOff val="40000"/>
                  </a:schemeClr>
                </a:solidFill>
              </a:rPr>
              <a:t>käytettävää</a:t>
            </a:r>
            <a:r>
              <a:rPr lang="en-US" sz="1400" i="1" dirty="0">
                <a:solidFill>
                  <a:schemeClr val="tx2">
                    <a:lumMod val="60000"/>
                    <a:lumOff val="40000"/>
                  </a:schemeClr>
                </a:solidFill>
              </a:rPr>
              <a:t>. </a:t>
            </a:r>
          </a:p>
          <a:p>
            <a:pPr algn="just"/>
            <a:endParaRPr lang="en-US" sz="1400" i="1" dirty="0">
              <a:solidFill>
                <a:schemeClr val="tx2">
                  <a:lumMod val="60000"/>
                  <a:lumOff val="40000"/>
                </a:schemeClr>
              </a:solidFill>
            </a:endParaRPr>
          </a:p>
          <a:p>
            <a:pPr algn="just"/>
            <a:r>
              <a:rPr lang="en-US" sz="1400" dirty="0" err="1">
                <a:solidFill>
                  <a:schemeClr val="tx1"/>
                </a:solidFill>
              </a:rPr>
              <a:t>Datanhallinnan</a:t>
            </a:r>
            <a:r>
              <a:rPr lang="en-US" sz="1400" dirty="0">
                <a:solidFill>
                  <a:schemeClr val="tx1"/>
                </a:solidFill>
              </a:rPr>
              <a:t> </a:t>
            </a:r>
            <a:r>
              <a:rPr lang="en-US" sz="1400" dirty="0" err="1">
                <a:solidFill>
                  <a:schemeClr val="tx1"/>
                </a:solidFill>
              </a:rPr>
              <a:t>vakiintuneisiin</a:t>
            </a:r>
            <a:r>
              <a:rPr lang="en-US" sz="1400" dirty="0">
                <a:solidFill>
                  <a:schemeClr val="tx1"/>
                </a:solidFill>
              </a:rPr>
              <a:t> </a:t>
            </a:r>
            <a:r>
              <a:rPr lang="en-US" sz="1400" dirty="0" err="1">
                <a:solidFill>
                  <a:schemeClr val="tx1"/>
                </a:solidFill>
              </a:rPr>
              <a:t>käytäntöihin</a:t>
            </a:r>
            <a:r>
              <a:rPr lang="en-US" sz="1400" dirty="0">
                <a:solidFill>
                  <a:schemeClr val="tx1"/>
                </a:solidFill>
              </a:rPr>
              <a:t> </a:t>
            </a:r>
            <a:r>
              <a:rPr lang="en-US" sz="1400" dirty="0" err="1">
                <a:solidFill>
                  <a:schemeClr val="tx1"/>
                </a:solidFill>
              </a:rPr>
              <a:t>kuuluu</a:t>
            </a:r>
            <a:r>
              <a:rPr lang="en-US" sz="1400" dirty="0">
                <a:solidFill>
                  <a:schemeClr val="tx1"/>
                </a:solidFill>
              </a:rPr>
              <a:t> mm. </a:t>
            </a:r>
            <a:r>
              <a:rPr lang="en-US" sz="1400" dirty="0" err="1">
                <a:solidFill>
                  <a:schemeClr val="tx1"/>
                </a:solidFill>
              </a:rPr>
              <a:t>datanhallinnan</a:t>
            </a:r>
            <a:r>
              <a:rPr lang="en-US" sz="1400" dirty="0">
                <a:solidFill>
                  <a:schemeClr val="tx1"/>
                </a:solidFill>
              </a:rPr>
              <a:t> </a:t>
            </a:r>
            <a:r>
              <a:rPr lang="en-US" sz="1400" b="1" i="1" dirty="0" err="1">
                <a:solidFill>
                  <a:schemeClr val="tx1"/>
                </a:solidFill>
              </a:rPr>
              <a:t>suunnittelu</a:t>
            </a:r>
            <a:r>
              <a:rPr lang="en-US" sz="1400" dirty="0">
                <a:solidFill>
                  <a:schemeClr val="tx1"/>
                </a:solidFill>
              </a:rPr>
              <a:t>, </a:t>
            </a:r>
            <a:r>
              <a:rPr lang="en-US" sz="1400" dirty="0" err="1">
                <a:solidFill>
                  <a:schemeClr val="tx1"/>
                </a:solidFill>
              </a:rPr>
              <a:t>datan</a:t>
            </a:r>
            <a:r>
              <a:rPr lang="en-US" sz="1400" dirty="0">
                <a:solidFill>
                  <a:schemeClr val="tx1"/>
                </a:solidFill>
              </a:rPr>
              <a:t> ja </a:t>
            </a:r>
            <a:r>
              <a:rPr lang="en-US" sz="1400" dirty="0" err="1">
                <a:solidFill>
                  <a:schemeClr val="tx1"/>
                </a:solidFill>
              </a:rPr>
              <a:t>sen</a:t>
            </a:r>
            <a:r>
              <a:rPr lang="en-US" sz="1400" dirty="0">
                <a:solidFill>
                  <a:schemeClr val="tx1"/>
                </a:solidFill>
              </a:rPr>
              <a:t> </a:t>
            </a:r>
            <a:r>
              <a:rPr lang="en-US" sz="1400" dirty="0" err="1">
                <a:solidFill>
                  <a:schemeClr val="tx1"/>
                </a:solidFill>
              </a:rPr>
              <a:t>elinkaaren</a:t>
            </a:r>
            <a:r>
              <a:rPr lang="en-US" sz="1400" dirty="0">
                <a:solidFill>
                  <a:schemeClr val="tx1"/>
                </a:solidFill>
              </a:rPr>
              <a:t>  </a:t>
            </a:r>
            <a:r>
              <a:rPr lang="en-US" sz="1400" b="1" i="1" dirty="0" err="1">
                <a:solidFill>
                  <a:schemeClr val="tx1"/>
                </a:solidFill>
              </a:rPr>
              <a:t>dokumentoiminen</a:t>
            </a:r>
            <a:r>
              <a:rPr lang="en-US" sz="1400" dirty="0">
                <a:solidFill>
                  <a:schemeClr val="tx1"/>
                </a:solidFill>
              </a:rPr>
              <a:t>, </a:t>
            </a:r>
            <a:r>
              <a:rPr lang="en-US" sz="1400" b="1" i="1" dirty="0" err="1">
                <a:solidFill>
                  <a:schemeClr val="tx1"/>
                </a:solidFill>
              </a:rPr>
              <a:t>järjestäminen</a:t>
            </a:r>
            <a:r>
              <a:rPr lang="en-US" sz="1400" dirty="0">
                <a:solidFill>
                  <a:schemeClr val="tx1"/>
                </a:solidFill>
              </a:rPr>
              <a:t>, </a:t>
            </a:r>
            <a:r>
              <a:rPr lang="en-US" sz="1400" b="1" i="1" dirty="0" err="1">
                <a:solidFill>
                  <a:schemeClr val="tx1"/>
                </a:solidFill>
              </a:rPr>
              <a:t>tallettaminen</a:t>
            </a:r>
            <a:r>
              <a:rPr lang="en-US" sz="1400" i="1" dirty="0">
                <a:solidFill>
                  <a:schemeClr val="tx1"/>
                </a:solidFill>
              </a:rPr>
              <a:t>,</a:t>
            </a:r>
            <a:r>
              <a:rPr lang="en-US" sz="1400" dirty="0">
                <a:solidFill>
                  <a:schemeClr val="tx1"/>
                </a:solidFill>
              </a:rPr>
              <a:t> </a:t>
            </a:r>
            <a:r>
              <a:rPr lang="en-US" sz="1400" b="1" i="1" dirty="0" err="1">
                <a:solidFill>
                  <a:schemeClr val="tx1"/>
                </a:solidFill>
              </a:rPr>
              <a:t>jakaminen</a:t>
            </a:r>
            <a:r>
              <a:rPr lang="en-US" sz="1400" i="1" dirty="0">
                <a:solidFill>
                  <a:schemeClr val="tx1"/>
                </a:solidFill>
              </a:rPr>
              <a:t>,</a:t>
            </a:r>
            <a:r>
              <a:rPr lang="en-US" sz="1400" b="1" i="1" dirty="0">
                <a:solidFill>
                  <a:schemeClr val="tx1"/>
                </a:solidFill>
              </a:rPr>
              <a:t> </a:t>
            </a:r>
            <a:r>
              <a:rPr lang="en-US" sz="1400" b="1" i="1" dirty="0" err="1">
                <a:solidFill>
                  <a:schemeClr val="tx1"/>
                </a:solidFill>
              </a:rPr>
              <a:t>julkistaminen</a:t>
            </a:r>
            <a:r>
              <a:rPr lang="en-US" sz="1400" i="1" dirty="0">
                <a:solidFill>
                  <a:schemeClr val="tx1"/>
                </a:solidFill>
              </a:rPr>
              <a:t>, </a:t>
            </a:r>
            <a:r>
              <a:rPr lang="en-US" sz="1400" b="1" i="1" dirty="0" err="1">
                <a:solidFill>
                  <a:schemeClr val="tx1"/>
                </a:solidFill>
              </a:rPr>
              <a:t>säilyttäminen</a:t>
            </a:r>
            <a:r>
              <a:rPr lang="en-US" sz="1400" dirty="0">
                <a:solidFill>
                  <a:schemeClr val="tx1"/>
                </a:solidFill>
              </a:rPr>
              <a:t>, </a:t>
            </a:r>
            <a:r>
              <a:rPr lang="en-US" sz="1400" dirty="0" err="1">
                <a:solidFill>
                  <a:schemeClr val="tx1"/>
                </a:solidFill>
              </a:rPr>
              <a:t>tarpeen</a:t>
            </a:r>
            <a:r>
              <a:rPr lang="en-US" sz="1400" dirty="0">
                <a:solidFill>
                  <a:schemeClr val="tx1"/>
                </a:solidFill>
              </a:rPr>
              <a:t> </a:t>
            </a:r>
            <a:r>
              <a:rPr lang="en-US" sz="1400" dirty="0" err="1">
                <a:solidFill>
                  <a:schemeClr val="tx1"/>
                </a:solidFill>
              </a:rPr>
              <a:t>tullen</a:t>
            </a:r>
            <a:r>
              <a:rPr lang="en-US" sz="1400" dirty="0">
                <a:solidFill>
                  <a:schemeClr val="tx1"/>
                </a:solidFill>
              </a:rPr>
              <a:t> </a:t>
            </a:r>
            <a:r>
              <a:rPr lang="en-US" sz="1400" dirty="0" err="1">
                <a:solidFill>
                  <a:schemeClr val="tx1"/>
                </a:solidFill>
              </a:rPr>
              <a:t>jopa</a:t>
            </a:r>
            <a:r>
              <a:rPr lang="en-US" sz="1400" dirty="0">
                <a:solidFill>
                  <a:schemeClr val="tx1"/>
                </a:solidFill>
              </a:rPr>
              <a:t> </a:t>
            </a:r>
            <a:r>
              <a:rPr lang="en-US" sz="1400" b="1" i="1" dirty="0" err="1">
                <a:solidFill>
                  <a:schemeClr val="tx1"/>
                </a:solidFill>
              </a:rPr>
              <a:t>tuhoaminen</a:t>
            </a:r>
            <a:r>
              <a:rPr lang="en-US" sz="1400" i="1" dirty="0">
                <a:solidFill>
                  <a:schemeClr val="tx1"/>
                </a:solidFill>
              </a:rPr>
              <a:t>.</a:t>
            </a:r>
          </a:p>
          <a:p>
            <a:pPr marL="0" indent="0" algn="just">
              <a:buFont typeface="Arial" charset="0"/>
              <a:buNone/>
            </a:pPr>
            <a:endParaRPr lang="fi-FI" sz="1600" dirty="0"/>
          </a:p>
        </p:txBody>
      </p:sp>
      <p:pic>
        <p:nvPicPr>
          <p:cNvPr id="8" name="Picture 2">
            <a:extLst>
              <a:ext uri="{FF2B5EF4-FFF2-40B4-BE49-F238E27FC236}">
                <a16:creationId xmlns:a16="http://schemas.microsoft.com/office/drawing/2014/main" id="{9FB59F1C-CD14-724E-9E06-341AC05BD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827" y="1141251"/>
            <a:ext cx="3316231" cy="2545085"/>
          </a:xfrm>
          <a:prstGeom prst="rect">
            <a:avLst/>
          </a:prstGeom>
        </p:spPr>
      </p:pic>
      <p:sp>
        <p:nvSpPr>
          <p:cNvPr id="9" name="Rectangle 5">
            <a:extLst>
              <a:ext uri="{FF2B5EF4-FFF2-40B4-BE49-F238E27FC236}">
                <a16:creationId xmlns:a16="http://schemas.microsoft.com/office/drawing/2014/main" id="{9CAC47FA-FB48-324D-BB4C-67C8EE38E52E}"/>
              </a:ext>
            </a:extLst>
          </p:cNvPr>
          <p:cNvSpPr/>
          <p:nvPr/>
        </p:nvSpPr>
        <p:spPr>
          <a:xfrm>
            <a:off x="5319558" y="3734783"/>
            <a:ext cx="3392500" cy="507831"/>
          </a:xfrm>
          <a:prstGeom prst="rect">
            <a:avLst/>
          </a:prstGeom>
        </p:spPr>
        <p:txBody>
          <a:bodyPr wrap="square">
            <a:spAutoFit/>
          </a:bodyPr>
          <a:lstStyle/>
          <a:p>
            <a:r>
              <a:rPr lang="fi-FI" sz="900" dirty="0">
                <a:solidFill>
                  <a:srgbClr val="D0DCED"/>
                </a:solidFill>
              </a:rPr>
              <a:t>Kuvan lähde: https://www.openaire.eu/images/easyblog_articles/1120/Registry-of-Research-Data-Repositories.png</a:t>
            </a:r>
          </a:p>
        </p:txBody>
      </p:sp>
    </p:spTree>
    <p:extLst>
      <p:ext uri="{BB962C8B-B14F-4D97-AF65-F5344CB8AC3E}">
        <p14:creationId xmlns:p14="http://schemas.microsoft.com/office/powerpoint/2010/main" val="76886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CD2DE129-8A79-7847-9F8E-F151C93A0C12}"/>
              </a:ext>
            </a:extLst>
          </p:cNvPr>
          <p:cNvSpPr>
            <a:spLocks noGrp="1"/>
          </p:cNvSpPr>
          <p:nvPr>
            <p:ph type="sldNum" sz="quarter" idx="12"/>
          </p:nvPr>
        </p:nvSpPr>
        <p:spPr/>
        <p:txBody>
          <a:bodyPr/>
          <a:lstStyle/>
          <a:p>
            <a:pPr>
              <a:defRPr/>
            </a:pPr>
            <a:fld id="{05B8D4AF-0665-7B44-B9A5-492E7E49DE6C}" type="slidenum">
              <a:rPr lang="en-US" smtClean="0"/>
              <a:pPr>
                <a:defRPr/>
              </a:pPr>
              <a:t>6</a:t>
            </a:fld>
            <a:endParaRPr lang="en-US" dirty="0"/>
          </a:p>
        </p:txBody>
      </p:sp>
      <p:sp>
        <p:nvSpPr>
          <p:cNvPr id="5" name="Rounded Rectangle 26">
            <a:extLst>
              <a:ext uri="{FF2B5EF4-FFF2-40B4-BE49-F238E27FC236}">
                <a16:creationId xmlns:a16="http://schemas.microsoft.com/office/drawing/2014/main" id="{AC23DD3D-7178-B445-817E-5929C199AF2F}"/>
              </a:ext>
            </a:extLst>
          </p:cNvPr>
          <p:cNvSpPr/>
          <p:nvPr/>
        </p:nvSpPr>
        <p:spPr>
          <a:xfrm>
            <a:off x="831056" y="3609034"/>
            <a:ext cx="7254876" cy="991541"/>
          </a:xfrm>
          <a:prstGeom prst="roundRect">
            <a:avLst/>
          </a:prstGeom>
          <a:solidFill>
            <a:schemeClr val="tx1">
              <a:alpha val="28000"/>
            </a:scheme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FI" dirty="0"/>
          </a:p>
        </p:txBody>
      </p:sp>
      <p:sp>
        <p:nvSpPr>
          <p:cNvPr id="6" name="Rounded Rectangle 25">
            <a:extLst>
              <a:ext uri="{FF2B5EF4-FFF2-40B4-BE49-F238E27FC236}">
                <a16:creationId xmlns:a16="http://schemas.microsoft.com/office/drawing/2014/main" id="{6CAA6B16-EED2-5D43-A890-56580F4F7B91}"/>
              </a:ext>
            </a:extLst>
          </p:cNvPr>
          <p:cNvSpPr/>
          <p:nvPr/>
        </p:nvSpPr>
        <p:spPr>
          <a:xfrm>
            <a:off x="824298" y="2481970"/>
            <a:ext cx="7254876" cy="991541"/>
          </a:xfrm>
          <a:prstGeom prst="roundRect">
            <a:avLst/>
          </a:prstGeom>
          <a:solidFill>
            <a:schemeClr val="tx1">
              <a:alpha val="28000"/>
            </a:scheme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FI" dirty="0"/>
          </a:p>
        </p:txBody>
      </p:sp>
      <p:sp>
        <p:nvSpPr>
          <p:cNvPr id="7" name="Rounded Rectangle 24">
            <a:extLst>
              <a:ext uri="{FF2B5EF4-FFF2-40B4-BE49-F238E27FC236}">
                <a16:creationId xmlns:a16="http://schemas.microsoft.com/office/drawing/2014/main" id="{452243A1-2D37-7C42-937C-9ECFF807E2C1}"/>
              </a:ext>
            </a:extLst>
          </p:cNvPr>
          <p:cNvSpPr/>
          <p:nvPr/>
        </p:nvSpPr>
        <p:spPr>
          <a:xfrm>
            <a:off x="831056" y="1354078"/>
            <a:ext cx="7254876" cy="991541"/>
          </a:xfrm>
          <a:prstGeom prst="roundRect">
            <a:avLst/>
          </a:prstGeom>
          <a:solidFill>
            <a:schemeClr val="tx1">
              <a:alpha val="28000"/>
            </a:scheme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FI" dirty="0"/>
          </a:p>
        </p:txBody>
      </p:sp>
      <p:sp>
        <p:nvSpPr>
          <p:cNvPr id="8" name="Rounded Rectangle 18">
            <a:extLst>
              <a:ext uri="{FF2B5EF4-FFF2-40B4-BE49-F238E27FC236}">
                <a16:creationId xmlns:a16="http://schemas.microsoft.com/office/drawing/2014/main" id="{FA0E7356-9181-5649-BE48-43897FC71546}"/>
              </a:ext>
            </a:extLst>
          </p:cNvPr>
          <p:cNvSpPr/>
          <p:nvPr/>
        </p:nvSpPr>
        <p:spPr>
          <a:xfrm>
            <a:off x="810736" y="206691"/>
            <a:ext cx="7254876" cy="991541"/>
          </a:xfrm>
          <a:prstGeom prst="roundRect">
            <a:avLst/>
          </a:prstGeom>
          <a:solidFill>
            <a:schemeClr val="tx1">
              <a:alpha val="28000"/>
            </a:scheme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FI" dirty="0"/>
          </a:p>
        </p:txBody>
      </p:sp>
      <p:sp>
        <p:nvSpPr>
          <p:cNvPr id="10" name="Oval 12">
            <a:extLst>
              <a:ext uri="{FF2B5EF4-FFF2-40B4-BE49-F238E27FC236}">
                <a16:creationId xmlns:a16="http://schemas.microsoft.com/office/drawing/2014/main" id="{26E2360E-6B38-5444-BFFB-59DD703A49D6}"/>
              </a:ext>
            </a:extLst>
          </p:cNvPr>
          <p:cNvSpPr/>
          <p:nvPr/>
        </p:nvSpPr>
        <p:spPr>
          <a:xfrm>
            <a:off x="533014" y="207999"/>
            <a:ext cx="980826" cy="984251"/>
          </a:xfrm>
          <a:prstGeom prst="ellipse">
            <a:avLst/>
          </a:prstGeom>
          <a:solidFill>
            <a:schemeClr val="tx1"/>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FI" sz="4000" b="1" dirty="0"/>
              <a:t>F</a:t>
            </a:r>
            <a:endParaRPr lang="en-FI" b="1" dirty="0"/>
          </a:p>
        </p:txBody>
      </p:sp>
      <p:sp>
        <p:nvSpPr>
          <p:cNvPr id="11" name="Oval 13">
            <a:extLst>
              <a:ext uri="{FF2B5EF4-FFF2-40B4-BE49-F238E27FC236}">
                <a16:creationId xmlns:a16="http://schemas.microsoft.com/office/drawing/2014/main" id="{FE845456-7B55-3D47-9473-4DD9AA6D182F}"/>
              </a:ext>
            </a:extLst>
          </p:cNvPr>
          <p:cNvSpPr/>
          <p:nvPr/>
        </p:nvSpPr>
        <p:spPr>
          <a:xfrm>
            <a:off x="533014" y="1348096"/>
            <a:ext cx="980826" cy="984251"/>
          </a:xfrm>
          <a:prstGeom prst="ellipse">
            <a:avLst/>
          </a:prstGeom>
          <a:solidFill>
            <a:schemeClr val="tx1"/>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FI" sz="4000" b="1" dirty="0"/>
              <a:t>A</a:t>
            </a:r>
          </a:p>
        </p:txBody>
      </p:sp>
      <p:sp>
        <p:nvSpPr>
          <p:cNvPr id="12" name="Oval 14">
            <a:extLst>
              <a:ext uri="{FF2B5EF4-FFF2-40B4-BE49-F238E27FC236}">
                <a16:creationId xmlns:a16="http://schemas.microsoft.com/office/drawing/2014/main" id="{BFD8BAB2-0473-2D44-B052-0D0B81EAF236}"/>
              </a:ext>
            </a:extLst>
          </p:cNvPr>
          <p:cNvSpPr/>
          <p:nvPr/>
        </p:nvSpPr>
        <p:spPr>
          <a:xfrm>
            <a:off x="533014" y="2482210"/>
            <a:ext cx="980826" cy="984251"/>
          </a:xfrm>
          <a:prstGeom prst="ellipse">
            <a:avLst/>
          </a:prstGeom>
          <a:solidFill>
            <a:schemeClr val="tx1"/>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FI" sz="4000" b="1" dirty="0"/>
              <a:t>I</a:t>
            </a:r>
          </a:p>
        </p:txBody>
      </p:sp>
      <p:sp>
        <p:nvSpPr>
          <p:cNvPr id="13" name="Oval 15">
            <a:extLst>
              <a:ext uri="{FF2B5EF4-FFF2-40B4-BE49-F238E27FC236}">
                <a16:creationId xmlns:a16="http://schemas.microsoft.com/office/drawing/2014/main" id="{D36AB511-E126-9745-AAF9-A1469DF7E7DF}"/>
              </a:ext>
            </a:extLst>
          </p:cNvPr>
          <p:cNvSpPr/>
          <p:nvPr/>
        </p:nvSpPr>
        <p:spPr>
          <a:xfrm>
            <a:off x="533014" y="3616324"/>
            <a:ext cx="980826" cy="984251"/>
          </a:xfrm>
          <a:prstGeom prst="ellipse">
            <a:avLst/>
          </a:prstGeom>
          <a:solidFill>
            <a:schemeClr val="tx1"/>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FI" sz="4000" b="1" dirty="0"/>
              <a:t>R</a:t>
            </a:r>
          </a:p>
        </p:txBody>
      </p:sp>
      <p:sp>
        <p:nvSpPr>
          <p:cNvPr id="14" name="TextBox 23">
            <a:extLst>
              <a:ext uri="{FF2B5EF4-FFF2-40B4-BE49-F238E27FC236}">
                <a16:creationId xmlns:a16="http://schemas.microsoft.com/office/drawing/2014/main" id="{877C315C-82D4-BA41-B618-FA1BED6EEE08}"/>
              </a:ext>
            </a:extLst>
          </p:cNvPr>
          <p:cNvSpPr txBox="1"/>
          <p:nvPr/>
        </p:nvSpPr>
        <p:spPr>
          <a:xfrm>
            <a:off x="1608682" y="263617"/>
            <a:ext cx="6470492" cy="830997"/>
          </a:xfrm>
          <a:prstGeom prst="rect">
            <a:avLst/>
          </a:prstGeom>
          <a:noFill/>
        </p:spPr>
        <p:txBody>
          <a:bodyPr wrap="square" rtlCol="0">
            <a:spAutoFit/>
          </a:bodyPr>
          <a:lstStyle/>
          <a:p>
            <a:r>
              <a:rPr lang="en-GB" sz="1600" b="1" dirty="0">
                <a:latin typeface="Corbel" panose="020B0503020204020204" pitchFamily="34" charset="0"/>
              </a:rPr>
              <a:t>FINDABLE  –  LÖYDETTÄVÄ</a:t>
            </a:r>
          </a:p>
          <a:p>
            <a:pPr marL="285750" indent="-285750">
              <a:buFont typeface="Arial" panose="020B0604020202020204" pitchFamily="34" charset="0"/>
              <a:buChar char="•"/>
            </a:pPr>
            <a:r>
              <a:rPr lang="en-FI" sz="1600" dirty="0">
                <a:latin typeface="Corbel" panose="020B0503020204020204" pitchFamily="34" charset="0"/>
              </a:rPr>
              <a:t>Olennaiset tiedot kuvailtu riittävän tarkasti</a:t>
            </a:r>
          </a:p>
          <a:p>
            <a:pPr marL="285750" indent="-285750">
              <a:buFont typeface="Arial" panose="020B0604020202020204" pitchFamily="34" charset="0"/>
              <a:buChar char="•"/>
            </a:pPr>
            <a:r>
              <a:rPr lang="en-US" sz="1600" dirty="0">
                <a:latin typeface="Corbel" panose="020B0503020204020204" pitchFamily="34" charset="0"/>
              </a:rPr>
              <a:t>Kuvailusivu ja ainutkertainen pysyvä tunniste</a:t>
            </a:r>
            <a:endParaRPr lang="en-FI" dirty="0"/>
          </a:p>
        </p:txBody>
      </p:sp>
      <p:sp>
        <p:nvSpPr>
          <p:cNvPr id="15" name="TextBox 27">
            <a:extLst>
              <a:ext uri="{FF2B5EF4-FFF2-40B4-BE49-F238E27FC236}">
                <a16:creationId xmlns:a16="http://schemas.microsoft.com/office/drawing/2014/main" id="{CA6EC0AF-CB21-A346-9910-E75945249584}"/>
              </a:ext>
            </a:extLst>
          </p:cNvPr>
          <p:cNvSpPr txBox="1"/>
          <p:nvPr/>
        </p:nvSpPr>
        <p:spPr>
          <a:xfrm>
            <a:off x="1608659" y="1311239"/>
            <a:ext cx="6565334" cy="1077218"/>
          </a:xfrm>
          <a:prstGeom prst="rect">
            <a:avLst/>
          </a:prstGeom>
          <a:noFill/>
        </p:spPr>
        <p:txBody>
          <a:bodyPr wrap="square" rtlCol="0">
            <a:spAutoFit/>
          </a:bodyPr>
          <a:lstStyle/>
          <a:p>
            <a:r>
              <a:rPr lang="en-GB" sz="1600" b="1" dirty="0">
                <a:latin typeface="Corbel" panose="020B0503020204020204" pitchFamily="34" charset="0"/>
              </a:rPr>
              <a:t>ACCESSIBLE  –  SAAVUTETTAVA</a:t>
            </a:r>
          </a:p>
          <a:p>
            <a:pPr marL="285750" indent="-285750">
              <a:buFont typeface="Arial" panose="020B0604020202020204" pitchFamily="34" charset="0"/>
              <a:buChar char="•"/>
            </a:pPr>
            <a:r>
              <a:rPr lang="en-US" sz="1600" dirty="0">
                <a:latin typeface="Corbel" panose="020B0503020204020204" pitchFamily="34" charset="0"/>
              </a:rPr>
              <a:t>Voidaan hakea internetistä</a:t>
            </a:r>
          </a:p>
          <a:p>
            <a:pPr marL="285750" lvl="0" indent="-285750">
              <a:buFont typeface="Arial" panose="020B0604020202020204" pitchFamily="34" charset="0"/>
              <a:buChar char="•"/>
            </a:pPr>
            <a:r>
              <a:rPr lang="en-US" sz="1600" dirty="0">
                <a:latin typeface="Corbel" panose="020B0503020204020204" pitchFamily="34" charset="0"/>
              </a:rPr>
              <a:t>Versiointi ja elinkaaren dokumentointi</a:t>
            </a:r>
          </a:p>
          <a:p>
            <a:pPr marL="285750" lvl="0" indent="-285750">
              <a:buFont typeface="Arial" panose="020B0604020202020204" pitchFamily="34" charset="0"/>
              <a:buChar char="•"/>
            </a:pPr>
            <a:r>
              <a:rPr lang="en-US" sz="1600" dirty="0">
                <a:latin typeface="Corbel" panose="020B0503020204020204" pitchFamily="34" charset="0"/>
              </a:rPr>
              <a:t>Muistosivu jos data on poistettu</a:t>
            </a:r>
          </a:p>
        </p:txBody>
      </p:sp>
      <p:sp>
        <p:nvSpPr>
          <p:cNvPr id="16" name="TextBox 28">
            <a:extLst>
              <a:ext uri="{FF2B5EF4-FFF2-40B4-BE49-F238E27FC236}">
                <a16:creationId xmlns:a16="http://schemas.microsoft.com/office/drawing/2014/main" id="{D6F3BF5A-64E6-D64F-BE92-2FFBB4E76D88}"/>
              </a:ext>
            </a:extLst>
          </p:cNvPr>
          <p:cNvSpPr txBox="1"/>
          <p:nvPr/>
        </p:nvSpPr>
        <p:spPr>
          <a:xfrm>
            <a:off x="1608659" y="2606789"/>
            <a:ext cx="6565334" cy="830997"/>
          </a:xfrm>
          <a:prstGeom prst="rect">
            <a:avLst/>
          </a:prstGeom>
          <a:noFill/>
        </p:spPr>
        <p:txBody>
          <a:bodyPr wrap="square" rtlCol="0">
            <a:spAutoFit/>
          </a:bodyPr>
          <a:lstStyle/>
          <a:p>
            <a:r>
              <a:rPr lang="en-GB" sz="1600" b="1" dirty="0">
                <a:latin typeface="Corbel" panose="020B0503020204020204" pitchFamily="34" charset="0"/>
              </a:rPr>
              <a:t>INTEROPERABLE  –  YHTEENTOIMIVA</a:t>
            </a:r>
          </a:p>
          <a:p>
            <a:pPr marL="285750" indent="-285750">
              <a:buFont typeface="Arial" panose="020B0604020202020204" pitchFamily="34" charset="0"/>
              <a:buChar char="•"/>
            </a:pPr>
            <a:r>
              <a:rPr lang="en-US" sz="1600" dirty="0">
                <a:latin typeface="Corbel" panose="020B0503020204020204" pitchFamily="34" charset="0"/>
              </a:rPr>
              <a:t>Käytössä yleiset, dokumentoidut ja </a:t>
            </a:r>
            <a:r>
              <a:rPr lang="en-US" sz="1600" dirty="0" err="1">
                <a:latin typeface="Corbel" panose="020B0503020204020204" pitchFamily="34" charset="0"/>
              </a:rPr>
              <a:t>avoimet</a:t>
            </a:r>
            <a:r>
              <a:rPr lang="en-US" sz="1600" dirty="0">
                <a:latin typeface="Corbel" panose="020B0503020204020204" pitchFamily="34" charset="0"/>
              </a:rPr>
              <a:t> </a:t>
            </a:r>
            <a:r>
              <a:rPr lang="en-US" sz="1600" dirty="0" err="1">
                <a:latin typeface="Corbel" panose="020B0503020204020204" pitchFamily="34" charset="0"/>
              </a:rPr>
              <a:t>tiedostomuodot</a:t>
            </a:r>
            <a:endParaRPr lang="en-US" sz="1600" dirty="0">
              <a:latin typeface="Corbel" panose="020B0503020204020204" pitchFamily="34" charset="0"/>
            </a:endParaRPr>
          </a:p>
          <a:p>
            <a:pPr marL="285750" indent="-285750">
              <a:buFont typeface="Arial" panose="020B0604020202020204" pitchFamily="34" charset="0"/>
              <a:buChar char="•"/>
            </a:pPr>
            <a:r>
              <a:rPr lang="en-US" sz="1600" dirty="0" err="1">
                <a:latin typeface="Corbel" panose="020B0503020204020204" pitchFamily="34" charset="0"/>
              </a:rPr>
              <a:t>Myös</a:t>
            </a:r>
            <a:r>
              <a:rPr lang="en-US" sz="1600" dirty="0">
                <a:latin typeface="Corbel" panose="020B0503020204020204" pitchFamily="34" charset="0"/>
              </a:rPr>
              <a:t> </a:t>
            </a:r>
            <a:r>
              <a:rPr lang="en-US" sz="1600" dirty="0" err="1">
                <a:latin typeface="Corbel" panose="020B0503020204020204" pitchFamily="34" charset="0"/>
              </a:rPr>
              <a:t>datan</a:t>
            </a:r>
            <a:r>
              <a:rPr lang="en-US" sz="1600" dirty="0">
                <a:latin typeface="Corbel" panose="020B0503020204020204" pitchFamily="34" charset="0"/>
              </a:rPr>
              <a:t> </a:t>
            </a:r>
            <a:r>
              <a:rPr lang="en-US" sz="1600" dirty="0" err="1">
                <a:latin typeface="Corbel" panose="020B0503020204020204" pitchFamily="34" charset="0"/>
              </a:rPr>
              <a:t>sisältö</a:t>
            </a:r>
            <a:r>
              <a:rPr lang="en-US" sz="1600" dirty="0">
                <a:latin typeface="Corbel" panose="020B0503020204020204" pitchFamily="34" charset="0"/>
              </a:rPr>
              <a:t> ja </a:t>
            </a:r>
            <a:r>
              <a:rPr lang="en-US" sz="1600" dirty="0" err="1">
                <a:latin typeface="Corbel" panose="020B0503020204020204" pitchFamily="34" charset="0"/>
              </a:rPr>
              <a:t>sitä</a:t>
            </a:r>
            <a:r>
              <a:rPr lang="en-US" sz="1600" dirty="0">
                <a:latin typeface="Corbel" panose="020B0503020204020204" pitchFamily="34" charset="0"/>
              </a:rPr>
              <a:t> </a:t>
            </a:r>
            <a:r>
              <a:rPr lang="en-US" sz="1600" dirty="0" err="1">
                <a:latin typeface="Corbel" panose="020B0503020204020204" pitchFamily="34" charset="0"/>
              </a:rPr>
              <a:t>koskevat</a:t>
            </a:r>
            <a:r>
              <a:rPr lang="en-US" sz="1600" dirty="0">
                <a:latin typeface="Corbel" panose="020B0503020204020204" pitchFamily="34" charset="0"/>
              </a:rPr>
              <a:t> </a:t>
            </a:r>
            <a:r>
              <a:rPr lang="en-US" sz="1600" dirty="0" err="1">
                <a:latin typeface="Corbel" panose="020B0503020204020204" pitchFamily="34" charset="0"/>
              </a:rPr>
              <a:t>rajoitteet</a:t>
            </a:r>
            <a:r>
              <a:rPr lang="en-US" sz="1600" dirty="0">
                <a:latin typeface="Corbel" panose="020B0503020204020204" pitchFamily="34" charset="0"/>
              </a:rPr>
              <a:t> </a:t>
            </a:r>
            <a:r>
              <a:rPr lang="en-US" sz="1600" dirty="0" err="1">
                <a:latin typeface="Corbel" panose="020B0503020204020204" pitchFamily="34" charset="0"/>
              </a:rPr>
              <a:t>ovat</a:t>
            </a:r>
            <a:r>
              <a:rPr lang="en-US" sz="1600" dirty="0">
                <a:latin typeface="Corbel" panose="020B0503020204020204" pitchFamily="34" charset="0"/>
              </a:rPr>
              <a:t> </a:t>
            </a:r>
            <a:r>
              <a:rPr lang="en-US" sz="1600" dirty="0" err="1">
                <a:latin typeface="Corbel" panose="020B0503020204020204" pitchFamily="34" charset="0"/>
              </a:rPr>
              <a:t>yhteentoimivia</a:t>
            </a:r>
            <a:endParaRPr lang="en-GB" sz="1600" dirty="0"/>
          </a:p>
        </p:txBody>
      </p:sp>
      <p:sp>
        <p:nvSpPr>
          <p:cNvPr id="17" name="TextBox 29">
            <a:extLst>
              <a:ext uri="{FF2B5EF4-FFF2-40B4-BE49-F238E27FC236}">
                <a16:creationId xmlns:a16="http://schemas.microsoft.com/office/drawing/2014/main" id="{64927556-9E3F-E647-B3D3-93F06FF52583}"/>
              </a:ext>
            </a:extLst>
          </p:cNvPr>
          <p:cNvSpPr txBox="1"/>
          <p:nvPr/>
        </p:nvSpPr>
        <p:spPr>
          <a:xfrm>
            <a:off x="1608659" y="3661114"/>
            <a:ext cx="6565334" cy="1077218"/>
          </a:xfrm>
          <a:prstGeom prst="rect">
            <a:avLst/>
          </a:prstGeom>
          <a:noFill/>
        </p:spPr>
        <p:txBody>
          <a:bodyPr wrap="square" rtlCol="0">
            <a:spAutoFit/>
          </a:bodyPr>
          <a:lstStyle/>
          <a:p>
            <a:r>
              <a:rPr lang="en-GB" sz="1600" b="1" dirty="0">
                <a:latin typeface="Corbel" panose="020B0503020204020204" pitchFamily="34" charset="0"/>
              </a:rPr>
              <a:t>RE-USABLE  –  UUDELLEENKÄYTETTÄVÄ</a:t>
            </a:r>
          </a:p>
          <a:p>
            <a:pPr marL="285750" lvl="0" indent="-285750">
              <a:buFont typeface="Arial" panose="020B0604020202020204" pitchFamily="34" charset="0"/>
              <a:buChar char="•"/>
            </a:pPr>
            <a:r>
              <a:rPr lang="en-US" sz="1600" dirty="0">
                <a:latin typeface="Corbel" panose="020B0503020204020204" pitchFamily="34" charset="0"/>
              </a:rPr>
              <a:t>Data on hyvin dokumentoitu ja ymmärrettävää</a:t>
            </a:r>
          </a:p>
          <a:p>
            <a:pPr marL="285750" lvl="0" indent="-285750">
              <a:buFont typeface="Arial" panose="020B0604020202020204" pitchFamily="34" charset="0"/>
              <a:buChar char="•"/>
            </a:pPr>
            <a:r>
              <a:rPr lang="en-US" sz="1600" dirty="0">
                <a:latin typeface="Corbel" panose="020B0503020204020204" pitchFamily="34" charset="0"/>
              </a:rPr>
              <a:t>Käyttöoikeudet selkeästi esillä</a:t>
            </a:r>
          </a:p>
          <a:p>
            <a:pPr marL="285750" indent="-285750">
              <a:buFont typeface="Arial" panose="020B0604020202020204" pitchFamily="34" charset="0"/>
              <a:buChar char="•"/>
            </a:pPr>
            <a:endParaRPr lang="en-GB" sz="1600" dirty="0"/>
          </a:p>
        </p:txBody>
      </p:sp>
      <p:pic>
        <p:nvPicPr>
          <p:cNvPr id="18" name="Graphic 2" descr="Magnifying glass">
            <a:extLst>
              <a:ext uri="{FF2B5EF4-FFF2-40B4-BE49-F238E27FC236}">
                <a16:creationId xmlns:a16="http://schemas.microsoft.com/office/drawing/2014/main" id="{5647FFE7-28DB-8641-A57A-5D79DD06E7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84110" y="348916"/>
            <a:ext cx="702415" cy="702415"/>
          </a:xfrm>
          <a:prstGeom prst="rect">
            <a:avLst/>
          </a:prstGeom>
        </p:spPr>
      </p:pic>
      <p:pic>
        <p:nvPicPr>
          <p:cNvPr id="19" name="Graphic 5" descr="Gears">
            <a:extLst>
              <a:ext uri="{FF2B5EF4-FFF2-40B4-BE49-F238E27FC236}">
                <a16:creationId xmlns:a16="http://schemas.microsoft.com/office/drawing/2014/main" id="{F6A76598-AC30-194D-826D-43E5F02EB2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3722" y="2563951"/>
            <a:ext cx="783189" cy="783189"/>
          </a:xfrm>
          <a:prstGeom prst="rect">
            <a:avLst/>
          </a:prstGeom>
        </p:spPr>
      </p:pic>
      <p:pic>
        <p:nvPicPr>
          <p:cNvPr id="20" name="Graphic 7" descr="Recycle sign">
            <a:extLst>
              <a:ext uri="{FF2B5EF4-FFF2-40B4-BE49-F238E27FC236}">
                <a16:creationId xmlns:a16="http://schemas.microsoft.com/office/drawing/2014/main" id="{BDB42D30-FE67-DC41-B80C-10C83D96FD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85846" y="3731537"/>
            <a:ext cx="700679" cy="700679"/>
          </a:xfrm>
          <a:prstGeom prst="rect">
            <a:avLst/>
          </a:prstGeom>
        </p:spPr>
      </p:pic>
      <p:pic>
        <p:nvPicPr>
          <p:cNvPr id="21" name="Graphic 11" descr="Unlock">
            <a:extLst>
              <a:ext uri="{FF2B5EF4-FFF2-40B4-BE49-F238E27FC236}">
                <a16:creationId xmlns:a16="http://schemas.microsoft.com/office/drawing/2014/main" id="{DD47F0F6-412D-DD40-9F17-4EEE8AB0B1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07780" y="1461256"/>
            <a:ext cx="778745" cy="778745"/>
          </a:xfrm>
          <a:prstGeom prst="rect">
            <a:avLst/>
          </a:prstGeom>
        </p:spPr>
      </p:pic>
      <p:sp>
        <p:nvSpPr>
          <p:cNvPr id="2" name="Tekstiruutu 1">
            <a:extLst>
              <a:ext uri="{FF2B5EF4-FFF2-40B4-BE49-F238E27FC236}">
                <a16:creationId xmlns:a16="http://schemas.microsoft.com/office/drawing/2014/main" id="{E5DB8C6E-BB5E-1740-85A4-E8BE0C08DC5C}"/>
              </a:ext>
            </a:extLst>
          </p:cNvPr>
          <p:cNvSpPr txBox="1"/>
          <p:nvPr/>
        </p:nvSpPr>
        <p:spPr>
          <a:xfrm>
            <a:off x="615143" y="4663438"/>
            <a:ext cx="7558850" cy="369332"/>
          </a:xfrm>
          <a:prstGeom prst="rect">
            <a:avLst/>
          </a:prstGeom>
          <a:noFill/>
        </p:spPr>
        <p:txBody>
          <a:bodyPr wrap="square" rtlCol="0">
            <a:spAutoFit/>
          </a:bodyPr>
          <a:lstStyle/>
          <a:p>
            <a:r>
              <a:rPr lang="fi-FI" sz="900" dirty="0" err="1"/>
              <a:t>Wilkinson</a:t>
            </a:r>
            <a:r>
              <a:rPr lang="fi-FI" sz="900" dirty="0"/>
              <a:t>, M., </a:t>
            </a:r>
            <a:r>
              <a:rPr lang="fi-FI" sz="900" dirty="0" err="1"/>
              <a:t>Dumontier</a:t>
            </a:r>
            <a:r>
              <a:rPr lang="fi-FI" sz="900" dirty="0"/>
              <a:t>, M., </a:t>
            </a:r>
            <a:r>
              <a:rPr lang="fi-FI" sz="900" dirty="0" err="1"/>
              <a:t>Aalbersberg</a:t>
            </a:r>
            <a:r>
              <a:rPr lang="fi-FI" sz="900" dirty="0"/>
              <a:t>, I. </a:t>
            </a:r>
            <a:r>
              <a:rPr lang="fi-FI" sz="900" i="1" dirty="0"/>
              <a:t>et al.</a:t>
            </a:r>
            <a:r>
              <a:rPr lang="fi-FI" sz="900" dirty="0"/>
              <a:t> </a:t>
            </a:r>
            <a:r>
              <a:rPr lang="fi-FI" sz="900" dirty="0" err="1"/>
              <a:t>The</a:t>
            </a:r>
            <a:r>
              <a:rPr lang="fi-FI" sz="900" dirty="0"/>
              <a:t> FAIR </a:t>
            </a:r>
            <a:r>
              <a:rPr lang="fi-FI" sz="900" dirty="0" err="1"/>
              <a:t>Guiding</a:t>
            </a:r>
            <a:r>
              <a:rPr lang="fi-FI" sz="900" dirty="0"/>
              <a:t> </a:t>
            </a:r>
            <a:r>
              <a:rPr lang="fi-FI" sz="900" dirty="0" err="1"/>
              <a:t>Principles</a:t>
            </a:r>
            <a:r>
              <a:rPr lang="fi-FI" sz="900" dirty="0"/>
              <a:t> for </a:t>
            </a:r>
            <a:r>
              <a:rPr lang="fi-FI" sz="900" dirty="0" err="1"/>
              <a:t>scientific</a:t>
            </a:r>
            <a:r>
              <a:rPr lang="fi-FI" sz="900" dirty="0"/>
              <a:t> data management and </a:t>
            </a:r>
            <a:r>
              <a:rPr lang="fi-FI" sz="900" dirty="0" err="1"/>
              <a:t>stewardship</a:t>
            </a:r>
            <a:r>
              <a:rPr lang="fi-FI" sz="900" dirty="0"/>
              <a:t>. </a:t>
            </a:r>
            <a:r>
              <a:rPr lang="fi-FI" sz="900" i="1" dirty="0" err="1"/>
              <a:t>Sci</a:t>
            </a:r>
            <a:r>
              <a:rPr lang="fi-FI" sz="900" i="1" dirty="0"/>
              <a:t> Data</a:t>
            </a:r>
            <a:r>
              <a:rPr lang="fi-FI" sz="900" dirty="0"/>
              <a:t> </a:t>
            </a:r>
            <a:r>
              <a:rPr lang="fi-FI" sz="900" b="1" dirty="0"/>
              <a:t>3, </a:t>
            </a:r>
            <a:r>
              <a:rPr lang="fi-FI" sz="900" dirty="0"/>
              <a:t>160018 (2016). </a:t>
            </a:r>
            <a:r>
              <a:rPr lang="fi-FI" sz="900" dirty="0" err="1"/>
              <a:t>https</a:t>
            </a:r>
            <a:r>
              <a:rPr lang="fi-FI" sz="900" dirty="0"/>
              <a:t>://</a:t>
            </a:r>
            <a:r>
              <a:rPr lang="fi-FI" sz="900" dirty="0" err="1"/>
              <a:t>doi.org</a:t>
            </a:r>
            <a:r>
              <a:rPr lang="fi-FI" sz="900" dirty="0"/>
              <a:t>/10.1038/sdata.2016.18</a:t>
            </a:r>
          </a:p>
        </p:txBody>
      </p:sp>
    </p:spTree>
    <p:extLst>
      <p:ext uri="{BB962C8B-B14F-4D97-AF65-F5344CB8AC3E}">
        <p14:creationId xmlns:p14="http://schemas.microsoft.com/office/powerpoint/2010/main" val="86444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7E1FDC-215E-9044-9ACF-24C8D173121A}"/>
              </a:ext>
            </a:extLst>
          </p:cNvPr>
          <p:cNvSpPr>
            <a:spLocks noGrp="1"/>
          </p:cNvSpPr>
          <p:nvPr>
            <p:ph type="title"/>
          </p:nvPr>
        </p:nvSpPr>
        <p:spPr/>
        <p:txBody>
          <a:bodyPr/>
          <a:lstStyle/>
          <a:p>
            <a:r>
              <a:rPr lang="fi-FI" dirty="0"/>
              <a:t>Rahoittajat ja datanhallinta?</a:t>
            </a:r>
          </a:p>
        </p:txBody>
      </p:sp>
      <p:sp>
        <p:nvSpPr>
          <p:cNvPr id="3" name="Sisällön paikkamerkki 2">
            <a:extLst>
              <a:ext uri="{FF2B5EF4-FFF2-40B4-BE49-F238E27FC236}">
                <a16:creationId xmlns:a16="http://schemas.microsoft.com/office/drawing/2014/main" id="{5B42DD98-3BD0-E54B-B27B-FD07AE677EE7}"/>
              </a:ext>
            </a:extLst>
          </p:cNvPr>
          <p:cNvSpPr>
            <a:spLocks noGrp="1"/>
          </p:cNvSpPr>
          <p:nvPr>
            <p:ph idx="1"/>
          </p:nvPr>
        </p:nvSpPr>
        <p:spPr>
          <a:xfrm>
            <a:off x="347473" y="1061503"/>
            <a:ext cx="6163055" cy="3392917"/>
          </a:xfrm>
        </p:spPr>
        <p:txBody>
          <a:bodyPr/>
          <a:lstStyle/>
          <a:p>
            <a:pPr marL="0" indent="0">
              <a:buNone/>
            </a:pPr>
            <a:r>
              <a:rPr lang="fi-FI" dirty="0"/>
              <a:t>Miksi tutkimusaineistojen hallinta ja hallinnan suunnittelu on tärkeää?</a:t>
            </a:r>
          </a:p>
          <a:p>
            <a:r>
              <a:rPr lang="fi-FI" sz="1200" dirty="0">
                <a:latin typeface="Arial" panose="020B0604020202020204" pitchFamily="34" charset="0"/>
                <a:cs typeface="Arial" panose="020B0604020202020204" pitchFamily="34" charset="0"/>
              </a:rPr>
              <a:t>Tutkimusaineistojen hallinta ja aineistonhallintasuunnitelman laatiminen ovat osa hyvää tieteellistä käytäntöä! =&gt; </a:t>
            </a:r>
            <a:r>
              <a:rPr lang="fi-FI" sz="1200" dirty="0">
                <a:solidFill>
                  <a:schemeClr val="tx2">
                    <a:lumMod val="60000"/>
                    <a:lumOff val="40000"/>
                  </a:schemeClr>
                </a:solidFill>
                <a:latin typeface="Arial" panose="020B0604020202020204" pitchFamily="34" charset="0"/>
                <a:cs typeface="Arial" panose="020B0604020202020204" pitchFamily="34" charset="0"/>
              </a:rPr>
              <a:t>Läpinäkyvyydellä varmistetaan tutkimuksen laatua!</a:t>
            </a:r>
          </a:p>
          <a:p>
            <a:r>
              <a:rPr lang="fi-FI" sz="1200" dirty="0">
                <a:latin typeface="Arial" panose="020B0604020202020204" pitchFamily="34" charset="0"/>
                <a:cs typeface="Arial" panose="020B0604020202020204" pitchFamily="34" charset="0"/>
              </a:rPr>
              <a:t>Aineistojen katoamisen, häviämisen tai tuhoutumisen </a:t>
            </a:r>
            <a:r>
              <a:rPr lang="fi-FI" sz="1200" dirty="0">
                <a:solidFill>
                  <a:schemeClr val="tx2">
                    <a:lumMod val="60000"/>
                    <a:lumOff val="40000"/>
                  </a:schemeClr>
                </a:solidFill>
                <a:latin typeface="Arial" panose="020B0604020202020204" pitchFamily="34" charset="0"/>
                <a:cs typeface="Arial" panose="020B0604020202020204" pitchFamily="34" charset="0"/>
              </a:rPr>
              <a:t>riski pienenee</a:t>
            </a:r>
            <a:r>
              <a:rPr lang="fi-FI" sz="1200" dirty="0">
                <a:latin typeface="Arial" panose="020B0604020202020204" pitchFamily="34" charset="0"/>
                <a:cs typeface="Arial" panose="020B0604020202020204" pitchFamily="34" charset="0"/>
              </a:rPr>
              <a:t>.</a:t>
            </a:r>
          </a:p>
          <a:p>
            <a:r>
              <a:rPr lang="fi-FI" sz="1200" dirty="0">
                <a:latin typeface="Arial" panose="020B0604020202020204" pitchFamily="34" charset="0"/>
                <a:cs typeface="Arial" panose="020B0604020202020204" pitchFamily="34" charset="0"/>
              </a:rPr>
              <a:t>Voit ennakoida </a:t>
            </a:r>
            <a:r>
              <a:rPr lang="fi-FI" sz="1200" dirty="0">
                <a:solidFill>
                  <a:schemeClr val="tx2">
                    <a:lumMod val="60000"/>
                    <a:lumOff val="40000"/>
                  </a:schemeClr>
                </a:solidFill>
                <a:latin typeface="Arial" panose="020B0604020202020204" pitchFamily="34" charset="0"/>
                <a:cs typeface="Arial" panose="020B0604020202020204" pitchFamily="34" charset="0"/>
              </a:rPr>
              <a:t>omistajuuteen ja käyttöoikeuksiin </a:t>
            </a:r>
            <a:r>
              <a:rPr lang="fi-FI" sz="1200" dirty="0">
                <a:latin typeface="Arial" panose="020B0604020202020204" pitchFamily="34" charset="0"/>
                <a:cs typeface="Arial" panose="020B0604020202020204" pitchFamily="34" charset="0"/>
              </a:rPr>
              <a:t>liittyviä monimutkaisia ongelmia.</a:t>
            </a:r>
          </a:p>
          <a:p>
            <a:r>
              <a:rPr lang="fi-FI" sz="1200" dirty="0">
                <a:latin typeface="Arial" panose="020B0604020202020204" pitchFamily="34" charset="0"/>
                <a:cs typeface="Arial" panose="020B0604020202020204" pitchFamily="34" charset="0"/>
              </a:rPr>
              <a:t>Tuet avointa saatavuutta ja luot </a:t>
            </a:r>
            <a:r>
              <a:rPr lang="fi-FI" sz="1200" dirty="0">
                <a:solidFill>
                  <a:schemeClr val="tx2">
                    <a:lumMod val="60000"/>
                    <a:lumOff val="40000"/>
                  </a:schemeClr>
                </a:solidFill>
                <a:latin typeface="Arial" panose="020B0604020202020204" pitchFamily="34" charset="0"/>
                <a:cs typeface="Arial" panose="020B0604020202020204" pitchFamily="34" charset="0"/>
              </a:rPr>
              <a:t>edellytyksiä</a:t>
            </a:r>
            <a:r>
              <a:rPr lang="fi-FI" sz="1200" dirty="0">
                <a:latin typeface="Arial" panose="020B0604020202020204" pitchFamily="34" charset="0"/>
                <a:cs typeface="Arial" panose="020B0604020202020204" pitchFamily="34" charset="0"/>
              </a:rPr>
              <a:t> tuleville menestyksekkäille </a:t>
            </a:r>
            <a:r>
              <a:rPr lang="fi-FI" sz="1200" dirty="0">
                <a:solidFill>
                  <a:schemeClr val="tx2">
                    <a:lumMod val="60000"/>
                    <a:lumOff val="40000"/>
                  </a:schemeClr>
                </a:solidFill>
                <a:latin typeface="Arial" panose="020B0604020202020204" pitchFamily="34" charset="0"/>
                <a:cs typeface="Arial" panose="020B0604020202020204" pitchFamily="34" charset="0"/>
              </a:rPr>
              <a:t>yhteistyöhankkeille</a:t>
            </a:r>
            <a:r>
              <a:rPr lang="fi-FI" sz="1200" dirty="0">
                <a:latin typeface="Arial" panose="020B0604020202020204" pitchFamily="34" charset="0"/>
                <a:cs typeface="Arial" panose="020B0604020202020204" pitchFamily="34" charset="0"/>
              </a:rPr>
              <a:t>.</a:t>
            </a:r>
          </a:p>
          <a:p>
            <a:r>
              <a:rPr lang="fi-FI" sz="1200" dirty="0">
                <a:latin typeface="Arial" panose="020B0604020202020204" pitchFamily="34" charset="0"/>
                <a:cs typeface="Arial" panose="020B0604020202020204" pitchFamily="34" charset="0"/>
              </a:rPr>
              <a:t>Täytät </a:t>
            </a:r>
            <a:r>
              <a:rPr lang="fi-FI" sz="1200" dirty="0">
                <a:solidFill>
                  <a:schemeClr val="tx2">
                    <a:lumMod val="60000"/>
                    <a:lumOff val="40000"/>
                  </a:schemeClr>
                </a:solidFill>
                <a:latin typeface="Arial" panose="020B0604020202020204" pitchFamily="34" charset="0"/>
                <a:cs typeface="Arial" panose="020B0604020202020204" pitchFamily="34" charset="0"/>
              </a:rPr>
              <a:t>rahoittajien vaatimukset</a:t>
            </a:r>
            <a:r>
              <a:rPr lang="fi-FI" sz="1200" dirty="0">
                <a:latin typeface="Arial" panose="020B0604020202020204" pitchFamily="34" charset="0"/>
                <a:cs typeface="Arial" panose="020B0604020202020204" pitchFamily="34" charset="0"/>
              </a:rPr>
              <a:t>.</a:t>
            </a:r>
          </a:p>
          <a:p>
            <a:r>
              <a:rPr lang="fi-FI" sz="1200" dirty="0">
                <a:solidFill>
                  <a:schemeClr val="tx2">
                    <a:lumMod val="60000"/>
                    <a:lumOff val="40000"/>
                  </a:schemeClr>
                </a:solidFill>
                <a:latin typeface="Arial" panose="020B0604020202020204" pitchFamily="34" charset="0"/>
                <a:cs typeface="Arial" panose="020B0604020202020204" pitchFamily="34" charset="0"/>
              </a:rPr>
              <a:t>Säästät</a:t>
            </a:r>
            <a:r>
              <a:rPr lang="fi-FI" sz="1200" dirty="0">
                <a:latin typeface="Arial" panose="020B0604020202020204" pitchFamily="34" charset="0"/>
                <a:cs typeface="Arial" panose="020B0604020202020204" pitchFamily="34" charset="0"/>
              </a:rPr>
              <a:t> aikaa ja rahaa.</a:t>
            </a:r>
          </a:p>
          <a:p>
            <a:pPr marL="0" indent="0">
              <a:buNone/>
            </a:pPr>
            <a:endParaRPr lang="fi-FI" sz="1200" dirty="0"/>
          </a:p>
          <a:p>
            <a:endParaRPr lang="fi-FI" dirty="0"/>
          </a:p>
        </p:txBody>
      </p:sp>
      <p:sp>
        <p:nvSpPr>
          <p:cNvPr id="4" name="Dian numeron paikkamerkki 3">
            <a:extLst>
              <a:ext uri="{FF2B5EF4-FFF2-40B4-BE49-F238E27FC236}">
                <a16:creationId xmlns:a16="http://schemas.microsoft.com/office/drawing/2014/main" id="{002B4302-E25E-754A-8996-DB70B755CDAE}"/>
              </a:ext>
            </a:extLst>
          </p:cNvPr>
          <p:cNvSpPr>
            <a:spLocks noGrp="1"/>
          </p:cNvSpPr>
          <p:nvPr>
            <p:ph type="sldNum" sz="quarter" idx="12"/>
          </p:nvPr>
        </p:nvSpPr>
        <p:spPr/>
        <p:txBody>
          <a:bodyPr/>
          <a:lstStyle/>
          <a:p>
            <a:pPr>
              <a:defRPr/>
            </a:pPr>
            <a:fld id="{05B8D4AF-0665-7B44-B9A5-492E7E49DE6C}" type="slidenum">
              <a:rPr lang="en-US" smtClean="0"/>
              <a:pPr>
                <a:defRPr/>
              </a:pPr>
              <a:t>7</a:t>
            </a:fld>
            <a:endParaRPr lang="en-US" dirty="0"/>
          </a:p>
        </p:txBody>
      </p:sp>
      <p:sp>
        <p:nvSpPr>
          <p:cNvPr id="5" name="Pyöristetty suorakulmio 4">
            <a:extLst>
              <a:ext uri="{FF2B5EF4-FFF2-40B4-BE49-F238E27FC236}">
                <a16:creationId xmlns:a16="http://schemas.microsoft.com/office/drawing/2014/main" id="{EF0EACF4-6035-1A4B-BC37-843EC7096176}"/>
              </a:ext>
            </a:extLst>
          </p:cNvPr>
          <p:cNvSpPr/>
          <p:nvPr/>
        </p:nvSpPr>
        <p:spPr>
          <a:xfrm>
            <a:off x="5550408" y="2889876"/>
            <a:ext cx="3557016" cy="2065880"/>
          </a:xfrm>
          <a:prstGeom prst="roundRect">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6" name="Tekstiruutu 5">
            <a:extLst>
              <a:ext uri="{FF2B5EF4-FFF2-40B4-BE49-F238E27FC236}">
                <a16:creationId xmlns:a16="http://schemas.microsoft.com/office/drawing/2014/main" id="{732451D4-D9DD-504A-85A3-36C1A8E484C1}"/>
              </a:ext>
            </a:extLst>
          </p:cNvPr>
          <p:cNvSpPr txBox="1"/>
          <p:nvPr/>
        </p:nvSpPr>
        <p:spPr>
          <a:xfrm>
            <a:off x="5806440" y="2926081"/>
            <a:ext cx="3264408" cy="2308324"/>
          </a:xfrm>
          <a:prstGeom prst="rect">
            <a:avLst/>
          </a:prstGeom>
          <a:noFill/>
        </p:spPr>
        <p:txBody>
          <a:bodyPr wrap="square" rtlCol="0">
            <a:spAutoFit/>
          </a:bodyPr>
          <a:lstStyle/>
          <a:p>
            <a:r>
              <a:rPr lang="fi-FI" dirty="0"/>
              <a:t>Selkeästi laadittu aineistonhallintasuunnitelma tukee myös avoimen tieteen toimintatapaa ja edistää uusien keksintöjen ja ideoiden syntymistä ja tuloksellista yhteistyötä.</a:t>
            </a:r>
          </a:p>
          <a:p>
            <a:endParaRPr lang="fi-FI" dirty="0"/>
          </a:p>
        </p:txBody>
      </p:sp>
    </p:spTree>
    <p:extLst>
      <p:ext uri="{BB962C8B-B14F-4D97-AF65-F5344CB8AC3E}">
        <p14:creationId xmlns:p14="http://schemas.microsoft.com/office/powerpoint/2010/main" val="299945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C2D747F7-A065-FF46-9AD1-96E4B4D954A1}"/>
              </a:ext>
            </a:extLst>
          </p:cNvPr>
          <p:cNvSpPr>
            <a:spLocks noGrp="1"/>
          </p:cNvSpPr>
          <p:nvPr>
            <p:ph type="sldNum" sz="quarter" idx="12"/>
          </p:nvPr>
        </p:nvSpPr>
        <p:spPr/>
        <p:txBody>
          <a:bodyPr/>
          <a:lstStyle/>
          <a:p>
            <a:pPr>
              <a:defRPr/>
            </a:pPr>
            <a:fld id="{05B8D4AF-0665-7B44-B9A5-492E7E49DE6C}" type="slidenum">
              <a:rPr lang="en-US" smtClean="0"/>
              <a:pPr>
                <a:defRPr/>
              </a:pPr>
              <a:t>8</a:t>
            </a:fld>
            <a:endParaRPr lang="en-US" dirty="0"/>
          </a:p>
        </p:txBody>
      </p:sp>
      <p:sp>
        <p:nvSpPr>
          <p:cNvPr id="5" name="Title 3">
            <a:extLst>
              <a:ext uri="{FF2B5EF4-FFF2-40B4-BE49-F238E27FC236}">
                <a16:creationId xmlns:a16="http://schemas.microsoft.com/office/drawing/2014/main" id="{65FBA9F8-3A47-654F-938D-0BE0C6322977}"/>
              </a:ext>
            </a:extLst>
          </p:cNvPr>
          <p:cNvSpPr>
            <a:spLocks noGrp="1"/>
          </p:cNvSpPr>
          <p:nvPr>
            <p:ph type="title"/>
          </p:nvPr>
        </p:nvSpPr>
        <p:spPr>
          <a:xfrm>
            <a:off x="457200" y="176213"/>
            <a:ext cx="7742238" cy="803275"/>
          </a:xfrm>
        </p:spPr>
        <p:txBody>
          <a:bodyPr/>
          <a:lstStyle/>
          <a:p>
            <a:r>
              <a:rPr lang="fi-FI" dirty="0"/>
              <a:t>Mitä on tutkimusdata?</a:t>
            </a:r>
          </a:p>
        </p:txBody>
      </p:sp>
      <p:pic>
        <p:nvPicPr>
          <p:cNvPr id="7" name="Content Placeholder 8">
            <a:extLst>
              <a:ext uri="{FF2B5EF4-FFF2-40B4-BE49-F238E27FC236}">
                <a16:creationId xmlns:a16="http://schemas.microsoft.com/office/drawing/2014/main" id="{9EF04B0D-0254-1149-B9C8-FA8BECA07C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559" y="979488"/>
            <a:ext cx="2371241" cy="1581579"/>
          </a:xfrm>
        </p:spPr>
      </p:pic>
      <p:pic>
        <p:nvPicPr>
          <p:cNvPr id="8" name="Picture 10">
            <a:extLst>
              <a:ext uri="{FF2B5EF4-FFF2-40B4-BE49-F238E27FC236}">
                <a16:creationId xmlns:a16="http://schemas.microsoft.com/office/drawing/2014/main" id="{8E6EEF9E-29C5-6C47-BC89-77C23C47B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780" y="978245"/>
            <a:ext cx="2402654" cy="1601770"/>
          </a:xfrm>
          <a:prstGeom prst="rect">
            <a:avLst/>
          </a:prstGeom>
        </p:spPr>
      </p:pic>
      <p:pic>
        <p:nvPicPr>
          <p:cNvPr id="9" name="Picture 12">
            <a:extLst>
              <a:ext uri="{FF2B5EF4-FFF2-40B4-BE49-F238E27FC236}">
                <a16:creationId xmlns:a16="http://schemas.microsoft.com/office/drawing/2014/main" id="{820CF039-C09D-B94D-A718-7C2923A995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2454" y="979488"/>
            <a:ext cx="2382552" cy="1581580"/>
          </a:xfrm>
          <a:prstGeom prst="rect">
            <a:avLst/>
          </a:prstGeom>
        </p:spPr>
      </p:pic>
      <p:pic>
        <p:nvPicPr>
          <p:cNvPr id="10" name="Picture 13">
            <a:extLst>
              <a:ext uri="{FF2B5EF4-FFF2-40B4-BE49-F238E27FC236}">
                <a16:creationId xmlns:a16="http://schemas.microsoft.com/office/drawing/2014/main" id="{AA71141A-19D0-4246-802C-F6A3477844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9819" y="2856957"/>
            <a:ext cx="2385615" cy="1583614"/>
          </a:xfrm>
          <a:prstGeom prst="rect">
            <a:avLst/>
          </a:prstGeom>
        </p:spPr>
      </p:pic>
      <p:pic>
        <p:nvPicPr>
          <p:cNvPr id="11" name="Picture 14">
            <a:extLst>
              <a:ext uri="{FF2B5EF4-FFF2-40B4-BE49-F238E27FC236}">
                <a16:creationId xmlns:a16="http://schemas.microsoft.com/office/drawing/2014/main" id="{14427933-61F2-FA42-B93A-11F4AB1B7E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946" y="2856957"/>
            <a:ext cx="2374234" cy="1582823"/>
          </a:xfrm>
          <a:prstGeom prst="rect">
            <a:avLst/>
          </a:prstGeom>
        </p:spPr>
      </p:pic>
      <p:sp>
        <p:nvSpPr>
          <p:cNvPr id="13" name="TextBox 16">
            <a:extLst>
              <a:ext uri="{FF2B5EF4-FFF2-40B4-BE49-F238E27FC236}">
                <a16:creationId xmlns:a16="http://schemas.microsoft.com/office/drawing/2014/main" id="{D31C9AD2-1EF0-3941-94FF-F1C408651264}"/>
              </a:ext>
            </a:extLst>
          </p:cNvPr>
          <p:cNvSpPr txBox="1"/>
          <p:nvPr/>
        </p:nvSpPr>
        <p:spPr>
          <a:xfrm>
            <a:off x="5902779" y="4439780"/>
            <a:ext cx="5690507" cy="261610"/>
          </a:xfrm>
          <a:prstGeom prst="rect">
            <a:avLst/>
          </a:prstGeom>
          <a:noFill/>
        </p:spPr>
        <p:txBody>
          <a:bodyPr wrap="square" rtlCol="0">
            <a:spAutoFit/>
          </a:bodyPr>
          <a:lstStyle/>
          <a:p>
            <a:r>
              <a:rPr lang="fi-FI" sz="1100" dirty="0">
                <a:solidFill>
                  <a:schemeClr val="bg2">
                    <a:lumMod val="75000"/>
                  </a:schemeClr>
                </a:solidFill>
              </a:rPr>
              <a:t>Kuvat </a:t>
            </a:r>
            <a:r>
              <a:rPr lang="fi-FI" sz="1100" dirty="0" err="1">
                <a:solidFill>
                  <a:schemeClr val="bg2">
                    <a:lumMod val="75000"/>
                  </a:schemeClr>
                </a:solidFill>
              </a:rPr>
              <a:t>Unsplash</a:t>
            </a:r>
            <a:r>
              <a:rPr lang="fi-FI" sz="1100" dirty="0">
                <a:solidFill>
                  <a:schemeClr val="bg2">
                    <a:lumMod val="75000"/>
                  </a:schemeClr>
                </a:solidFill>
              </a:rPr>
              <a:t> palvelusta CC0-lisenssillä</a:t>
            </a:r>
          </a:p>
        </p:txBody>
      </p:sp>
      <p:pic>
        <p:nvPicPr>
          <p:cNvPr id="15" name="Kuva 14">
            <a:extLst>
              <a:ext uri="{FF2B5EF4-FFF2-40B4-BE49-F238E27FC236}">
                <a16:creationId xmlns:a16="http://schemas.microsoft.com/office/drawing/2014/main" id="{56650CB9-FECA-EE45-A2D6-C359587C94B6}"/>
              </a:ext>
            </a:extLst>
          </p:cNvPr>
          <p:cNvPicPr>
            <a:picLocks noChangeAspect="1"/>
          </p:cNvPicPr>
          <p:nvPr/>
        </p:nvPicPr>
        <p:blipFill>
          <a:blip r:embed="rId7"/>
          <a:stretch>
            <a:fillRect/>
          </a:stretch>
        </p:blipFill>
        <p:spPr>
          <a:xfrm>
            <a:off x="6042454" y="2856166"/>
            <a:ext cx="2415347" cy="1583614"/>
          </a:xfrm>
          <a:prstGeom prst="rect">
            <a:avLst/>
          </a:prstGeom>
        </p:spPr>
      </p:pic>
    </p:spTree>
    <p:extLst>
      <p:ext uri="{BB962C8B-B14F-4D97-AF65-F5344CB8AC3E}">
        <p14:creationId xmlns:p14="http://schemas.microsoft.com/office/powerpoint/2010/main" val="144026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689B9353-8678-E548-B335-972AE4DC67B0}"/>
              </a:ext>
            </a:extLst>
          </p:cNvPr>
          <p:cNvSpPr>
            <a:spLocks noGrp="1"/>
          </p:cNvSpPr>
          <p:nvPr>
            <p:ph type="sldNum" sz="quarter" idx="12"/>
          </p:nvPr>
        </p:nvSpPr>
        <p:spPr/>
        <p:txBody>
          <a:bodyPr/>
          <a:lstStyle/>
          <a:p>
            <a:pPr>
              <a:defRPr/>
            </a:pPr>
            <a:fld id="{05B8D4AF-0665-7B44-B9A5-492E7E49DE6C}" type="slidenum">
              <a:rPr lang="en-US" smtClean="0"/>
              <a:pPr>
                <a:defRPr/>
              </a:pPr>
              <a:t>9</a:t>
            </a:fld>
            <a:endParaRPr lang="en-US" dirty="0"/>
          </a:p>
        </p:txBody>
      </p:sp>
      <p:sp>
        <p:nvSpPr>
          <p:cNvPr id="5" name="Title 1">
            <a:extLst>
              <a:ext uri="{FF2B5EF4-FFF2-40B4-BE49-F238E27FC236}">
                <a16:creationId xmlns:a16="http://schemas.microsoft.com/office/drawing/2014/main" id="{502B4D50-7D06-2846-BC8C-0CBD8B2FB5C2}"/>
              </a:ext>
            </a:extLst>
          </p:cNvPr>
          <p:cNvSpPr>
            <a:spLocks noGrp="1"/>
          </p:cNvSpPr>
          <p:nvPr>
            <p:ph type="title"/>
          </p:nvPr>
        </p:nvSpPr>
        <p:spPr>
          <a:xfrm>
            <a:off x="572431" y="233699"/>
            <a:ext cx="7742238" cy="803275"/>
          </a:xfrm>
        </p:spPr>
        <p:txBody>
          <a:bodyPr/>
          <a:lstStyle/>
          <a:p>
            <a:r>
              <a:rPr lang="fi-FI" dirty="0"/>
              <a:t>Datan hyödyntämisen kaksi pullonkaulaa</a:t>
            </a:r>
          </a:p>
        </p:txBody>
      </p:sp>
      <p:pic>
        <p:nvPicPr>
          <p:cNvPr id="7" name="Picture 8">
            <a:extLst>
              <a:ext uri="{FF2B5EF4-FFF2-40B4-BE49-F238E27FC236}">
                <a16:creationId xmlns:a16="http://schemas.microsoft.com/office/drawing/2014/main" id="{BB639C54-A79B-0646-B884-8AD6C7641417}"/>
              </a:ext>
            </a:extLst>
          </p:cNvPr>
          <p:cNvPicPr>
            <a:picLocks noChangeAspect="1"/>
          </p:cNvPicPr>
          <p:nvPr/>
        </p:nvPicPr>
        <p:blipFill rotWithShape="1">
          <a:blip r:embed="rId2"/>
          <a:srcRect t="1563" b="1563"/>
          <a:stretch/>
        </p:blipFill>
        <p:spPr>
          <a:xfrm>
            <a:off x="4085174" y="1291368"/>
            <a:ext cx="5036519" cy="2656920"/>
          </a:xfrm>
          <a:prstGeom prst="rect">
            <a:avLst/>
          </a:prstGeom>
        </p:spPr>
      </p:pic>
      <p:pic>
        <p:nvPicPr>
          <p:cNvPr id="8" name="Picture 13" descr="A Better Save Icon – Seth Coelen – Medium">
            <a:extLst>
              <a:ext uri="{FF2B5EF4-FFF2-40B4-BE49-F238E27FC236}">
                <a16:creationId xmlns:a16="http://schemas.microsoft.com/office/drawing/2014/main" id="{2EA40004-F62C-434E-A89C-1EE83CBCC716}"/>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56575"/>
          <a:stretch/>
        </p:blipFill>
        <p:spPr>
          <a:xfrm flipH="1">
            <a:off x="4603981" y="2501691"/>
            <a:ext cx="414997" cy="473096"/>
          </a:xfrm>
          <a:prstGeom prst="rect">
            <a:avLst/>
          </a:prstGeom>
        </p:spPr>
      </p:pic>
      <p:pic>
        <p:nvPicPr>
          <p:cNvPr id="9" name="Picture 14" descr="A Better Save Icon – Seth Coelen – Medium">
            <a:extLst>
              <a:ext uri="{FF2B5EF4-FFF2-40B4-BE49-F238E27FC236}">
                <a16:creationId xmlns:a16="http://schemas.microsoft.com/office/drawing/2014/main" id="{3B62525C-35CE-FD4F-8B34-63799F738860}"/>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r="46053"/>
          <a:stretch/>
        </p:blipFill>
        <p:spPr>
          <a:xfrm flipH="1">
            <a:off x="6279525" y="2437560"/>
            <a:ext cx="547686" cy="502593"/>
          </a:xfrm>
          <a:prstGeom prst="rect">
            <a:avLst/>
          </a:prstGeom>
        </p:spPr>
      </p:pic>
      <p:pic>
        <p:nvPicPr>
          <p:cNvPr id="10" name="Picture 15" descr="A Better Save Icon – Seth Coelen – Medium">
            <a:extLst>
              <a:ext uri="{FF2B5EF4-FFF2-40B4-BE49-F238E27FC236}">
                <a16:creationId xmlns:a16="http://schemas.microsoft.com/office/drawing/2014/main" id="{9AEE29B6-2E29-DA47-BA49-21DCCD9C9C16}"/>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56575"/>
          <a:stretch/>
        </p:blipFill>
        <p:spPr>
          <a:xfrm flipH="1">
            <a:off x="5460478" y="2489499"/>
            <a:ext cx="414997" cy="473096"/>
          </a:xfrm>
          <a:prstGeom prst="rect">
            <a:avLst/>
          </a:prstGeom>
        </p:spPr>
      </p:pic>
      <p:pic>
        <p:nvPicPr>
          <p:cNvPr id="11" name="Picture 16" descr="A Better Save Icon – Seth Coelen – Medium">
            <a:extLst>
              <a:ext uri="{FF2B5EF4-FFF2-40B4-BE49-F238E27FC236}">
                <a16:creationId xmlns:a16="http://schemas.microsoft.com/office/drawing/2014/main" id="{954C687A-F3BB-7649-A9C0-3C769E1FBCAD}"/>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56575"/>
          <a:stretch/>
        </p:blipFill>
        <p:spPr>
          <a:xfrm flipH="1">
            <a:off x="7195740" y="2501691"/>
            <a:ext cx="414997" cy="473096"/>
          </a:xfrm>
          <a:prstGeom prst="rect">
            <a:avLst/>
          </a:prstGeom>
        </p:spPr>
      </p:pic>
      <p:pic>
        <p:nvPicPr>
          <p:cNvPr id="12" name="Picture 17" descr="A Better Save Icon – Seth Coelen – Medium">
            <a:extLst>
              <a:ext uri="{FF2B5EF4-FFF2-40B4-BE49-F238E27FC236}">
                <a16:creationId xmlns:a16="http://schemas.microsoft.com/office/drawing/2014/main" id="{7418051A-6FAF-1A41-A225-7ECC4D4CF552}"/>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56575"/>
          <a:stretch/>
        </p:blipFill>
        <p:spPr>
          <a:xfrm flipH="1">
            <a:off x="8029216" y="2514356"/>
            <a:ext cx="414997" cy="473096"/>
          </a:xfrm>
          <a:prstGeom prst="rect">
            <a:avLst/>
          </a:prstGeom>
        </p:spPr>
      </p:pic>
      <p:sp>
        <p:nvSpPr>
          <p:cNvPr id="13" name="Rectangle 21">
            <a:extLst>
              <a:ext uri="{FF2B5EF4-FFF2-40B4-BE49-F238E27FC236}">
                <a16:creationId xmlns:a16="http://schemas.microsoft.com/office/drawing/2014/main" id="{2E3CC90E-5B20-434D-AF30-D4B155AB68E0}"/>
              </a:ext>
            </a:extLst>
          </p:cNvPr>
          <p:cNvSpPr/>
          <p:nvPr/>
        </p:nvSpPr>
        <p:spPr>
          <a:xfrm>
            <a:off x="4486789" y="4183404"/>
            <a:ext cx="1549425" cy="135743"/>
          </a:xfrm>
          <a:prstGeom prst="rect">
            <a:avLst/>
          </a:prstGeom>
        </p:spPr>
        <p:txBody>
          <a:bodyPr wrap="square">
            <a:spAutoFit/>
          </a:bodyPr>
          <a:lstStyle/>
          <a:p>
            <a:r>
              <a:rPr lang="fi-FI" sz="282" dirty="0">
                <a:solidFill>
                  <a:schemeClr val="bg2">
                    <a:lumMod val="65000"/>
                  </a:schemeClr>
                </a:solidFill>
                <a:latin typeface="Times New Roman" panose="02020603050405020304" pitchFamily="18" charset="0"/>
                <a:cs typeface="Times New Roman" panose="02020603050405020304" pitchFamily="18" charset="0"/>
              </a:rPr>
              <a:t>Lähde: https://www.elsevier.com/about/open-science/research-data/open-data-report </a:t>
            </a:r>
          </a:p>
        </p:txBody>
      </p:sp>
      <p:pic>
        <p:nvPicPr>
          <p:cNvPr id="14" name="Content Placeholder 4">
            <a:extLst>
              <a:ext uri="{FF2B5EF4-FFF2-40B4-BE49-F238E27FC236}">
                <a16:creationId xmlns:a16="http://schemas.microsoft.com/office/drawing/2014/main" id="{7D2477E3-BA44-9A46-B087-81D574A51941}"/>
              </a:ext>
            </a:extLst>
          </p:cNvPr>
          <p:cNvPicPr>
            <a:picLocks noChangeAspect="1"/>
          </p:cNvPicPr>
          <p:nvPr/>
        </p:nvPicPr>
        <p:blipFill rotWithShape="1">
          <a:blip r:embed="rId4">
            <a:extLst>
              <a:ext uri="{28A0092B-C50C-407E-A947-70E740481C1C}">
                <a14:useLocalDpi xmlns:a14="http://schemas.microsoft.com/office/drawing/2010/main" val="0"/>
              </a:ext>
            </a:extLst>
          </a:blip>
          <a:srcRect l="42110"/>
          <a:stretch/>
        </p:blipFill>
        <p:spPr bwMode="auto">
          <a:xfrm>
            <a:off x="389647" y="947205"/>
            <a:ext cx="2798170" cy="205931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Content Placeholder 4">
            <a:extLst>
              <a:ext uri="{FF2B5EF4-FFF2-40B4-BE49-F238E27FC236}">
                <a16:creationId xmlns:a16="http://schemas.microsoft.com/office/drawing/2014/main" id="{8BEB2FAF-B7AE-A44F-B051-62BFEED99F40}"/>
              </a:ext>
            </a:extLst>
          </p:cNvPr>
          <p:cNvPicPr>
            <a:picLocks noChangeAspect="1"/>
          </p:cNvPicPr>
          <p:nvPr/>
        </p:nvPicPr>
        <p:blipFill rotWithShape="1">
          <a:blip r:embed="rId4">
            <a:extLst>
              <a:ext uri="{28A0092B-C50C-407E-A947-70E740481C1C}">
                <a14:useLocalDpi xmlns:a14="http://schemas.microsoft.com/office/drawing/2010/main" val="0"/>
              </a:ext>
            </a:extLst>
          </a:blip>
          <a:srcRect l="3474" t="5912" r="56460"/>
          <a:stretch/>
        </p:blipFill>
        <p:spPr bwMode="auto">
          <a:xfrm>
            <a:off x="1913248" y="1809091"/>
            <a:ext cx="2255713" cy="2256754"/>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4">
            <a:extLst>
              <a:ext uri="{FF2B5EF4-FFF2-40B4-BE49-F238E27FC236}">
                <a16:creationId xmlns:a16="http://schemas.microsoft.com/office/drawing/2014/main" id="{28D15447-B272-B449-B489-D20AE2238F23}"/>
              </a:ext>
            </a:extLst>
          </p:cNvPr>
          <p:cNvSpPr/>
          <p:nvPr/>
        </p:nvSpPr>
        <p:spPr>
          <a:xfrm>
            <a:off x="572431" y="1659751"/>
            <a:ext cx="1640571" cy="399570"/>
          </a:xfrm>
          <a:prstGeom prst="rect">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7" name="Rectangle 10">
            <a:extLst>
              <a:ext uri="{FF2B5EF4-FFF2-40B4-BE49-F238E27FC236}">
                <a16:creationId xmlns:a16="http://schemas.microsoft.com/office/drawing/2014/main" id="{70506750-BBF7-354B-9595-28BC6A540C17}"/>
              </a:ext>
            </a:extLst>
          </p:cNvPr>
          <p:cNvSpPr/>
          <p:nvPr/>
        </p:nvSpPr>
        <p:spPr>
          <a:xfrm>
            <a:off x="574239" y="4184716"/>
            <a:ext cx="4572000" cy="135422"/>
          </a:xfrm>
          <a:prstGeom prst="rect">
            <a:avLst/>
          </a:prstGeom>
        </p:spPr>
        <p:txBody>
          <a:bodyPr>
            <a:spAutoFit/>
          </a:bodyPr>
          <a:lstStyle/>
          <a:p>
            <a:r>
              <a:rPr lang="fi-FI" sz="280" dirty="0">
                <a:solidFill>
                  <a:schemeClr val="bg2">
                    <a:lumMod val="65000"/>
                  </a:schemeClr>
                </a:solidFill>
                <a:latin typeface="Times New Roman" panose="02020603050405020304" pitchFamily="18" charset="0"/>
                <a:cs typeface="Times New Roman" panose="02020603050405020304" pitchFamily="18" charset="0"/>
              </a:rPr>
              <a:t>Lähde: https://www.forbes.com/sites/gilpress/2016/03/23/data-preparation-most-time-consuming-least-enjoyable-data-science-task-survey-says/#7b34677e6f63</a:t>
            </a:r>
          </a:p>
        </p:txBody>
      </p:sp>
    </p:spTree>
    <p:extLst>
      <p:ext uri="{BB962C8B-B14F-4D97-AF65-F5344CB8AC3E}">
        <p14:creationId xmlns:p14="http://schemas.microsoft.com/office/powerpoint/2010/main" val="23781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Lst>
  </p:timing>
</p:sld>
</file>

<file path=ppt/theme/theme1.xml><?xml version="1.0" encoding="utf-8"?>
<a:theme xmlns:a="http://schemas.openxmlformats.org/drawingml/2006/main" name="CSC_template_2017">
  <a:themeElements>
    <a:clrScheme name="Custom 15">
      <a:dk1>
        <a:srgbClr val="006778"/>
      </a:dk1>
      <a:lt1>
        <a:srgbClr val="FFFFFF"/>
      </a:lt1>
      <a:dk2>
        <a:srgbClr val="830051"/>
      </a:dk2>
      <a:lt2>
        <a:srgbClr val="FFFFFF"/>
      </a:lt2>
      <a:accent1>
        <a:srgbClr val="006778"/>
      </a:accent1>
      <a:accent2>
        <a:srgbClr val="830051"/>
      </a:accent2>
      <a:accent3>
        <a:srgbClr val="5E6971"/>
      </a:accent3>
      <a:accent4>
        <a:srgbClr val="025B96"/>
      </a:accent4>
      <a:accent5>
        <a:srgbClr val="92C746"/>
      </a:accent5>
      <a:accent6>
        <a:srgbClr val="F05422"/>
      </a:accent6>
      <a:hlink>
        <a:srgbClr val="74003D"/>
      </a:hlink>
      <a:folHlink>
        <a:srgbClr val="075084"/>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4"/>
          </a:solidFill>
          <a:prstDash val="sysDash"/>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lnDef>
      <a:spPr>
        <a:ln w="9525">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C PowerPoint-template_1609_on_screen" id="{D40071DB-1235-EC47-A44D-B8380615CBF8}" vid="{73C8BDD8-8BF2-3C4B-8E08-09E8DAB05B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A498AC3904B248B34AC7704AF7A6D5" ma:contentTypeVersion="4" ma:contentTypeDescription="Create a new document." ma:contentTypeScope="" ma:versionID="5c4e0d2f5dc995849302d77d553ba11a">
  <xsd:schema xmlns:xsd="http://www.w3.org/2001/XMLSchema" xmlns:xs="http://www.w3.org/2001/XMLSchema" xmlns:p="http://schemas.microsoft.com/office/2006/metadata/properties" xmlns:ns1="http://schemas.microsoft.com/sharepoint/v3" xmlns:ns2="5b92892c-7639-4d25-8599-0c2b88216d11" targetNamespace="http://schemas.microsoft.com/office/2006/metadata/properties" ma:root="true" ma:fieldsID="e127086a23f828037198a7d57bdcf8de" ns1:_="" ns2:_="">
    <xsd:import namespace="http://schemas.microsoft.com/sharepoint/v3"/>
    <xsd:import namespace="5b92892c-7639-4d25-8599-0c2b88216d11"/>
    <xsd:element name="properties">
      <xsd:complexType>
        <xsd:sequence>
          <xsd:element name="documentManagement">
            <xsd:complexType>
              <xsd:all>
                <xsd:element ref="ns1:PublishingStartDate" minOccurs="0"/>
                <xsd:element ref="ns1:PublishingExpirationDate" minOccurs="0"/>
                <xsd:element ref="ns2:BestPractices" minOccurs="0"/>
                <xsd:element ref="ns2:CSCBrand" minOccurs="0"/>
                <xsd:element ref="ns2:Presenta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92892c-7639-4d25-8599-0c2b88216d11" elementFormDefault="qualified">
    <xsd:import namespace="http://schemas.microsoft.com/office/2006/documentManagement/types"/>
    <xsd:import namespace="http://schemas.microsoft.com/office/infopath/2007/PartnerControls"/>
    <xsd:element name="BestPractices" ma:index="10" nillable="true" ma:displayName="Best Practices" ma:default="0" ma:internalName="BestPractices">
      <xsd:simpleType>
        <xsd:restriction base="dms:Boolean"/>
      </xsd:simpleType>
    </xsd:element>
    <xsd:element name="CSCBrand" ma:index="11" nillable="true" ma:displayName="CSC Brand" ma:default="0" ma:internalName="CSCBrand">
      <xsd:simpleType>
        <xsd:restriction base="dms:Boolean"/>
      </xsd:simpleType>
    </xsd:element>
    <xsd:element name="Presentations" ma:index="12" nillable="true" ma:displayName="Presentations" ma:default="0" ma:internalName="Presentation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sentations xmlns="5b92892c-7639-4d25-8599-0c2b88216d11">true</Presentations>
    <BestPractices xmlns="5b92892c-7639-4d25-8599-0c2b88216d11">false</BestPractices>
    <PublishingExpirationDate xmlns="http://schemas.microsoft.com/sharepoint/v3" xsi:nil="true"/>
    <PublishingStartDate xmlns="http://schemas.microsoft.com/sharepoint/v3" xsi:nil="true"/>
    <CSCBrand xmlns="5b92892c-7639-4d25-8599-0c2b88216d11">false</CSCBrand>
  </documentManagement>
</p:properties>
</file>

<file path=customXml/itemProps1.xml><?xml version="1.0" encoding="utf-8"?>
<ds:datastoreItem xmlns:ds="http://schemas.openxmlformats.org/officeDocument/2006/customXml" ds:itemID="{9A399B23-6741-47DE-898D-BBA4428F61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92892c-7639-4d25-8599-0c2b88216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8522EB-21DE-46A5-A25F-4CAAB9B5329E}">
  <ds:schemaRefs>
    <ds:schemaRef ds:uri="http://schemas.microsoft.com/sharepoint/v3/contenttype/forms"/>
  </ds:schemaRefs>
</ds:datastoreItem>
</file>

<file path=customXml/itemProps3.xml><?xml version="1.0" encoding="utf-8"?>
<ds:datastoreItem xmlns:ds="http://schemas.openxmlformats.org/officeDocument/2006/customXml" ds:itemID="{FB98A3F4-F572-40C1-A32F-15FF12C1612A}">
  <ds:schemaRefs>
    <ds:schemaRef ds:uri="http://www.w3.org/XML/1998/namespace"/>
    <ds:schemaRef ds:uri="http://purl.org/dc/dcmitype/"/>
    <ds:schemaRef ds:uri="http://schemas.microsoft.com/office/2006/metadata/properties"/>
    <ds:schemaRef ds:uri="http://schemas.microsoft.com/office/2006/documentManagement/types"/>
    <ds:schemaRef ds:uri="http://purl.org/dc/terms/"/>
    <ds:schemaRef ds:uri="http://purl.org/dc/elements/1.1/"/>
    <ds:schemaRef ds:uri="5b92892c-7639-4d25-8599-0c2b88216d11"/>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CSC_template_2017</Template>
  <TotalTime>14611</TotalTime>
  <Words>943</Words>
  <Application>Microsoft Macintosh PowerPoint</Application>
  <PresentationFormat>Näytössä katseltava esitys (16:9)</PresentationFormat>
  <Paragraphs>141</Paragraphs>
  <Slides>15</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15</vt:i4>
      </vt:variant>
    </vt:vector>
  </HeadingPairs>
  <TitlesOfParts>
    <vt:vector size="24" baseType="lpstr">
      <vt:lpstr>Arial</vt:lpstr>
      <vt:lpstr>Calibri</vt:lpstr>
      <vt:lpstr>Candara</vt:lpstr>
      <vt:lpstr>Corbel</vt:lpstr>
      <vt:lpstr>Courier New</vt:lpstr>
      <vt:lpstr>Times New Roman</vt:lpstr>
      <vt:lpstr>Verdana</vt:lpstr>
      <vt:lpstr>Wingdings</vt:lpstr>
      <vt:lpstr>CSC_template_2017</vt:lpstr>
      <vt:lpstr>Webinaari: Tutkimuksen toistettavuus;  mitä toistettavuus tarkoittaa ja miten tutkimuksesta voi tehdä toistettavaa? 23.4.2021 @10-11:30 EEST  Puhujat: Hanna Koivula (CSC), Maria Lehtivaara (CSC), Katja Mankinen (CSC)</vt:lpstr>
      <vt:lpstr>Tutkimuksen toistettavuus, mitä se tarkoittaa?</vt:lpstr>
      <vt:lpstr>Tässä esityksessä</vt:lpstr>
      <vt:lpstr>Uusi lainsäädäntö? Mikä muuttuu? </vt:lpstr>
      <vt:lpstr>Mitä on datanhallinta ja miksi tehdä sitä?</vt:lpstr>
      <vt:lpstr>PowerPoint-esitys</vt:lpstr>
      <vt:lpstr>Rahoittajat ja datanhallinta?</vt:lpstr>
      <vt:lpstr>Mitä on tutkimusdata?</vt:lpstr>
      <vt:lpstr>Datan hyödyntämisen kaksi pullonkaulaa</vt:lpstr>
      <vt:lpstr>FAIR periaatteiden soveltaminen koko elinkaaren ajan takaa toistettavuuden</vt:lpstr>
      <vt:lpstr>FAIR ei tarkoita kaiken tiedon avaamista</vt:lpstr>
      <vt:lpstr>PowerPoint-esitys</vt:lpstr>
      <vt:lpstr>Toistettavuus; miten arkistoitava tai julkaistava data valitaan? </vt:lpstr>
      <vt:lpstr>Toistettavuuden kysymyslista:</vt:lpstr>
      <vt:lpstr>Avoimen tieteen linjaus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Microsoft Office User</dc:creator>
  <cp:lastModifiedBy>Microsoft Office User</cp:lastModifiedBy>
  <cp:revision>88</cp:revision>
  <dcterms:created xsi:type="dcterms:W3CDTF">2021-01-11T14:30:04Z</dcterms:created>
  <dcterms:modified xsi:type="dcterms:W3CDTF">2021-05-21T10:01:42Z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0x0101000DA498AC3904B248B34AC7704AF7A6D5</vt:lpwstr>
  </property>
</Properties>
</file>