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4"/>
  </p:sldMasterIdLst>
  <p:notesMasterIdLst>
    <p:notesMasterId r:id="rId39"/>
  </p:notesMasterIdLst>
  <p:handoutMasterIdLst>
    <p:handoutMasterId r:id="rId40"/>
  </p:handoutMasterIdLst>
  <p:sldIdLst>
    <p:sldId id="256" r:id="rId5"/>
    <p:sldId id="274" r:id="rId6"/>
    <p:sldId id="258" r:id="rId7"/>
    <p:sldId id="259" r:id="rId8"/>
    <p:sldId id="266" r:id="rId9"/>
    <p:sldId id="260" r:id="rId10"/>
    <p:sldId id="267" r:id="rId11"/>
    <p:sldId id="268" r:id="rId12"/>
    <p:sldId id="270" r:id="rId13"/>
    <p:sldId id="272" r:id="rId14"/>
    <p:sldId id="269" r:id="rId15"/>
    <p:sldId id="273" r:id="rId16"/>
    <p:sldId id="257" r:id="rId17"/>
    <p:sldId id="278" r:id="rId18"/>
    <p:sldId id="275" r:id="rId19"/>
    <p:sldId id="276" r:id="rId20"/>
    <p:sldId id="277" r:id="rId21"/>
    <p:sldId id="261" r:id="rId22"/>
    <p:sldId id="283" r:id="rId23"/>
    <p:sldId id="279" r:id="rId24"/>
    <p:sldId id="280" r:id="rId25"/>
    <p:sldId id="263" r:id="rId26"/>
    <p:sldId id="271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4827588"/>
  <p:notesSz cx="6858000" cy="91440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02"/>
    <a:srgbClr val="464F55"/>
    <a:srgbClr val="D0BFF1"/>
    <a:srgbClr val="00BAA6"/>
    <a:srgbClr val="EA1D77"/>
    <a:srgbClr val="D0DCED"/>
    <a:srgbClr val="006B99"/>
    <a:srgbClr val="002F5F"/>
    <a:srgbClr val="006778"/>
    <a:srgbClr val="475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844" y="40"/>
      </p:cViewPr>
      <p:guideLst>
        <p:guide orient="horz" pos="15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823ED28-5A5F-0941-B89F-F4AF178830ED}" type="datetimeFigureOut">
              <a:rPr lang="en-US"/>
              <a:pPr>
                <a:defRPr/>
              </a:pPr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72242C-D862-4449-9C84-1E36A6DEC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803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0F748F-9A13-4D4A-B1D7-80D08782129D}" type="datetimeFigureOut">
              <a:rPr lang="en-US"/>
              <a:pPr>
                <a:defRPr/>
              </a:pPr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2563" y="685800"/>
            <a:ext cx="64928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1EE56C2-9F01-D046-B9C3-ECC31849E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30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56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28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00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72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5057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70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81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93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Mentikysymys</a:t>
            </a:r>
            <a:r>
              <a:rPr lang="en-GB"/>
              <a:t>? </a:t>
            </a:r>
            <a:r>
              <a:rPr lang="en-GB" err="1"/>
              <a:t>Vapaakenttä</a:t>
            </a:r>
            <a:r>
              <a:rPr lang="en-GB"/>
              <a:t>? (</a:t>
            </a:r>
            <a:r>
              <a:rPr lang="en-GB" err="1"/>
              <a:t>ensin</a:t>
            </a:r>
            <a:r>
              <a:rPr lang="en-GB"/>
              <a:t> </a:t>
            </a:r>
            <a:r>
              <a:rPr lang="en-GB" err="1"/>
              <a:t>lämmittelykysymys</a:t>
            </a:r>
            <a:r>
              <a:rPr lang="en-GB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EE56C2-9F01-D046-B9C3-ECC31849EFE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05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04f563d3f3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6413" y="1143000"/>
            <a:ext cx="58451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04f563d3f3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104f563d3f3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"/>
              <a:t>29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04f563d3f3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2563" y="685800"/>
            <a:ext cx="64928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04f563d3f3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03c4384604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2563" y="685800"/>
            <a:ext cx="64928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03c4384604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04f563d3f3_0_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2563" y="685800"/>
            <a:ext cx="64928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04f563d3f3_0_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03c438460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2563" y="685800"/>
            <a:ext cx="64928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03c438460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04f563d3f3_0_9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2563" y="685800"/>
            <a:ext cx="64928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04f563d3f3_0_9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err="1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Apua</a:t>
            </a:r>
            <a:r>
              <a:rPr lang="en-GB" sz="1600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 </a:t>
            </a:r>
            <a:r>
              <a:rPr lang="en-GB" sz="1600" err="1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palvelutarjoaman</a:t>
            </a:r>
            <a:r>
              <a:rPr lang="en-GB" sz="1600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 </a:t>
            </a:r>
            <a:r>
              <a:rPr lang="en-GB" sz="1600" err="1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muodostamiseen</a:t>
            </a:r>
            <a:r>
              <a:rPr lang="en-GB" sz="1600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: </a:t>
            </a:r>
            <a:r>
              <a:rPr lang="en-GB" sz="1600" err="1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kokemuksien</a:t>
            </a:r>
            <a:r>
              <a:rPr lang="en-GB" sz="1600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 </a:t>
            </a:r>
            <a:r>
              <a:rPr lang="en-GB" sz="1600" err="1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jakaminen</a:t>
            </a:r>
            <a:r>
              <a:rPr lang="en-GB" sz="1600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 </a:t>
            </a:r>
            <a:r>
              <a:rPr lang="en-GB" sz="1600" err="1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miten</a:t>
            </a:r>
            <a:r>
              <a:rPr lang="en-GB" sz="1600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 </a:t>
            </a:r>
            <a:r>
              <a:rPr lang="en-GB" sz="1600" err="1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muut</a:t>
            </a:r>
            <a:r>
              <a:rPr lang="en-GB" sz="1600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 </a:t>
            </a:r>
            <a:r>
              <a:rPr lang="en-GB" sz="1600" err="1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organisaatiot</a:t>
            </a:r>
            <a:r>
              <a:rPr lang="en-GB" sz="1600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 </a:t>
            </a:r>
            <a:r>
              <a:rPr lang="en-GB" sz="1600" err="1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ovat</a:t>
            </a:r>
            <a:r>
              <a:rPr lang="en-GB" sz="1600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 </a:t>
            </a:r>
            <a:r>
              <a:rPr lang="en-GB" sz="1600" err="1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muodostaneet</a:t>
            </a:r>
            <a:r>
              <a:rPr lang="en-GB" sz="1600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 </a:t>
            </a:r>
            <a:r>
              <a:rPr lang="en-GB" sz="1600" err="1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datanhallinnan</a:t>
            </a:r>
            <a:r>
              <a:rPr lang="en-GB" sz="1600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 </a:t>
            </a:r>
            <a:r>
              <a:rPr lang="en-GB" sz="1600" err="1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palvelutarjoaman</a:t>
            </a:r>
            <a:r>
              <a:rPr lang="en-GB" sz="1600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, jota </a:t>
            </a:r>
            <a:r>
              <a:rPr lang="en-GB" sz="1600" err="1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suosittelevat</a:t>
            </a:r>
            <a:r>
              <a:rPr lang="en-GB" sz="1600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 </a:t>
            </a:r>
            <a:r>
              <a:rPr lang="en-GB" sz="1600" err="1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tutkijoilleen</a:t>
            </a:r>
            <a:r>
              <a:rPr lang="en-GB" sz="1600">
                <a:latin typeface="Corbel"/>
                <a:ea typeface="ＭＳ Ｐゴシック"/>
                <a:cs typeface="Arial"/>
              </a:rPr>
              <a:t>​</a:t>
            </a:r>
          </a:p>
          <a:p>
            <a:pPr marL="741045" lvl="1" indent="-285750">
              <a:buFont typeface="Arial" panose="020B0604020202020204" pitchFamily="34" charset="0"/>
              <a:buChar char="•"/>
            </a:pPr>
            <a:r>
              <a:rPr lang="en-GB" sz="1400" err="1">
                <a:solidFill>
                  <a:srgbClr val="464F55"/>
                </a:solidFill>
                <a:latin typeface="Corbel"/>
                <a:cs typeface="Arial"/>
              </a:rPr>
              <a:t>Myös</a:t>
            </a:r>
            <a:r>
              <a:rPr lang="en-GB" sz="1400">
                <a:solidFill>
                  <a:srgbClr val="464F55"/>
                </a:solidFill>
                <a:latin typeface="Corbel"/>
                <a:cs typeface="Arial"/>
              </a:rPr>
              <a:t> </a:t>
            </a:r>
            <a:r>
              <a:rPr lang="en-GB" sz="1400" err="1">
                <a:solidFill>
                  <a:srgbClr val="464F55"/>
                </a:solidFill>
                <a:latin typeface="Corbel"/>
                <a:cs typeface="Arial"/>
              </a:rPr>
              <a:t>motivointi</a:t>
            </a:r>
            <a:r>
              <a:rPr lang="en-GB" sz="1400">
                <a:solidFill>
                  <a:srgbClr val="464F55"/>
                </a:solidFill>
                <a:latin typeface="Corbel"/>
                <a:cs typeface="Arial"/>
              </a:rPr>
              <a:t> &amp; </a:t>
            </a:r>
            <a:r>
              <a:rPr lang="en-GB" sz="1400" err="1">
                <a:solidFill>
                  <a:srgbClr val="464F55"/>
                </a:solidFill>
                <a:latin typeface="Corbel"/>
                <a:cs typeface="Arial"/>
              </a:rPr>
              <a:t>kannustus</a:t>
            </a:r>
            <a:r>
              <a:rPr lang="en-GB" sz="1400">
                <a:solidFill>
                  <a:srgbClr val="464F55"/>
                </a:solidFill>
                <a:latin typeface="Corbel"/>
                <a:cs typeface="Arial"/>
              </a:rPr>
              <a:t>, </a:t>
            </a:r>
            <a:r>
              <a:rPr lang="en-GB" sz="1400" err="1">
                <a:solidFill>
                  <a:srgbClr val="464F55"/>
                </a:solidFill>
                <a:latin typeface="Corbel"/>
                <a:cs typeface="Arial"/>
              </a:rPr>
              <a:t>miksi</a:t>
            </a:r>
            <a:r>
              <a:rPr lang="en-GB" sz="1400">
                <a:solidFill>
                  <a:srgbClr val="464F55"/>
                </a:solidFill>
                <a:latin typeface="Corbel"/>
                <a:cs typeface="Arial"/>
              </a:rPr>
              <a:t> </a:t>
            </a:r>
            <a:r>
              <a:rPr lang="en-GB" sz="1400" err="1">
                <a:solidFill>
                  <a:srgbClr val="464F55"/>
                </a:solidFill>
                <a:latin typeface="Corbel"/>
                <a:cs typeface="Arial"/>
              </a:rPr>
              <a:t>käyttää</a:t>
            </a:r>
            <a:r>
              <a:rPr lang="en-GB" sz="1400">
                <a:solidFill>
                  <a:srgbClr val="464F55"/>
                </a:solidFill>
                <a:latin typeface="Corbel"/>
                <a:cs typeface="Arial"/>
              </a:rPr>
              <a:t> </a:t>
            </a:r>
            <a:r>
              <a:rPr lang="en-GB" sz="1400" err="1">
                <a:solidFill>
                  <a:srgbClr val="464F55"/>
                </a:solidFill>
                <a:latin typeface="Corbel"/>
                <a:cs typeface="Arial"/>
              </a:rPr>
              <a:t>tiettyjä</a:t>
            </a:r>
            <a:r>
              <a:rPr lang="en-GB" sz="1400">
                <a:solidFill>
                  <a:srgbClr val="464F55"/>
                </a:solidFill>
                <a:latin typeface="Corbel"/>
                <a:cs typeface="Arial"/>
              </a:rPr>
              <a:t> </a:t>
            </a:r>
            <a:r>
              <a:rPr lang="en-GB" sz="1400" err="1">
                <a:solidFill>
                  <a:srgbClr val="464F55"/>
                </a:solidFill>
                <a:latin typeface="Corbel"/>
                <a:cs typeface="Arial"/>
              </a:rPr>
              <a:t>palveluita</a:t>
            </a:r>
            <a:endParaRPr lang="en-GB" sz="1400">
              <a:solidFill>
                <a:srgbClr val="464F55"/>
              </a:solidFill>
              <a:latin typeface="Corbe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88% </a:t>
            </a:r>
            <a:r>
              <a:rPr lang="en-GB" sz="1400" err="1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vastasi</a:t>
            </a:r>
            <a:r>
              <a:rPr lang="en-GB" sz="1400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, </a:t>
            </a:r>
            <a:r>
              <a:rPr lang="en-GB" sz="1400" err="1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että</a:t>
            </a:r>
            <a:r>
              <a:rPr lang="en-GB" sz="1400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 </a:t>
            </a:r>
            <a:r>
              <a:rPr lang="en-GB" sz="1400" err="1">
                <a:solidFill>
                  <a:srgbClr val="464F55"/>
                </a:solidFill>
                <a:latin typeface="Corbel"/>
                <a:ea typeface="ＭＳ Ｐゴシック"/>
                <a:cs typeface="Arial"/>
              </a:rPr>
              <a:t>h</a:t>
            </a:r>
            <a:r>
              <a:rPr lang="en-GB" sz="1400" err="1">
                <a:latin typeface="Candara"/>
                <a:ea typeface="ＭＳ Ｐゴシック"/>
                <a:cs typeface="Arial"/>
              </a:rPr>
              <a:t>aluaisin</a:t>
            </a:r>
            <a:r>
              <a:rPr lang="en-GB" sz="1400">
                <a:latin typeface="Candara"/>
                <a:ea typeface="ＭＳ Ｐゴシック"/>
                <a:cs typeface="Arial"/>
              </a:rPr>
              <a:t> </a:t>
            </a:r>
            <a:r>
              <a:rPr lang="en-GB" sz="1400" err="1">
                <a:latin typeface="Candara"/>
                <a:ea typeface="ＭＳ Ｐゴシック"/>
                <a:cs typeface="Arial"/>
              </a:rPr>
              <a:t>kuulla</a:t>
            </a:r>
            <a:r>
              <a:rPr lang="en-GB" sz="1400">
                <a:latin typeface="Candara"/>
                <a:ea typeface="ＭＳ Ｐゴシック"/>
                <a:cs typeface="Arial"/>
              </a:rPr>
              <a:t>, </a:t>
            </a:r>
            <a:r>
              <a:rPr lang="en-GB" sz="1400" err="1">
                <a:latin typeface="Candara"/>
                <a:ea typeface="ＭＳ Ｐゴシック"/>
                <a:cs typeface="Arial"/>
              </a:rPr>
              <a:t>miten</a:t>
            </a:r>
            <a:r>
              <a:rPr lang="en-GB" sz="1400">
                <a:latin typeface="Candara"/>
                <a:ea typeface="ＭＳ Ｐゴシック"/>
                <a:cs typeface="Arial"/>
              </a:rPr>
              <a:t> </a:t>
            </a:r>
            <a:r>
              <a:rPr lang="en-GB" sz="1400" err="1">
                <a:latin typeface="Candara"/>
                <a:ea typeface="ＭＳ Ｐゴシック"/>
                <a:cs typeface="Arial"/>
              </a:rPr>
              <a:t>muut</a:t>
            </a:r>
            <a:r>
              <a:rPr lang="en-GB" sz="1400">
                <a:latin typeface="Candara"/>
                <a:ea typeface="ＭＳ Ｐゴシック"/>
                <a:cs typeface="Arial"/>
              </a:rPr>
              <a:t> </a:t>
            </a:r>
            <a:r>
              <a:rPr lang="en-GB" sz="1400" err="1">
                <a:latin typeface="Candara"/>
                <a:ea typeface="ＭＳ Ｐゴシック"/>
                <a:cs typeface="Arial"/>
              </a:rPr>
              <a:t>organisaatiot</a:t>
            </a:r>
            <a:r>
              <a:rPr lang="en-GB" sz="1400">
                <a:latin typeface="Candara"/>
                <a:ea typeface="ＭＳ Ｐゴシック"/>
                <a:cs typeface="Arial"/>
              </a:rPr>
              <a:t> </a:t>
            </a:r>
            <a:r>
              <a:rPr lang="en-GB" sz="1400" err="1">
                <a:latin typeface="Candara"/>
                <a:ea typeface="ＭＳ Ｐゴシック"/>
                <a:cs typeface="Arial"/>
              </a:rPr>
              <a:t>ovat</a:t>
            </a:r>
            <a:r>
              <a:rPr lang="en-GB" sz="1400">
                <a:latin typeface="Candara"/>
                <a:ea typeface="ＭＳ Ｐゴシック"/>
                <a:cs typeface="Arial"/>
              </a:rPr>
              <a:t> </a:t>
            </a:r>
            <a:r>
              <a:rPr lang="en-GB" sz="1400" err="1">
                <a:latin typeface="Candara"/>
                <a:ea typeface="ＭＳ Ｐゴシック"/>
                <a:cs typeface="Arial"/>
              </a:rPr>
              <a:t>muodostaneet</a:t>
            </a:r>
            <a:r>
              <a:rPr lang="en-GB" sz="1400">
                <a:latin typeface="Candara"/>
                <a:ea typeface="ＭＳ Ｐゴシック"/>
                <a:cs typeface="Arial"/>
              </a:rPr>
              <a:t> </a:t>
            </a:r>
            <a:r>
              <a:rPr lang="en-GB" sz="1400" err="1">
                <a:latin typeface="Candara"/>
                <a:ea typeface="ＭＳ Ｐゴシック"/>
                <a:cs typeface="Arial"/>
              </a:rPr>
              <a:t>oman</a:t>
            </a:r>
            <a:r>
              <a:rPr lang="en-GB" sz="1400">
                <a:latin typeface="Candara"/>
                <a:ea typeface="ＭＳ Ｐゴシック"/>
                <a:cs typeface="Arial"/>
              </a:rPr>
              <a:t> </a:t>
            </a:r>
            <a:r>
              <a:rPr lang="en-GB" sz="1400" err="1">
                <a:latin typeface="Candara"/>
                <a:ea typeface="ＭＳ Ｐゴシック"/>
                <a:cs typeface="Arial"/>
              </a:rPr>
              <a:t>datanhallinnan</a:t>
            </a:r>
            <a:r>
              <a:rPr lang="en-GB" sz="1400">
                <a:latin typeface="Candara"/>
                <a:ea typeface="ＭＳ Ｐゴシック"/>
                <a:cs typeface="Arial"/>
              </a:rPr>
              <a:t> </a:t>
            </a:r>
            <a:r>
              <a:rPr lang="en-GB" sz="1400" err="1">
                <a:latin typeface="Candara"/>
                <a:ea typeface="ＭＳ Ｐゴシック"/>
                <a:cs typeface="Arial"/>
              </a:rPr>
              <a:t>palvelutarjoaman</a:t>
            </a:r>
            <a:r>
              <a:rPr lang="en-GB" sz="1400">
                <a:latin typeface="Candara"/>
                <a:ea typeface="ＭＳ Ｐゴシック"/>
                <a:cs typeface="Arial"/>
              </a:rPr>
              <a:t>, jota </a:t>
            </a:r>
            <a:r>
              <a:rPr lang="en-GB" sz="1400" err="1">
                <a:latin typeface="Candara"/>
                <a:ea typeface="ＭＳ Ｐゴシック"/>
                <a:cs typeface="Arial"/>
              </a:rPr>
              <a:t>suosittelevat</a:t>
            </a:r>
            <a:r>
              <a:rPr lang="en-GB" sz="1400">
                <a:latin typeface="Candara"/>
                <a:ea typeface="ＭＳ Ｐゴシック"/>
                <a:cs typeface="Arial"/>
              </a:rPr>
              <a:t> </a:t>
            </a:r>
            <a:r>
              <a:rPr lang="en-GB" sz="1400" err="1">
                <a:latin typeface="Candara"/>
                <a:ea typeface="ＭＳ Ｐゴシック"/>
                <a:cs typeface="Arial"/>
              </a:rPr>
              <a:t>tutkijoilleen</a:t>
            </a:r>
            <a:r>
              <a:rPr lang="en-GB" sz="1400">
                <a:latin typeface="Candara"/>
                <a:ea typeface="ＭＳ Ｐゴシック"/>
                <a:cs typeface="Arial"/>
              </a:rPr>
              <a:t> --&gt; </a:t>
            </a:r>
            <a:r>
              <a:rPr lang="en-GB" sz="1400" err="1">
                <a:latin typeface="Candara"/>
                <a:ea typeface="ＭＳ Ｐゴシック"/>
                <a:cs typeface="Arial"/>
              </a:rPr>
              <a:t>miten</a:t>
            </a:r>
            <a:r>
              <a:rPr lang="en-GB" sz="1400">
                <a:latin typeface="Candara"/>
                <a:ea typeface="ＭＳ Ｐゴシック"/>
                <a:cs typeface="Arial"/>
              </a:rPr>
              <a:t> </a:t>
            </a:r>
            <a:r>
              <a:rPr lang="en-GB" sz="1400" err="1">
                <a:latin typeface="Candara"/>
                <a:ea typeface="ＭＳ Ｐゴシック"/>
                <a:cs typeface="Arial"/>
              </a:rPr>
              <a:t>lähdetään</a:t>
            </a:r>
            <a:r>
              <a:rPr lang="en-GB" sz="1400">
                <a:latin typeface="Candara"/>
                <a:ea typeface="ＭＳ Ｐゴシック"/>
                <a:cs typeface="Arial"/>
              </a:rPr>
              <a:t> </a:t>
            </a:r>
            <a:r>
              <a:rPr lang="en-GB" sz="1400" err="1">
                <a:latin typeface="Candara"/>
                <a:ea typeface="ＭＳ Ｐゴシック"/>
                <a:cs typeface="Arial"/>
              </a:rPr>
              <a:t>edistämään</a:t>
            </a:r>
            <a:r>
              <a:rPr lang="en-GB" sz="1400">
                <a:latin typeface="Candara"/>
                <a:ea typeface="ＭＳ Ｐゴシック"/>
                <a:cs typeface="Arial"/>
              </a:rPr>
              <a:t>?</a:t>
            </a:r>
            <a:endParaRPr lang="en-GB" sz="1400">
              <a:solidFill>
                <a:srgbClr val="464F55"/>
              </a:solidFill>
              <a:latin typeface="Corbel"/>
              <a:cs typeface="Arial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EE56C2-9F01-D046-B9C3-ECC31849EFE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EE56C2-9F01-D046-B9C3-ECC31849EFE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30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EE56C2-9F01-D046-B9C3-ECC31849EFE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72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EE56C2-9F01-D046-B9C3-ECC31849EFE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23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EE56C2-9F01-D046-B9C3-ECC31849EFE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26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EE56C2-9F01-D046-B9C3-ECC31849EFE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27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EE56C2-9F01-D046-B9C3-ECC31849EFE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91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f816a9ba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6413" y="1143000"/>
            <a:ext cx="58451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f816a9bad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f816a9bad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8648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hyperlink" Target="https://www.facebook.com/CSCfi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_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 userDrawn="1"/>
        </p:nvSpPr>
        <p:spPr>
          <a:xfrm>
            <a:off x="-1" y="3625054"/>
            <a:ext cx="2159988" cy="1202533"/>
          </a:xfrm>
          <a:prstGeom prst="rect">
            <a:avLst/>
          </a:prstGeom>
          <a:solidFill>
            <a:srgbClr val="002F5F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3423"/>
            <a:ext cx="2164256" cy="2048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02" y="3629811"/>
            <a:ext cx="5293821" cy="11992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59" y="-1433"/>
            <a:ext cx="6988741" cy="1614328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159987" y="1608138"/>
            <a:ext cx="6984013" cy="2030818"/>
          </a:xfrm>
          <a:prstGeom prst="rect">
            <a:avLst/>
          </a:prstGeom>
          <a:solidFill>
            <a:srgbClr val="D0D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8088" y="1996886"/>
            <a:ext cx="5338467" cy="983400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rgbClr val="025C96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8088" y="3025630"/>
            <a:ext cx="5338467" cy="352134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025C96"/>
                </a:solidFill>
                <a:latin typeface="Corbel"/>
                <a:cs typeface="Corbel"/>
              </a:defRPr>
            </a:lvl1pPr>
            <a:lvl2pPr marL="33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0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05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4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75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11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46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8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2" name="Rectangle 41"/>
          <p:cNvSpPr/>
          <p:nvPr userDrawn="1"/>
        </p:nvSpPr>
        <p:spPr>
          <a:xfrm>
            <a:off x="0" y="0"/>
            <a:ext cx="2159987" cy="1608138"/>
          </a:xfrm>
          <a:prstGeom prst="rect">
            <a:avLst/>
          </a:prstGeom>
          <a:solidFill>
            <a:srgbClr val="025C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0" y="3301640"/>
            <a:ext cx="338628" cy="337316"/>
          </a:xfrm>
          <a:prstGeom prst="rect">
            <a:avLst/>
          </a:prstGeom>
          <a:solidFill>
            <a:srgbClr val="002F5F">
              <a:alpha val="50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 userDrawn="1"/>
        </p:nvSpPr>
        <p:spPr>
          <a:xfrm>
            <a:off x="7444966" y="3638956"/>
            <a:ext cx="1705384" cy="1188634"/>
          </a:xfrm>
          <a:prstGeom prst="rect">
            <a:avLst/>
          </a:prstGeom>
          <a:solidFill>
            <a:srgbClr val="002F5F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 userDrawn="1"/>
        </p:nvSpPr>
        <p:spPr>
          <a:xfrm>
            <a:off x="8791566" y="3287258"/>
            <a:ext cx="356400" cy="356195"/>
          </a:xfrm>
          <a:prstGeom prst="rect">
            <a:avLst/>
          </a:prstGeom>
          <a:solidFill>
            <a:srgbClr val="025C96">
              <a:alpha val="44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7075508" y="3646488"/>
            <a:ext cx="372146" cy="356195"/>
          </a:xfrm>
          <a:prstGeom prst="rect">
            <a:avLst/>
          </a:prstGeom>
          <a:solidFill>
            <a:srgbClr val="025C96">
              <a:alpha val="44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8550366" y="3638956"/>
            <a:ext cx="241200" cy="239432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 userDrawn="1"/>
        </p:nvSpPr>
        <p:spPr>
          <a:xfrm rot="10800000">
            <a:off x="1906443" y="3628907"/>
            <a:ext cx="251356" cy="671152"/>
          </a:xfrm>
          <a:prstGeom prst="rect">
            <a:avLst/>
          </a:prstGeom>
          <a:solidFill>
            <a:srgbClr val="025C96">
              <a:alpha val="42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213" y="297843"/>
            <a:ext cx="1051560" cy="101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4519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4711315"/>
          </a:xfrm>
        </p:spPr>
        <p:txBody>
          <a:bodyPr rtlCol="0">
            <a:normAutofit/>
          </a:bodyPr>
          <a:lstStyle>
            <a:lvl1pPr marL="0" indent="0">
              <a:buNone/>
              <a:defRPr sz="2300"/>
            </a:lvl1pPr>
            <a:lvl2pPr marL="335173" indent="0">
              <a:buNone/>
              <a:defRPr sz="2100"/>
            </a:lvl2pPr>
            <a:lvl3pPr marL="670346" indent="0">
              <a:buNone/>
              <a:defRPr sz="1800"/>
            </a:lvl3pPr>
            <a:lvl4pPr marL="1005516" indent="0">
              <a:buNone/>
              <a:defRPr sz="1500"/>
            </a:lvl4pPr>
            <a:lvl5pPr marL="1340690" indent="0">
              <a:buNone/>
              <a:defRPr sz="1500"/>
            </a:lvl5pPr>
            <a:lvl6pPr marL="1675862" indent="0">
              <a:buNone/>
              <a:defRPr sz="1500"/>
            </a:lvl6pPr>
            <a:lvl7pPr marL="2011033" indent="0">
              <a:buNone/>
              <a:defRPr sz="1500"/>
            </a:lvl7pPr>
            <a:lvl8pPr marL="2346207" indent="0">
              <a:buNone/>
              <a:defRPr sz="1500"/>
            </a:lvl8pPr>
            <a:lvl9pPr marL="2681379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A7158-70CB-DA43-BE72-927191FCE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5369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7117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pic>
        <p:nvPicPr>
          <p:cNvPr id="69" name="Picture 6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" y="1605057"/>
            <a:ext cx="9144000" cy="31066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12" name="Rectangle 11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6" y="52659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1" y="53476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4" y="56251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24" name="Group 46"/>
          <p:cNvGrpSpPr>
            <a:grpSpLocks/>
          </p:cNvGrpSpPr>
          <p:nvPr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25" name="Rectangle 24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</p:grpSp>
      <p:grpSp>
        <p:nvGrpSpPr>
          <p:cNvPr id="64" name="Group 34"/>
          <p:cNvGrpSpPr>
            <a:grpSpLocks/>
          </p:cNvGrpSpPr>
          <p:nvPr userDrawn="1"/>
        </p:nvGrpSpPr>
        <p:grpSpPr bwMode="auto">
          <a:xfrm>
            <a:off x="6828028" y="3124200"/>
            <a:ext cx="2319338" cy="74613"/>
            <a:chOff x="8913156" y="2232185"/>
            <a:chExt cx="3272924" cy="56821"/>
          </a:xfrm>
        </p:grpSpPr>
        <p:sp>
          <p:nvSpPr>
            <p:cNvPr id="65" name="Rectangle 64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87494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144000" cy="47117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9812"/>
            <a:ext cx="9144000" cy="30952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grpSp>
        <p:nvGrpSpPr>
          <p:cNvPr id="12" name="Group 34"/>
          <p:cNvGrpSpPr>
            <a:grpSpLocks/>
          </p:cNvGrpSpPr>
          <p:nvPr userDrawn="1"/>
        </p:nvGrpSpPr>
        <p:grpSpPr bwMode="auto">
          <a:xfrm>
            <a:off x="6832600" y="3128772"/>
            <a:ext cx="2319338" cy="74613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4200405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9144000" cy="4727575"/>
          </a:xfrm>
          <a:prstGeom prst="rect">
            <a:avLst/>
          </a:prstGeom>
          <a:solidFill>
            <a:srgbClr val="EA1D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547"/>
            <a:ext cx="9144000" cy="31094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grpSp>
        <p:nvGrpSpPr>
          <p:cNvPr id="12" name="Group 34"/>
          <p:cNvGrpSpPr>
            <a:grpSpLocks/>
          </p:cNvGrpSpPr>
          <p:nvPr userDrawn="1"/>
        </p:nvGrpSpPr>
        <p:grpSpPr bwMode="auto">
          <a:xfrm>
            <a:off x="6828028" y="3124200"/>
            <a:ext cx="2319338" cy="74613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759962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471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" y="1612027"/>
            <a:ext cx="9144000" cy="31081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grpSp>
        <p:nvGrpSpPr>
          <p:cNvPr id="12" name="Group 34"/>
          <p:cNvGrpSpPr>
            <a:grpSpLocks/>
          </p:cNvGrpSpPr>
          <p:nvPr userDrawn="1"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560544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4711700"/>
          </a:xfrm>
          <a:prstGeom prst="rect">
            <a:avLst/>
          </a:prstGeom>
          <a:solidFill>
            <a:srgbClr val="00B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" y="1605303"/>
            <a:ext cx="9138984" cy="31063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grpSp>
        <p:nvGrpSpPr>
          <p:cNvPr id="26" name="Group 48"/>
          <p:cNvGrpSpPr>
            <a:grpSpLocks/>
          </p:cNvGrpSpPr>
          <p:nvPr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27" name="Rectangle 26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698626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4711700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6" y="1608364"/>
            <a:ext cx="9146159" cy="31144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612900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8" name="Group 34"/>
          <p:cNvGrpSpPr>
            <a:grpSpLocks/>
          </p:cNvGrpSpPr>
          <p:nvPr userDrawn="1"/>
        </p:nvGrpSpPr>
        <p:grpSpPr bwMode="auto">
          <a:xfrm>
            <a:off x="6837172" y="3119628"/>
            <a:ext cx="2319338" cy="74613"/>
            <a:chOff x="8913156" y="2232185"/>
            <a:chExt cx="3272924" cy="56821"/>
          </a:xfrm>
        </p:grpSpPr>
        <p:sp>
          <p:nvSpPr>
            <p:cNvPr id="39" name="Rectangle 38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939630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47117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613267"/>
            <a:ext cx="9147362" cy="31020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3" name="Group 34"/>
          <p:cNvGrpSpPr>
            <a:grpSpLocks/>
          </p:cNvGrpSpPr>
          <p:nvPr userDrawn="1"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34" name="Rectangle 33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289517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Välisivu_1_omat ku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6129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grpSp>
        <p:nvGrpSpPr>
          <p:cNvPr id="12" name="Group 29"/>
          <p:cNvGrpSpPr>
            <a:grpSpLocks/>
          </p:cNvGrpSpPr>
          <p:nvPr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0"/>
            <a:ext cx="9144000" cy="16129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grpSp>
        <p:nvGrpSpPr>
          <p:cNvPr id="23" name="Group 38"/>
          <p:cNvGrpSpPr>
            <a:grpSpLocks/>
          </p:cNvGrpSpPr>
          <p:nvPr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24" name="Rectangle 23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</p:grp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" y="1611436"/>
            <a:ext cx="4557713" cy="3101055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557711" y="1611005"/>
            <a:ext cx="2274952" cy="3106574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832668" y="1611010"/>
            <a:ext cx="2311337" cy="1556047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32668" y="3199240"/>
            <a:ext cx="2311337" cy="1512825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621547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ka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42275" y="0"/>
            <a:ext cx="1101725" cy="755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44" tIns="33522" rIns="67044" bIns="33522" anchor="ctr"/>
          <a:lstStyle/>
          <a:p>
            <a:pPr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TextBox 26"/>
          <p:cNvSpPr txBox="1">
            <a:spLocks noChangeArrowheads="1"/>
          </p:cNvSpPr>
          <p:nvPr/>
        </p:nvSpPr>
        <p:spPr bwMode="auto">
          <a:xfrm>
            <a:off x="5584825" y="2401888"/>
            <a:ext cx="2193925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044" tIns="33522" rIns="67044" bIns="33522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875"/>
              </a:spcBef>
              <a:buFont typeface="Arial" charset="0"/>
              <a:buNone/>
              <a:defRPr/>
            </a:pPr>
            <a:r>
              <a:rPr lang="en-US" sz="900">
                <a:solidFill>
                  <a:srgbClr val="5E6A71"/>
                </a:solidFill>
                <a:latin typeface="Corbel" charset="0"/>
                <a:cs typeface="Corbel" charset="0"/>
              </a:rPr>
              <a:t>facebook.com/CSCfi</a:t>
            </a:r>
            <a:endParaRPr lang="en-US" sz="900">
              <a:solidFill>
                <a:srgbClr val="5E6A71"/>
              </a:solidFill>
            </a:endParaRPr>
          </a:p>
        </p:txBody>
      </p:sp>
      <p:sp>
        <p:nvSpPr>
          <p:cNvPr id="26" name="TextBox 46"/>
          <p:cNvSpPr txBox="1">
            <a:spLocks noChangeArrowheads="1"/>
          </p:cNvSpPr>
          <p:nvPr/>
        </p:nvSpPr>
        <p:spPr bwMode="auto">
          <a:xfrm>
            <a:off x="5584825" y="2809875"/>
            <a:ext cx="16002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044" tIns="33522" rIns="67044" bIns="33522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875"/>
              </a:spcBef>
              <a:buFont typeface="Arial" charset="0"/>
              <a:buNone/>
              <a:defRPr/>
            </a:pPr>
            <a:r>
              <a:rPr lang="en-US" sz="900">
                <a:solidFill>
                  <a:srgbClr val="5E6A71"/>
                </a:solidFill>
              </a:rPr>
              <a:t>twitter.com/CSCfi</a:t>
            </a:r>
            <a:endParaRPr lang="en-US" sz="900">
              <a:solidFill>
                <a:srgbClr val="5E6A71"/>
              </a:solidFill>
              <a:hlinkClick r:id="rId2"/>
            </a:endParaRPr>
          </a:p>
        </p:txBody>
      </p:sp>
      <p:sp>
        <p:nvSpPr>
          <p:cNvPr id="27" name="TextBox 47"/>
          <p:cNvSpPr txBox="1">
            <a:spLocks noChangeArrowheads="1"/>
          </p:cNvSpPr>
          <p:nvPr/>
        </p:nvSpPr>
        <p:spPr bwMode="auto">
          <a:xfrm>
            <a:off x="5584825" y="3216275"/>
            <a:ext cx="27305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044" tIns="33522" rIns="67044" bIns="33522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875"/>
              </a:spcBef>
              <a:buFont typeface="Arial" charset="0"/>
              <a:buNone/>
              <a:defRPr/>
            </a:pPr>
            <a:r>
              <a:rPr lang="pl-PL" sz="900">
                <a:solidFill>
                  <a:srgbClr val="5E6A71"/>
                </a:solidFill>
              </a:rPr>
              <a:t>youtube.com/CSCfi</a:t>
            </a:r>
            <a:endParaRPr lang="pl-PL" sz="900">
              <a:solidFill>
                <a:srgbClr val="5E6A71"/>
              </a:solidFill>
              <a:hlinkClick r:id="rId2"/>
            </a:endParaRPr>
          </a:p>
        </p:txBody>
      </p:sp>
      <p:sp>
        <p:nvSpPr>
          <p:cNvPr id="28" name="TextBox 48"/>
          <p:cNvSpPr txBox="1">
            <a:spLocks noChangeArrowheads="1"/>
          </p:cNvSpPr>
          <p:nvPr/>
        </p:nvSpPr>
        <p:spPr bwMode="auto">
          <a:xfrm>
            <a:off x="5584825" y="3622675"/>
            <a:ext cx="3455988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044" tIns="33522" rIns="67044" bIns="33522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875"/>
              </a:spcBef>
              <a:buFont typeface="Arial" charset="0"/>
              <a:buNone/>
              <a:defRPr/>
            </a:pPr>
            <a:r>
              <a:rPr lang="en-US" sz="900">
                <a:solidFill>
                  <a:srgbClr val="5E6A71"/>
                </a:solidFill>
              </a:rPr>
              <a:t>linkedin.com/company/csc---it-center-for-science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572000" y="2374900"/>
            <a:ext cx="0" cy="1893888"/>
          </a:xfrm>
          <a:prstGeom prst="line">
            <a:avLst/>
          </a:prstGeom>
          <a:ln w="952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50"/>
          <p:cNvGrpSpPr>
            <a:grpSpLocks/>
          </p:cNvGrpSpPr>
          <p:nvPr/>
        </p:nvGrpSpPr>
        <p:grpSpPr bwMode="auto">
          <a:xfrm>
            <a:off x="3706813" y="715963"/>
            <a:ext cx="1730375" cy="1031875"/>
            <a:chOff x="3018474" y="609992"/>
            <a:chExt cx="2171462" cy="1379264"/>
          </a:xfrm>
        </p:grpSpPr>
        <p:sp>
          <p:nvSpPr>
            <p:cNvPr id="31" name="Freeform 1"/>
            <p:cNvSpPr>
              <a:spLocks noChangeArrowheads="1"/>
            </p:cNvSpPr>
            <p:nvPr/>
          </p:nvSpPr>
          <p:spPr bwMode="auto">
            <a:xfrm>
              <a:off x="3018474" y="1154623"/>
              <a:ext cx="1089266" cy="544636"/>
            </a:xfrm>
            <a:custGeom>
              <a:avLst/>
              <a:gdLst>
                <a:gd name="T0" fmla="*/ 2147483647 w 680"/>
                <a:gd name="T1" fmla="*/ 2147483647 h 341"/>
                <a:gd name="T2" fmla="*/ 2147483647 w 680"/>
                <a:gd name="T3" fmla="*/ 2147483647 h 341"/>
                <a:gd name="T4" fmla="*/ 2147483647 w 680"/>
                <a:gd name="T5" fmla="*/ 2147483647 h 341"/>
                <a:gd name="T6" fmla="*/ 0 w 680"/>
                <a:gd name="T7" fmla="*/ 0 h 341"/>
                <a:gd name="T8" fmla="*/ 2147483647 w 680"/>
                <a:gd name="T9" fmla="*/ 0 h 341"/>
                <a:gd name="T10" fmla="*/ 2147483647 w 680"/>
                <a:gd name="T11" fmla="*/ 2147483647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0" h="341">
                  <a:moveTo>
                    <a:pt x="679" y="340"/>
                  </a:moveTo>
                  <a:cubicBezTo>
                    <a:pt x="679" y="340"/>
                    <a:pt x="664" y="337"/>
                    <a:pt x="663" y="330"/>
                  </a:cubicBezTo>
                  <a:cubicBezTo>
                    <a:pt x="649" y="17"/>
                    <a:pt x="620" y="29"/>
                    <a:pt x="16" y="17"/>
                  </a:cubicBezTo>
                  <a:cubicBezTo>
                    <a:pt x="4" y="16"/>
                    <a:pt x="0" y="0"/>
                    <a:pt x="0" y="0"/>
                  </a:cubicBezTo>
                  <a:lnTo>
                    <a:pt x="679" y="0"/>
                  </a:lnTo>
                  <a:lnTo>
                    <a:pt x="679" y="34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3"/>
            <p:cNvSpPr>
              <a:spLocks noChangeArrowheads="1"/>
            </p:cNvSpPr>
            <p:nvPr/>
          </p:nvSpPr>
          <p:spPr bwMode="auto">
            <a:xfrm>
              <a:off x="3767529" y="1798281"/>
              <a:ext cx="651438" cy="190975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6778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4" name="Rectangle 54"/>
          <p:cNvSpPr>
            <a:spLocks noChangeArrowheads="1"/>
          </p:cNvSpPr>
          <p:nvPr/>
        </p:nvSpPr>
        <p:spPr bwMode="auto">
          <a:xfrm>
            <a:off x="-4763" y="4687888"/>
            <a:ext cx="1648632" cy="16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044" tIns="33522" rIns="67044" bIns="33522">
            <a:spAutoFit/>
          </a:bodyPr>
          <a:lstStyle/>
          <a:p>
            <a:r>
              <a:rPr lang="fi-FI" sz="600">
                <a:solidFill>
                  <a:srgbClr val="FFFFFF"/>
                </a:solidFill>
              </a:rPr>
              <a:t>Kuvat </a:t>
            </a:r>
            <a:r>
              <a:rPr lang="fi-FI" sz="600" err="1">
                <a:solidFill>
                  <a:srgbClr val="FFFFFF"/>
                </a:solidFill>
              </a:rPr>
              <a:t>CSC:n</a:t>
            </a:r>
            <a:r>
              <a:rPr lang="fi-FI" sz="600">
                <a:solidFill>
                  <a:srgbClr val="FFFFFF"/>
                </a:solidFill>
              </a:rPr>
              <a:t> arkisto, Adobe </a:t>
            </a:r>
            <a:r>
              <a:rPr lang="fi-FI" sz="600" err="1">
                <a:solidFill>
                  <a:srgbClr val="FFFFFF"/>
                </a:solidFill>
              </a:rPr>
              <a:t>Stock</a:t>
            </a:r>
            <a:r>
              <a:rPr lang="fi-FI" sz="600">
                <a:solidFill>
                  <a:srgbClr val="FFFFFF"/>
                </a:solidFill>
              </a:rPr>
              <a:t> ja </a:t>
            </a:r>
            <a:r>
              <a:rPr lang="fi-FI" sz="600" err="1">
                <a:solidFill>
                  <a:srgbClr val="FFFFFF"/>
                </a:solidFill>
              </a:rPr>
              <a:t>Thinkstock</a:t>
            </a:r>
            <a:endParaRPr lang="fi-FI" sz="600">
              <a:solidFill>
                <a:srgbClr val="FFFFFF"/>
              </a:solidFill>
            </a:endParaRPr>
          </a:p>
        </p:txBody>
      </p:sp>
      <p:sp>
        <p:nvSpPr>
          <p:cNvPr id="36" name="TextBox 56"/>
          <p:cNvSpPr txBox="1">
            <a:spLocks noChangeArrowheads="1"/>
          </p:cNvSpPr>
          <p:nvPr/>
        </p:nvSpPr>
        <p:spPr bwMode="auto">
          <a:xfrm>
            <a:off x="5584825" y="4029075"/>
            <a:ext cx="3455988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044" tIns="33522" rIns="67044" bIns="33522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875"/>
              </a:spcBef>
              <a:buFont typeface="Arial" charset="0"/>
              <a:buNone/>
              <a:defRPr/>
            </a:pPr>
            <a:r>
              <a:rPr lang="en-US" sz="900">
                <a:solidFill>
                  <a:srgbClr val="5E6A71"/>
                </a:solidFill>
              </a:rPr>
              <a:t>github.com/CSCfi</a:t>
            </a: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10"/>
          </p:nvPr>
        </p:nvSpPr>
        <p:spPr>
          <a:xfrm>
            <a:off x="2304680" y="2374148"/>
            <a:ext cx="1963641" cy="271059"/>
          </a:xfrm>
        </p:spPr>
        <p:txBody>
          <a:bodyPr lIns="0"/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254913" indent="0">
              <a:buFont typeface="Arial"/>
              <a:buNone/>
              <a:defRPr sz="900"/>
            </a:lvl2pPr>
            <a:lvl3pPr marL="838069" indent="0">
              <a:buFont typeface="Arial"/>
              <a:buNone/>
              <a:defRPr sz="900"/>
            </a:lvl3pPr>
            <a:lvl4pPr marL="1083669" indent="0">
              <a:buNone/>
              <a:defRPr sz="900"/>
            </a:lvl4pPr>
            <a:lvl5pPr marL="1418897" indent="0">
              <a:buNone/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11"/>
          </p:nvPr>
        </p:nvSpPr>
        <p:spPr>
          <a:xfrm>
            <a:off x="826988" y="2438246"/>
            <a:ext cx="1243207" cy="1165581"/>
          </a:xfrm>
          <a:prstGeom prst="ellipse">
            <a:avLst/>
          </a:prstGeom>
        </p:spPr>
        <p:txBody>
          <a:bodyPr/>
          <a:lstStyle>
            <a:lvl1pPr marL="0" indent="0">
              <a:buFont typeface="Arial"/>
              <a:buNone/>
              <a:defRPr sz="1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7" name="Text Placeholder 56"/>
          <p:cNvSpPr>
            <a:spLocks noGrp="1"/>
          </p:cNvSpPr>
          <p:nvPr>
            <p:ph type="body" sz="quarter" idx="12"/>
          </p:nvPr>
        </p:nvSpPr>
        <p:spPr>
          <a:xfrm>
            <a:off x="2304678" y="2691577"/>
            <a:ext cx="1963642" cy="1208805"/>
          </a:xfrm>
        </p:spPr>
        <p:txBody>
          <a:bodyPr lIns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00"/>
            </a:lvl1pPr>
            <a:lvl2pPr marL="506333" indent="-251421">
              <a:buFont typeface="Arial"/>
              <a:buChar char="•"/>
              <a:defRPr sz="1000"/>
            </a:lvl2pPr>
            <a:lvl3pPr marL="1047586" indent="-209517">
              <a:buFont typeface="Arial"/>
              <a:buChar char="•"/>
              <a:defRPr sz="900"/>
            </a:lvl3pPr>
            <a:lvl4pPr>
              <a:defRPr sz="800"/>
            </a:lvl4pPr>
            <a:lvl5pPr>
              <a:defRPr sz="7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787" y="2365375"/>
            <a:ext cx="269875" cy="2698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50" y="3216275"/>
            <a:ext cx="294188" cy="2068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75" y="2789293"/>
            <a:ext cx="271151" cy="2711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75" y="3595843"/>
            <a:ext cx="296571" cy="27115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30" y="3998496"/>
            <a:ext cx="278645" cy="27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73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  <a:lvl5pPr>
              <a:defRPr>
                <a:solidFill>
                  <a:srgbClr val="000000"/>
                </a:solidFill>
                <a:latin typeface="Corbel"/>
                <a:cs typeface="Corbe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975A3-2E4D-4F46-A85A-D5B418994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42080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126440"/>
            <a:ext cx="3818467" cy="3185985"/>
          </a:xfrm>
        </p:spPr>
        <p:txBody>
          <a:bodyPr/>
          <a:lstStyle>
            <a:lvl2pPr marL="385475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648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958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553790" y="1126440"/>
            <a:ext cx="3611841" cy="3185985"/>
          </a:xfrm>
        </p:spPr>
        <p:txBody>
          <a:bodyPr/>
          <a:lstStyle>
            <a:lvl2pPr marL="385475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648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958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1" y="193327"/>
            <a:ext cx="7708430" cy="8045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057C3-EDE0-4E94-8E03-15F17BEADAEF}" type="datetime1">
              <a:rPr lang="fi-FI" smtClean="0"/>
              <a:t>15.12.2021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2EB33-AE32-4D46-BAA6-3F61AB03C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57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88FB-EBE3-B94F-A2B6-EA9175D9D101}" type="datetime1">
              <a:rPr lang="it-IT" smtClean="0"/>
              <a:t>15/12/2021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t>‹#›</a:t>
            </a:fld>
            <a:endParaRPr lang="it-IT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A5B6858-CC58-6942-8196-19807DFEA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389" y="1297153"/>
            <a:ext cx="3828516" cy="3063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F7F928-25B3-CA40-8763-7CAAF6E019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80546" y="1297153"/>
            <a:ext cx="3934804" cy="3063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470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0"/>
          <p:cNvSpPr txBox="1"/>
          <p:nvPr/>
        </p:nvSpPr>
        <p:spPr>
          <a:xfrm>
            <a:off x="3851275" y="4288956"/>
            <a:ext cx="4799100" cy="30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967" tIns="22995" rIns="45967" bIns="2299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689" i="1">
                <a:solidFill>
                  <a:srgbClr val="003F41"/>
                </a:solidFill>
                <a:latin typeface="Corbel"/>
                <a:ea typeface="Corbel"/>
                <a:cs typeface="Corbel"/>
                <a:sym typeface="Corbel"/>
              </a:rPr>
              <a:t>www.elixir-europe.org/converge</a:t>
            </a:r>
            <a:endParaRPr sz="1689" i="1">
              <a:solidFill>
                <a:srgbClr val="003F4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75" name="Google Shape;75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850" y="3461734"/>
            <a:ext cx="1214438" cy="750113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0"/>
          <p:cNvSpPr/>
          <p:nvPr/>
        </p:nvSpPr>
        <p:spPr>
          <a:xfrm>
            <a:off x="323850" y="4288955"/>
            <a:ext cx="3064200" cy="389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363" tIns="32170" rIns="64363" bIns="3217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i" sz="751">
                <a:solidFill>
                  <a:srgbClr val="7F7F7F"/>
                </a:solidFill>
              </a:rPr>
              <a:t>ELIXIR-Converge has received funding from the European Union’s Horizon 2020 Research and Innovation programme under grant agreement No 871075.</a:t>
            </a:r>
            <a:endParaRPr sz="751"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51">
              <a:solidFill>
                <a:srgbClr val="7F7F7F"/>
              </a:solidFill>
            </a:endParaRPr>
          </a:p>
        </p:txBody>
      </p:sp>
      <p:sp>
        <p:nvSpPr>
          <p:cNvPr id="77" name="Google Shape;77;p20"/>
          <p:cNvSpPr txBox="1">
            <a:spLocks noGrp="1"/>
          </p:cNvSpPr>
          <p:nvPr>
            <p:ph type="ctrTitle"/>
          </p:nvPr>
        </p:nvSpPr>
        <p:spPr>
          <a:xfrm>
            <a:off x="683568" y="2363106"/>
            <a:ext cx="7772400" cy="6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3567" b="1">
                <a:solidFill>
                  <a:srgbClr val="003F4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78" name="Google Shape;78;p20" descr="elixir_helix_200_2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9"/>
            <a:ext cx="9143998" cy="400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8800" y="3437122"/>
            <a:ext cx="1204800" cy="75011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0"/>
          <p:cNvSpPr txBox="1">
            <a:spLocks noGrp="1"/>
          </p:cNvSpPr>
          <p:nvPr>
            <p:ph type="subTitle" idx="1"/>
          </p:nvPr>
        </p:nvSpPr>
        <p:spPr>
          <a:xfrm>
            <a:off x="2623247" y="2971379"/>
            <a:ext cx="5816700" cy="633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375"/>
              </a:spcBef>
              <a:spcAft>
                <a:spcPts val="0"/>
              </a:spcAft>
              <a:buSzPts val="2100"/>
              <a:buFont typeface="Corbel"/>
              <a:buNone/>
              <a:defRPr sz="1971" i="1"/>
            </a:lvl1pPr>
            <a:lvl2pPr lvl="1" algn="ctr" rtl="0">
              <a:spcBef>
                <a:spcPts val="469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69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69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69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69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82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82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82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subTitle" idx="2"/>
          </p:nvPr>
        </p:nvSpPr>
        <p:spPr>
          <a:xfrm>
            <a:off x="2690503" y="3437120"/>
            <a:ext cx="5816700" cy="633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375"/>
              </a:spcBef>
              <a:spcAft>
                <a:spcPts val="0"/>
              </a:spcAft>
              <a:buClr>
                <a:srgbClr val="6076B4"/>
              </a:buClr>
              <a:buSzPts val="1400"/>
              <a:buFont typeface="Corbel"/>
              <a:buNone/>
              <a:defRPr sz="1314">
                <a:solidFill>
                  <a:srgbClr val="6076B4"/>
                </a:solidFill>
              </a:defRPr>
            </a:lvl1pPr>
            <a:lvl2pPr lvl="1" algn="ctr" rtl="0">
              <a:spcBef>
                <a:spcPts val="469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69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69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69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69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82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82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82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04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539552" y="234168"/>
            <a:ext cx="8153400" cy="40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body" idx="1"/>
          </p:nvPr>
        </p:nvSpPr>
        <p:spPr>
          <a:xfrm>
            <a:off x="533400" y="858238"/>
            <a:ext cx="4000500" cy="3062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29128" lvl="0" indent="-339726" algn="l" rtl="0">
              <a:spcBef>
                <a:spcPts val="375"/>
              </a:spcBef>
              <a:spcAft>
                <a:spcPts val="0"/>
              </a:spcAft>
              <a:buSzPts val="2100"/>
              <a:buFont typeface="Corbel"/>
              <a:buChar char="•"/>
              <a:defRPr sz="1971"/>
            </a:lvl1pPr>
            <a:lvl2pPr marL="858256" lvl="1" indent="-321846" algn="l" rtl="0">
              <a:spcBef>
                <a:spcPts val="469"/>
              </a:spcBef>
              <a:spcAft>
                <a:spcPts val="0"/>
              </a:spcAft>
              <a:buSzPts val="1800"/>
              <a:buChar char="•"/>
              <a:defRPr sz="1689"/>
            </a:lvl2pPr>
            <a:lvl3pPr marL="1287384" lvl="2" indent="-303966" algn="l" rtl="0">
              <a:spcBef>
                <a:spcPts val="469"/>
              </a:spcBef>
              <a:spcAft>
                <a:spcPts val="0"/>
              </a:spcAft>
              <a:buSzPts val="1500"/>
              <a:buChar char="•"/>
              <a:defRPr sz="1408"/>
            </a:lvl3pPr>
            <a:lvl4pPr marL="1716512" lvl="3" indent="-298006" algn="l" rtl="0">
              <a:spcBef>
                <a:spcPts val="469"/>
              </a:spcBef>
              <a:spcAft>
                <a:spcPts val="0"/>
              </a:spcAft>
              <a:buSzPts val="1400"/>
              <a:buChar char="•"/>
              <a:defRPr sz="1314"/>
            </a:lvl4pPr>
            <a:lvl5pPr marL="2145640" lvl="4" indent="-298006" algn="l" rtl="0">
              <a:spcBef>
                <a:spcPts val="469"/>
              </a:spcBef>
              <a:spcAft>
                <a:spcPts val="0"/>
              </a:spcAft>
              <a:buSzPts val="1400"/>
              <a:buChar char="•"/>
              <a:defRPr sz="1314"/>
            </a:lvl5pPr>
            <a:lvl6pPr marL="2574768" lvl="5" indent="-298006" algn="l" rtl="0">
              <a:spcBef>
                <a:spcPts val="469"/>
              </a:spcBef>
              <a:spcAft>
                <a:spcPts val="0"/>
              </a:spcAft>
              <a:buSzPts val="1400"/>
              <a:buChar char="•"/>
              <a:defRPr sz="1314"/>
            </a:lvl6pPr>
            <a:lvl7pPr marL="3003895" lvl="6" indent="-298006" algn="l" rtl="0">
              <a:spcBef>
                <a:spcPts val="282"/>
              </a:spcBef>
              <a:spcAft>
                <a:spcPts val="0"/>
              </a:spcAft>
              <a:buSzPts val="1400"/>
              <a:buChar char="•"/>
              <a:defRPr sz="1314"/>
            </a:lvl7pPr>
            <a:lvl8pPr marL="3433023" lvl="7" indent="-298006" algn="l" rtl="0">
              <a:spcBef>
                <a:spcPts val="282"/>
              </a:spcBef>
              <a:spcAft>
                <a:spcPts val="0"/>
              </a:spcAft>
              <a:buSzPts val="1400"/>
              <a:buChar char="•"/>
              <a:defRPr sz="1314"/>
            </a:lvl8pPr>
            <a:lvl9pPr marL="3862151" lvl="8" indent="-298006" algn="l" rtl="0">
              <a:spcBef>
                <a:spcPts val="282"/>
              </a:spcBef>
              <a:spcAft>
                <a:spcPts val="0"/>
              </a:spcAft>
              <a:buSzPts val="1400"/>
              <a:buChar char="•"/>
              <a:defRPr sz="1314"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body" idx="2"/>
          </p:nvPr>
        </p:nvSpPr>
        <p:spPr>
          <a:xfrm>
            <a:off x="4686300" y="858238"/>
            <a:ext cx="4000500" cy="3062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29128" lvl="0" indent="-339726" algn="l" rtl="0">
              <a:spcBef>
                <a:spcPts val="375"/>
              </a:spcBef>
              <a:spcAft>
                <a:spcPts val="0"/>
              </a:spcAft>
              <a:buSzPts val="2100"/>
              <a:buFont typeface="Corbel"/>
              <a:buChar char="•"/>
              <a:defRPr sz="1971"/>
            </a:lvl1pPr>
            <a:lvl2pPr marL="858256" lvl="1" indent="-321846" algn="l" rtl="0">
              <a:spcBef>
                <a:spcPts val="469"/>
              </a:spcBef>
              <a:spcAft>
                <a:spcPts val="0"/>
              </a:spcAft>
              <a:buSzPts val="1800"/>
              <a:buChar char="•"/>
              <a:defRPr sz="1689"/>
            </a:lvl2pPr>
            <a:lvl3pPr marL="1287384" lvl="2" indent="-303966" algn="l" rtl="0">
              <a:spcBef>
                <a:spcPts val="469"/>
              </a:spcBef>
              <a:spcAft>
                <a:spcPts val="0"/>
              </a:spcAft>
              <a:buSzPts val="1500"/>
              <a:buChar char="•"/>
              <a:defRPr sz="1408"/>
            </a:lvl3pPr>
            <a:lvl4pPr marL="1716512" lvl="3" indent="-298006" algn="l" rtl="0">
              <a:spcBef>
                <a:spcPts val="469"/>
              </a:spcBef>
              <a:spcAft>
                <a:spcPts val="0"/>
              </a:spcAft>
              <a:buSzPts val="1400"/>
              <a:buChar char="•"/>
              <a:defRPr sz="1314"/>
            </a:lvl4pPr>
            <a:lvl5pPr marL="2145640" lvl="4" indent="-298006" algn="l" rtl="0">
              <a:spcBef>
                <a:spcPts val="469"/>
              </a:spcBef>
              <a:spcAft>
                <a:spcPts val="0"/>
              </a:spcAft>
              <a:buSzPts val="1400"/>
              <a:buChar char="•"/>
              <a:defRPr sz="1314"/>
            </a:lvl5pPr>
            <a:lvl6pPr marL="2574768" lvl="5" indent="-298006" algn="l" rtl="0">
              <a:spcBef>
                <a:spcPts val="469"/>
              </a:spcBef>
              <a:spcAft>
                <a:spcPts val="0"/>
              </a:spcAft>
              <a:buSzPts val="1400"/>
              <a:buChar char="•"/>
              <a:defRPr sz="1314"/>
            </a:lvl6pPr>
            <a:lvl7pPr marL="3003895" lvl="6" indent="-298006" algn="l" rtl="0">
              <a:spcBef>
                <a:spcPts val="282"/>
              </a:spcBef>
              <a:spcAft>
                <a:spcPts val="0"/>
              </a:spcAft>
              <a:buSzPts val="1400"/>
              <a:buChar char="•"/>
              <a:defRPr sz="1314"/>
            </a:lvl7pPr>
            <a:lvl8pPr marL="3433023" lvl="7" indent="-298006" algn="l" rtl="0">
              <a:spcBef>
                <a:spcPts val="282"/>
              </a:spcBef>
              <a:spcAft>
                <a:spcPts val="0"/>
              </a:spcAft>
              <a:buSzPts val="1400"/>
              <a:buChar char="•"/>
              <a:defRPr sz="1314"/>
            </a:lvl8pPr>
            <a:lvl9pPr marL="3862151" lvl="8" indent="-298006" algn="l" rtl="0">
              <a:spcBef>
                <a:spcPts val="282"/>
              </a:spcBef>
              <a:spcAft>
                <a:spcPts val="0"/>
              </a:spcAft>
              <a:buSzPts val="1400"/>
              <a:buChar char="•"/>
              <a:defRPr sz="1314"/>
            </a:lvl9pPr>
          </a:lstStyle>
          <a:p>
            <a:endParaRPr/>
          </a:p>
        </p:txBody>
      </p:sp>
      <p:pic>
        <p:nvPicPr>
          <p:cNvPr id="107" name="Google Shape;107;p23" descr="ELIXIR_log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85113" y="3974459"/>
            <a:ext cx="990600" cy="739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8327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385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pohja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829" y="-49141"/>
            <a:ext cx="9223829" cy="476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8359775" y="261938"/>
            <a:ext cx="473075" cy="280987"/>
            <a:chOff x="3018474" y="609992"/>
            <a:chExt cx="2171462" cy="1379264"/>
          </a:xfrm>
        </p:grpSpPr>
        <p:sp>
          <p:nvSpPr>
            <p:cNvPr id="6" name="Freeform 1"/>
            <p:cNvSpPr>
              <a:spLocks noChangeArrowheads="1"/>
            </p:cNvSpPr>
            <p:nvPr/>
          </p:nvSpPr>
          <p:spPr bwMode="auto">
            <a:xfrm>
              <a:off x="3018474" y="1154623"/>
              <a:ext cx="1089266" cy="544636"/>
            </a:xfrm>
            <a:custGeom>
              <a:avLst/>
              <a:gdLst>
                <a:gd name="T0" fmla="*/ 2147483647 w 680"/>
                <a:gd name="T1" fmla="*/ 2147483647 h 341"/>
                <a:gd name="T2" fmla="*/ 2147483647 w 680"/>
                <a:gd name="T3" fmla="*/ 2147483647 h 341"/>
                <a:gd name="T4" fmla="*/ 2147483647 w 680"/>
                <a:gd name="T5" fmla="*/ 2147483647 h 341"/>
                <a:gd name="T6" fmla="*/ 0 w 680"/>
                <a:gd name="T7" fmla="*/ 0 h 341"/>
                <a:gd name="T8" fmla="*/ 2147483647 w 680"/>
                <a:gd name="T9" fmla="*/ 0 h 341"/>
                <a:gd name="T10" fmla="*/ 2147483647 w 680"/>
                <a:gd name="T11" fmla="*/ 2147483647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0" h="341">
                  <a:moveTo>
                    <a:pt x="679" y="340"/>
                  </a:moveTo>
                  <a:cubicBezTo>
                    <a:pt x="679" y="340"/>
                    <a:pt x="664" y="337"/>
                    <a:pt x="663" y="330"/>
                  </a:cubicBezTo>
                  <a:cubicBezTo>
                    <a:pt x="649" y="17"/>
                    <a:pt x="620" y="29"/>
                    <a:pt x="16" y="17"/>
                  </a:cubicBezTo>
                  <a:cubicBezTo>
                    <a:pt x="4" y="16"/>
                    <a:pt x="0" y="0"/>
                    <a:pt x="0" y="0"/>
                  </a:cubicBezTo>
                  <a:lnTo>
                    <a:pt x="679" y="0"/>
                  </a:lnTo>
                  <a:lnTo>
                    <a:pt x="679" y="34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3"/>
            <p:cNvSpPr>
              <a:spLocks noChangeArrowheads="1"/>
            </p:cNvSpPr>
            <p:nvPr/>
          </p:nvSpPr>
          <p:spPr bwMode="auto">
            <a:xfrm>
              <a:off x="3769015" y="1794447"/>
              <a:ext cx="648522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8359775" y="261938"/>
            <a:ext cx="473075" cy="280987"/>
            <a:chOff x="3018474" y="609992"/>
            <a:chExt cx="2171462" cy="1379264"/>
          </a:xfrm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018474" y="1154623"/>
              <a:ext cx="1089266" cy="544636"/>
            </a:xfrm>
            <a:custGeom>
              <a:avLst/>
              <a:gdLst>
                <a:gd name="T0" fmla="*/ 2147483647 w 680"/>
                <a:gd name="T1" fmla="*/ 2147483647 h 341"/>
                <a:gd name="T2" fmla="*/ 2147483647 w 680"/>
                <a:gd name="T3" fmla="*/ 2147483647 h 341"/>
                <a:gd name="T4" fmla="*/ 2147483647 w 680"/>
                <a:gd name="T5" fmla="*/ 2147483647 h 341"/>
                <a:gd name="T6" fmla="*/ 0 w 680"/>
                <a:gd name="T7" fmla="*/ 0 h 341"/>
                <a:gd name="T8" fmla="*/ 2147483647 w 680"/>
                <a:gd name="T9" fmla="*/ 0 h 341"/>
                <a:gd name="T10" fmla="*/ 2147483647 w 680"/>
                <a:gd name="T11" fmla="*/ 2147483647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0" h="341">
                  <a:moveTo>
                    <a:pt x="679" y="340"/>
                  </a:moveTo>
                  <a:cubicBezTo>
                    <a:pt x="679" y="340"/>
                    <a:pt x="664" y="337"/>
                    <a:pt x="663" y="330"/>
                  </a:cubicBezTo>
                  <a:cubicBezTo>
                    <a:pt x="649" y="17"/>
                    <a:pt x="620" y="29"/>
                    <a:pt x="16" y="17"/>
                  </a:cubicBezTo>
                  <a:cubicBezTo>
                    <a:pt x="4" y="16"/>
                    <a:pt x="0" y="0"/>
                    <a:pt x="0" y="0"/>
                  </a:cubicBezTo>
                  <a:lnTo>
                    <a:pt x="679" y="0"/>
                  </a:lnTo>
                  <a:lnTo>
                    <a:pt x="679" y="34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769015" y="1794447"/>
              <a:ext cx="648522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  <a:lvl5pPr>
              <a:defRPr>
                <a:latin typeface="Corbel"/>
                <a:cs typeface="Corbe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2BF65-B844-A84A-93B0-7324BF97B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7995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pohja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57" y="-23150"/>
            <a:ext cx="9151257" cy="47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8359775" y="261938"/>
            <a:ext cx="473075" cy="280987"/>
            <a:chOff x="3018474" y="609992"/>
            <a:chExt cx="2171462" cy="1379264"/>
          </a:xfrm>
        </p:grpSpPr>
        <p:sp>
          <p:nvSpPr>
            <p:cNvPr id="6" name="Freeform 1"/>
            <p:cNvSpPr>
              <a:spLocks noChangeArrowheads="1"/>
            </p:cNvSpPr>
            <p:nvPr/>
          </p:nvSpPr>
          <p:spPr bwMode="auto">
            <a:xfrm>
              <a:off x="3018474" y="1154623"/>
              <a:ext cx="1089266" cy="544636"/>
            </a:xfrm>
            <a:custGeom>
              <a:avLst/>
              <a:gdLst>
                <a:gd name="T0" fmla="*/ 2147483647 w 680"/>
                <a:gd name="T1" fmla="*/ 2147483647 h 341"/>
                <a:gd name="T2" fmla="*/ 2147483647 w 680"/>
                <a:gd name="T3" fmla="*/ 2147483647 h 341"/>
                <a:gd name="T4" fmla="*/ 2147483647 w 680"/>
                <a:gd name="T5" fmla="*/ 2147483647 h 341"/>
                <a:gd name="T6" fmla="*/ 0 w 680"/>
                <a:gd name="T7" fmla="*/ 0 h 341"/>
                <a:gd name="T8" fmla="*/ 2147483647 w 680"/>
                <a:gd name="T9" fmla="*/ 0 h 341"/>
                <a:gd name="T10" fmla="*/ 2147483647 w 680"/>
                <a:gd name="T11" fmla="*/ 2147483647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0" h="341">
                  <a:moveTo>
                    <a:pt x="679" y="340"/>
                  </a:moveTo>
                  <a:cubicBezTo>
                    <a:pt x="679" y="340"/>
                    <a:pt x="664" y="337"/>
                    <a:pt x="663" y="330"/>
                  </a:cubicBezTo>
                  <a:cubicBezTo>
                    <a:pt x="649" y="17"/>
                    <a:pt x="620" y="29"/>
                    <a:pt x="16" y="17"/>
                  </a:cubicBezTo>
                  <a:cubicBezTo>
                    <a:pt x="4" y="16"/>
                    <a:pt x="0" y="0"/>
                    <a:pt x="0" y="0"/>
                  </a:cubicBezTo>
                  <a:lnTo>
                    <a:pt x="679" y="0"/>
                  </a:lnTo>
                  <a:lnTo>
                    <a:pt x="679" y="34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3"/>
            <p:cNvSpPr>
              <a:spLocks noChangeArrowheads="1"/>
            </p:cNvSpPr>
            <p:nvPr/>
          </p:nvSpPr>
          <p:spPr bwMode="auto">
            <a:xfrm>
              <a:off x="3769015" y="1794447"/>
              <a:ext cx="648522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8523288" y="261938"/>
            <a:ext cx="309562" cy="280987"/>
            <a:chOff x="3768229" y="609992"/>
            <a:chExt cx="1421707" cy="1379264"/>
          </a:xfrm>
        </p:grpSpPr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768229" y="1794447"/>
              <a:ext cx="648880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  <a:lvl5pPr>
              <a:defRPr>
                <a:latin typeface="Corbel"/>
                <a:cs typeface="Corbe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8D4AF-0665-7B44-B9A5-492E7E49D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450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_Pictu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51528" y="6"/>
            <a:ext cx="3092477" cy="4712059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5" y="1126445"/>
            <a:ext cx="5183717" cy="3185985"/>
          </a:xfrm>
        </p:spPr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2" y="193327"/>
            <a:ext cx="5183715" cy="8045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2314575" y="4489450"/>
            <a:ext cx="3736975" cy="222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3D0D6-6900-F14F-BBC6-775F44973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4244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_Pictu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2" y="1126445"/>
            <a:ext cx="2357967" cy="3185985"/>
          </a:xfrm>
        </p:spPr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7" y="193327"/>
            <a:ext cx="7746059" cy="8045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119189" y="1127128"/>
            <a:ext cx="2521061" cy="149842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810996" y="1126439"/>
            <a:ext cx="2392271" cy="149842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119189" y="2814684"/>
            <a:ext cx="2521061" cy="149842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810996" y="2813996"/>
            <a:ext cx="2392271" cy="149842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11EFB-31E0-D040-8131-3FD1561EF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9663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54333" y="1124985"/>
            <a:ext cx="3448933" cy="3185985"/>
          </a:xfrm>
        </p:spPr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2" y="1126445"/>
            <a:ext cx="3945465" cy="318452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4168B-EB49-1542-A171-4DCE018223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93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5" y="1126445"/>
            <a:ext cx="3818467" cy="3185985"/>
          </a:xfrm>
        </p:spPr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53792" y="1126445"/>
            <a:ext cx="3611841" cy="3185985"/>
          </a:xfrm>
        </p:spPr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2602D-C93A-8141-9238-06DF5CA74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4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92288" y="3379312"/>
            <a:ext cx="5486400" cy="398947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31355"/>
            <a:ext cx="5486400" cy="2896553"/>
          </a:xfrm>
        </p:spPr>
        <p:txBody>
          <a:bodyPr rtlCol="0">
            <a:normAutofit/>
          </a:bodyPr>
          <a:lstStyle>
            <a:lvl1pPr marL="0" indent="0">
              <a:buNone/>
              <a:defRPr sz="2300"/>
            </a:lvl1pPr>
            <a:lvl2pPr marL="335173" indent="0">
              <a:buNone/>
              <a:defRPr sz="2100"/>
            </a:lvl2pPr>
            <a:lvl3pPr marL="670346" indent="0">
              <a:buNone/>
              <a:defRPr sz="1800"/>
            </a:lvl3pPr>
            <a:lvl4pPr marL="1005516" indent="0">
              <a:buNone/>
              <a:defRPr sz="1500"/>
            </a:lvl4pPr>
            <a:lvl5pPr marL="1340690" indent="0">
              <a:buNone/>
              <a:defRPr sz="1500"/>
            </a:lvl5pPr>
            <a:lvl6pPr marL="1675862" indent="0">
              <a:buNone/>
              <a:defRPr sz="1500"/>
            </a:lvl6pPr>
            <a:lvl7pPr marL="2011033" indent="0">
              <a:buNone/>
              <a:defRPr sz="1500"/>
            </a:lvl7pPr>
            <a:lvl8pPr marL="2346207" indent="0">
              <a:buNone/>
              <a:defRPr sz="1500"/>
            </a:lvl8pPr>
            <a:lvl9pPr marL="2681379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778258"/>
            <a:ext cx="5486400" cy="566571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35173" indent="0">
              <a:buNone/>
              <a:defRPr sz="900"/>
            </a:lvl2pPr>
            <a:lvl3pPr marL="670346" indent="0">
              <a:buNone/>
              <a:defRPr sz="700"/>
            </a:lvl3pPr>
            <a:lvl4pPr marL="1005516" indent="0">
              <a:buNone/>
              <a:defRPr sz="700"/>
            </a:lvl4pPr>
            <a:lvl5pPr marL="1340690" indent="0">
              <a:buNone/>
              <a:defRPr sz="700"/>
            </a:lvl5pPr>
            <a:lvl6pPr marL="1675862" indent="0">
              <a:buNone/>
              <a:defRPr sz="700"/>
            </a:lvl6pPr>
            <a:lvl7pPr marL="2011033" indent="0">
              <a:buNone/>
              <a:defRPr sz="700"/>
            </a:lvl7pPr>
            <a:lvl8pPr marL="2346207" indent="0">
              <a:buNone/>
              <a:defRPr sz="700"/>
            </a:lvl8pPr>
            <a:lvl9pPr marL="2681379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CE774-9944-0D4C-AF7F-2733F9DE4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99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6213"/>
            <a:ext cx="7742238" cy="803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27125"/>
            <a:ext cx="6169025" cy="31845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 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7613" y="4489450"/>
            <a:ext cx="976312" cy="222250"/>
          </a:xfrm>
          <a:prstGeom prst="rect">
            <a:avLst/>
          </a:prstGeom>
        </p:spPr>
        <p:txBody>
          <a:bodyPr vert="horz" lIns="67033" tIns="33516" rIns="67033" bIns="33516" rtlCol="0" anchor="ctr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700">
                <a:solidFill>
                  <a:schemeClr val="accent3">
                    <a:lumMod val="75000"/>
                  </a:schemeClr>
                </a:solidFill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14575" y="4489450"/>
            <a:ext cx="4311650" cy="222250"/>
          </a:xfrm>
          <a:prstGeom prst="rect">
            <a:avLst/>
          </a:prstGeom>
        </p:spPr>
        <p:txBody>
          <a:bodyPr vert="horz" lIns="67033" tIns="33516" rIns="67033" bIns="33516" rtlCol="0" anchor="ctr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700">
                <a:solidFill>
                  <a:schemeClr val="accent3">
                    <a:lumMod val="75000"/>
                  </a:schemeClr>
                </a:solidFill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489450"/>
            <a:ext cx="646113" cy="222250"/>
          </a:xfrm>
          <a:prstGeom prst="rect">
            <a:avLst/>
          </a:prstGeom>
        </p:spPr>
        <p:txBody>
          <a:bodyPr vert="horz" lIns="67033" tIns="33516" rIns="67033" bIns="33516" rtlCol="0" anchor="ctr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700" b="0">
                <a:solidFill>
                  <a:schemeClr val="accent3">
                    <a:lumMod val="75000"/>
                  </a:schemeClr>
                </a:solidFill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fld id="{120E91DB-2444-B440-AB36-9AD9C2865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17"/>
          <p:cNvGrpSpPr>
            <a:grpSpLocks/>
          </p:cNvGrpSpPr>
          <p:nvPr/>
        </p:nvGrpSpPr>
        <p:grpSpPr bwMode="auto">
          <a:xfrm>
            <a:off x="8359775" y="261938"/>
            <a:ext cx="473075" cy="280987"/>
            <a:chOff x="3018474" y="609992"/>
            <a:chExt cx="2171462" cy="1379264"/>
          </a:xfrm>
        </p:grpSpPr>
        <p:sp>
          <p:nvSpPr>
            <p:cNvPr id="1041" name="Freeform 1"/>
            <p:cNvSpPr>
              <a:spLocks noChangeArrowheads="1"/>
            </p:cNvSpPr>
            <p:nvPr/>
          </p:nvSpPr>
          <p:spPr bwMode="auto">
            <a:xfrm>
              <a:off x="3018474" y="1154623"/>
              <a:ext cx="1089266" cy="544636"/>
            </a:xfrm>
            <a:custGeom>
              <a:avLst/>
              <a:gdLst>
                <a:gd name="T0" fmla="*/ 2147483647 w 680"/>
                <a:gd name="T1" fmla="*/ 2147483647 h 341"/>
                <a:gd name="T2" fmla="*/ 2147483647 w 680"/>
                <a:gd name="T3" fmla="*/ 2147483647 h 341"/>
                <a:gd name="T4" fmla="*/ 2147483647 w 680"/>
                <a:gd name="T5" fmla="*/ 2147483647 h 341"/>
                <a:gd name="T6" fmla="*/ 0 w 680"/>
                <a:gd name="T7" fmla="*/ 0 h 341"/>
                <a:gd name="T8" fmla="*/ 2147483647 w 680"/>
                <a:gd name="T9" fmla="*/ 0 h 341"/>
                <a:gd name="T10" fmla="*/ 2147483647 w 680"/>
                <a:gd name="T11" fmla="*/ 2147483647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0" h="341">
                  <a:moveTo>
                    <a:pt x="679" y="340"/>
                  </a:moveTo>
                  <a:cubicBezTo>
                    <a:pt x="679" y="340"/>
                    <a:pt x="664" y="337"/>
                    <a:pt x="663" y="330"/>
                  </a:cubicBezTo>
                  <a:cubicBezTo>
                    <a:pt x="649" y="17"/>
                    <a:pt x="620" y="29"/>
                    <a:pt x="16" y="17"/>
                  </a:cubicBezTo>
                  <a:cubicBezTo>
                    <a:pt x="4" y="16"/>
                    <a:pt x="0" y="0"/>
                    <a:pt x="0" y="0"/>
                  </a:cubicBezTo>
                  <a:lnTo>
                    <a:pt x="679" y="0"/>
                  </a:lnTo>
                  <a:lnTo>
                    <a:pt x="679" y="34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2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3"/>
            <p:cNvSpPr>
              <a:spLocks noChangeArrowheads="1"/>
            </p:cNvSpPr>
            <p:nvPr/>
          </p:nvSpPr>
          <p:spPr bwMode="auto">
            <a:xfrm>
              <a:off x="3769015" y="1794447"/>
              <a:ext cx="648522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035" name="Group 14"/>
          <p:cNvGrpSpPr>
            <a:grpSpLocks/>
          </p:cNvGrpSpPr>
          <p:nvPr/>
        </p:nvGrpSpPr>
        <p:grpSpPr bwMode="auto">
          <a:xfrm>
            <a:off x="8523288" y="261938"/>
            <a:ext cx="309562" cy="280987"/>
            <a:chOff x="3768229" y="609992"/>
            <a:chExt cx="1421707" cy="1379264"/>
          </a:xfrm>
        </p:grpSpPr>
        <p:sp>
          <p:nvSpPr>
            <p:cNvPr id="1039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3"/>
            <p:cNvSpPr>
              <a:spLocks noChangeArrowheads="1"/>
            </p:cNvSpPr>
            <p:nvPr/>
          </p:nvSpPr>
          <p:spPr bwMode="auto">
            <a:xfrm>
              <a:off x="3768229" y="1794447"/>
              <a:ext cx="648880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890" r:id="rId2"/>
    <p:sldLayoutId id="2147483898" r:id="rId3"/>
    <p:sldLayoutId id="2147483899" r:id="rId4"/>
    <p:sldLayoutId id="2147483901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  <p:sldLayoutId id="2147483912" r:id="rId17"/>
    <p:sldLayoutId id="2147483914" r:id="rId18"/>
    <p:sldLayoutId id="2147483915" r:id="rId19"/>
    <p:sldLayoutId id="2147483917" r:id="rId20"/>
    <p:sldLayoutId id="2147483921" r:id="rId21"/>
    <p:sldLayoutId id="2147483922" r:id="rId22"/>
    <p:sldLayoutId id="2147483923" r:id="rId23"/>
    <p:sldLayoutId id="2147483924" r:id="rId24"/>
  </p:sldLayoutIdLst>
  <p:hf hdr="0" ftr="0" dt="0"/>
  <p:txStyles>
    <p:titleStyle>
      <a:lvl1pPr algn="l" defTabSz="334963" rtl="0" eaLnBrk="1" fontAlgn="base" hangingPunct="1">
        <a:spcBef>
          <a:spcPct val="0"/>
        </a:spcBef>
        <a:spcAft>
          <a:spcPct val="0"/>
        </a:spcAft>
        <a:defRPr sz="2100" b="1" kern="1200">
          <a:solidFill>
            <a:schemeClr val="tx1"/>
          </a:solidFill>
          <a:latin typeface="Corbel"/>
          <a:ea typeface="ＭＳ Ｐゴシック" charset="0"/>
          <a:cs typeface="Corbel"/>
        </a:defRPr>
      </a:lvl1pPr>
      <a:lvl2pPr algn="l" defTabSz="334963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Corbel" charset="0"/>
          <a:ea typeface="ＭＳ Ｐゴシック" charset="0"/>
        </a:defRPr>
      </a:lvl2pPr>
      <a:lvl3pPr algn="l" defTabSz="334963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Corbel" charset="0"/>
          <a:ea typeface="ＭＳ Ｐゴシック" charset="0"/>
        </a:defRPr>
      </a:lvl3pPr>
      <a:lvl4pPr algn="l" defTabSz="334963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Corbel" charset="0"/>
          <a:ea typeface="ＭＳ Ｐゴシック" charset="0"/>
        </a:defRPr>
      </a:lvl4pPr>
      <a:lvl5pPr algn="l" defTabSz="334963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Corbel" charset="0"/>
          <a:ea typeface="ＭＳ Ｐゴシック" charset="0"/>
        </a:defRPr>
      </a:lvl5pPr>
      <a:lvl6pPr marL="335173" algn="l" defTabSz="33517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94C5F"/>
          </a:solidFill>
          <a:latin typeface="Candara" charset="0"/>
          <a:ea typeface="ＭＳ Ｐゴシック" charset="0"/>
        </a:defRPr>
      </a:lvl6pPr>
      <a:lvl7pPr marL="670346" algn="l" defTabSz="33517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94C5F"/>
          </a:solidFill>
          <a:latin typeface="Candara" charset="0"/>
          <a:ea typeface="ＭＳ Ｐゴシック" charset="0"/>
        </a:defRPr>
      </a:lvl7pPr>
      <a:lvl8pPr marL="1005516" algn="l" defTabSz="33517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94C5F"/>
          </a:solidFill>
          <a:latin typeface="Candara" charset="0"/>
          <a:ea typeface="ＭＳ Ｐゴシック" charset="0"/>
        </a:defRPr>
      </a:lvl8pPr>
      <a:lvl9pPr marL="1340690" algn="l" defTabSz="33517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94C5F"/>
          </a:solidFill>
          <a:latin typeface="Candara" charset="0"/>
          <a:ea typeface="ＭＳ Ｐゴシック" charset="0"/>
        </a:defRPr>
      </a:lvl9pPr>
    </p:titleStyle>
    <p:bodyStyle>
      <a:lvl1pPr marL="142875" indent="-142875" algn="l" defTabSz="334963" rtl="0" eaLnBrk="1" fontAlgn="base" hangingPunct="1">
        <a:lnSpc>
          <a:spcPct val="110000"/>
        </a:lnSpc>
        <a:spcBef>
          <a:spcPts val="875"/>
        </a:spcBef>
        <a:spcAft>
          <a:spcPct val="0"/>
        </a:spcAft>
        <a:buFont typeface="Arial" charset="0"/>
        <a:buChar char="•"/>
        <a:defRPr kern="1200">
          <a:solidFill>
            <a:srgbClr val="464F55"/>
          </a:solidFill>
          <a:latin typeface="Corbel"/>
          <a:ea typeface="ＭＳ Ｐゴシック" charset="0"/>
          <a:cs typeface="Corbel"/>
        </a:defRPr>
      </a:lvl1pPr>
      <a:lvl2pPr marL="254000" indent="203200" algn="l" defTabSz="334963" rtl="0" eaLnBrk="1" fontAlgn="base" hangingPunct="1">
        <a:spcBef>
          <a:spcPct val="20000"/>
        </a:spcBef>
        <a:spcAft>
          <a:spcPct val="0"/>
        </a:spcAft>
        <a:buFont typeface="Courier New" charset="0"/>
        <a:defRPr sz="1500" kern="1200">
          <a:solidFill>
            <a:srgbClr val="464F55"/>
          </a:solidFill>
          <a:latin typeface="Corbel"/>
          <a:ea typeface="ＭＳ Ｐゴシック" charset="0"/>
          <a:cs typeface="Corbel"/>
        </a:defRPr>
      </a:lvl2pPr>
      <a:lvl3pPr marL="836613" indent="77788" algn="l" defTabSz="334963" rtl="0" eaLnBrk="1" fontAlgn="base" hangingPunct="1">
        <a:spcBef>
          <a:spcPts val="150"/>
        </a:spcBef>
        <a:spcAft>
          <a:spcPct val="0"/>
        </a:spcAft>
        <a:defRPr sz="1300" kern="1200">
          <a:solidFill>
            <a:srgbClr val="464F55"/>
          </a:solidFill>
          <a:latin typeface="Corbel"/>
          <a:ea typeface="ＭＳ Ｐゴシック" charset="0"/>
          <a:cs typeface="Corbel"/>
        </a:defRPr>
      </a:lvl3pPr>
      <a:lvl4pPr marL="1171575" indent="-88900" algn="l" defTabSz="334963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1200" kern="1200">
          <a:solidFill>
            <a:srgbClr val="464F55"/>
          </a:solidFill>
          <a:latin typeface="Corbel"/>
          <a:ea typeface="ＭＳ Ｐゴシック" charset="0"/>
          <a:cs typeface="Corbel"/>
        </a:defRPr>
      </a:lvl4pPr>
      <a:lvl5pPr marL="1508125" indent="-88900" algn="l" defTabSz="33496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800" kern="1200">
          <a:solidFill>
            <a:schemeClr val="tx1"/>
          </a:solidFill>
          <a:latin typeface="Verdana"/>
          <a:ea typeface="ＭＳ Ｐゴシック" charset="0"/>
          <a:cs typeface="Verdana"/>
        </a:defRPr>
      </a:lvl5pPr>
      <a:lvl6pPr marL="1843448" indent="-167586" algn="l" defTabSz="33517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178620" indent="-167586" algn="l" defTabSz="33517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13793" indent="-167586" algn="l" defTabSz="33517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48964" indent="-167586" algn="l" defTabSz="33517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5173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0346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516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40690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5862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033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46207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81379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learn.eosc-synergy.eu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datasupport.researchdata.nl/en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sda.eu/ttt" TargetMode="External"/><Relationship Id="rId2" Type="http://schemas.openxmlformats.org/officeDocument/2006/relationships/hyperlink" Target="http://www.cessda.eu/DMGui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5521077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nowledge-exchange.info/news/articles/04-11-202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irsfair.eu/f-uji-automated-fair-data-assessment-too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repositoryfinder.datacite.org/" TargetMode="External"/><Relationship Id="rId4" Type="http://schemas.openxmlformats.org/officeDocument/2006/relationships/hyperlink" Target="https://fairaware.dans.knaw.nl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repositoryfinder.datacite.org/" TargetMode="Externa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neic.no/event/211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s://doi.org/10.5281/zenodo.5336234" TargetMode="External"/><Relationship Id="rId7" Type="http://schemas.openxmlformats.org/officeDocument/2006/relationships/hyperlink" Target="https://doi.org/10.5281/zenodo.5356517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hyperlink" Target="https://doi.org/10.5281/zenodo.5472911" TargetMode="External"/><Relationship Id="rId10" Type="http://schemas.openxmlformats.org/officeDocument/2006/relationships/image" Target="../media/image43.png"/><Relationship Id="rId4" Type="http://schemas.openxmlformats.org/officeDocument/2006/relationships/hyperlink" Target="https://doi.org/10.5281/zenodo.4314321" TargetMode="External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fairsfair.eu/events/fairsfair-event/fairsfair-final-event-2022#Public%20Session,%20Wednesday%2026th%20of%20January,%2014:00%20-%2017:00%20CE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irsfair.eu/fair-european-higher-education" TargetMode="External"/><Relationship Id="rId4" Type="http://schemas.openxmlformats.org/officeDocument/2006/relationships/hyperlink" Target="https://www.fairsfair.eu/fair-frameworks-training-programme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rdmkit.elixir-europe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png"/><Relationship Id="rId4" Type="http://schemas.openxmlformats.org/officeDocument/2006/relationships/hyperlink" Target="http://rdmkit.elixir-europe.org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doi.org/10.5281/zenodo.5091299" TargetMode="Externa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rdmkit.elixir-europe.org/how_to_contribute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csc.fi/tutkimusdatanhallinnan-osaamiskesku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enti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3449" y="1996886"/>
            <a:ext cx="6578331" cy="983400"/>
          </a:xfrm>
        </p:spPr>
        <p:txBody>
          <a:bodyPr vert="horz" wrap="square" lIns="67033" tIns="33516" rIns="67033" bIns="33516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2400" err="1">
                <a:ea typeface="ＭＳ Ｐゴシック"/>
              </a:rPr>
              <a:t>CSC:n</a:t>
            </a:r>
            <a:r>
              <a:rPr lang="en-US" sz="2400">
                <a:ea typeface="ＭＳ Ｐゴシック"/>
              </a:rPr>
              <a:t> </a:t>
            </a:r>
            <a:r>
              <a:rPr lang="en-US" sz="2400" err="1">
                <a:ea typeface="ＭＳ Ｐゴシック"/>
              </a:rPr>
              <a:t>Tutkimusdatanhallinnan</a:t>
            </a:r>
            <a:r>
              <a:rPr lang="en-US" sz="2400">
                <a:ea typeface="ＭＳ Ｐゴシック"/>
              </a:rPr>
              <a:t> </a:t>
            </a:r>
            <a:r>
              <a:rPr lang="en-US" sz="2400" err="1">
                <a:ea typeface="ＭＳ Ｐゴシック"/>
              </a:rPr>
              <a:t>osaamiskeskus</a:t>
            </a:r>
            <a:endParaRPr lang="en-US" sz="24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51799" y="2797176"/>
            <a:ext cx="5338467" cy="352134"/>
          </a:xfrm>
        </p:spPr>
        <p:txBody>
          <a:bodyPr/>
          <a:lstStyle/>
          <a:p>
            <a:r>
              <a:rPr lang="en-US"/>
              <a:t>15.12.2021</a:t>
            </a:r>
          </a:p>
        </p:txBody>
      </p:sp>
    </p:spTree>
    <p:extLst>
      <p:ext uri="{BB962C8B-B14F-4D97-AF65-F5344CB8AC3E}">
        <p14:creationId xmlns:p14="http://schemas.microsoft.com/office/powerpoint/2010/main" val="1600878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F14174-F8A5-4042-8121-1E73BCE6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Yhteistyössä järjestetty koulutus kouluttajille, ideoita: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7B6ED7D-6F0E-4647-A2C1-D0F37B8C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6DA778C-4AA2-4594-843B-52D88A515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40" y="979488"/>
            <a:ext cx="4693806" cy="3347244"/>
          </a:xfrm>
        </p:spPr>
        <p:txBody>
          <a:bodyPr/>
          <a:lstStyle/>
          <a:p>
            <a:r>
              <a:rPr lang="fi-FI" sz="1600" dirty="0"/>
              <a:t>Datan dokumentointi ja metadata: ihmis- ja koneluettavan metadatan tuottaminen, datan laatu</a:t>
            </a:r>
          </a:p>
          <a:p>
            <a:r>
              <a:rPr lang="fi-FI" sz="1600" dirty="0"/>
              <a:t>Datan </a:t>
            </a:r>
            <a:r>
              <a:rPr lang="fi-FI" sz="1600" dirty="0" err="1"/>
              <a:t>anonymisointi</a:t>
            </a:r>
            <a:endParaRPr lang="fi-FI" sz="1600" dirty="0"/>
          </a:p>
          <a:p>
            <a:r>
              <a:rPr lang="fi-FI" sz="1600" dirty="0"/>
              <a:t>Aineistonhallinnan resurssit &amp; vastuut</a:t>
            </a:r>
          </a:p>
          <a:p>
            <a:r>
              <a:rPr lang="fi-FI" sz="1600" dirty="0"/>
              <a:t>Aineistonhallinta: suunnitelmista käytäntöön</a:t>
            </a:r>
          </a:p>
          <a:p>
            <a:r>
              <a:rPr lang="fi-FI" sz="1600" dirty="0"/>
              <a:t>Tieteenalakohtainen RDM-koulutus: humanistinen tutkimus, kirjallisuus, historia</a:t>
            </a:r>
          </a:p>
        </p:txBody>
      </p:sp>
      <p:pic>
        <p:nvPicPr>
          <p:cNvPr id="1026" name="Picture 2" descr="Tiimityö, Yhteistyötä, Aivoriihi, Liiketoimintaa">
            <a:extLst>
              <a:ext uri="{FF2B5EF4-FFF2-40B4-BE49-F238E27FC236}">
                <a16:creationId xmlns:a16="http://schemas.microsoft.com/office/drawing/2014/main" id="{1F36AFBC-CEA3-4F1F-BC07-559CAEBE4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966" y="979488"/>
            <a:ext cx="3000834" cy="189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99660F-BF31-4A01-B872-951FB490F882}"/>
              </a:ext>
            </a:extLst>
          </p:cNvPr>
          <p:cNvSpPr/>
          <p:nvPr/>
        </p:nvSpPr>
        <p:spPr>
          <a:xfrm>
            <a:off x="661098" y="3523457"/>
            <a:ext cx="8025702" cy="8032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7C7B59-0016-4629-9420-1A8F3ACE4649}"/>
              </a:ext>
            </a:extLst>
          </p:cNvPr>
          <p:cNvSpPr txBox="1"/>
          <p:nvPr/>
        </p:nvSpPr>
        <p:spPr>
          <a:xfrm>
            <a:off x="832492" y="3687292"/>
            <a:ext cx="778455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Mikä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olisi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ensimmäinen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aihe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, jota </a:t>
            </a:r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lähdettäisiin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edistämään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? </a:t>
            </a:r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Ketkä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olisivat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halukkaita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lähtemään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mukaan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? </a:t>
            </a:r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Ideoita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puhujista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, </a:t>
            </a:r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joita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voisimme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kutsua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mukaan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45631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F14174-F8A5-4042-8121-1E73BCE6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919" y="289963"/>
            <a:ext cx="7742238" cy="803275"/>
          </a:xfrm>
        </p:spPr>
        <p:txBody>
          <a:bodyPr/>
          <a:lstStyle/>
          <a:p>
            <a:r>
              <a:rPr lang="fi-FI">
                <a:ea typeface="ＭＳ Ｐゴシック"/>
              </a:rPr>
              <a:t>Palvelutarjoaman muodostaminen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7B6ED7D-6F0E-4647-A2C1-D0F37B8C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7A6E99-D018-4FDB-B953-9859F46C1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19" y="936874"/>
            <a:ext cx="7376799" cy="27007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6BCEA0-FE03-40FA-B6CC-8D499EC059B7}"/>
              </a:ext>
            </a:extLst>
          </p:cNvPr>
          <p:cNvSpPr/>
          <p:nvPr/>
        </p:nvSpPr>
        <p:spPr>
          <a:xfrm>
            <a:off x="639919" y="3821526"/>
            <a:ext cx="7376799" cy="8032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6EEA-6BCB-4607-84AA-937633F727D1}"/>
              </a:ext>
            </a:extLst>
          </p:cNvPr>
          <p:cNvSpPr txBox="1"/>
          <p:nvPr/>
        </p:nvSpPr>
        <p:spPr>
          <a:xfrm>
            <a:off x="780257" y="4001975"/>
            <a:ext cx="723646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400">
                <a:solidFill>
                  <a:srgbClr val="020202"/>
                </a:solidFill>
                <a:latin typeface="Candara"/>
                <a:ea typeface="ＭＳ Ｐゴシック"/>
              </a:rPr>
              <a:t>Miten voisimme tukea toisiamme palvelutarjoaman kuvaamisessa ymmärrettävästi? Kiinnostaisiko workshop ajatustenvaihtoon ja ideointiin?</a:t>
            </a:r>
            <a:endParaRPr lang="en-GB" sz="1400">
              <a:solidFill>
                <a:srgbClr val="020202"/>
              </a:solidFill>
              <a:latin typeface="Candar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95656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6AF120E-285F-4F41-BB33-1D0495835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183"/>
            <a:ext cx="7742238" cy="803275"/>
          </a:xfrm>
        </p:spPr>
        <p:txBody>
          <a:bodyPr/>
          <a:lstStyle/>
          <a:p>
            <a:r>
              <a:rPr lang="en-GB">
                <a:ea typeface="ＭＳ Ｐゴシック"/>
              </a:rPr>
              <a:t>Roadmap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D94AE8-9BC7-49DD-84A0-D8211BD15428}"/>
              </a:ext>
            </a:extLst>
          </p:cNvPr>
          <p:cNvSpPr/>
          <p:nvPr/>
        </p:nvSpPr>
        <p:spPr>
          <a:xfrm>
            <a:off x="457200" y="880844"/>
            <a:ext cx="7058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/>
              <a:t>Yhdessä eteenpäin samojen tavoitteiden eteen työskennellen!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A80294-B09F-4D34-A4CB-53526BC6258B}"/>
              </a:ext>
            </a:extLst>
          </p:cNvPr>
          <p:cNvSpPr/>
          <p:nvPr/>
        </p:nvSpPr>
        <p:spPr>
          <a:xfrm>
            <a:off x="571425" y="3384252"/>
            <a:ext cx="2377336" cy="11596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F53966-7A6F-4CD8-808B-8DDE3CE5E7BA}"/>
              </a:ext>
            </a:extLst>
          </p:cNvPr>
          <p:cNvSpPr txBox="1"/>
          <p:nvPr/>
        </p:nvSpPr>
        <p:spPr>
          <a:xfrm>
            <a:off x="676292" y="3594741"/>
            <a:ext cx="2167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err="1">
                <a:solidFill>
                  <a:srgbClr val="020202"/>
                </a:solidFill>
              </a:rPr>
              <a:t>Yhteistyössä</a:t>
            </a:r>
            <a:r>
              <a:rPr lang="en-GB" sz="1400">
                <a:solidFill>
                  <a:srgbClr val="020202"/>
                </a:solidFill>
              </a:rPr>
              <a:t> </a:t>
            </a:r>
            <a:r>
              <a:rPr lang="en-GB" sz="1400" err="1">
                <a:solidFill>
                  <a:srgbClr val="020202"/>
                </a:solidFill>
              </a:rPr>
              <a:t>järjestetty</a:t>
            </a:r>
            <a:r>
              <a:rPr lang="en-GB" sz="1400">
                <a:solidFill>
                  <a:srgbClr val="020202"/>
                </a:solidFill>
              </a:rPr>
              <a:t> </a:t>
            </a:r>
            <a:r>
              <a:rPr lang="en-GB" sz="1400" err="1">
                <a:solidFill>
                  <a:srgbClr val="020202"/>
                </a:solidFill>
              </a:rPr>
              <a:t>koulutus</a:t>
            </a:r>
            <a:r>
              <a:rPr lang="en-GB" sz="1400">
                <a:solidFill>
                  <a:srgbClr val="020202"/>
                </a:solidFill>
              </a:rPr>
              <a:t> </a:t>
            </a:r>
            <a:r>
              <a:rPr lang="en-GB" sz="1400" err="1">
                <a:solidFill>
                  <a:srgbClr val="020202"/>
                </a:solidFill>
              </a:rPr>
              <a:t>kouluttajilta</a:t>
            </a:r>
            <a:r>
              <a:rPr lang="en-GB" sz="1400">
                <a:solidFill>
                  <a:srgbClr val="020202"/>
                </a:solidFill>
              </a:rPr>
              <a:t> </a:t>
            </a:r>
            <a:r>
              <a:rPr lang="en-GB" sz="1400" err="1">
                <a:solidFill>
                  <a:srgbClr val="020202"/>
                </a:solidFill>
              </a:rPr>
              <a:t>kouluttajile</a:t>
            </a:r>
            <a:r>
              <a:rPr lang="en-GB" sz="1400">
                <a:solidFill>
                  <a:srgbClr val="020202"/>
                </a:solidFill>
              </a:rPr>
              <a:t>: </a:t>
            </a:r>
            <a:r>
              <a:rPr lang="en-GB" sz="1400" err="1">
                <a:solidFill>
                  <a:srgbClr val="020202"/>
                </a:solidFill>
              </a:rPr>
              <a:t>aihe</a:t>
            </a:r>
            <a:r>
              <a:rPr lang="en-GB" sz="1400">
                <a:solidFill>
                  <a:srgbClr val="020202"/>
                </a:solidFill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15DFE8-3B4E-4EEB-8B90-09242AFE0F7F}"/>
              </a:ext>
            </a:extLst>
          </p:cNvPr>
          <p:cNvSpPr/>
          <p:nvPr/>
        </p:nvSpPr>
        <p:spPr>
          <a:xfrm>
            <a:off x="3265745" y="2395977"/>
            <a:ext cx="2743082" cy="7236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B1B920-03D6-4338-B1E9-D056D07CF0A3}"/>
              </a:ext>
            </a:extLst>
          </p:cNvPr>
          <p:cNvSpPr txBox="1"/>
          <p:nvPr/>
        </p:nvSpPr>
        <p:spPr>
          <a:xfrm>
            <a:off x="3352288" y="2515934"/>
            <a:ext cx="2675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rgbClr val="020202"/>
                </a:solidFill>
              </a:rPr>
              <a:t>CSC:n</a:t>
            </a:r>
            <a:r>
              <a:rPr lang="en-GB" sz="1400" dirty="0">
                <a:solidFill>
                  <a:srgbClr val="020202"/>
                </a:solidFill>
              </a:rPr>
              <a:t> </a:t>
            </a:r>
            <a:r>
              <a:rPr lang="en-GB" sz="1400" dirty="0" err="1">
                <a:solidFill>
                  <a:srgbClr val="020202"/>
                </a:solidFill>
              </a:rPr>
              <a:t>datanhallinnan</a:t>
            </a:r>
            <a:r>
              <a:rPr lang="en-GB" sz="1400" dirty="0">
                <a:solidFill>
                  <a:srgbClr val="020202"/>
                </a:solidFill>
              </a:rPr>
              <a:t> </a:t>
            </a:r>
            <a:r>
              <a:rPr lang="en-GB" sz="1400" dirty="0" err="1">
                <a:solidFill>
                  <a:srgbClr val="020202"/>
                </a:solidFill>
              </a:rPr>
              <a:t>palvelut</a:t>
            </a:r>
            <a:r>
              <a:rPr lang="en-GB" sz="1400" dirty="0">
                <a:solidFill>
                  <a:srgbClr val="020202"/>
                </a:solidFill>
              </a:rPr>
              <a:t> –  </a:t>
            </a:r>
            <a:r>
              <a:rPr lang="en-GB" sz="1400" dirty="0" err="1">
                <a:solidFill>
                  <a:srgbClr val="020202"/>
                </a:solidFill>
              </a:rPr>
              <a:t>webinaari</a:t>
            </a:r>
            <a:endParaRPr lang="en-GB" sz="1400" dirty="0">
              <a:solidFill>
                <a:srgbClr val="02020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B2D45E-F719-4103-85B5-8A14AC429A6E}"/>
              </a:ext>
            </a:extLst>
          </p:cNvPr>
          <p:cNvSpPr/>
          <p:nvPr/>
        </p:nvSpPr>
        <p:spPr>
          <a:xfrm>
            <a:off x="6237406" y="1623531"/>
            <a:ext cx="2596852" cy="17170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AD40F0-9A95-4074-BC0E-4B99024503FB}"/>
              </a:ext>
            </a:extLst>
          </p:cNvPr>
          <p:cNvSpPr txBox="1"/>
          <p:nvPr/>
        </p:nvSpPr>
        <p:spPr>
          <a:xfrm>
            <a:off x="6362628" y="1803940"/>
            <a:ext cx="2377336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dirty="0" err="1">
                <a:solidFill>
                  <a:srgbClr val="020202"/>
                </a:solidFill>
                <a:latin typeface="Candara"/>
                <a:ea typeface="ＭＳ Ｐゴシック"/>
              </a:rPr>
              <a:t>Esimerkkejä</a:t>
            </a:r>
            <a:r>
              <a:rPr lang="en-GB" sz="1400" dirty="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dirty="0" err="1">
                <a:solidFill>
                  <a:srgbClr val="020202"/>
                </a:solidFill>
                <a:latin typeface="Candara"/>
                <a:ea typeface="ＭＳ Ｐゴシック"/>
              </a:rPr>
              <a:t>käyttötapauksista</a:t>
            </a:r>
            <a:r>
              <a:rPr lang="en-GB" sz="1400" dirty="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dirty="0" err="1">
                <a:solidFill>
                  <a:srgbClr val="020202"/>
                </a:solidFill>
                <a:latin typeface="Candara"/>
                <a:ea typeface="ＭＳ Ｐゴシック"/>
              </a:rPr>
              <a:t>ja</a:t>
            </a:r>
            <a:r>
              <a:rPr lang="en-GB" sz="1400" dirty="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dirty="0" err="1">
                <a:solidFill>
                  <a:srgbClr val="020202"/>
                </a:solidFill>
                <a:latin typeface="Candara"/>
                <a:ea typeface="ＭＳ Ｐゴシック"/>
              </a:rPr>
              <a:t>niihin</a:t>
            </a:r>
            <a:r>
              <a:rPr lang="en-GB" sz="1400" dirty="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dirty="0" err="1">
                <a:solidFill>
                  <a:srgbClr val="020202"/>
                </a:solidFill>
                <a:latin typeface="Candara"/>
                <a:ea typeface="ＭＳ Ｐゴシック"/>
              </a:rPr>
              <a:t>sopivat</a:t>
            </a:r>
            <a:r>
              <a:rPr lang="en-GB" sz="1400" dirty="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dirty="0" err="1">
                <a:solidFill>
                  <a:srgbClr val="020202"/>
                </a:solidFill>
                <a:latin typeface="Candara"/>
                <a:ea typeface="ＭＳ Ｐゴシック"/>
              </a:rPr>
              <a:t>palvelut</a:t>
            </a:r>
            <a:r>
              <a:rPr lang="en-GB" sz="1400" dirty="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dirty="0" err="1">
                <a:solidFill>
                  <a:srgbClr val="020202"/>
                </a:solidFill>
                <a:latin typeface="Candara"/>
                <a:ea typeface="ＭＳ Ｐゴシック"/>
              </a:rPr>
              <a:t>tutkimuksen</a:t>
            </a:r>
            <a:r>
              <a:rPr lang="en-GB" sz="1400" dirty="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dirty="0" err="1">
                <a:solidFill>
                  <a:srgbClr val="020202"/>
                </a:solidFill>
                <a:latin typeface="Candara"/>
                <a:ea typeface="ＭＳ Ｐゴシック"/>
              </a:rPr>
              <a:t>elinkaaren</a:t>
            </a:r>
            <a:r>
              <a:rPr lang="en-GB" sz="1400" dirty="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dirty="0" err="1">
                <a:solidFill>
                  <a:srgbClr val="020202"/>
                </a:solidFill>
                <a:latin typeface="Candara"/>
                <a:ea typeface="ＭＳ Ｐゴシック"/>
              </a:rPr>
              <a:t>eri</a:t>
            </a:r>
            <a:r>
              <a:rPr lang="en-GB" sz="1400" dirty="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dirty="0" err="1">
                <a:solidFill>
                  <a:srgbClr val="020202"/>
                </a:solidFill>
                <a:latin typeface="Candara"/>
                <a:ea typeface="ＭＳ Ｐゴシック"/>
              </a:rPr>
              <a:t>vaiheissa</a:t>
            </a:r>
            <a:r>
              <a:rPr lang="en-GB" sz="1400" dirty="0">
                <a:solidFill>
                  <a:srgbClr val="020202"/>
                </a:solidFill>
                <a:latin typeface="Candara"/>
                <a:ea typeface="ＭＳ Ｐゴシック"/>
              </a:rPr>
              <a:t> (</a:t>
            </a:r>
            <a:r>
              <a:rPr lang="en-GB" sz="1400" dirty="0" err="1">
                <a:solidFill>
                  <a:srgbClr val="020202"/>
                </a:solidFill>
                <a:latin typeface="Candara"/>
                <a:ea typeface="ＭＳ Ｐゴシック"/>
              </a:rPr>
              <a:t>tyyppitapaukset</a:t>
            </a:r>
            <a:r>
              <a:rPr lang="en-GB" sz="1400" dirty="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dirty="0" err="1">
                <a:solidFill>
                  <a:srgbClr val="020202"/>
                </a:solidFill>
                <a:latin typeface="Candara"/>
                <a:ea typeface="ＭＳ Ｐゴシック"/>
              </a:rPr>
              <a:t>ja</a:t>
            </a:r>
            <a:r>
              <a:rPr lang="en-GB" sz="1400" dirty="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dirty="0" err="1">
                <a:solidFill>
                  <a:srgbClr val="020202"/>
                </a:solidFill>
                <a:latin typeface="Candara"/>
                <a:ea typeface="ＭＳ Ｐゴシック"/>
              </a:rPr>
              <a:t>ratkaisut</a:t>
            </a:r>
            <a:r>
              <a:rPr lang="en-GB" sz="1400" dirty="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dirty="0" err="1">
                <a:solidFill>
                  <a:srgbClr val="020202"/>
                </a:solidFill>
                <a:latin typeface="Candara"/>
                <a:ea typeface="ＭＳ Ｐゴシック"/>
              </a:rPr>
              <a:t>aineistotyypeittäin</a:t>
            </a:r>
            <a:r>
              <a:rPr lang="en-GB" sz="1400" dirty="0">
                <a:solidFill>
                  <a:srgbClr val="020202"/>
                </a:solidFill>
                <a:latin typeface="Candara"/>
                <a:ea typeface="ＭＳ Ｐゴシック"/>
              </a:rPr>
              <a:t>).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B91636-B1E4-4D68-A26F-14EAB1005620}"/>
              </a:ext>
            </a:extLst>
          </p:cNvPr>
          <p:cNvSpPr/>
          <p:nvPr/>
        </p:nvSpPr>
        <p:spPr>
          <a:xfrm>
            <a:off x="3265745" y="1623235"/>
            <a:ext cx="2743082" cy="5558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FD1DB2-23B0-46F3-981E-694F99EE3AF7}"/>
              </a:ext>
            </a:extLst>
          </p:cNvPr>
          <p:cNvSpPr txBox="1"/>
          <p:nvPr/>
        </p:nvSpPr>
        <p:spPr>
          <a:xfrm>
            <a:off x="3333699" y="1732304"/>
            <a:ext cx="267512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Fairdata-webinaari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 24.3.2022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06E05A-D4B4-416C-8DA9-2729341FD613}"/>
              </a:ext>
            </a:extLst>
          </p:cNvPr>
          <p:cNvSpPr/>
          <p:nvPr/>
        </p:nvSpPr>
        <p:spPr>
          <a:xfrm>
            <a:off x="3265745" y="3390895"/>
            <a:ext cx="2743081" cy="7844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B3A854-31F9-483B-8107-F3B131D5862F}"/>
              </a:ext>
            </a:extLst>
          </p:cNvPr>
          <p:cNvSpPr txBox="1"/>
          <p:nvPr/>
        </p:nvSpPr>
        <p:spPr>
          <a:xfrm>
            <a:off x="3352289" y="3539890"/>
            <a:ext cx="255941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dirty="0" err="1">
                <a:solidFill>
                  <a:srgbClr val="020202"/>
                </a:solidFill>
                <a:latin typeface="Candara"/>
                <a:ea typeface="ＭＳ Ｐゴシック"/>
              </a:rPr>
              <a:t>Palvelutarjoaman</a:t>
            </a:r>
            <a:r>
              <a:rPr lang="en-GB" sz="1400" dirty="0">
                <a:solidFill>
                  <a:srgbClr val="020202"/>
                </a:solidFill>
                <a:latin typeface="Candara"/>
                <a:ea typeface="ＭＳ Ｐゴシック"/>
              </a:rPr>
              <a:t> </a:t>
            </a:r>
            <a:r>
              <a:rPr lang="en-GB" sz="1400" dirty="0" err="1">
                <a:solidFill>
                  <a:srgbClr val="020202"/>
                </a:solidFill>
                <a:latin typeface="Candara"/>
                <a:ea typeface="ＭＳ Ｐゴシック"/>
              </a:rPr>
              <a:t>muodostus</a:t>
            </a:r>
            <a:r>
              <a:rPr lang="en-GB" sz="1400" dirty="0">
                <a:solidFill>
                  <a:srgbClr val="020202"/>
                </a:solidFill>
                <a:latin typeface="Candara"/>
                <a:ea typeface="ＭＳ Ｐゴシック"/>
              </a:rPr>
              <a:t> </a:t>
            </a:r>
            <a:endParaRPr lang="en-GB" sz="1400">
              <a:solidFill>
                <a:srgbClr val="020202"/>
              </a:solidFill>
            </a:endParaRPr>
          </a:p>
          <a:p>
            <a:r>
              <a:rPr lang="en-GB" sz="1400" dirty="0">
                <a:solidFill>
                  <a:srgbClr val="020202"/>
                </a:solidFill>
                <a:latin typeface="Candara"/>
                <a:ea typeface="ＭＳ Ｐゴシック"/>
              </a:rPr>
              <a:t>-workshop?</a:t>
            </a:r>
            <a:endParaRPr lang="en-GB" sz="1400" dirty="0">
              <a:solidFill>
                <a:srgbClr val="020202"/>
              </a:solidFill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5444EF1B-EC06-4457-815E-0EDDC8B61082}"/>
              </a:ext>
            </a:extLst>
          </p:cNvPr>
          <p:cNvSpPr/>
          <p:nvPr/>
        </p:nvSpPr>
        <p:spPr>
          <a:xfrm>
            <a:off x="571425" y="1623235"/>
            <a:ext cx="2377337" cy="6212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12A0A202-9848-474A-83BB-4BC81EFEAA01}"/>
              </a:ext>
            </a:extLst>
          </p:cNvPr>
          <p:cNvSpPr txBox="1"/>
          <p:nvPr/>
        </p:nvSpPr>
        <p:spPr>
          <a:xfrm>
            <a:off x="639394" y="1709177"/>
            <a:ext cx="259685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Tukea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 &amp; </a:t>
            </a:r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vertaistukea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: </a:t>
            </a:r>
          </a:p>
          <a:p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Datachat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, </a:t>
            </a:r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datakahvit</a:t>
            </a:r>
            <a:endParaRPr lang="en-GB" sz="1400">
              <a:solidFill>
                <a:srgbClr val="020202"/>
              </a:solidFill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84A78F26-F0EF-4767-9352-D99694A82059}"/>
              </a:ext>
            </a:extLst>
          </p:cNvPr>
          <p:cNvSpPr/>
          <p:nvPr/>
        </p:nvSpPr>
        <p:spPr>
          <a:xfrm>
            <a:off x="571426" y="2388716"/>
            <a:ext cx="2377336" cy="72571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5BC14174-60E1-4C20-8CE9-A5C98FC8600F}"/>
              </a:ext>
            </a:extLst>
          </p:cNvPr>
          <p:cNvSpPr txBox="1"/>
          <p:nvPr/>
        </p:nvSpPr>
        <p:spPr>
          <a:xfrm>
            <a:off x="639393" y="2514263"/>
            <a:ext cx="247576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Tiedotus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: </a:t>
            </a:r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sähköpostilista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, </a:t>
            </a:r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datachat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, </a:t>
            </a:r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datakahvit</a:t>
            </a:r>
            <a:r>
              <a:rPr lang="en-GB" sz="1400">
                <a:solidFill>
                  <a:srgbClr val="020202"/>
                </a:solidFill>
                <a:latin typeface="Candara"/>
                <a:ea typeface="ＭＳ Ｐゴシック"/>
              </a:rPr>
              <a:t>, </a:t>
            </a:r>
            <a:r>
              <a:rPr lang="en-GB" sz="1400" err="1">
                <a:solidFill>
                  <a:srgbClr val="020202"/>
                </a:solidFill>
                <a:latin typeface="Candara"/>
                <a:ea typeface="ＭＳ Ｐゴシック"/>
              </a:rPr>
              <a:t>blogit</a:t>
            </a:r>
            <a:endParaRPr lang="en-GB" sz="1400">
              <a:solidFill>
                <a:srgbClr val="0202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51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err="1"/>
              <a:t>Kiitos</a:t>
            </a:r>
            <a:r>
              <a:rPr lang="en-US"/>
              <a:t>!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95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F2FDE0-00A4-4117-AB3B-185349C93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7031" y="266886"/>
            <a:ext cx="7401806" cy="1036165"/>
          </a:xfrm>
        </p:spPr>
        <p:txBody>
          <a:bodyPr/>
          <a:lstStyle/>
          <a:p>
            <a:r>
              <a:rPr lang="en-GB" dirty="0" err="1"/>
              <a:t>Tietoiskut</a:t>
            </a:r>
            <a:r>
              <a:rPr lang="en-GB" dirty="0"/>
              <a:t> </a:t>
            </a:r>
            <a:r>
              <a:rPr lang="en-GB" dirty="0" err="1"/>
              <a:t>kansainvälisten</a:t>
            </a:r>
            <a:r>
              <a:rPr lang="en-GB" dirty="0"/>
              <a:t> </a:t>
            </a:r>
            <a:r>
              <a:rPr lang="en-GB" dirty="0" err="1"/>
              <a:t>hankkeiden</a:t>
            </a:r>
            <a:r>
              <a:rPr lang="en-GB" dirty="0"/>
              <a:t> </a:t>
            </a:r>
            <a:r>
              <a:rPr lang="en-GB" dirty="0" err="1"/>
              <a:t>tuotoksista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1763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A769-8311-41E4-9186-70F5D246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6213"/>
            <a:ext cx="7742238" cy="803275"/>
          </a:xfrm>
        </p:spPr>
        <p:txBody>
          <a:bodyPr/>
          <a:lstStyle/>
          <a:p>
            <a:r>
              <a:rPr lang="en-US" dirty="0"/>
              <a:t>Open Science Online Training Handbook 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F5338-BB6A-4ED8-A3FA-EB90E5F14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Produced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EOSC </a:t>
            </a:r>
            <a:r>
              <a:rPr lang="fi-FI" dirty="0" err="1"/>
              <a:t>Synergy</a:t>
            </a:r>
            <a:r>
              <a:rPr lang="fi-FI" dirty="0"/>
              <a:t> </a:t>
            </a:r>
            <a:r>
              <a:rPr lang="fi-FI" dirty="0" err="1"/>
              <a:t>project</a:t>
            </a:r>
            <a:r>
              <a:rPr lang="fi-FI" dirty="0"/>
              <a:t> </a:t>
            </a:r>
            <a:r>
              <a:rPr lang="fi-FI" dirty="0" err="1"/>
              <a:t>using</a:t>
            </a:r>
            <a:r>
              <a:rPr lang="fi-FI" dirty="0"/>
              <a:t> a </a:t>
            </a:r>
            <a:r>
              <a:rPr lang="fi-FI" dirty="0" err="1"/>
              <a:t>lot</a:t>
            </a:r>
            <a:r>
              <a:rPr lang="fi-FI" dirty="0"/>
              <a:t> of open </a:t>
            </a:r>
            <a:r>
              <a:rPr lang="fi-FI" dirty="0" err="1"/>
              <a:t>commenting</a:t>
            </a:r>
            <a:r>
              <a:rPr lang="fi-FI" dirty="0"/>
              <a:t> </a:t>
            </a:r>
            <a:r>
              <a:rPr lang="fi-FI" dirty="0" err="1"/>
              <a:t>during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process</a:t>
            </a:r>
            <a:endParaRPr lang="fi-FI" dirty="0"/>
          </a:p>
          <a:p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published</a:t>
            </a:r>
            <a:r>
              <a:rPr lang="fi-FI" dirty="0"/>
              <a:t> </a:t>
            </a:r>
            <a:r>
              <a:rPr lang="fi-FI" dirty="0" err="1"/>
              <a:t>early</a:t>
            </a:r>
            <a:r>
              <a:rPr lang="fi-FI" dirty="0"/>
              <a:t> </a:t>
            </a:r>
            <a:r>
              <a:rPr lang="fi-FI" dirty="0" err="1"/>
              <a:t>next</a:t>
            </a:r>
            <a:r>
              <a:rPr lang="fi-FI" dirty="0"/>
              <a:t> </a:t>
            </a:r>
            <a:r>
              <a:rPr lang="fi-FI" dirty="0" err="1"/>
              <a:t>year</a:t>
            </a:r>
            <a:endParaRPr lang="fi-FI" dirty="0"/>
          </a:p>
          <a:p>
            <a:r>
              <a:rPr lang="en-US" dirty="0"/>
              <a:t>This handbook will guide you through the steps of online training design and delivery, giving practical tips and real-life examples.</a:t>
            </a:r>
          </a:p>
          <a:p>
            <a:r>
              <a:rPr lang="en-US" dirty="0"/>
              <a:t>Including the part of Making the training materials FAIR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11522-D8D3-444B-8AEB-23ECA9685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0F184-A19D-44D7-A8E5-0A1F05DE4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282" y="1046611"/>
            <a:ext cx="2011854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76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91B3E-2F14-4FBC-9D3C-6ED96323C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free digital learning environment to support skills for the EOSC</a:t>
            </a:r>
            <a:br>
              <a:rPr lang="en-US" dirty="0"/>
            </a:br>
            <a:r>
              <a:rPr lang="en-US" dirty="0"/>
              <a:t>https://learn.eosc-synergy.eu/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2B222-4FD7-4C5B-8814-3CF6A600E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https://learn.eosc-synergy.eu/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493CF-DFBC-40E8-8637-3547D4B8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4FC1B-43EE-4FF6-B49B-5CAFD0B69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41" y="1245780"/>
            <a:ext cx="8141118" cy="290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66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A0310-1F3E-4AF9-8D9C-F8899D787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useful</a:t>
            </a:r>
            <a:r>
              <a:rPr lang="fi-FI" dirty="0"/>
              <a:t> </a:t>
            </a:r>
            <a:r>
              <a:rPr lang="fi-FI" dirty="0" err="1"/>
              <a:t>resources</a:t>
            </a:r>
            <a:r>
              <a:rPr lang="fi-FI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04A2E-B7FA-483E-A778-01BA5484F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Essentials 4 Data Support</a:t>
            </a:r>
            <a:r>
              <a:rPr lang="en-US" dirty="0"/>
              <a:t> is an introductory course for those people who want to support researchers in storing, managing, archiving and sharing their research data.</a:t>
            </a:r>
          </a:p>
          <a:p>
            <a:pPr marL="0" indent="0">
              <a:buNone/>
            </a:pPr>
            <a:r>
              <a:rPr lang="fi-FI" dirty="0">
                <a:hlinkClick r:id="rId2"/>
              </a:rPr>
              <a:t>https://datasupport.researchdata.nl/en/</a:t>
            </a:r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0F9E3-F677-47FB-8935-A7185BBCC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CA000B-C5E3-4437-8C50-2059ECBFA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540" y="1813598"/>
            <a:ext cx="3244978" cy="249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56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521B-8A2D-4B93-A857-E56E698C2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CESSDA Train-</a:t>
            </a:r>
            <a:r>
              <a:rPr lang="fi-FI" dirty="0" err="1"/>
              <a:t>the</a:t>
            </a:r>
            <a:r>
              <a:rPr lang="fi-FI" dirty="0"/>
              <a:t>-</a:t>
            </a:r>
            <a:r>
              <a:rPr lang="fi-FI" dirty="0" err="1"/>
              <a:t>Trainers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49C9D-A29A-4738-B797-46B333B6C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CESSDA Train-the-Trainers (TTT) package forms an addition to the CESSDA Data Management Expert Guide (DMEG, </a:t>
            </a:r>
            <a:r>
              <a:rPr lang="en-US" dirty="0">
                <a:hlinkClick r:id="rId2"/>
              </a:rPr>
              <a:t>www.cessda.eu/DMGuide</a:t>
            </a:r>
            <a:r>
              <a:rPr lang="en-US" dirty="0"/>
              <a:t>) . This package contains different materials that trainers can use in developing and giving Research Data Management training for (social science) researchers. </a:t>
            </a:r>
            <a:r>
              <a:rPr lang="en-US" dirty="0">
                <a:hlinkClick r:id="rId3"/>
              </a:rPr>
              <a:t>www.Cessda.eu/ttt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6DC3D8-C4DB-4FCC-93A3-9C0A36443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EDB9CE-C6DB-487D-90F5-27BC75733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226" y="1665513"/>
            <a:ext cx="2657734" cy="25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75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55A74-660F-4D70-9A81-0A3E42593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02501"/>
            <a:ext cx="7742238" cy="803275"/>
          </a:xfrm>
        </p:spPr>
        <p:txBody>
          <a:bodyPr/>
          <a:lstStyle/>
          <a:p>
            <a:r>
              <a:rPr lang="en-FI" dirty="0"/>
              <a:t>KE report</a:t>
            </a:r>
            <a:r>
              <a:rPr lang="fi-FI" dirty="0"/>
              <a:t> &amp; </a:t>
            </a:r>
            <a:r>
              <a:rPr lang="fi-FI" dirty="0" err="1"/>
              <a:t>useful</a:t>
            </a:r>
            <a:r>
              <a:rPr lang="fi-FI" dirty="0"/>
              <a:t> FAIR </a:t>
            </a:r>
            <a:r>
              <a:rPr lang="fi-FI" dirty="0" err="1"/>
              <a:t>tools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85F20-4F09-4B6C-ABDD-1276439E1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80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A966B-36CA-4D00-8265-940248FF5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Tervetuloa keskustelemaan ja kuulemaan suunnitelmista datanhallinnan osaamisen kehittämiseksi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22649-1CCE-427A-8770-0855255BC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7125"/>
            <a:ext cx="6821905" cy="3184525"/>
          </a:xfrm>
        </p:spPr>
        <p:txBody>
          <a:bodyPr/>
          <a:lstStyle/>
          <a:p>
            <a:r>
              <a:rPr lang="fi-FI" dirty="0"/>
              <a:t>Ohjelma:</a:t>
            </a:r>
          </a:p>
          <a:p>
            <a:pPr lvl="1"/>
            <a:r>
              <a:rPr lang="fi-FI" dirty="0"/>
              <a:t>10:00-10:10 </a:t>
            </a:r>
            <a:r>
              <a:rPr lang="fi-FI" dirty="0" err="1"/>
              <a:t>CSC:n</a:t>
            </a:r>
            <a:r>
              <a:rPr lang="fi-FI" dirty="0"/>
              <a:t> datanhallinnan osaamiskeskus, mikä se on ja mitä se tekee?</a:t>
            </a:r>
          </a:p>
          <a:p>
            <a:pPr lvl="1"/>
            <a:r>
              <a:rPr lang="fi-FI" dirty="0"/>
              <a:t>10:10-10:30 Keskustelua </a:t>
            </a:r>
            <a:r>
              <a:rPr lang="fi-FI" dirty="0" err="1"/>
              <a:t>Webropol</a:t>
            </a:r>
            <a:r>
              <a:rPr lang="fi-FI" dirty="0"/>
              <a:t>-kyselyn tuloksista ja tarkempia suunnitelmia</a:t>
            </a:r>
          </a:p>
          <a:p>
            <a:pPr lvl="1"/>
            <a:r>
              <a:rPr lang="fi-FI" dirty="0"/>
              <a:t>10:30-11:00 INFO kansainvälisten hankkeiden tuotoksista, loppukeskustelu</a:t>
            </a:r>
          </a:p>
          <a:p>
            <a:pPr lvl="1"/>
            <a:endParaRPr lang="fi-FI" dirty="0"/>
          </a:p>
          <a:p>
            <a:r>
              <a:rPr lang="fi-FI" dirty="0"/>
              <a:t>Tilaisuutta ei tallennetta, kalvot ja tarpeelliset linkit tulevat jakoon</a:t>
            </a:r>
          </a:p>
          <a:p>
            <a:r>
              <a:rPr lang="fi-FI" dirty="0"/>
              <a:t>Chattiin voi kommentoida, kättä nostamalla saa puheenvuoron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73531-0559-4739-A4C9-4E0A83597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06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F7445-D12F-864F-B9D0-1D63AA367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30" y="0"/>
            <a:ext cx="7640172" cy="803275"/>
          </a:xfrm>
        </p:spPr>
        <p:txBody>
          <a:bodyPr/>
          <a:lstStyle/>
          <a:p>
            <a:r>
              <a:rPr lang="en-FI" dirty="0"/>
              <a:t>KE report – Publishing Reproducible Research Outputs – Part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ACB80-C769-3D40-8DDC-8E61D65CC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930" y="603408"/>
            <a:ext cx="7526456" cy="3184525"/>
          </a:xfrm>
        </p:spPr>
        <p:txBody>
          <a:bodyPr/>
          <a:lstStyle/>
          <a:p>
            <a:r>
              <a:rPr lang="en-GB" b="1" dirty="0"/>
              <a:t>The Art of Publishing Reproducible Research Outputs: Supporting emerging practices through cultural and technological innovation - </a:t>
            </a:r>
            <a:r>
              <a:rPr lang="en-GB" u="sng" dirty="0">
                <a:hlinkClick r:id="rId3"/>
              </a:rPr>
              <a:t>https://doi.org/10.5281/zenodo.5521077</a:t>
            </a:r>
            <a:endParaRPr lang="en-GB" dirty="0"/>
          </a:p>
          <a:p>
            <a:r>
              <a:rPr lang="en-GB" dirty="0"/>
              <a:t>The purpose of this Knowledge Exchange activity was to explore current practices and barriers in the area of research reproducibility, with a focus on the publication and dissemination stage</a:t>
            </a:r>
          </a:p>
          <a:p>
            <a:r>
              <a:rPr lang="en-GB" dirty="0"/>
              <a:t>It identified how technical and social infrastructures can support future developments in this area</a:t>
            </a:r>
            <a:endParaRPr lang="en-FI" dirty="0"/>
          </a:p>
          <a:p>
            <a:r>
              <a:rPr lang="en-GB" dirty="0"/>
              <a:t>It captured the views of research funding organisations, research performing organisations, learned societies, researchers, academic publishers and infrastructure and service providers. We did a comprehensive literature review and a series of interviews and focus groups with a total of 51 contributors</a:t>
            </a:r>
          </a:p>
        </p:txBody>
      </p:sp>
    </p:spTree>
    <p:extLst>
      <p:ext uri="{BB962C8B-B14F-4D97-AF65-F5344CB8AC3E}">
        <p14:creationId xmlns:p14="http://schemas.microsoft.com/office/powerpoint/2010/main" val="2427680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702F2-39AF-EC41-BA25-EE1753A47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KE report – Publishing Reproducible Research Outputs – Part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5F020-AA9E-FA4A-A5EB-FF075929A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932" y="1127126"/>
            <a:ext cx="6677860" cy="3184525"/>
          </a:xfrm>
        </p:spPr>
        <p:txBody>
          <a:bodyPr/>
          <a:lstStyle/>
          <a:p>
            <a:r>
              <a:rPr lang="en-FI" dirty="0"/>
              <a:t>Five short take aways:</a:t>
            </a:r>
          </a:p>
          <a:p>
            <a:pPr marL="577842" lvl="1" indent="-321846">
              <a:buFont typeface="+mj-lt"/>
              <a:buAutoNum type="arabicPeriod"/>
            </a:pPr>
            <a:r>
              <a:rPr lang="en-GB" b="1" dirty="0"/>
              <a:t>Reproducibility is part of the long-term vision for open science</a:t>
            </a:r>
          </a:p>
          <a:p>
            <a:pPr marL="577842" lvl="1" indent="-321846">
              <a:buFont typeface="+mj-lt"/>
              <a:buAutoNum type="arabicPeriod"/>
            </a:pPr>
            <a:r>
              <a:rPr lang="en-GB" b="1" dirty="0"/>
              <a:t>Disciplinary requirements for reproducible publications need to emerge from the bottom up</a:t>
            </a:r>
          </a:p>
          <a:p>
            <a:pPr marL="577842" lvl="1" indent="-321846">
              <a:buFont typeface="+mj-lt"/>
              <a:buAutoNum type="arabicPeriod"/>
            </a:pPr>
            <a:r>
              <a:rPr lang="en-GB" b="1" dirty="0"/>
              <a:t>Reproducibility efforts should be "baked into" the research process, but incentives are needed</a:t>
            </a:r>
          </a:p>
          <a:p>
            <a:pPr marL="577842" lvl="1" indent="-321846">
              <a:buFont typeface="+mj-lt"/>
              <a:buAutoNum type="arabicPeriod"/>
            </a:pPr>
            <a:r>
              <a:rPr lang="en-GB" b="1" dirty="0"/>
              <a:t>Good data management practices are a necessary condition for reproducible publication</a:t>
            </a:r>
          </a:p>
          <a:p>
            <a:pPr marL="577842" lvl="1" indent="-321846">
              <a:buFont typeface="+mj-lt"/>
              <a:buAutoNum type="arabicPeriod"/>
            </a:pPr>
            <a:r>
              <a:rPr lang="en-GB" b="1" dirty="0"/>
              <a:t>Although digital tools and infrastructures are available, interoperability remains a gap</a:t>
            </a:r>
          </a:p>
          <a:p>
            <a:pPr marL="255996" lvl="1" indent="0">
              <a:buNone/>
            </a:pPr>
            <a:endParaRPr lang="en-GB" b="1" dirty="0"/>
          </a:p>
          <a:p>
            <a:pPr marL="255996" lvl="1" indent="0">
              <a:buNone/>
            </a:pPr>
            <a:r>
              <a:rPr lang="en-GB" b="1" dirty="0"/>
              <a:t>Blog post: </a:t>
            </a:r>
            <a:r>
              <a:rPr lang="en-GB" b="1" dirty="0">
                <a:hlinkClick r:id="rId3"/>
              </a:rPr>
              <a:t>https://www.knowledge-exchange.info/news/articles/04-11-2021</a:t>
            </a:r>
            <a:endParaRPr lang="en-GB" b="1" dirty="0"/>
          </a:p>
          <a:p>
            <a:pPr marL="255996" lvl="1" indent="0">
              <a:buNone/>
            </a:pPr>
            <a:endParaRPr lang="en-GB" b="1" dirty="0"/>
          </a:p>
          <a:p>
            <a:pPr marL="255996" lvl="1" indent="0">
              <a:buNone/>
            </a:pP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989881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B4A82-A7E0-8A42-BBAD-D719BFE4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30" y="-96138"/>
            <a:ext cx="7266712" cy="803275"/>
          </a:xfrm>
        </p:spPr>
        <p:txBody>
          <a:bodyPr/>
          <a:lstStyle/>
          <a:p>
            <a:r>
              <a:rPr lang="en-FI" dirty="0"/>
              <a:t>Useful FAIR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FB889-E5FA-3243-A619-0DF5AC13F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930" y="597166"/>
            <a:ext cx="6668218" cy="3184525"/>
          </a:xfrm>
        </p:spPr>
        <p:txBody>
          <a:bodyPr/>
          <a:lstStyle/>
          <a:p>
            <a:r>
              <a:rPr lang="en-GB" dirty="0"/>
              <a:t>FAIR-Aware: A manual self-assessment tool to educate and raise awareness of researchers on making their data FAIR before depositing the data into the repository. More information: </a:t>
            </a:r>
            <a:r>
              <a:rPr lang="en-GB" dirty="0">
                <a:hlinkClick r:id="rId3"/>
              </a:rPr>
              <a:t>https://www.fairsfair.eu/f-uji-automated-fair-data-assessment-tool</a:t>
            </a:r>
            <a:r>
              <a:rPr lang="en-GB" dirty="0"/>
              <a:t> </a:t>
            </a:r>
          </a:p>
          <a:p>
            <a:r>
              <a:rPr lang="en-GB" dirty="0"/>
              <a:t>F-UJI tool: A FAIR metrics developed for automated assessments for published data. More information: </a:t>
            </a:r>
            <a:r>
              <a:rPr lang="en-GB" dirty="0">
                <a:hlinkClick r:id="rId4"/>
              </a:rPr>
              <a:t>https://fairaware.dans.knaw.nl/</a:t>
            </a:r>
            <a:endParaRPr lang="en-GB" dirty="0"/>
          </a:p>
          <a:p>
            <a:pPr lvl="0"/>
            <a:r>
              <a:rPr lang="en-GB" dirty="0"/>
              <a:t>Repository finder: </a:t>
            </a:r>
            <a:r>
              <a:rPr lang="en-GB" dirty="0">
                <a:hlinkClick r:id="rId5"/>
              </a:rPr>
              <a:t>https://repositoryfinder.datacite.org/</a:t>
            </a:r>
            <a:endParaRPr lang="en-GB" dirty="0"/>
          </a:p>
          <a:p>
            <a:pPr lvl="1"/>
            <a:r>
              <a:rPr lang="en-GB" sz="1124" dirty="0">
                <a:latin typeface="Calibri" panose="020F0502020204030204" pitchFamily="34" charset="0"/>
                <a:cs typeface="Calibri" panose="020F0502020204030204" pitchFamily="34" charset="0"/>
              </a:rPr>
              <a:t>Developed by </a:t>
            </a:r>
            <a:r>
              <a:rPr lang="en-GB" sz="1124" dirty="0" err="1">
                <a:latin typeface="Calibri" panose="020F0502020204030204" pitchFamily="34" charset="0"/>
                <a:cs typeface="Calibri" panose="020F0502020204030204" pitchFamily="34" charset="0"/>
              </a:rPr>
              <a:t>DataCite</a:t>
            </a:r>
            <a:r>
              <a:rPr lang="en-GB" sz="1124" dirty="0">
                <a:latin typeface="Calibri" panose="020F0502020204030204" pitchFamily="34" charset="0"/>
                <a:cs typeface="Calibri" panose="020F0502020204030204" pitchFamily="34" charset="0"/>
              </a:rPr>
              <a:t> for the Enabling FAIR Data project</a:t>
            </a:r>
          </a:p>
          <a:p>
            <a:pPr lvl="1"/>
            <a:r>
              <a:rPr lang="en-GB" sz="1314" dirty="0">
                <a:latin typeface="Calibri" panose="020F0502020204030204" pitchFamily="34" charset="0"/>
                <a:cs typeface="Calibri" panose="020F0502020204030204" pitchFamily="34" charset="0"/>
              </a:rPr>
              <a:t>Lists repositories that currently are accepting data to support publication, including those that are certified and support the FAIR principles </a:t>
            </a:r>
          </a:p>
          <a:p>
            <a:pPr lvl="1"/>
            <a:r>
              <a:rPr lang="en-GB" sz="1314" dirty="0">
                <a:latin typeface="Calibri" panose="020F0502020204030204" pitchFamily="34" charset="0"/>
                <a:cs typeface="Calibri" panose="020F0502020204030204" pitchFamily="34" charset="0"/>
              </a:rPr>
              <a:t>Extended criteria made by the </a:t>
            </a:r>
            <a:r>
              <a:rPr lang="en-GB" sz="1314" dirty="0" err="1">
                <a:latin typeface="Calibri" panose="020F0502020204030204" pitchFamily="34" charset="0"/>
                <a:cs typeface="Calibri" panose="020F0502020204030204" pitchFamily="34" charset="0"/>
              </a:rPr>
              <a:t>FAIRsFAIR</a:t>
            </a:r>
            <a:r>
              <a:rPr lang="en-GB" sz="1314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GB" sz="1314" i="1" dirty="0">
                <a:latin typeface="Calibri" panose="020F0502020204030204" pitchFamily="34" charset="0"/>
                <a:cs typeface="Calibri" panose="020F0502020204030204" pitchFamily="34" charset="0"/>
              </a:rPr>
              <a:t>filter out FAIR repositories</a:t>
            </a:r>
            <a:r>
              <a:rPr lang="en-GB" sz="1314" dirty="0">
                <a:latin typeface="Calibri" panose="020F0502020204030204" pitchFamily="34" charset="0"/>
                <a:cs typeface="Calibri" panose="020F0502020204030204" pitchFamily="34" charset="0"/>
              </a:rPr>
              <a:t>. The </a:t>
            </a:r>
            <a:r>
              <a:rPr lang="en-GB" sz="1314" dirty="0" err="1">
                <a:latin typeface="Calibri" panose="020F0502020204030204" pitchFamily="34" charset="0"/>
                <a:cs typeface="Calibri" panose="020F0502020204030204" pitchFamily="34" charset="0"/>
              </a:rPr>
              <a:t>FsF</a:t>
            </a:r>
            <a:r>
              <a:rPr lang="en-GB" sz="1314" dirty="0">
                <a:latin typeface="Calibri" panose="020F0502020204030204" pitchFamily="34" charset="0"/>
                <a:cs typeface="Calibri" panose="020F0502020204030204" pitchFamily="34" charset="0"/>
              </a:rPr>
              <a:t> iteration supports three filtering options: (1) Open access data; (2) Persistent Identifiers; (3) Certified repository</a:t>
            </a:r>
            <a:br>
              <a:rPr lang="en-GB" dirty="0"/>
            </a:br>
            <a:endParaRPr lang="en-GB" dirty="0"/>
          </a:p>
          <a:p>
            <a:endParaRPr lang="en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CC83B-7028-3A48-91C7-9670382FD1F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9931" y="4489450"/>
            <a:ext cx="606429" cy="222250"/>
          </a:xfrm>
        </p:spPr>
        <p:txBody>
          <a:bodyPr/>
          <a:lstStyle/>
          <a:p>
            <a:pPr>
              <a:defRPr/>
            </a:pPr>
            <a:fld id="{EAF2BF65-B844-A84A-93B0-7324BF97B9C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8A70AE-3B4E-CE42-8865-ECCB54300CFF}"/>
              </a:ext>
            </a:extLst>
          </p:cNvPr>
          <p:cNvSpPr txBox="1"/>
          <p:nvPr/>
        </p:nvSpPr>
        <p:spPr>
          <a:xfrm>
            <a:off x="579748" y="52265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043799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19E1F-62EE-7F46-B42B-8C2515C98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953DCE-A9A8-5B4B-84C8-F12DDDDA4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4380" y="-77143"/>
            <a:ext cx="5036225" cy="4801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CE1A14-512D-DA4D-BA1A-060A8FB95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756" y="577851"/>
            <a:ext cx="5419433" cy="404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83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81301-760A-1B49-A1EA-97F302A75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FBF2D-3C07-9E4C-B4FE-F723F124E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77B70-E777-D54E-87FE-72957E77DB9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9931" y="4489450"/>
            <a:ext cx="606429" cy="222250"/>
          </a:xfrm>
        </p:spPr>
        <p:txBody>
          <a:bodyPr/>
          <a:lstStyle/>
          <a:p>
            <a:pPr>
              <a:defRPr/>
            </a:pPr>
            <a:fld id="{EAF2BF65-B844-A84A-93B0-7324BF97B9C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40CDB16-AC93-BB4D-B53D-2EA8FF614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4" y="414655"/>
            <a:ext cx="5666481" cy="442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E92446C-7AD6-FE4B-8665-E356ACD5C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237" y="414655"/>
            <a:ext cx="5150952" cy="446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4F12D1-B3A1-7A45-9801-BF033FED55A8}"/>
              </a:ext>
            </a:extLst>
          </p:cNvPr>
          <p:cNvSpPr txBox="1"/>
          <p:nvPr/>
        </p:nvSpPr>
        <p:spPr>
          <a:xfrm>
            <a:off x="280812" y="3700463"/>
            <a:ext cx="3471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https://repositoryfinder.datacite.org/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265723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0EA1B-903B-3145-AF64-BBC4755F4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Upcoming webinar on FAIR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474DA-E70B-FB49-A5EF-AA98F1220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Webinar organised by EOSC-Nordic: </a:t>
            </a:r>
            <a:r>
              <a:rPr lang="en-GB" b="1" dirty="0"/>
              <a:t>The Value and Limitations of FAIR Evaluators  </a:t>
            </a:r>
            <a:endParaRPr lang="en-GB" dirty="0"/>
          </a:p>
          <a:p>
            <a:r>
              <a:rPr lang="en-GB" dirty="0"/>
              <a:t>Tuesday 8</a:t>
            </a:r>
            <a:r>
              <a:rPr lang="en-GB" baseline="30000" dirty="0"/>
              <a:t>th</a:t>
            </a:r>
            <a:r>
              <a:rPr lang="en-GB" dirty="0"/>
              <a:t> of February, 2022 at 11-13:00  </a:t>
            </a:r>
          </a:p>
          <a:p>
            <a:r>
              <a:rPr lang="en-GB" dirty="0"/>
              <a:t>View the agenda and  sign up: </a:t>
            </a:r>
            <a:r>
              <a:rPr lang="en-GB" b="1" dirty="0">
                <a:hlinkClick r:id="rId3"/>
              </a:rPr>
              <a:t>https://indico.neic.no/event/211/</a:t>
            </a:r>
            <a:endParaRPr lang="en-GB" dirty="0"/>
          </a:p>
          <a:p>
            <a:r>
              <a:rPr lang="en-GB" dirty="0"/>
              <a:t>Discussion on FAIR evaluators, e.g. the F-UJI tool, FAIR Evaluator and the</a:t>
            </a:r>
            <a:r>
              <a:rPr lang="en-GB" b="1" dirty="0"/>
              <a:t> </a:t>
            </a:r>
            <a:r>
              <a:rPr lang="en-GB" dirty="0" err="1"/>
              <a:t>FAIRware</a:t>
            </a:r>
            <a:r>
              <a:rPr lang="en-GB" b="1" dirty="0"/>
              <a:t> </a:t>
            </a:r>
            <a:r>
              <a:rPr lang="en-GB" dirty="0"/>
              <a:t> tool.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74003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20"/>
          <p:cNvGrpSpPr/>
          <p:nvPr/>
        </p:nvGrpSpPr>
        <p:grpSpPr>
          <a:xfrm>
            <a:off x="4894745" y="1002623"/>
            <a:ext cx="2903684" cy="2892340"/>
            <a:chOff x="2991269" y="1153325"/>
            <a:chExt cx="3514811" cy="3252003"/>
          </a:xfrm>
        </p:grpSpPr>
        <p:sp>
          <p:nvSpPr>
            <p:cNvPr id="186" name="Google Shape;186;p20"/>
            <p:cNvSpPr/>
            <p:nvPr/>
          </p:nvSpPr>
          <p:spPr>
            <a:xfrm>
              <a:off x="3477586" y="2585458"/>
              <a:ext cx="2541910" cy="950456"/>
            </a:xfrm>
            <a:custGeom>
              <a:avLst/>
              <a:gdLst/>
              <a:ahLst/>
              <a:cxnLst/>
              <a:rect l="l" t="t" r="r" b="b"/>
              <a:pathLst>
                <a:path w="126826" h="43529" extrusionOk="0">
                  <a:moveTo>
                    <a:pt x="0" y="20002"/>
                  </a:moveTo>
                  <a:lnTo>
                    <a:pt x="63389" y="43529"/>
                  </a:lnTo>
                  <a:lnTo>
                    <a:pt x="126826" y="19907"/>
                  </a:lnTo>
                  <a:lnTo>
                    <a:pt x="6358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87" name="Google Shape;187;p20"/>
            <p:cNvSpPr/>
            <p:nvPr/>
          </p:nvSpPr>
          <p:spPr>
            <a:xfrm>
              <a:off x="2991269" y="3020977"/>
              <a:ext cx="1758228" cy="1384350"/>
            </a:xfrm>
            <a:custGeom>
              <a:avLst/>
              <a:gdLst/>
              <a:ahLst/>
              <a:cxnLst/>
              <a:rect l="l" t="t" r="r" b="b"/>
              <a:pathLst>
                <a:path w="87725" h="63817" extrusionOk="0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88" name="Google Shape;188;p20"/>
            <p:cNvSpPr/>
            <p:nvPr/>
          </p:nvSpPr>
          <p:spPr>
            <a:xfrm flipH="1">
              <a:off x="4747852" y="3020977"/>
              <a:ext cx="1758228" cy="1384350"/>
            </a:xfrm>
            <a:custGeom>
              <a:avLst/>
              <a:gdLst/>
              <a:ahLst/>
              <a:cxnLst/>
              <a:rect l="l" t="t" r="r" b="b"/>
              <a:pathLst>
                <a:path w="87725" h="63817" extrusionOk="0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</p:sp>
        <p:sp>
          <p:nvSpPr>
            <p:cNvPr id="189" name="Google Shape;189;p20"/>
            <p:cNvSpPr/>
            <p:nvPr/>
          </p:nvSpPr>
          <p:spPr>
            <a:xfrm>
              <a:off x="3969199" y="2001324"/>
              <a:ext cx="1565850" cy="585863"/>
            </a:xfrm>
            <a:custGeom>
              <a:avLst/>
              <a:gdLst/>
              <a:ahLst/>
              <a:cxnLst/>
              <a:rect l="l" t="t" r="r" b="b"/>
              <a:pathLst>
                <a:path w="24053" h="8150" extrusionOk="0">
                  <a:moveTo>
                    <a:pt x="0" y="3827"/>
                  </a:moveTo>
                  <a:lnTo>
                    <a:pt x="11976" y="8150"/>
                  </a:lnTo>
                  <a:lnTo>
                    <a:pt x="24053" y="3827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90" name="Google Shape;190;p20"/>
            <p:cNvSpPr/>
            <p:nvPr/>
          </p:nvSpPr>
          <p:spPr>
            <a:xfrm>
              <a:off x="3563255" y="2275837"/>
              <a:ext cx="1189300" cy="1015326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91" name="Google Shape;191;p20"/>
            <p:cNvSpPr/>
            <p:nvPr/>
          </p:nvSpPr>
          <p:spPr>
            <a:xfrm flipH="1">
              <a:off x="4749365" y="2275837"/>
              <a:ext cx="1189300" cy="1015326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</p:sp>
        <p:sp>
          <p:nvSpPr>
            <p:cNvPr id="192" name="Google Shape;192;p20"/>
            <p:cNvSpPr/>
            <p:nvPr/>
          </p:nvSpPr>
          <p:spPr>
            <a:xfrm>
              <a:off x="4059061" y="1153325"/>
              <a:ext cx="693508" cy="1201140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93" name="Google Shape;193;p20"/>
            <p:cNvSpPr/>
            <p:nvPr/>
          </p:nvSpPr>
          <p:spPr>
            <a:xfrm flipH="1">
              <a:off x="4749350" y="1153325"/>
              <a:ext cx="693508" cy="1201140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</p:sp>
      </p:grpSp>
      <p:sp>
        <p:nvSpPr>
          <p:cNvPr id="195" name="Google Shape;195;p20"/>
          <p:cNvSpPr txBox="1">
            <a:spLocks noGrp="1"/>
          </p:cNvSpPr>
          <p:nvPr>
            <p:ph type="body" idx="1"/>
          </p:nvPr>
        </p:nvSpPr>
        <p:spPr>
          <a:xfrm>
            <a:off x="3466009" y="981491"/>
            <a:ext cx="1817156" cy="633101"/>
          </a:xfrm>
          <a:prstGeom prst="rect">
            <a:avLst/>
          </a:prstGeom>
        </p:spPr>
        <p:txBody>
          <a:bodyPr spcFirstLastPara="1" vert="horz" wrap="square" lIns="48268" tIns="24127" rIns="48268" bIns="24127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100000"/>
              </a:lnSpc>
              <a:spcBef>
                <a:spcPts val="634"/>
              </a:spcBef>
              <a:buNone/>
            </a:pPr>
            <a:r>
              <a:rPr lang="it-IT" sz="1408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17 </a:t>
            </a:r>
            <a:r>
              <a:rPr lang="it-IT" sz="1408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recommendations</a:t>
            </a:r>
            <a:r>
              <a:rPr lang="it-IT" sz="1408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634"/>
              </a:spcBef>
              <a:buNone/>
            </a:pPr>
            <a:r>
              <a:rPr lang="it-IT" sz="1408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13 best </a:t>
            </a:r>
            <a:r>
              <a:rPr lang="it-IT" sz="1408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practices</a:t>
            </a:r>
            <a:br>
              <a:rPr lang="it-IT" sz="1267" dirty="0"/>
            </a:br>
            <a:endParaRPr sz="2112" dirty="0"/>
          </a:p>
        </p:txBody>
      </p:sp>
      <p:grpSp>
        <p:nvGrpSpPr>
          <p:cNvPr id="196" name="Google Shape;196;p20"/>
          <p:cNvGrpSpPr/>
          <p:nvPr/>
        </p:nvGrpSpPr>
        <p:grpSpPr>
          <a:xfrm>
            <a:off x="6554573" y="3523141"/>
            <a:ext cx="2047794" cy="974575"/>
            <a:chOff x="6371853" y="3363353"/>
            <a:chExt cx="2909140" cy="1384500"/>
          </a:xfrm>
        </p:grpSpPr>
        <p:cxnSp>
          <p:nvCxnSpPr>
            <p:cNvPr id="197" name="Google Shape;197;p20"/>
            <p:cNvCxnSpPr>
              <a:cxnSpLocks/>
            </p:cNvCxnSpPr>
            <p:nvPr/>
          </p:nvCxnSpPr>
          <p:spPr>
            <a:xfrm>
              <a:off x="6371853" y="3727858"/>
              <a:ext cx="847832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8" name="Google Shape;198;p20"/>
            <p:cNvSpPr txBox="1"/>
            <p:nvPr/>
          </p:nvSpPr>
          <p:spPr>
            <a:xfrm>
              <a:off x="7413793" y="3363353"/>
              <a:ext cx="18672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358" tIns="64358" rIns="64358" bIns="64358" anchor="ctr" anchorCtr="0">
              <a:noAutofit/>
            </a:bodyPr>
            <a:lstStyle/>
            <a:p>
              <a:r>
                <a:rPr lang="it-IT" sz="845" b="1" dirty="0" err="1">
                  <a:latin typeface="Roboto"/>
                  <a:ea typeface="Roboto"/>
                  <a:cs typeface="Roboto"/>
                  <a:sym typeface="Roboto"/>
                </a:rPr>
                <a:t>Semantic</a:t>
              </a:r>
              <a:r>
                <a:rPr lang="it-IT" sz="845" b="1" dirty="0">
                  <a:latin typeface="Roboto"/>
                  <a:ea typeface="Roboto"/>
                  <a:cs typeface="Roboto"/>
                  <a:sym typeface="Roboto"/>
                </a:rPr>
                <a:t> Web Community </a:t>
              </a:r>
              <a:r>
                <a:rPr lang="it-IT" sz="845" b="1" dirty="0" err="1">
                  <a:latin typeface="Roboto"/>
                  <a:ea typeface="Roboto"/>
                  <a:cs typeface="Roboto"/>
                  <a:sym typeface="Roboto"/>
                </a:rPr>
                <a:t>at</a:t>
              </a:r>
              <a:r>
                <a:rPr lang="it-IT" sz="845" b="1" dirty="0">
                  <a:latin typeface="Roboto"/>
                  <a:ea typeface="Roboto"/>
                  <a:cs typeface="Roboto"/>
                  <a:sym typeface="Roboto"/>
                </a:rPr>
                <a:t> large</a:t>
              </a:r>
              <a:br>
                <a:rPr lang="it-IT" sz="845" b="1" dirty="0">
                  <a:latin typeface="Roboto"/>
                  <a:ea typeface="Roboto"/>
                  <a:cs typeface="Roboto"/>
                  <a:sym typeface="Roboto"/>
                </a:rPr>
              </a:b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expert</a:t>
              </a:r>
              <a:r>
                <a:rPr lang="it-IT" sz="634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end-</a:t>
              </a: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users</a:t>
              </a:r>
              <a:r>
                <a:rPr lang="it-IT" sz="634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</a:t>
              </a:r>
              <a:r>
                <a:rPr lang="it-IT" sz="634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well</a:t>
              </a:r>
              <a:r>
                <a:rPr lang="it-IT" sz="634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</a:t>
              </a:r>
              <a:r>
                <a:rPr lang="it-IT" sz="634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systems</a:t>
              </a:r>
              <a:r>
                <a:rPr lang="it-IT" sz="634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and </a:t>
              </a: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systems</a:t>
              </a:r>
              <a:r>
                <a:rPr lang="it-IT" sz="634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developers</a:t>
              </a:r>
              <a:r>
                <a:rPr lang="it-IT" sz="634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incorporating</a:t>
              </a:r>
              <a:r>
                <a:rPr lang="it-IT" sz="634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semantic</a:t>
              </a:r>
              <a:r>
                <a:rPr lang="it-IT" sz="634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artefacts</a:t>
              </a:r>
              <a:r>
                <a:rPr lang="it-IT" sz="634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into</a:t>
              </a:r>
              <a:r>
                <a:rPr lang="it-IT" sz="634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their</a:t>
              </a:r>
              <a:r>
                <a:rPr lang="it-IT" sz="634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processes</a:t>
              </a:r>
              <a:endParaRPr sz="581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9" name="Google Shape;199;p20"/>
            <p:cNvSpPr/>
            <p:nvPr/>
          </p:nvSpPr>
          <p:spPr>
            <a:xfrm>
              <a:off x="7244135" y="3529558"/>
              <a:ext cx="198600" cy="198300"/>
            </a:xfrm>
            <a:prstGeom prst="ellipse">
              <a:avLst/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64358" tIns="64358" rIns="64358" bIns="64358" anchor="ctr" anchorCtr="0">
              <a:noAutofit/>
            </a:bodyPr>
            <a:lstStyle/>
            <a:p>
              <a:endParaRPr sz="951"/>
            </a:p>
          </p:txBody>
        </p:sp>
        <p:sp>
          <p:nvSpPr>
            <p:cNvPr id="200" name="Google Shape;200;p20"/>
            <p:cNvSpPr txBox="1"/>
            <p:nvPr/>
          </p:nvSpPr>
          <p:spPr>
            <a:xfrm>
              <a:off x="7219687" y="3472260"/>
              <a:ext cx="247500" cy="312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64358" tIns="64358" rIns="64358" bIns="64358" anchor="t" anchorCtr="0">
              <a:noAutofit/>
            </a:bodyPr>
            <a:lstStyle/>
            <a:p>
              <a:pPr algn="ctr">
                <a:spcAft>
                  <a:spcPts val="1108"/>
                </a:spcAft>
              </a:pPr>
              <a:r>
                <a:rPr lang="it-IT" sz="58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58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1" name="Google Shape;201;p20"/>
          <p:cNvGrpSpPr/>
          <p:nvPr/>
        </p:nvGrpSpPr>
        <p:grpSpPr>
          <a:xfrm>
            <a:off x="4106413" y="1793238"/>
            <a:ext cx="1343571" cy="974575"/>
            <a:chOff x="1715761" y="1844101"/>
            <a:chExt cx="1908705" cy="1384500"/>
          </a:xfrm>
        </p:grpSpPr>
        <p:sp>
          <p:nvSpPr>
            <p:cNvPr id="202" name="Google Shape;202;p20"/>
            <p:cNvSpPr txBox="1"/>
            <p:nvPr/>
          </p:nvSpPr>
          <p:spPr>
            <a:xfrm>
              <a:off x="1715761" y="1844101"/>
              <a:ext cx="13713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358" tIns="64358" rIns="64358" bIns="64358" anchor="ctr" anchorCtr="0">
              <a:noAutofit/>
            </a:bodyPr>
            <a:lstStyle/>
            <a:p>
              <a:pPr algn="r"/>
              <a:r>
                <a:rPr lang="it-IT" sz="845" b="1" dirty="0" err="1">
                  <a:latin typeface="Roboto"/>
                  <a:ea typeface="Roboto"/>
                  <a:cs typeface="Roboto"/>
                  <a:sym typeface="Roboto"/>
                </a:rPr>
                <a:t>Repository</a:t>
              </a:r>
              <a:r>
                <a:rPr lang="it-IT" sz="845" b="1" dirty="0"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it-IT" sz="845" b="1" dirty="0" err="1">
                  <a:latin typeface="Roboto"/>
                  <a:ea typeface="Roboto"/>
                  <a:cs typeface="Roboto"/>
                  <a:sym typeface="Roboto"/>
                </a:rPr>
                <a:t>managers</a:t>
              </a:r>
              <a:endParaRPr sz="845" b="1" dirty="0">
                <a:latin typeface="Roboto"/>
                <a:ea typeface="Roboto"/>
                <a:cs typeface="Roboto"/>
                <a:sym typeface="Roboto"/>
              </a:endParaRPr>
            </a:p>
            <a:p>
              <a:pPr algn="r"/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development</a:t>
              </a:r>
              <a:r>
                <a:rPr lang="it-IT" sz="634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team and </a:t>
              </a: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curators</a:t>
              </a:r>
              <a:r>
                <a:rPr lang="it-IT" sz="634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of community </a:t>
              </a: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specific</a:t>
              </a:r>
              <a:r>
                <a:rPr lang="it-IT" sz="634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semantic</a:t>
              </a:r>
              <a:r>
                <a:rPr lang="it-IT" sz="634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repositories</a:t>
              </a:r>
              <a:endParaRPr sz="581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03" name="Google Shape;203;p20"/>
            <p:cNvCxnSpPr>
              <a:cxnSpLocks/>
            </p:cNvCxnSpPr>
            <p:nvPr/>
          </p:nvCxnSpPr>
          <p:spPr>
            <a:xfrm flipH="1">
              <a:off x="3235966" y="2619122"/>
              <a:ext cx="388500" cy="540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4" name="Google Shape;204;p20"/>
            <p:cNvSpPr/>
            <p:nvPr/>
          </p:nvSpPr>
          <p:spPr>
            <a:xfrm>
              <a:off x="3095015" y="2431050"/>
              <a:ext cx="198600" cy="198300"/>
            </a:xfrm>
            <a:prstGeom prst="ellipse">
              <a:avLst/>
            </a:prstGeom>
            <a:solidFill>
              <a:srgbClr val="761E86"/>
            </a:solidFill>
            <a:ln>
              <a:noFill/>
            </a:ln>
          </p:spPr>
          <p:txBody>
            <a:bodyPr spcFirstLastPara="1" wrap="square" lIns="64358" tIns="64358" rIns="64358" bIns="64358" anchor="ctr" anchorCtr="0">
              <a:noAutofit/>
            </a:bodyPr>
            <a:lstStyle/>
            <a:p>
              <a:endParaRPr sz="951"/>
            </a:p>
          </p:txBody>
        </p:sp>
        <p:sp>
          <p:nvSpPr>
            <p:cNvPr id="205" name="Google Shape;205;p20"/>
            <p:cNvSpPr txBox="1"/>
            <p:nvPr/>
          </p:nvSpPr>
          <p:spPr>
            <a:xfrm>
              <a:off x="3082174" y="2373759"/>
              <a:ext cx="247500" cy="312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64358" tIns="64358" rIns="64358" bIns="64358" anchor="t" anchorCtr="0">
              <a:noAutofit/>
            </a:bodyPr>
            <a:lstStyle/>
            <a:p>
              <a:pPr algn="ctr">
                <a:spcAft>
                  <a:spcPts val="1108"/>
                </a:spcAft>
              </a:pPr>
              <a:r>
                <a:rPr lang="it-IT" sz="58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58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6" name="Google Shape;206;p20"/>
          <p:cNvGrpSpPr/>
          <p:nvPr/>
        </p:nvGrpSpPr>
        <p:grpSpPr>
          <a:xfrm>
            <a:off x="6688622" y="727966"/>
            <a:ext cx="1479092" cy="974575"/>
            <a:chOff x="6917183" y="1133144"/>
            <a:chExt cx="2101228" cy="1384500"/>
          </a:xfrm>
        </p:grpSpPr>
        <p:sp>
          <p:nvSpPr>
            <p:cNvPr id="207" name="Google Shape;207;p20"/>
            <p:cNvSpPr txBox="1"/>
            <p:nvPr/>
          </p:nvSpPr>
          <p:spPr>
            <a:xfrm>
              <a:off x="7151211" y="1133144"/>
              <a:ext cx="18672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358" tIns="64358" rIns="64358" bIns="64358" anchor="ctr" anchorCtr="0">
              <a:noAutofit/>
            </a:bodyPr>
            <a:lstStyle/>
            <a:p>
              <a:r>
                <a:rPr lang="it-IT" sz="845" b="1" dirty="0">
                  <a:latin typeface="Roboto"/>
                  <a:ea typeface="Roboto"/>
                  <a:cs typeface="Roboto"/>
                  <a:sym typeface="Roboto"/>
                </a:rPr>
                <a:t>Expert </a:t>
              </a:r>
              <a:r>
                <a:rPr lang="it-IT" sz="845" b="1" dirty="0" err="1">
                  <a:latin typeface="Roboto"/>
                  <a:ea typeface="Roboto"/>
                  <a:cs typeface="Roboto"/>
                  <a:sym typeface="Roboto"/>
                </a:rPr>
                <a:t>vocabulary</a:t>
              </a:r>
              <a:r>
                <a:rPr lang="it-IT" sz="845" b="1" dirty="0"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it-IT" sz="845" b="1" dirty="0" err="1">
                  <a:latin typeface="Roboto"/>
                  <a:ea typeface="Roboto"/>
                  <a:cs typeface="Roboto"/>
                  <a:sym typeface="Roboto"/>
                </a:rPr>
                <a:t>managers</a:t>
              </a:r>
              <a:endParaRPr sz="845" b="1" dirty="0">
                <a:latin typeface="Roboto"/>
                <a:ea typeface="Roboto"/>
                <a:cs typeface="Roboto"/>
                <a:sym typeface="Roboto"/>
              </a:endParaRPr>
            </a:p>
            <a:p>
              <a:pPr>
                <a:spcAft>
                  <a:spcPts val="1108"/>
                </a:spcAft>
              </a:pP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practitioners</a:t>
              </a:r>
              <a:r>
                <a:rPr lang="it-IT" sz="634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dealing</a:t>
              </a:r>
              <a:r>
                <a:rPr lang="it-IT" sz="634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with the </a:t>
              </a: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creation</a:t>
              </a:r>
              <a:r>
                <a:rPr lang="it-IT" sz="634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and </a:t>
              </a: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maintenance</a:t>
              </a:r>
              <a:r>
                <a:rPr lang="it-IT" sz="634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of the </a:t>
              </a: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semantic</a:t>
              </a:r>
              <a:r>
                <a:rPr lang="it-IT" sz="634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634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artifacts</a:t>
              </a:r>
              <a:endParaRPr sz="581" b="1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6942193" y="1493307"/>
              <a:ext cx="198600" cy="198300"/>
            </a:xfrm>
            <a:prstGeom prst="ellipse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64358" tIns="64358" rIns="64358" bIns="64358" anchor="ctr" anchorCtr="0">
              <a:noAutofit/>
            </a:bodyPr>
            <a:lstStyle/>
            <a:p>
              <a:endParaRPr sz="951"/>
            </a:p>
          </p:txBody>
        </p:sp>
        <p:sp>
          <p:nvSpPr>
            <p:cNvPr id="209" name="Google Shape;209;p20"/>
            <p:cNvSpPr txBox="1"/>
            <p:nvPr/>
          </p:nvSpPr>
          <p:spPr>
            <a:xfrm>
              <a:off x="6917183" y="1436790"/>
              <a:ext cx="247500" cy="312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64358" tIns="64358" rIns="64358" bIns="64358" anchor="t" anchorCtr="0">
              <a:noAutofit/>
            </a:bodyPr>
            <a:lstStyle/>
            <a:p>
              <a:pPr algn="ctr">
                <a:spcAft>
                  <a:spcPts val="1108"/>
                </a:spcAft>
              </a:pPr>
              <a:r>
                <a:rPr lang="it-IT" sz="58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58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" name="textruta 1">
            <a:extLst>
              <a:ext uri="{FF2B5EF4-FFF2-40B4-BE49-F238E27FC236}">
                <a16:creationId xmlns:a16="http://schemas.microsoft.com/office/drawing/2014/main" id="{13A2BE74-EEA5-FE4A-A937-E6B0A5956CFB}"/>
              </a:ext>
            </a:extLst>
          </p:cNvPr>
          <p:cNvSpPr txBox="1"/>
          <p:nvPr/>
        </p:nvSpPr>
        <p:spPr>
          <a:xfrm>
            <a:off x="375568" y="1263124"/>
            <a:ext cx="3696721" cy="39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971" dirty="0">
                <a:solidFill>
                  <a:schemeClr val="accent1"/>
                </a:solidFill>
                <a:latin typeface="+mj-lt"/>
              </a:rPr>
              <a:t>FAIR semantic artefacts</a:t>
            </a:r>
          </a:p>
        </p:txBody>
      </p:sp>
      <p:cxnSp>
        <p:nvCxnSpPr>
          <p:cNvPr id="32" name="Google Shape;197;p20">
            <a:extLst>
              <a:ext uri="{FF2B5EF4-FFF2-40B4-BE49-F238E27FC236}">
                <a16:creationId xmlns:a16="http://schemas.microsoft.com/office/drawing/2014/main" id="{72877CB4-D791-0847-8150-A42EEB6EE12B}"/>
              </a:ext>
            </a:extLst>
          </p:cNvPr>
          <p:cNvCxnSpPr/>
          <p:nvPr/>
        </p:nvCxnSpPr>
        <p:spPr>
          <a:xfrm>
            <a:off x="6366051" y="1121078"/>
            <a:ext cx="409681" cy="0"/>
          </a:xfrm>
          <a:prstGeom prst="straightConnector1">
            <a:avLst/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1" name="Picture 2" descr="Fair data — Wikipédia">
            <a:extLst>
              <a:ext uri="{FF2B5EF4-FFF2-40B4-BE49-F238E27FC236}">
                <a16:creationId xmlns:a16="http://schemas.microsoft.com/office/drawing/2014/main" id="{048AD112-5754-7243-B3F9-38FBC2D3A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74" y="1793239"/>
            <a:ext cx="2870157" cy="97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Platshållare för innehåll 5">
            <a:extLst>
              <a:ext uri="{FF2B5EF4-FFF2-40B4-BE49-F238E27FC236}">
                <a16:creationId xmlns:a16="http://schemas.microsoft.com/office/drawing/2014/main" id="{B61BAF60-4101-7B48-846F-12F10584D264}"/>
              </a:ext>
            </a:extLst>
          </p:cNvPr>
          <p:cNvSpPr txBox="1">
            <a:spLocks/>
          </p:cNvSpPr>
          <p:nvPr/>
        </p:nvSpPr>
        <p:spPr bwMode="auto">
          <a:xfrm>
            <a:off x="282264" y="3440013"/>
            <a:ext cx="4210020" cy="259762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2916" tIns="31457" rIns="62916" bIns="31457" numCol="1" anchor="t" anchorCtr="0" compatLnSpc="1">
            <a:prstTxWarp prst="textNoShape">
              <a:avLst/>
            </a:prstTxWarp>
            <a:normAutofit/>
          </a:bodyPr>
          <a:lstStyle>
            <a:lvl1pPr marL="152219" indent="-152219" algn="l" defTabSz="356870" rtl="0" eaLnBrk="1" fontAlgn="base" hangingPunct="1">
              <a:lnSpc>
                <a:spcPct val="110000"/>
              </a:lnSpc>
              <a:spcBef>
                <a:spcPts val="932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1pPr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 sz="1598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 sz="1385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 sz="1278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4pPr>
            <a:lvl5pPr marL="1606756" indent="-94714" algn="l" defTabSz="35687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852" kern="1200">
                <a:solidFill>
                  <a:srgbClr val="000000"/>
                </a:solidFill>
                <a:latin typeface="Corbel"/>
                <a:ea typeface="ＭＳ Ｐゴシック" charset="0"/>
                <a:cs typeface="Corbel"/>
              </a:defRPr>
            </a:lvl5pPr>
            <a:lvl6pPr marL="1964009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1102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8195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5286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FI" sz="1314" dirty="0"/>
              <a:t>Software can be tools, research outputs or even research objects</a:t>
            </a:r>
          </a:p>
          <a:p>
            <a:r>
              <a:rPr lang="sv-FI" sz="1314" dirty="0"/>
              <a:t>Software citation is an important aspect in all cases,  but for the output is often most important for the researcher</a:t>
            </a:r>
          </a:p>
          <a:p>
            <a:pPr marL="0" indent="0">
              <a:buNone/>
            </a:pPr>
            <a:endParaRPr lang="sv-FI" dirty="0"/>
          </a:p>
          <a:p>
            <a:pPr marL="0" indent="0">
              <a:buNone/>
            </a:pPr>
            <a:endParaRPr lang="sv-FI" dirty="0"/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4E154B21-35DB-2542-A54C-420A2A82224E}"/>
              </a:ext>
            </a:extLst>
          </p:cNvPr>
          <p:cNvSpPr txBox="1"/>
          <p:nvPr/>
        </p:nvSpPr>
        <p:spPr>
          <a:xfrm>
            <a:off x="350990" y="3023805"/>
            <a:ext cx="3696721" cy="39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971" dirty="0">
                <a:solidFill>
                  <a:schemeClr val="accent1"/>
                </a:solidFill>
                <a:latin typeface="+mj-lt"/>
              </a:rPr>
              <a:t>FAIR software</a:t>
            </a:r>
          </a:p>
        </p:txBody>
      </p:sp>
      <p:sp>
        <p:nvSpPr>
          <p:cNvPr id="3" name="Rektangel med rundade hörn 2">
            <a:extLst>
              <a:ext uri="{FF2B5EF4-FFF2-40B4-BE49-F238E27FC236}">
                <a16:creationId xmlns:a16="http://schemas.microsoft.com/office/drawing/2014/main" id="{0A868FEB-32CF-E347-A4FC-C60812DB09F9}"/>
              </a:ext>
            </a:extLst>
          </p:cNvPr>
          <p:cNvSpPr/>
          <p:nvPr/>
        </p:nvSpPr>
        <p:spPr>
          <a:xfrm>
            <a:off x="298884" y="2984818"/>
            <a:ext cx="4327473" cy="1710322"/>
          </a:xfrm>
          <a:prstGeom prst="roundRect">
            <a:avLst/>
          </a:prstGeom>
          <a:noFill/>
          <a:ln>
            <a:solidFill>
              <a:schemeClr val="accent4"/>
            </a:solidFill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85824" tIns="42912" rIns="85824" bIns="429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FI" dirty="0"/>
          </a:p>
        </p:txBody>
      </p:sp>
      <p:pic>
        <p:nvPicPr>
          <p:cNvPr id="35" name="Bildobjekt 34">
            <a:extLst>
              <a:ext uri="{FF2B5EF4-FFF2-40B4-BE49-F238E27FC236}">
                <a16:creationId xmlns:a16="http://schemas.microsoft.com/office/drawing/2014/main" id="{7FCEE0AC-429B-F046-9ABA-EA9D945E3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90" y="8770"/>
            <a:ext cx="1289272" cy="1289272"/>
          </a:xfrm>
          <a:prstGeom prst="rect">
            <a:avLst/>
          </a:prstGeom>
        </p:spPr>
      </p:pic>
      <p:sp>
        <p:nvSpPr>
          <p:cNvPr id="37" name="textruta 36">
            <a:extLst>
              <a:ext uri="{FF2B5EF4-FFF2-40B4-BE49-F238E27FC236}">
                <a16:creationId xmlns:a16="http://schemas.microsoft.com/office/drawing/2014/main" id="{4D808488-BC58-B44A-9D37-DFAEA8A9009F}"/>
              </a:ext>
            </a:extLst>
          </p:cNvPr>
          <p:cNvSpPr txBox="1"/>
          <p:nvPr/>
        </p:nvSpPr>
        <p:spPr>
          <a:xfrm>
            <a:off x="1586420" y="721081"/>
            <a:ext cx="4308354" cy="294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FI" sz="1314" dirty="0"/>
              <a:t>https://fairsfair.eu/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1DE81FA-D606-6747-8687-DE5E36ACEC67}"/>
              </a:ext>
            </a:extLst>
          </p:cNvPr>
          <p:cNvSpPr txBox="1"/>
          <p:nvPr/>
        </p:nvSpPr>
        <p:spPr>
          <a:xfrm>
            <a:off x="1640262" y="275299"/>
            <a:ext cx="3502882" cy="381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FI" sz="1877" dirty="0"/>
              <a:t>FAIR for other outputs than data</a:t>
            </a:r>
          </a:p>
        </p:txBody>
      </p:sp>
    </p:spTree>
    <p:extLst>
      <p:ext uri="{BB962C8B-B14F-4D97-AF65-F5344CB8AC3E}">
        <p14:creationId xmlns:p14="http://schemas.microsoft.com/office/powerpoint/2010/main" val="279624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4A2B92-ABD9-CF43-B88C-E0E1CE226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88" y="29679"/>
            <a:ext cx="7266712" cy="803275"/>
          </a:xfrm>
        </p:spPr>
        <p:txBody>
          <a:bodyPr/>
          <a:lstStyle/>
          <a:p>
            <a:r>
              <a:rPr lang="sv-FI" dirty="0"/>
              <a:t>Learn more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28D39AB-8102-134C-A45C-B3135F6C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88FB-EBE3-B94F-A2B6-EA9175D9D101}" type="datetime1">
              <a:rPr lang="it-IT" smtClean="0"/>
              <a:t>15/12/2021</a:t>
            </a:fld>
            <a:endParaRPr lang="it-IT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C29EA21-2632-FB4C-AB40-04F1AAB9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52193CB-07D3-5D42-BDF6-1843AA8DD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t>27</a:t>
            </a:fld>
            <a:endParaRPr lang="it-IT"/>
          </a:p>
        </p:txBody>
      </p:sp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FC9897D3-E8A9-1840-8DAC-4577FFE04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281" y="154762"/>
            <a:ext cx="1340997" cy="1340997"/>
          </a:xfr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AE279C32-ECB1-BF4C-AEE1-0138F6CBB9FE}"/>
              </a:ext>
            </a:extLst>
          </p:cNvPr>
          <p:cNvSpPr txBox="1"/>
          <p:nvPr/>
        </p:nvSpPr>
        <p:spPr>
          <a:xfrm>
            <a:off x="1258248" y="1569489"/>
            <a:ext cx="3218392" cy="81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FI" sz="1877" dirty="0"/>
              <a:t>D2.7 Framework for assessing FAIR Services</a:t>
            </a:r>
          </a:p>
          <a:p>
            <a:pPr algn="ctr"/>
            <a:r>
              <a:rPr lang="sv-FI" sz="939" dirty="0">
                <a:hlinkClick r:id="rId3"/>
              </a:rPr>
              <a:t>https://doi.org/10.5281/zenodo.5336234</a:t>
            </a:r>
            <a:r>
              <a:rPr lang="sv-FI" sz="939" dirty="0"/>
              <a:t> 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0E0F26C4-F195-CD42-A3C2-23E0F1031B30}"/>
              </a:ext>
            </a:extLst>
          </p:cNvPr>
          <p:cNvSpPr txBox="1"/>
          <p:nvPr/>
        </p:nvSpPr>
        <p:spPr>
          <a:xfrm>
            <a:off x="4942529" y="1521203"/>
            <a:ext cx="3722269" cy="814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sz="1877" dirty="0"/>
              <a:t>D2.5 2nd set of Recommendations for FAIR Semantics </a:t>
            </a:r>
            <a:r>
              <a:rPr lang="sv-FI" sz="939" dirty="0">
                <a:hlinkClick r:id="rId4"/>
              </a:rPr>
              <a:t>https://doi.org/10.5281/zenodo.4314321</a:t>
            </a:r>
            <a:r>
              <a:rPr lang="sv-FI" sz="939" dirty="0"/>
              <a:t> 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5D3D6F3E-D2A9-6343-AA4D-73FC6AD4B4AA}"/>
              </a:ext>
            </a:extLst>
          </p:cNvPr>
          <p:cNvSpPr txBox="1"/>
          <p:nvPr/>
        </p:nvSpPr>
        <p:spPr>
          <a:xfrm>
            <a:off x="1018926" y="3651639"/>
            <a:ext cx="3873707" cy="81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FI" sz="1877" dirty="0"/>
              <a:t>M15 Assessment report on FAIRness of software</a:t>
            </a:r>
          </a:p>
          <a:p>
            <a:pPr algn="ctr"/>
            <a:r>
              <a:rPr lang="sv-FI" sz="939" dirty="0">
                <a:hlinkClick r:id="rId5"/>
              </a:rPr>
              <a:t>https://doi.org/10.5281/zenodo.5472911</a:t>
            </a:r>
            <a:r>
              <a:rPr lang="sv-FI" sz="939" dirty="0"/>
              <a:t> 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AF1B371E-5CF2-2C44-978F-E243308BD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281" y="2413794"/>
            <a:ext cx="1340997" cy="1340997"/>
          </a:xfrm>
          <a:prstGeom prst="rect">
            <a:avLst/>
          </a:prstGeom>
        </p:spPr>
      </p:pic>
      <p:sp>
        <p:nvSpPr>
          <p:cNvPr id="19" name="textruta 18">
            <a:extLst>
              <a:ext uri="{FF2B5EF4-FFF2-40B4-BE49-F238E27FC236}">
                <a16:creationId xmlns:a16="http://schemas.microsoft.com/office/drawing/2014/main" id="{3366CD36-469D-C049-8A5E-ABCA99CDC0F2}"/>
              </a:ext>
            </a:extLst>
          </p:cNvPr>
          <p:cNvSpPr txBox="1"/>
          <p:nvPr/>
        </p:nvSpPr>
        <p:spPr>
          <a:xfrm>
            <a:off x="4735821" y="3651639"/>
            <a:ext cx="4245794" cy="81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FI" sz="1877" dirty="0">
                <a:solidFill>
                  <a:schemeClr val="accent1"/>
                </a:solidFill>
                <a:latin typeface="+mn-lt"/>
              </a:rPr>
              <a:t>D2.4 Report on FAIR requirements for persistence and interoperability </a:t>
            </a:r>
          </a:p>
          <a:p>
            <a:pPr algn="ctr"/>
            <a:r>
              <a:rPr lang="sv-FI" sz="939" dirty="0">
                <a:hlinkClick r:id="rId7"/>
              </a:rPr>
              <a:t>https://doi.org/10.5281/zenodo.5356517</a:t>
            </a:r>
            <a:r>
              <a:rPr lang="sv-FI" sz="939" dirty="0"/>
              <a:t>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30749D3B-D55D-B84E-8291-6DD2677CBB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7763" y="2327715"/>
            <a:ext cx="1340997" cy="1340997"/>
          </a:xfrm>
          <a:prstGeom prst="rect">
            <a:avLst/>
          </a:prstGeom>
        </p:spPr>
      </p:pic>
      <p:pic>
        <p:nvPicPr>
          <p:cNvPr id="24" name="Platshållare för innehåll 23">
            <a:extLst>
              <a:ext uri="{FF2B5EF4-FFF2-40B4-BE49-F238E27FC236}">
                <a16:creationId xmlns:a16="http://schemas.microsoft.com/office/drawing/2014/main" id="{36E80C76-62C9-9447-849A-4FD615260523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9"/>
          <a:stretch>
            <a:fillRect/>
          </a:stretch>
        </p:blipFill>
        <p:spPr>
          <a:xfrm>
            <a:off x="5888911" y="154762"/>
            <a:ext cx="1340997" cy="1340997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51AEFAC-F6AF-1C4C-9006-EB11B3C94C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4949" y="2076289"/>
            <a:ext cx="1289272" cy="128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98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2A776D9-AA06-B141-8844-98E477D73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5289" y="257227"/>
            <a:ext cx="5790125" cy="3184525"/>
          </a:xfrm>
        </p:spPr>
        <p:txBody>
          <a:bodyPr/>
          <a:lstStyle/>
          <a:p>
            <a:pPr marL="0" indent="0" algn="ctr">
              <a:buNone/>
            </a:pPr>
            <a:r>
              <a:rPr lang="sv-FI" sz="3004" dirty="0"/>
              <a:t>FAIRsFAIR Final event</a:t>
            </a:r>
          </a:p>
          <a:p>
            <a:pPr marL="0" indent="0" algn="ctr">
              <a:buNone/>
            </a:pPr>
            <a:r>
              <a:rPr lang="sv-FI" dirty="0"/>
              <a:t> (</a:t>
            </a:r>
            <a:r>
              <a:rPr lang="sv-FI" dirty="0">
                <a:hlinkClick r:id="rId2"/>
              </a:rPr>
              <a:t>Public session 26 January 14-16 CET</a:t>
            </a:r>
            <a:r>
              <a:rPr lang="sv-FI" dirty="0"/>
              <a:t>)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60E534B-5C42-674C-B4BD-7EAC9E288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5A2C9F9-230B-8E4F-B153-65C41E1BCC4B}"/>
              </a:ext>
            </a:extLst>
          </p:cNvPr>
          <p:cNvSpPr txBox="1"/>
          <p:nvPr/>
        </p:nvSpPr>
        <p:spPr>
          <a:xfrm>
            <a:off x="1505289" y="3272693"/>
            <a:ext cx="60076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FI" dirty="0"/>
              <a:t>https://fairsfair.eu/events/fairsfair-event/fairsfair-final-event-2022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5E27377-59BC-E14D-9C25-407A187D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618" y="1157227"/>
            <a:ext cx="2115466" cy="2115466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2CB5D9FA-F5A9-7444-89C4-D0828171337B}"/>
              </a:ext>
            </a:extLst>
          </p:cNvPr>
          <p:cNvSpPr txBox="1"/>
          <p:nvPr/>
        </p:nvSpPr>
        <p:spPr>
          <a:xfrm>
            <a:off x="1505289" y="3942002"/>
            <a:ext cx="61906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FI" dirty="0">
                <a:hlinkClick r:id="rId4"/>
              </a:rPr>
              <a:t>https://www.fairsfair.eu/fair-frameworks-training-programmes</a:t>
            </a:r>
            <a:endParaRPr lang="sv-FI" dirty="0"/>
          </a:p>
          <a:p>
            <a:pPr algn="ctr"/>
            <a:r>
              <a:rPr lang="sv-FI" dirty="0">
                <a:hlinkClick r:id="rId5"/>
              </a:rPr>
              <a:t>https://www.fairsfair.eu/fair-european-higher-education</a:t>
            </a:r>
            <a:r>
              <a:rPr lang="sv-FI" dirty="0"/>
              <a:t> 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CCB5A32-8830-BF4A-BE33-821E7BAE579E}"/>
              </a:ext>
            </a:extLst>
          </p:cNvPr>
          <p:cNvSpPr txBox="1"/>
          <p:nvPr/>
        </p:nvSpPr>
        <p:spPr>
          <a:xfrm>
            <a:off x="3664459" y="3642669"/>
            <a:ext cx="181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b="1" dirty="0"/>
              <a:t>See also:</a:t>
            </a:r>
          </a:p>
        </p:txBody>
      </p:sp>
    </p:spTree>
    <p:extLst>
      <p:ext uri="{BB962C8B-B14F-4D97-AF65-F5344CB8AC3E}">
        <p14:creationId xmlns:p14="http://schemas.microsoft.com/office/powerpoint/2010/main" val="3337327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ctrTitle"/>
          </p:nvPr>
        </p:nvSpPr>
        <p:spPr>
          <a:xfrm>
            <a:off x="922395" y="2363106"/>
            <a:ext cx="7295021" cy="608200"/>
          </a:xfrm>
          <a:prstGeom prst="rect">
            <a:avLst/>
          </a:prstGeom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l">
              <a:buClr>
                <a:schemeClr val="dk1"/>
              </a:buClr>
              <a:buSzPts val="800"/>
            </a:pPr>
            <a:r>
              <a:rPr lang="fi" sz="3473"/>
              <a:t>ELIXIR CONVERGE: RDMkit </a:t>
            </a:r>
            <a:endParaRPr sz="3473"/>
          </a:p>
          <a:p>
            <a:endParaRPr sz="3473"/>
          </a:p>
        </p:txBody>
      </p:sp>
      <p:sp>
        <p:nvSpPr>
          <p:cNvPr id="153" name="Google Shape;153;p25"/>
          <p:cNvSpPr txBox="1">
            <a:spLocks noGrp="1"/>
          </p:cNvSpPr>
          <p:nvPr>
            <p:ph type="subTitle" idx="2"/>
          </p:nvPr>
        </p:nvSpPr>
        <p:spPr>
          <a:xfrm>
            <a:off x="3188134" y="3323466"/>
            <a:ext cx="5107191" cy="633260"/>
          </a:xfrm>
          <a:prstGeom prst="rect">
            <a:avLst/>
          </a:prstGeom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/>
            <a:r>
              <a:rPr lang="fi" sz="1220" b="1">
                <a:solidFill>
                  <a:schemeClr val="dk1"/>
                </a:solidFill>
                <a:highlight>
                  <a:srgbClr val="FEFEFE"/>
                </a:highlight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i" sz="1220">
                <a:solidFill>
                  <a:schemeClr val="dk2"/>
                </a:solidFill>
                <a:highlight>
                  <a:srgbClr val="FEFEFE"/>
                </a:highlight>
                <a:latin typeface="Verdana"/>
                <a:ea typeface="Verdana"/>
                <a:cs typeface="Verdana"/>
                <a:sym typeface="Verdana"/>
              </a:rPr>
              <a:t>A project funded by the European Commission to help standardise life science data management across Europe.</a:t>
            </a:r>
            <a:endParaRPr sz="1220">
              <a:solidFill>
                <a:schemeClr val="dk2"/>
              </a:solidFill>
              <a:highlight>
                <a:srgbClr val="FEFEFE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indent="0">
              <a:spcBef>
                <a:spcPts val="469"/>
              </a:spcBef>
            </a:pPr>
            <a:r>
              <a:rPr lang="fi"/>
              <a:t>15.12.2021</a:t>
            </a:r>
            <a:endParaRPr/>
          </a:p>
          <a:p>
            <a:pPr marL="0" indent="0" algn="l">
              <a:spcBef>
                <a:spcPts val="469"/>
              </a:spcBef>
              <a:spcAft>
                <a:spcPts val="469"/>
              </a:spcAft>
            </a:pPr>
            <a:endParaRPr/>
          </a:p>
        </p:txBody>
      </p:sp>
      <p:sp>
        <p:nvSpPr>
          <p:cNvPr id="154" name="Google Shape;154;p25"/>
          <p:cNvSpPr txBox="1"/>
          <p:nvPr/>
        </p:nvSpPr>
        <p:spPr>
          <a:xfrm>
            <a:off x="875120" y="2728547"/>
            <a:ext cx="2230630" cy="404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810" tIns="85810" rIns="85810" bIns="8581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i" sz="1408" u="sng">
                <a:solidFill>
                  <a:schemeClr val="hlink"/>
                </a:solidFill>
                <a:hlinkClick r:id="rId3"/>
              </a:rPr>
              <a:t>rdmkit.elixir-europe.org</a:t>
            </a:r>
            <a:r>
              <a:rPr lang="fi" sz="1502" u="sng">
                <a:solidFill>
                  <a:schemeClr val="hlink"/>
                </a:solidFill>
                <a:hlinkClick r:id="rId3"/>
              </a:rPr>
              <a:t> </a:t>
            </a:r>
            <a:endParaRPr sz="1502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3458-2D97-4578-A468-953B05363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ea typeface="ＭＳ Ｐゴシック"/>
              </a:rPr>
              <a:t>CSC:n</a:t>
            </a:r>
            <a:r>
              <a:rPr lang="en-GB">
                <a:ea typeface="ＭＳ Ｐゴシック"/>
              </a:rPr>
              <a:t> </a:t>
            </a:r>
            <a:r>
              <a:rPr lang="en-GB" err="1">
                <a:ea typeface="ＭＳ Ｐゴシック"/>
              </a:rPr>
              <a:t>tutkimusdatanhallinnan</a:t>
            </a:r>
            <a:r>
              <a:rPr lang="en-GB">
                <a:ea typeface="ＭＳ Ｐゴシック"/>
              </a:rPr>
              <a:t> osaamiskeskus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43D1D-EEC9-41BC-9B46-9722D2585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4813"/>
            <a:ext cx="7742238" cy="2766837"/>
          </a:xfrm>
        </p:spPr>
        <p:txBody>
          <a:bodyPr/>
          <a:lstStyle/>
          <a:p>
            <a:r>
              <a:rPr lang="fi-FI">
                <a:ea typeface="ＭＳ Ｐゴシック"/>
              </a:rPr>
              <a:t> Tavoitteena on edistää avointa tiedettä ja FAIR-periaatteiden noudattamista. </a:t>
            </a:r>
            <a:endParaRPr lang="fi-FI"/>
          </a:p>
          <a:p>
            <a:r>
              <a:rPr lang="fi-FI">
                <a:ea typeface="ＭＳ Ｐゴシック"/>
              </a:rPr>
              <a:t>Haluamme tukea asiakasorganisaatioitamme järkevän datanhallinnan toteuttamisessa ja datapalveluiden käytössä. </a:t>
            </a:r>
            <a:endParaRPr lang="fi-FI"/>
          </a:p>
          <a:p>
            <a:r>
              <a:rPr lang="fi-FI">
                <a:ea typeface="ＭＳ Ｐゴシック"/>
              </a:rPr>
              <a:t>Kohderyhmänä toiminnassamme ja koulutuksissamme ovat organisaatioiden tukihenkilöt, jotka voivat levittää osaamistaan edelleen organisaationsa tutkijoille. </a:t>
            </a:r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8CC70-17C6-40A7-952A-08E8764BC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67C6D4-BB91-4168-8CA1-3F468D5A11AA}"/>
              </a:ext>
            </a:extLst>
          </p:cNvPr>
          <p:cNvSpPr/>
          <p:nvPr/>
        </p:nvSpPr>
        <p:spPr>
          <a:xfrm>
            <a:off x="1797484" y="741538"/>
            <a:ext cx="6169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/>
              <a:t>Osaamisen kehittämistä, vertaistukea ja yhdessä tekemistä!</a:t>
            </a:r>
          </a:p>
        </p:txBody>
      </p:sp>
    </p:spTree>
    <p:extLst>
      <p:ext uri="{BB962C8B-B14F-4D97-AF65-F5344CB8AC3E}">
        <p14:creationId xmlns:p14="http://schemas.microsoft.com/office/powerpoint/2010/main" val="2835025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>
            <a:spLocks noGrp="1"/>
          </p:cNvSpPr>
          <p:nvPr>
            <p:ph type="title"/>
          </p:nvPr>
        </p:nvSpPr>
        <p:spPr>
          <a:xfrm>
            <a:off x="4208710" y="747298"/>
            <a:ext cx="4147305" cy="748705"/>
          </a:xfrm>
          <a:prstGeom prst="rect">
            <a:avLst/>
          </a:prstGeom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dk1"/>
              </a:buClr>
            </a:pPr>
            <a:r>
              <a:rPr lang="fi" sz="2159"/>
              <a:t>The Research Data Management toolkit for Life Sciences</a:t>
            </a:r>
            <a:endParaRPr sz="1408"/>
          </a:p>
        </p:txBody>
      </p:sp>
      <p:sp>
        <p:nvSpPr>
          <p:cNvPr id="160" name="Google Shape;160;p26"/>
          <p:cNvSpPr txBox="1"/>
          <p:nvPr/>
        </p:nvSpPr>
        <p:spPr>
          <a:xfrm>
            <a:off x="502433" y="1842232"/>
            <a:ext cx="3706360" cy="181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338"/>
              </a:spcBef>
              <a:spcAft>
                <a:spcPts val="0"/>
              </a:spcAft>
            </a:pPr>
            <a:r>
              <a:rPr lang="fi" sz="1877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What it is</a:t>
            </a:r>
            <a:endParaRPr sz="1877" b="1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29128" indent="-303966">
              <a:spcBef>
                <a:spcPts val="563"/>
              </a:spcBef>
              <a:spcAft>
                <a:spcPts val="0"/>
              </a:spcAft>
              <a:buClr>
                <a:srgbClr val="6076B4"/>
              </a:buClr>
              <a:buSzPts val="1500"/>
              <a:buFont typeface="Corbel"/>
              <a:buChar char="•"/>
            </a:pPr>
            <a:r>
              <a:rPr lang="fi" sz="1408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RDM best practices and guidelines</a:t>
            </a:r>
            <a:endParaRPr sz="1408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29128" indent="-303966">
              <a:spcBef>
                <a:spcPts val="338"/>
              </a:spcBef>
              <a:spcAft>
                <a:spcPts val="0"/>
              </a:spcAft>
              <a:buClr>
                <a:srgbClr val="6076B4"/>
              </a:buClr>
              <a:buSzPts val="1500"/>
              <a:buFont typeface="Corbel"/>
              <a:buChar char="•"/>
            </a:pPr>
            <a:r>
              <a:rPr lang="fi" sz="1408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Links to tools/resources and training material </a:t>
            </a:r>
            <a:r>
              <a:rPr lang="fi" sz="1408" u="sng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given in specific DM context</a:t>
            </a:r>
            <a:endParaRPr sz="1408" u="sng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29128" indent="-303966">
              <a:spcBef>
                <a:spcPts val="563"/>
              </a:spcBef>
              <a:spcAft>
                <a:spcPts val="0"/>
              </a:spcAft>
              <a:buClr>
                <a:srgbClr val="6076B4"/>
              </a:buClr>
              <a:buSzPts val="1500"/>
              <a:buFont typeface="Corbel"/>
              <a:buChar char="•"/>
            </a:pPr>
            <a:r>
              <a:rPr lang="fi" sz="1408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Examples of combination of tools for RDM</a:t>
            </a:r>
            <a:endParaRPr sz="1408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29128" indent="-303966">
              <a:spcBef>
                <a:spcPts val="563"/>
              </a:spcBef>
              <a:spcAft>
                <a:spcPts val="0"/>
              </a:spcAft>
              <a:buClr>
                <a:srgbClr val="6076B4"/>
              </a:buClr>
              <a:buSzPts val="1500"/>
              <a:buFont typeface="Corbel"/>
              <a:buChar char="•"/>
            </a:pPr>
            <a:r>
              <a:rPr lang="fi" sz="1408">
                <a:latin typeface="Corbel"/>
                <a:ea typeface="Corbel"/>
                <a:cs typeface="Corbel"/>
                <a:sym typeface="Corbel"/>
              </a:rPr>
              <a:t>Future: country specific guidelines</a:t>
            </a:r>
            <a:endParaRPr sz="1408">
              <a:latin typeface="Corbel"/>
              <a:ea typeface="Corbel"/>
              <a:cs typeface="Corbel"/>
              <a:sym typeface="Corbel"/>
            </a:endParaRPr>
          </a:p>
          <a:p>
            <a:pPr>
              <a:spcBef>
                <a:spcPts val="563"/>
              </a:spcBef>
              <a:spcAft>
                <a:spcPts val="563"/>
              </a:spcAft>
            </a:pPr>
            <a:endParaRPr sz="1877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1" name="Google Shape;161;p26"/>
          <p:cNvSpPr txBox="1"/>
          <p:nvPr/>
        </p:nvSpPr>
        <p:spPr>
          <a:xfrm>
            <a:off x="4524625" y="1872150"/>
            <a:ext cx="3957805" cy="2302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338"/>
              </a:spcBef>
              <a:spcAft>
                <a:spcPts val="0"/>
              </a:spcAft>
            </a:pPr>
            <a:r>
              <a:rPr lang="fi" sz="1877" b="1">
                <a:latin typeface="Corbel"/>
                <a:ea typeface="Corbel"/>
                <a:cs typeface="Corbel"/>
                <a:sym typeface="Corbel"/>
              </a:rPr>
              <a:t>Target audience</a:t>
            </a:r>
            <a:endParaRPr sz="1877" b="1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29128" indent="-309926">
              <a:spcBef>
                <a:spcPts val="563"/>
              </a:spcBef>
              <a:spcAft>
                <a:spcPts val="0"/>
              </a:spcAft>
              <a:buClr>
                <a:srgbClr val="6076B4"/>
              </a:buClr>
              <a:buSzPts val="1600"/>
              <a:buFont typeface="Corbel"/>
              <a:buChar char="•"/>
            </a:pPr>
            <a:r>
              <a:rPr lang="fi" sz="1502">
                <a:latin typeface="Corbel"/>
                <a:ea typeface="Corbel"/>
                <a:cs typeface="Corbel"/>
                <a:sym typeface="Corbel"/>
              </a:rPr>
              <a:t>People who deal with RDM in Life Sciences: </a:t>
            </a:r>
            <a:endParaRPr sz="1502">
              <a:latin typeface="Corbel"/>
              <a:ea typeface="Corbel"/>
              <a:cs typeface="Corbel"/>
              <a:sym typeface="Corbel"/>
            </a:endParaRPr>
          </a:p>
          <a:p>
            <a:pPr marL="429128" indent="-309926">
              <a:spcBef>
                <a:spcPts val="0"/>
              </a:spcBef>
              <a:spcAft>
                <a:spcPts val="0"/>
              </a:spcAft>
              <a:buClr>
                <a:srgbClr val="6076B4"/>
              </a:buClr>
              <a:buSzPts val="1600"/>
              <a:buFont typeface="Corbel"/>
              <a:buChar char="•"/>
            </a:pPr>
            <a:r>
              <a:rPr lang="fi" sz="1408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Researchers (“wet-lab”, bioinformaticians, PIs, etc...)</a:t>
            </a:r>
            <a:endParaRPr sz="1408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29128" indent="-309926">
              <a:spcBef>
                <a:spcPts val="0"/>
              </a:spcBef>
              <a:spcAft>
                <a:spcPts val="0"/>
              </a:spcAft>
              <a:buClr>
                <a:srgbClr val="6076B4"/>
              </a:buClr>
              <a:buSzPts val="1600"/>
              <a:buFont typeface="Corbel"/>
              <a:buChar char="•"/>
            </a:pPr>
            <a:r>
              <a:rPr lang="fi" sz="1408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Data stewards (data managers, IT, policy)</a:t>
            </a:r>
            <a:endParaRPr sz="1408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29128" indent="-309926">
              <a:spcBef>
                <a:spcPts val="0"/>
              </a:spcBef>
              <a:spcAft>
                <a:spcPts val="0"/>
              </a:spcAft>
              <a:buClr>
                <a:srgbClr val="6076B4"/>
              </a:buClr>
              <a:buSzPts val="1600"/>
              <a:buFont typeface="Corbel"/>
              <a:buChar char="•"/>
            </a:pPr>
            <a:r>
              <a:rPr lang="fi" sz="1408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Project coordinators</a:t>
            </a:r>
            <a:r>
              <a:rPr lang="fi" sz="1502">
                <a:latin typeface="Corbel"/>
                <a:ea typeface="Corbel"/>
                <a:cs typeface="Corbel"/>
                <a:sym typeface="Corbel"/>
              </a:rPr>
              <a:t> </a:t>
            </a:r>
            <a:endParaRPr sz="1502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>
              <a:spcBef>
                <a:spcPts val="563"/>
              </a:spcBef>
              <a:spcAft>
                <a:spcPts val="0"/>
              </a:spcAft>
            </a:pPr>
            <a:endParaRPr sz="1877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>
              <a:spcBef>
                <a:spcPts val="563"/>
              </a:spcBef>
              <a:spcAft>
                <a:spcPts val="563"/>
              </a:spcAft>
            </a:pPr>
            <a:endParaRPr sz="1877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989" y="747298"/>
            <a:ext cx="2989050" cy="62758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/>
          <p:nvPr/>
        </p:nvSpPr>
        <p:spPr>
          <a:xfrm rot="-2858090">
            <a:off x="1532599" y="1981244"/>
            <a:ext cx="272860" cy="103738"/>
          </a:xfrm>
          <a:prstGeom prst="corner">
            <a:avLst>
              <a:gd name="adj1" fmla="val 50000"/>
              <a:gd name="adj2" fmla="val 50000"/>
            </a:avLst>
          </a:prstGeom>
          <a:solidFill>
            <a:srgbClr val="6AA84F"/>
          </a:solidFill>
          <a:ln>
            <a:noFill/>
          </a:ln>
        </p:spPr>
        <p:txBody>
          <a:bodyPr spcFirstLastPara="1" wrap="square" lIns="85810" tIns="85810" rIns="85810" bIns="8581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64" name="Google Shape;164;p26"/>
          <p:cNvSpPr txBox="1"/>
          <p:nvPr/>
        </p:nvSpPr>
        <p:spPr>
          <a:xfrm>
            <a:off x="6398501" y="128797"/>
            <a:ext cx="2230630" cy="404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810" tIns="85810" rIns="85810" bIns="8581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i" sz="1408" u="sng">
                <a:solidFill>
                  <a:schemeClr val="hlink"/>
                </a:solidFill>
                <a:hlinkClick r:id="rId4"/>
              </a:rPr>
              <a:t>rdmkit.elixir-europe.org</a:t>
            </a:r>
            <a:r>
              <a:rPr lang="fi" sz="1502" u="sng">
                <a:solidFill>
                  <a:schemeClr val="hlink"/>
                </a:solidFill>
                <a:hlinkClick r:id="rId4"/>
              </a:rPr>
              <a:t> </a:t>
            </a:r>
            <a:endParaRPr sz="1502"/>
          </a:p>
        </p:txBody>
      </p:sp>
      <p:pic>
        <p:nvPicPr>
          <p:cNvPr id="165" name="Google Shape;16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8927" y="1914574"/>
            <a:ext cx="315621" cy="31562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6"/>
          <p:cNvSpPr/>
          <p:nvPr/>
        </p:nvSpPr>
        <p:spPr>
          <a:xfrm>
            <a:off x="2001370" y="3661189"/>
            <a:ext cx="411098" cy="4561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23669"/>
          </a:solidFill>
          <a:ln>
            <a:noFill/>
          </a:ln>
        </p:spPr>
        <p:txBody>
          <a:bodyPr spcFirstLastPara="1" wrap="square" lIns="64363" tIns="64363" rIns="64363" bIns="64363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67" name="Google Shape;167;p26"/>
          <p:cNvSpPr txBox="1"/>
          <p:nvPr/>
        </p:nvSpPr>
        <p:spPr>
          <a:xfrm>
            <a:off x="988689" y="4247451"/>
            <a:ext cx="2587666" cy="492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363" tIns="64363" rIns="64363" bIns="64363" anchor="t" anchorCtr="0">
            <a:spAutoFit/>
          </a:bodyPr>
          <a:lstStyle/>
          <a:p>
            <a:pPr>
              <a:spcBef>
                <a:spcPts val="282"/>
              </a:spcBef>
              <a:spcAft>
                <a:spcPts val="469"/>
              </a:spcAft>
            </a:pPr>
            <a:r>
              <a:rPr lang="fi" sz="1689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Make FAIR data by design</a:t>
            </a:r>
            <a:endParaRPr sz="1689" b="1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182" y="549891"/>
            <a:ext cx="1252571" cy="26299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7"/>
          <p:cNvSpPr txBox="1">
            <a:spLocks noGrp="1"/>
          </p:cNvSpPr>
          <p:nvPr>
            <p:ph type="title"/>
          </p:nvPr>
        </p:nvSpPr>
        <p:spPr>
          <a:xfrm>
            <a:off x="2072468" y="510330"/>
            <a:ext cx="5501676" cy="342113"/>
          </a:xfrm>
          <a:prstGeom prst="rect">
            <a:avLst/>
          </a:prstGeom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fi"/>
              <a:t>is linked to other resources</a:t>
            </a:r>
            <a:endParaRPr/>
          </a:p>
        </p:txBody>
      </p:sp>
      <p:pic>
        <p:nvPicPr>
          <p:cNvPr id="174" name="Google Shape;17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9114" y="3742843"/>
            <a:ext cx="1908814" cy="209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0146" y="1440932"/>
            <a:ext cx="1426741" cy="389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" name="Google Shape;176;p27"/>
          <p:cNvGrpSpPr/>
          <p:nvPr/>
        </p:nvGrpSpPr>
        <p:grpSpPr>
          <a:xfrm>
            <a:off x="1258772" y="2304556"/>
            <a:ext cx="1129478" cy="768794"/>
            <a:chOff x="1719225" y="3035650"/>
            <a:chExt cx="2466975" cy="1857375"/>
          </a:xfrm>
        </p:grpSpPr>
        <p:pic>
          <p:nvPicPr>
            <p:cNvPr id="177" name="Google Shape;177;p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19225" y="3035650"/>
              <a:ext cx="2466975" cy="1857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7"/>
            <p:cNvPicPr preferRelativeResize="0"/>
            <p:nvPr/>
          </p:nvPicPr>
          <p:blipFill rotWithShape="1">
            <a:blip r:embed="rId7">
              <a:alphaModFix/>
            </a:blip>
            <a:srcRect l="45840" t="86404"/>
            <a:stretch/>
          </p:blipFill>
          <p:spPr>
            <a:xfrm>
              <a:off x="2980250" y="4612825"/>
              <a:ext cx="1116150" cy="280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9" name="Google Shape;179;p27"/>
          <p:cNvSpPr txBox="1"/>
          <p:nvPr/>
        </p:nvSpPr>
        <p:spPr>
          <a:xfrm>
            <a:off x="3188650" y="1377848"/>
            <a:ext cx="4978793" cy="492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810" tIns="85810" rIns="85810" bIns="85810" anchor="t" anchorCtr="0">
            <a:spAutoFit/>
          </a:bodyPr>
          <a:lstStyle/>
          <a:p>
            <a:pPr>
              <a:spcBef>
                <a:spcPts val="282"/>
              </a:spcBef>
              <a:spcAft>
                <a:spcPts val="469"/>
              </a:spcAft>
            </a:pPr>
            <a:r>
              <a:rPr lang="fi" sz="1408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Data Stewardship Wizard for Data Management Planning</a:t>
            </a:r>
            <a:endParaRPr/>
          </a:p>
        </p:txBody>
      </p:sp>
      <p:sp>
        <p:nvSpPr>
          <p:cNvPr id="180" name="Google Shape;180;p27"/>
          <p:cNvSpPr txBox="1"/>
          <p:nvPr/>
        </p:nvSpPr>
        <p:spPr>
          <a:xfrm>
            <a:off x="3188650" y="3652837"/>
            <a:ext cx="4978793" cy="492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810" tIns="85810" rIns="85810" bIns="85810" anchor="t" anchorCtr="0">
            <a:spAutoFit/>
          </a:bodyPr>
          <a:lstStyle/>
          <a:p>
            <a:pPr>
              <a:spcBef>
                <a:spcPts val="282"/>
              </a:spcBef>
              <a:spcAft>
                <a:spcPts val="469"/>
              </a:spcAft>
            </a:pPr>
            <a:r>
              <a:rPr lang="fi" sz="1408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FAIR Cookbook for recipes helping to make and keep data FAIR</a:t>
            </a:r>
            <a:endParaRPr/>
          </a:p>
        </p:txBody>
      </p:sp>
      <p:sp>
        <p:nvSpPr>
          <p:cNvPr id="181" name="Google Shape;181;p27"/>
          <p:cNvSpPr txBox="1"/>
          <p:nvPr/>
        </p:nvSpPr>
        <p:spPr>
          <a:xfrm>
            <a:off x="3188650" y="2611858"/>
            <a:ext cx="4978793" cy="492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810" tIns="85810" rIns="85810" bIns="85810" anchor="t" anchorCtr="0">
            <a:spAutoFit/>
          </a:bodyPr>
          <a:lstStyle/>
          <a:p>
            <a:pPr>
              <a:spcBef>
                <a:spcPts val="282"/>
              </a:spcBef>
              <a:spcAft>
                <a:spcPts val="469"/>
              </a:spcAft>
            </a:pPr>
            <a:r>
              <a:rPr lang="fi" sz="1408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ELIXIR training registry TESS for events &amp; material 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/>
          <p:nvPr/>
        </p:nvSpPr>
        <p:spPr>
          <a:xfrm>
            <a:off x="3995425" y="3052346"/>
            <a:ext cx="1352400" cy="986354"/>
          </a:xfrm>
          <a:prstGeom prst="roundRect">
            <a:avLst>
              <a:gd name="adj" fmla="val 7812"/>
            </a:avLst>
          </a:prstGeom>
          <a:solidFill>
            <a:srgbClr val="F3F3F3">
              <a:alpha val="48040"/>
            </a:srgbClr>
          </a:solidFill>
          <a:ln w="28575" cap="flat" cmpd="sng">
            <a:solidFill>
              <a:srgbClr val="6076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363" tIns="64363" rIns="64363" bIns="64363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b="1"/>
          </a:p>
        </p:txBody>
      </p:sp>
      <p:pic>
        <p:nvPicPr>
          <p:cNvPr id="187" name="Google Shape;18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182" y="549891"/>
            <a:ext cx="1252571" cy="262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8"/>
          <p:cNvSpPr txBox="1">
            <a:spLocks noGrp="1"/>
          </p:cNvSpPr>
          <p:nvPr>
            <p:ph type="title"/>
          </p:nvPr>
        </p:nvSpPr>
        <p:spPr>
          <a:xfrm>
            <a:off x="2072468" y="510330"/>
            <a:ext cx="5501676" cy="342113"/>
          </a:xfrm>
          <a:prstGeom prst="rect">
            <a:avLst/>
          </a:prstGeom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fi"/>
              <a:t>how is it organised</a:t>
            </a:r>
            <a:endParaRPr/>
          </a:p>
        </p:txBody>
      </p:sp>
      <p:sp>
        <p:nvSpPr>
          <p:cNvPr id="189" name="Google Shape;189;p28"/>
          <p:cNvSpPr/>
          <p:nvPr/>
        </p:nvSpPr>
        <p:spPr>
          <a:xfrm>
            <a:off x="2360869" y="3052794"/>
            <a:ext cx="1352400" cy="986354"/>
          </a:xfrm>
          <a:prstGeom prst="roundRect">
            <a:avLst>
              <a:gd name="adj" fmla="val 7812"/>
            </a:avLst>
          </a:prstGeom>
          <a:noFill/>
          <a:ln w="28575" cap="flat" cmpd="sng">
            <a:solidFill>
              <a:srgbClr val="6076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363" tIns="64363" rIns="64363" bIns="64363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190" name="Google Shape;19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6513" y="3346353"/>
            <a:ext cx="641112" cy="68561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8"/>
          <p:cNvSpPr txBox="1"/>
          <p:nvPr/>
        </p:nvSpPr>
        <p:spPr>
          <a:xfrm>
            <a:off x="2292869" y="3035513"/>
            <a:ext cx="1488401" cy="47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363" tIns="64363" rIns="64363" bIns="64363" anchor="t" anchorCtr="0">
            <a:spAutoFit/>
          </a:bodyPr>
          <a:lstStyle/>
          <a:p>
            <a:pPr algn="ctr">
              <a:spcBef>
                <a:spcPts val="282"/>
              </a:spcBef>
              <a:spcAft>
                <a:spcPts val="469"/>
              </a:spcAft>
            </a:pPr>
            <a:r>
              <a:rPr lang="fi" sz="1596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Tool assembly</a:t>
            </a:r>
            <a:endParaRPr sz="1596" b="1"/>
          </a:p>
        </p:txBody>
      </p:sp>
      <p:sp>
        <p:nvSpPr>
          <p:cNvPr id="192" name="Google Shape;192;p28"/>
          <p:cNvSpPr/>
          <p:nvPr/>
        </p:nvSpPr>
        <p:spPr>
          <a:xfrm>
            <a:off x="748678" y="1651638"/>
            <a:ext cx="1352400" cy="986354"/>
          </a:xfrm>
          <a:prstGeom prst="roundRect">
            <a:avLst>
              <a:gd name="adj" fmla="val 7812"/>
            </a:avLst>
          </a:prstGeom>
          <a:noFill/>
          <a:ln w="28575" cap="flat" cmpd="sng">
            <a:solidFill>
              <a:srgbClr val="6076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363" tIns="64363" rIns="64363" bIns="64363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193" name="Google Shape;19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4324" y="1994330"/>
            <a:ext cx="641109" cy="63208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8"/>
          <p:cNvSpPr txBox="1"/>
          <p:nvPr/>
        </p:nvSpPr>
        <p:spPr>
          <a:xfrm>
            <a:off x="728193" y="1648752"/>
            <a:ext cx="1393510" cy="47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363" tIns="64363" rIns="64363" bIns="64363" anchor="t" anchorCtr="0">
            <a:spAutoFit/>
          </a:bodyPr>
          <a:lstStyle/>
          <a:p>
            <a:pPr algn="ctr">
              <a:spcBef>
                <a:spcPts val="282"/>
              </a:spcBef>
              <a:spcAft>
                <a:spcPts val="469"/>
              </a:spcAft>
            </a:pPr>
            <a:r>
              <a:rPr lang="fi" sz="1596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Data life cycle</a:t>
            </a:r>
            <a:endParaRPr sz="1596" b="1"/>
          </a:p>
        </p:txBody>
      </p:sp>
      <p:sp>
        <p:nvSpPr>
          <p:cNvPr id="195" name="Google Shape;195;p28"/>
          <p:cNvSpPr/>
          <p:nvPr/>
        </p:nvSpPr>
        <p:spPr>
          <a:xfrm>
            <a:off x="2360867" y="1658836"/>
            <a:ext cx="1352400" cy="986354"/>
          </a:xfrm>
          <a:prstGeom prst="roundRect">
            <a:avLst>
              <a:gd name="adj" fmla="val 7812"/>
            </a:avLst>
          </a:prstGeom>
          <a:noFill/>
          <a:ln w="28575" cap="flat" cmpd="sng">
            <a:solidFill>
              <a:srgbClr val="6076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363" tIns="64363" rIns="64363" bIns="64363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196" name="Google Shape;19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70443" y="2047319"/>
            <a:ext cx="533249" cy="51546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8"/>
          <p:cNvSpPr txBox="1"/>
          <p:nvPr/>
        </p:nvSpPr>
        <p:spPr>
          <a:xfrm>
            <a:off x="2340383" y="1641554"/>
            <a:ext cx="1393510" cy="47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363" tIns="64363" rIns="64363" bIns="64363" anchor="t" anchorCtr="0">
            <a:spAutoFit/>
          </a:bodyPr>
          <a:lstStyle/>
          <a:p>
            <a:pPr algn="ctr">
              <a:spcBef>
                <a:spcPts val="282"/>
              </a:spcBef>
              <a:spcAft>
                <a:spcPts val="469"/>
              </a:spcAft>
            </a:pPr>
            <a:r>
              <a:rPr lang="fi" sz="1596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Your tasks</a:t>
            </a:r>
            <a:endParaRPr sz="1596" b="1"/>
          </a:p>
        </p:txBody>
      </p:sp>
      <p:sp>
        <p:nvSpPr>
          <p:cNvPr id="198" name="Google Shape;198;p28"/>
          <p:cNvSpPr/>
          <p:nvPr/>
        </p:nvSpPr>
        <p:spPr>
          <a:xfrm>
            <a:off x="748679" y="3044496"/>
            <a:ext cx="1352400" cy="986354"/>
          </a:xfrm>
          <a:prstGeom prst="roundRect">
            <a:avLst>
              <a:gd name="adj" fmla="val 7812"/>
            </a:avLst>
          </a:prstGeom>
          <a:noFill/>
          <a:ln w="28575" cap="flat" cmpd="sng">
            <a:solidFill>
              <a:srgbClr val="6076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363" tIns="64363" rIns="64363" bIns="64363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199" name="Google Shape;199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4325" y="3503673"/>
            <a:ext cx="641109" cy="47281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8"/>
          <p:cNvSpPr txBox="1"/>
          <p:nvPr/>
        </p:nvSpPr>
        <p:spPr>
          <a:xfrm>
            <a:off x="728195" y="3013207"/>
            <a:ext cx="1393510" cy="47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363" tIns="64363" rIns="64363" bIns="64363" anchor="t" anchorCtr="0">
            <a:spAutoFit/>
          </a:bodyPr>
          <a:lstStyle/>
          <a:p>
            <a:pPr algn="ctr">
              <a:spcBef>
                <a:spcPts val="282"/>
              </a:spcBef>
              <a:spcAft>
                <a:spcPts val="469"/>
              </a:spcAft>
            </a:pPr>
            <a:r>
              <a:rPr lang="fi" sz="1596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Your role</a:t>
            </a:r>
            <a:endParaRPr sz="1596" b="1"/>
          </a:p>
        </p:txBody>
      </p:sp>
      <p:sp>
        <p:nvSpPr>
          <p:cNvPr id="201" name="Google Shape;201;p28"/>
          <p:cNvSpPr/>
          <p:nvPr/>
        </p:nvSpPr>
        <p:spPr>
          <a:xfrm>
            <a:off x="6561950" y="2909983"/>
            <a:ext cx="1352400" cy="986213"/>
          </a:xfrm>
          <a:prstGeom prst="roundRect">
            <a:avLst>
              <a:gd name="adj" fmla="val 7812"/>
            </a:avLst>
          </a:prstGeom>
          <a:noFill/>
          <a:ln w="28575" cap="flat" cmpd="sng">
            <a:solidFill>
              <a:srgbClr val="6076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363" tIns="64363" rIns="64363" bIns="64363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202" name="Google Shape;202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39901" y="3431793"/>
            <a:ext cx="596499" cy="45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8"/>
          <p:cNvSpPr txBox="1"/>
          <p:nvPr/>
        </p:nvSpPr>
        <p:spPr>
          <a:xfrm>
            <a:off x="6561950" y="2861641"/>
            <a:ext cx="1352400" cy="621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363" tIns="64363" rIns="64363" bIns="6436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i" sz="1596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All training </a:t>
            </a:r>
            <a:endParaRPr sz="1596" b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i" sz="1596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resources</a:t>
            </a:r>
            <a:endParaRPr sz="1596" b="1"/>
          </a:p>
        </p:txBody>
      </p:sp>
      <p:pic>
        <p:nvPicPr>
          <p:cNvPr id="204" name="Google Shape;204;p28"/>
          <p:cNvPicPr preferRelativeResize="0"/>
          <p:nvPr/>
        </p:nvPicPr>
        <p:blipFill rotWithShape="1">
          <a:blip r:embed="rId9">
            <a:alphaModFix/>
          </a:blip>
          <a:srcRect b="22773"/>
          <a:stretch/>
        </p:blipFill>
        <p:spPr>
          <a:xfrm>
            <a:off x="4451760" y="3555149"/>
            <a:ext cx="439730" cy="45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8"/>
          <p:cNvSpPr txBox="1"/>
          <p:nvPr/>
        </p:nvSpPr>
        <p:spPr>
          <a:xfrm>
            <a:off x="3995425" y="2967416"/>
            <a:ext cx="1352400" cy="621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363" tIns="64363" rIns="64363" bIns="6436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i" sz="1596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National resources</a:t>
            </a:r>
            <a:endParaRPr sz="1596" b="1"/>
          </a:p>
        </p:txBody>
      </p:sp>
      <p:pic>
        <p:nvPicPr>
          <p:cNvPr id="206" name="Google Shape;206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18285" y="2181410"/>
            <a:ext cx="439730" cy="49792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8"/>
          <p:cNvSpPr/>
          <p:nvPr/>
        </p:nvSpPr>
        <p:spPr>
          <a:xfrm>
            <a:off x="6561950" y="1659601"/>
            <a:ext cx="1352400" cy="986213"/>
          </a:xfrm>
          <a:prstGeom prst="roundRect">
            <a:avLst>
              <a:gd name="adj" fmla="val 7812"/>
            </a:avLst>
          </a:prstGeom>
          <a:noFill/>
          <a:ln w="28575" cap="flat" cmpd="sng">
            <a:solidFill>
              <a:srgbClr val="6076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363" tIns="64363" rIns="64363" bIns="64363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08" name="Google Shape;208;p28"/>
          <p:cNvSpPr txBox="1"/>
          <p:nvPr/>
        </p:nvSpPr>
        <p:spPr>
          <a:xfrm>
            <a:off x="6561950" y="1607264"/>
            <a:ext cx="1352400" cy="621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363" tIns="64363" rIns="64363" bIns="6436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i" sz="1596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All tools and </a:t>
            </a:r>
            <a:endParaRPr sz="1596" b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i" sz="1596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resources</a:t>
            </a:r>
            <a:endParaRPr sz="1596" b="1"/>
          </a:p>
        </p:txBody>
      </p:sp>
      <p:pic>
        <p:nvPicPr>
          <p:cNvPr id="209" name="Google Shape;209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158846">
            <a:off x="4346817" y="1937354"/>
            <a:ext cx="612439" cy="71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8"/>
          <p:cNvSpPr/>
          <p:nvPr/>
        </p:nvSpPr>
        <p:spPr>
          <a:xfrm>
            <a:off x="4013417" y="1655236"/>
            <a:ext cx="1352400" cy="986354"/>
          </a:xfrm>
          <a:prstGeom prst="roundRect">
            <a:avLst>
              <a:gd name="adj" fmla="val 7812"/>
            </a:avLst>
          </a:prstGeom>
          <a:noFill/>
          <a:ln w="28575" cap="flat" cmpd="sng">
            <a:solidFill>
              <a:srgbClr val="6076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363" tIns="64363" rIns="64363" bIns="64363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b="1"/>
          </a:p>
        </p:txBody>
      </p:sp>
      <p:sp>
        <p:nvSpPr>
          <p:cNvPr id="211" name="Google Shape;211;p28"/>
          <p:cNvSpPr txBox="1"/>
          <p:nvPr/>
        </p:nvSpPr>
        <p:spPr>
          <a:xfrm>
            <a:off x="3956351" y="1607264"/>
            <a:ext cx="1393510" cy="47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363" tIns="64363" rIns="64363" bIns="64363" anchor="t" anchorCtr="0">
            <a:spAutoFit/>
          </a:bodyPr>
          <a:lstStyle/>
          <a:p>
            <a:pPr algn="ctr">
              <a:spcBef>
                <a:spcPts val="282"/>
              </a:spcBef>
              <a:spcAft>
                <a:spcPts val="469"/>
              </a:spcAft>
            </a:pPr>
            <a:r>
              <a:rPr lang="fi" sz="1596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Your domain</a:t>
            </a:r>
            <a:endParaRPr sz="1596" b="1"/>
          </a:p>
        </p:txBody>
      </p:sp>
      <p:cxnSp>
        <p:nvCxnSpPr>
          <p:cNvPr id="212" name="Google Shape;212;p28"/>
          <p:cNvCxnSpPr>
            <a:stCxn id="192" idx="3"/>
            <a:endCxn id="195" idx="1"/>
          </p:cNvCxnSpPr>
          <p:nvPr/>
        </p:nvCxnSpPr>
        <p:spPr>
          <a:xfrm>
            <a:off x="2101078" y="2144815"/>
            <a:ext cx="259893" cy="7321"/>
          </a:xfrm>
          <a:prstGeom prst="straightConnector1">
            <a:avLst/>
          </a:prstGeom>
          <a:noFill/>
          <a:ln w="19050" cap="flat" cmpd="sng">
            <a:solidFill>
              <a:srgbClr val="C2366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3" name="Google Shape;213;p28"/>
          <p:cNvCxnSpPr/>
          <p:nvPr/>
        </p:nvCxnSpPr>
        <p:spPr>
          <a:xfrm flipH="1">
            <a:off x="2074931" y="2667586"/>
            <a:ext cx="355065" cy="418419"/>
          </a:xfrm>
          <a:prstGeom prst="straightConnector1">
            <a:avLst/>
          </a:prstGeom>
          <a:noFill/>
          <a:ln w="19050" cap="flat" cmpd="sng">
            <a:solidFill>
              <a:srgbClr val="C23669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14" name="Google Shape;214;p28"/>
          <p:cNvCxnSpPr>
            <a:stCxn id="195" idx="2"/>
            <a:endCxn id="191" idx="0"/>
          </p:cNvCxnSpPr>
          <p:nvPr/>
        </p:nvCxnSpPr>
        <p:spPr>
          <a:xfrm>
            <a:off x="3037067" y="2645190"/>
            <a:ext cx="3" cy="390323"/>
          </a:xfrm>
          <a:prstGeom prst="straightConnector1">
            <a:avLst/>
          </a:prstGeom>
          <a:noFill/>
          <a:ln w="19050" cap="flat" cmpd="sng">
            <a:solidFill>
              <a:srgbClr val="C23669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215" name="Google Shape;215;p28"/>
          <p:cNvCxnSpPr>
            <a:stCxn id="210" idx="1"/>
          </p:cNvCxnSpPr>
          <p:nvPr/>
        </p:nvCxnSpPr>
        <p:spPr>
          <a:xfrm flipH="1">
            <a:off x="3732406" y="2148413"/>
            <a:ext cx="281011" cy="1689"/>
          </a:xfrm>
          <a:prstGeom prst="straightConnector1">
            <a:avLst/>
          </a:prstGeom>
          <a:noFill/>
          <a:ln w="19050" cap="flat" cmpd="sng">
            <a:solidFill>
              <a:srgbClr val="C2366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6" name="Google Shape;216;p28"/>
          <p:cNvCxnSpPr/>
          <p:nvPr/>
        </p:nvCxnSpPr>
        <p:spPr>
          <a:xfrm flipH="1">
            <a:off x="3671948" y="2635335"/>
            <a:ext cx="371678" cy="409972"/>
          </a:xfrm>
          <a:prstGeom prst="straightConnector1">
            <a:avLst/>
          </a:prstGeom>
          <a:noFill/>
          <a:ln w="19050" cap="flat" cmpd="sng">
            <a:solidFill>
              <a:srgbClr val="C23669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217" name="Google Shape;217;p28"/>
          <p:cNvCxnSpPr/>
          <p:nvPr/>
        </p:nvCxnSpPr>
        <p:spPr>
          <a:xfrm rot="10800000" flipH="1">
            <a:off x="3733754" y="3484307"/>
            <a:ext cx="248067" cy="3660"/>
          </a:xfrm>
          <a:prstGeom prst="straightConnector1">
            <a:avLst/>
          </a:prstGeom>
          <a:noFill/>
          <a:ln w="19050" cap="flat" cmpd="sng">
            <a:solidFill>
              <a:srgbClr val="C23669"/>
            </a:solidFill>
            <a:prstDash val="dot"/>
            <a:round/>
            <a:headEnd type="triangle" w="med" len="med"/>
            <a:tailEnd type="triangle" w="med" len="med"/>
          </a:ln>
        </p:spPr>
      </p:cxnSp>
      <p:sp>
        <p:nvSpPr>
          <p:cNvPr id="218" name="Google Shape;218;p28"/>
          <p:cNvSpPr txBox="1"/>
          <p:nvPr/>
        </p:nvSpPr>
        <p:spPr>
          <a:xfrm>
            <a:off x="4017792" y="4011739"/>
            <a:ext cx="2111806" cy="37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363" tIns="64363" rIns="64363" bIns="64363" anchor="t" anchorCtr="0">
            <a:spAutoFit/>
          </a:bodyPr>
          <a:lstStyle/>
          <a:p>
            <a:pPr>
              <a:spcBef>
                <a:spcPts val="282"/>
              </a:spcBef>
              <a:spcAft>
                <a:spcPts val="0"/>
              </a:spcAft>
            </a:pPr>
            <a:r>
              <a:rPr lang="fi" sz="1314" i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(Work in progress)</a:t>
            </a:r>
            <a:endParaRPr sz="1314" i="1"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219" name="Google Shape;219;p28"/>
          <p:cNvCxnSpPr/>
          <p:nvPr/>
        </p:nvCxnSpPr>
        <p:spPr>
          <a:xfrm>
            <a:off x="752307" y="1521991"/>
            <a:ext cx="4551363" cy="8166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0" name="Google Shape;220;p28"/>
          <p:cNvSpPr txBox="1"/>
          <p:nvPr/>
        </p:nvSpPr>
        <p:spPr>
          <a:xfrm>
            <a:off x="2561597" y="1158936"/>
            <a:ext cx="950876" cy="38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363" tIns="64363" rIns="64363" bIns="6436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i" sz="1689" b="1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rPr>
              <a:t>Sections</a:t>
            </a:r>
            <a:endParaRPr sz="1689" b="1"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221" name="Google Shape;221;p28"/>
          <p:cNvCxnSpPr/>
          <p:nvPr/>
        </p:nvCxnSpPr>
        <p:spPr>
          <a:xfrm>
            <a:off x="6425127" y="1528501"/>
            <a:ext cx="1690571" cy="8166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2" name="Google Shape;222;p28"/>
          <p:cNvSpPr txBox="1"/>
          <p:nvPr/>
        </p:nvSpPr>
        <p:spPr>
          <a:xfrm>
            <a:off x="6794904" y="1152284"/>
            <a:ext cx="950876" cy="38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363" tIns="64363" rIns="64363" bIns="6436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i" sz="1689" b="1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rPr>
              <a:t>Tables</a:t>
            </a:r>
            <a:endParaRPr sz="1689" b="1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182" y="549891"/>
            <a:ext cx="1252571" cy="26299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9"/>
          <p:cNvSpPr txBox="1">
            <a:spLocks noGrp="1"/>
          </p:cNvSpPr>
          <p:nvPr>
            <p:ph type="title"/>
          </p:nvPr>
        </p:nvSpPr>
        <p:spPr>
          <a:xfrm>
            <a:off x="2072467" y="510330"/>
            <a:ext cx="6697239" cy="342113"/>
          </a:xfrm>
          <a:prstGeom prst="rect">
            <a:avLst/>
          </a:prstGeom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fi"/>
              <a:t>Your role: Data steward policy/ research/ infrastructure</a:t>
            </a:r>
            <a:endParaRPr/>
          </a:p>
        </p:txBody>
      </p:sp>
      <p:pic>
        <p:nvPicPr>
          <p:cNvPr id="229" name="Google Shape;229;p29"/>
          <p:cNvPicPr preferRelativeResize="0"/>
          <p:nvPr/>
        </p:nvPicPr>
        <p:blipFill rotWithShape="1">
          <a:blip r:embed="rId4">
            <a:alphaModFix/>
          </a:blip>
          <a:srcRect r="74720"/>
          <a:stretch/>
        </p:blipFill>
        <p:spPr>
          <a:xfrm>
            <a:off x="527048" y="984806"/>
            <a:ext cx="2263410" cy="344217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9"/>
          <p:cNvSpPr txBox="1"/>
          <p:nvPr/>
        </p:nvSpPr>
        <p:spPr>
          <a:xfrm>
            <a:off x="3318432" y="1226044"/>
            <a:ext cx="4899107" cy="823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810" tIns="85810" rIns="85810" bIns="8581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i" sz="1408">
                <a:solidFill>
                  <a:srgbClr val="2A2E3D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Institutes across Europe have started hiring professional data stewards. Your role pages summarize focus areas and link to relevant training and resources.</a:t>
            </a:r>
            <a:endParaRPr sz="1596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1" name="Google Shape;231;p29"/>
          <p:cNvSpPr txBox="1"/>
          <p:nvPr/>
        </p:nvSpPr>
        <p:spPr>
          <a:xfrm>
            <a:off x="3318421" y="2345501"/>
            <a:ext cx="4899107" cy="1564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29128" indent="-309926">
              <a:spcBef>
                <a:spcPts val="338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rbel"/>
              <a:buChar char="●"/>
            </a:pPr>
            <a:r>
              <a:rPr lang="fi" sz="1502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Description:</a:t>
            </a:r>
            <a:r>
              <a:rPr lang="fi" sz="1502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 short job description and focus areas</a:t>
            </a:r>
            <a:endParaRPr sz="1502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29128" indent="-30992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rbel"/>
              <a:buChar char="●"/>
            </a:pPr>
            <a:r>
              <a:rPr lang="fi" sz="1502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Focus:</a:t>
            </a:r>
            <a:r>
              <a:rPr lang="fi" sz="1502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Focus areas at work</a:t>
            </a:r>
            <a:endParaRPr sz="1502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29128" indent="-30992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rbel"/>
              <a:buChar char="●"/>
            </a:pPr>
            <a:r>
              <a:rPr lang="fi" sz="1502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Learning path:</a:t>
            </a:r>
            <a:r>
              <a:rPr lang="fi" sz="1502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Competence areas</a:t>
            </a:r>
            <a:endParaRPr sz="1502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29128" indent="-30992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rbel"/>
              <a:buChar char="●"/>
            </a:pPr>
            <a:r>
              <a:rPr lang="fi" sz="1502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More information:</a:t>
            </a:r>
            <a:r>
              <a:rPr lang="fi" sz="1502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Linked pages &amp; </a:t>
            </a:r>
            <a:r>
              <a:rPr lang="fi" sz="1502" b="1">
                <a:solidFill>
                  <a:srgbClr val="CC4125"/>
                </a:solidFill>
                <a:latin typeface="Corbel"/>
                <a:ea typeface="Corbel"/>
                <a:cs typeface="Corbel"/>
                <a:sym typeface="Corbel"/>
              </a:rPr>
              <a:t>Training resources</a:t>
            </a:r>
            <a:endParaRPr sz="1502" b="1">
              <a:solidFill>
                <a:srgbClr val="CC4125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29128" indent="-30992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rbel"/>
              <a:buChar char="●"/>
            </a:pPr>
            <a:r>
              <a:rPr lang="fi" sz="1502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Relevant tools and resources</a:t>
            </a:r>
            <a:endParaRPr sz="1502" b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2" name="Google Shape;232;p29"/>
          <p:cNvSpPr txBox="1"/>
          <p:nvPr/>
        </p:nvSpPr>
        <p:spPr>
          <a:xfrm>
            <a:off x="3402029" y="4205778"/>
            <a:ext cx="4210096" cy="361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363" tIns="64363" rIns="64363" bIns="6436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i" sz="751">
                <a:latin typeface="Corbel"/>
                <a:ea typeface="Corbel"/>
                <a:cs typeface="Corbel"/>
                <a:sym typeface="Corbel"/>
              </a:rPr>
              <a:t>Professionalising the data steward roles in the Netherlands. FAIR data stewardship capacity building &amp; the role of communities </a:t>
            </a:r>
            <a:r>
              <a:rPr lang="fi" sz="751" u="sng">
                <a:solidFill>
                  <a:schemeClr val="hlink"/>
                </a:solidFill>
                <a:hlinkClick r:id="rId5"/>
              </a:rPr>
              <a:t>10.5281/zenodo.5091299</a:t>
            </a:r>
            <a:endParaRPr sz="751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807" y="1752833"/>
            <a:ext cx="7115331" cy="309912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0"/>
          <p:cNvSpPr txBox="1">
            <a:spLocks noGrp="1"/>
          </p:cNvSpPr>
          <p:nvPr>
            <p:ph type="title" idx="4294967295"/>
          </p:nvPr>
        </p:nvSpPr>
        <p:spPr>
          <a:xfrm>
            <a:off x="928808" y="521123"/>
            <a:ext cx="5501676" cy="342113"/>
          </a:xfrm>
          <a:prstGeom prst="rect">
            <a:avLst/>
          </a:prstGeom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i"/>
              <a:t>Thank you! </a:t>
            </a:r>
            <a:endParaRPr/>
          </a:p>
        </p:txBody>
      </p:sp>
      <p:sp>
        <p:nvSpPr>
          <p:cNvPr id="239" name="Google Shape;239;p30"/>
          <p:cNvSpPr txBox="1">
            <a:spLocks noGrp="1"/>
          </p:cNvSpPr>
          <p:nvPr>
            <p:ph type="title" idx="4294967295"/>
          </p:nvPr>
        </p:nvSpPr>
        <p:spPr>
          <a:xfrm>
            <a:off x="928807" y="1135644"/>
            <a:ext cx="7743569" cy="342113"/>
          </a:xfrm>
          <a:prstGeom prst="rect">
            <a:avLst/>
          </a:prstGeom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i" sz="1502" dirty="0"/>
              <a:t>Everyone are welcome to contribute to RDMkit! Check “Contribute” page from the upper panel.</a:t>
            </a:r>
            <a:endParaRPr sz="1502" dirty="0"/>
          </a:p>
        </p:txBody>
      </p:sp>
      <p:sp>
        <p:nvSpPr>
          <p:cNvPr id="240" name="Google Shape;240;p30"/>
          <p:cNvSpPr txBox="1"/>
          <p:nvPr/>
        </p:nvSpPr>
        <p:spPr>
          <a:xfrm rot="-5400000">
            <a:off x="7063179" y="3024294"/>
            <a:ext cx="3121249" cy="30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810" tIns="85810" rIns="85810" bIns="8581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i" sz="845" u="sng">
                <a:solidFill>
                  <a:schemeClr val="hlink"/>
                </a:solidFill>
                <a:hlinkClick r:id="rId4"/>
              </a:rPr>
              <a:t>https://rdmkit.elixir-europe.org/how_to_contribute.html</a:t>
            </a:r>
            <a:r>
              <a:rPr lang="fi" sz="845"/>
              <a:t> </a:t>
            </a:r>
            <a:endParaRPr sz="845"/>
          </a:p>
        </p:txBody>
      </p:sp>
      <p:sp>
        <p:nvSpPr>
          <p:cNvPr id="241" name="Google Shape;241;p30"/>
          <p:cNvSpPr/>
          <p:nvPr/>
        </p:nvSpPr>
        <p:spPr>
          <a:xfrm>
            <a:off x="4842499" y="1615297"/>
            <a:ext cx="756026" cy="658883"/>
          </a:xfrm>
          <a:prstGeom prst="ellipse">
            <a:avLst/>
          </a:prstGeom>
          <a:noFill/>
          <a:ln w="38100" cap="flat" cmpd="sng">
            <a:solidFill>
              <a:srgbClr val="C2366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85810" tIns="85810" rIns="85810" bIns="8581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3458-2D97-4578-A468-953B05363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ea typeface="ＭＳ Ｐゴシック"/>
              </a:rPr>
              <a:t>CSC:n</a:t>
            </a:r>
            <a:r>
              <a:rPr lang="en-GB">
                <a:ea typeface="ＭＳ Ｐゴシック"/>
              </a:rPr>
              <a:t> </a:t>
            </a:r>
            <a:r>
              <a:rPr lang="en-GB" err="1">
                <a:ea typeface="ＭＳ Ｐゴシック"/>
              </a:rPr>
              <a:t>tutkimusdatanhallinnan</a:t>
            </a:r>
            <a:r>
              <a:rPr lang="en-GB">
                <a:ea typeface="ＭＳ Ｐゴシック"/>
              </a:rPr>
              <a:t> </a:t>
            </a:r>
            <a:r>
              <a:rPr lang="en-GB" err="1">
                <a:ea typeface="ＭＳ Ｐゴシック"/>
              </a:rPr>
              <a:t>osaamiskeskus</a:t>
            </a:r>
            <a:endParaRPr lang="en-GB">
              <a:ea typeface="ＭＳ Ｐゴシック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8CC70-17C6-40A7-952A-08E8764BC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E2D6B3-369C-455B-8177-5D8091AFD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93" y="1224898"/>
            <a:ext cx="6755651" cy="268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74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63374-EFCD-4710-B425-E9EB1412E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Uudet</a:t>
            </a:r>
            <a:r>
              <a:rPr lang="en-GB"/>
              <a:t> </a:t>
            </a:r>
            <a:r>
              <a:rPr lang="en-GB" err="1"/>
              <a:t>verkkosivut</a:t>
            </a:r>
            <a:r>
              <a:rPr lang="en-GB"/>
              <a:t>: </a:t>
            </a:r>
            <a:r>
              <a:rPr lang="en-GB" sz="1600">
                <a:hlinkClick r:id="rId2"/>
              </a:rPr>
              <a:t>https://www.csc.fi/tutkimusdatanhallinnan-osaamiskeskus</a:t>
            </a:r>
            <a:r>
              <a:rPr lang="en-GB" sz="1600"/>
              <a:t>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82806-1833-482A-A327-8F74CF2A8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A7EA2-FB82-4D7F-8D06-4EFCE4A71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84" y="979488"/>
            <a:ext cx="7018386" cy="408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23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3458-2D97-4578-A468-953B05363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381" y="337768"/>
            <a:ext cx="6195237" cy="803275"/>
          </a:xfrm>
        </p:spPr>
        <p:txBody>
          <a:bodyPr/>
          <a:lstStyle/>
          <a:p>
            <a:pPr algn="ctr"/>
            <a:r>
              <a:rPr lang="en-GB" err="1">
                <a:ea typeface="ＭＳ Ｐゴシック"/>
              </a:rPr>
              <a:t>Osaamiskeskuksen</a:t>
            </a:r>
            <a:r>
              <a:rPr lang="en-GB">
                <a:ea typeface="ＭＳ Ｐゴシック"/>
              </a:rPr>
              <a:t> </a:t>
            </a:r>
            <a:r>
              <a:rPr lang="en-GB" err="1">
                <a:ea typeface="ＭＳ Ｐゴシック"/>
              </a:rPr>
              <a:t>kolme</a:t>
            </a:r>
            <a:r>
              <a:rPr lang="en-GB">
                <a:ea typeface="ＭＳ Ｐゴシック"/>
              </a:rPr>
              <a:t> </a:t>
            </a:r>
            <a:r>
              <a:rPr lang="en-GB" err="1">
                <a:ea typeface="ＭＳ Ｐゴシック"/>
              </a:rPr>
              <a:t>tärkeintä</a:t>
            </a:r>
            <a:r>
              <a:rPr lang="en-GB">
                <a:ea typeface="ＭＳ Ｐゴシック"/>
              </a:rPr>
              <a:t> </a:t>
            </a:r>
            <a:r>
              <a:rPr lang="en-GB" err="1">
                <a:ea typeface="ＭＳ Ｐゴシック"/>
              </a:rPr>
              <a:t>painopistettä</a:t>
            </a:r>
            <a:r>
              <a:rPr lang="en-GB">
                <a:ea typeface="ＭＳ Ｐゴシック"/>
              </a:rPr>
              <a:t>, </a:t>
            </a:r>
            <a:r>
              <a:rPr lang="en-GB" err="1">
                <a:ea typeface="ＭＳ Ｐゴシック"/>
              </a:rPr>
              <a:t>joita</a:t>
            </a:r>
            <a:r>
              <a:rPr lang="en-GB">
                <a:ea typeface="ＭＳ Ｐゴシック"/>
              </a:rPr>
              <a:t> </a:t>
            </a:r>
            <a:r>
              <a:rPr lang="en-GB" err="1">
                <a:ea typeface="ＭＳ Ｐゴシック"/>
              </a:rPr>
              <a:t>tarjoamme</a:t>
            </a:r>
            <a:r>
              <a:rPr lang="en-GB">
                <a:ea typeface="ＭＳ Ｐゴシック"/>
              </a:rPr>
              <a:t> </a:t>
            </a:r>
            <a:r>
              <a:rPr lang="en-GB" err="1">
                <a:ea typeface="ＭＳ Ｐゴシック"/>
              </a:rPr>
              <a:t>organisaatioiden</a:t>
            </a:r>
            <a:r>
              <a:rPr lang="en-GB">
                <a:ea typeface="ＭＳ Ｐゴシック"/>
              </a:rPr>
              <a:t> </a:t>
            </a:r>
            <a:r>
              <a:rPr lang="en-GB" err="1">
                <a:ea typeface="ＭＳ Ｐゴシック"/>
              </a:rPr>
              <a:t>datatuille</a:t>
            </a:r>
            <a:r>
              <a:rPr lang="en-GB">
                <a:ea typeface="ＭＳ Ｐゴシック"/>
              </a:rPr>
              <a:t> </a:t>
            </a:r>
            <a:r>
              <a:rPr lang="en-GB" err="1">
                <a:ea typeface="ＭＳ Ｐゴシック"/>
              </a:rPr>
              <a:t>datatukiverkoston</a:t>
            </a:r>
            <a:r>
              <a:rPr lang="en-GB">
                <a:ea typeface="ＭＳ Ｐゴシック"/>
              </a:rPr>
              <a:t> </a:t>
            </a:r>
            <a:r>
              <a:rPr lang="en-GB" err="1">
                <a:ea typeface="ＭＳ Ｐゴシック"/>
              </a:rPr>
              <a:t>kautta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43D1D-EEC9-41BC-9B46-9722D2585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8192" y="2772377"/>
            <a:ext cx="877224" cy="562505"/>
          </a:xfrm>
        </p:spPr>
        <p:txBody>
          <a:bodyPr/>
          <a:lstStyle/>
          <a:p>
            <a:pPr marL="0" indent="0">
              <a:buNone/>
            </a:pPr>
            <a:r>
              <a:rPr lang="en-GB" sz="2400" b="1" err="1">
                <a:solidFill>
                  <a:srgbClr val="00BAA6"/>
                </a:solidFill>
                <a:ea typeface="ＭＳ Ｐゴシック"/>
              </a:rPr>
              <a:t>Tuki</a:t>
            </a:r>
            <a:endParaRPr lang="fi-FI" sz="1200">
              <a:solidFill>
                <a:srgbClr val="00BAA6"/>
              </a:solidFill>
            </a:endParaRPr>
          </a:p>
          <a:p>
            <a:pPr marL="0" indent="0">
              <a:buNone/>
            </a:pPr>
            <a:endParaRPr lang="en-GB" sz="2400" b="1">
              <a:solidFill>
                <a:srgbClr val="00BAA6"/>
              </a:solidFill>
            </a:endParaRPr>
          </a:p>
        </p:txBody>
      </p:sp>
      <p:pic>
        <p:nvPicPr>
          <p:cNvPr id="5" name="Kuva 7">
            <a:extLst>
              <a:ext uri="{FF2B5EF4-FFF2-40B4-BE49-F238E27FC236}">
                <a16:creationId xmlns:a16="http://schemas.microsoft.com/office/drawing/2014/main" id="{2EA59E97-977C-4BDA-A4C5-30B83948C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20" y="1502088"/>
            <a:ext cx="1218969" cy="1219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6063EEE-8EF5-42C8-BEB0-70647713D248}"/>
              </a:ext>
            </a:extLst>
          </p:cNvPr>
          <p:cNvGrpSpPr/>
          <p:nvPr/>
        </p:nvGrpSpPr>
        <p:grpSpPr>
          <a:xfrm>
            <a:off x="6701463" y="1608480"/>
            <a:ext cx="1517835" cy="1692964"/>
            <a:chOff x="6111439" y="2084558"/>
            <a:chExt cx="1517835" cy="1692964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AF6D7B5D-9609-4D72-9D4B-09CD4323BCE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111439" y="3215017"/>
              <a:ext cx="1517835" cy="562505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7033" tIns="33516" rIns="67033" bIns="33516" numCol="1" anchor="t" anchorCtr="0" compatLnSpc="1">
              <a:prstTxWarp prst="textNoShape">
                <a:avLst/>
              </a:prstTxWarp>
            </a:bodyPr>
            <a:lstStyle>
              <a:lvl1pPr marL="142875" indent="-142875" algn="l" defTabSz="334963" rtl="0" eaLnBrk="1" fontAlgn="base" hangingPunct="1">
                <a:lnSpc>
                  <a:spcPct val="110000"/>
                </a:lnSpc>
                <a:spcBef>
                  <a:spcPts val="875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rgbClr val="464F55"/>
                  </a:solidFill>
                  <a:latin typeface="Corbel"/>
                  <a:ea typeface="ＭＳ Ｐゴシック" charset="0"/>
                  <a:cs typeface="Corbel"/>
                </a:defRPr>
              </a:lvl1pPr>
              <a:lvl2pPr marL="385316" marR="0" indent="-129317" algn="l" defTabSz="335173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Courier New"/>
                <a:buChar char="o"/>
                <a:tabLst/>
                <a:defRPr sz="1500" kern="1200">
                  <a:solidFill>
                    <a:srgbClr val="464F55"/>
                  </a:solidFill>
                  <a:latin typeface="Corbel"/>
                  <a:ea typeface="ＭＳ Ｐゴシック" charset="0"/>
                  <a:cs typeface="Corbel"/>
                </a:defRPr>
              </a:lvl2pPr>
              <a:lvl3pPr marL="967248" marR="0" indent="-129317" algn="l" defTabSz="335173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Courier New"/>
                <a:buChar char="o"/>
                <a:tabLst/>
                <a:defRPr sz="1300" kern="1200">
                  <a:solidFill>
                    <a:srgbClr val="464F55"/>
                  </a:solidFill>
                  <a:latin typeface="Corbel"/>
                  <a:ea typeface="ＭＳ Ｐゴシック" charset="0"/>
                  <a:cs typeface="Corbel"/>
                </a:defRPr>
              </a:lvl3pPr>
              <a:lvl4pPr marL="1302422" marR="0" indent="-129317" algn="l" defTabSz="335173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Courier New"/>
                <a:buChar char="o"/>
                <a:tabLst/>
                <a:defRPr sz="1200" kern="1200">
                  <a:solidFill>
                    <a:srgbClr val="464F55"/>
                  </a:solidFill>
                  <a:latin typeface="Corbel"/>
                  <a:ea typeface="ＭＳ Ｐゴシック" charset="0"/>
                  <a:cs typeface="Corbel"/>
                </a:defRPr>
              </a:lvl4pPr>
              <a:lvl5pPr marL="1508125" indent="-88900" algn="l" defTabSz="334963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800" kern="1200">
                  <a:solidFill>
                    <a:srgbClr val="000000"/>
                  </a:solidFill>
                  <a:latin typeface="Corbel"/>
                  <a:ea typeface="ＭＳ Ｐゴシック" charset="0"/>
                  <a:cs typeface="Corbel"/>
                </a:defRPr>
              </a:lvl5pPr>
              <a:lvl6pPr marL="1843448" indent="-167586" algn="l" defTabSz="335173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78620" indent="-167586" algn="l" defTabSz="335173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13793" indent="-167586" algn="l" defTabSz="335173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48964" indent="-167586" algn="l" defTabSz="335173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2400" b="1" err="1">
                  <a:solidFill>
                    <a:srgbClr val="00BAA6"/>
                  </a:solidFill>
                  <a:ea typeface="ＭＳ Ｐゴシック"/>
                </a:rPr>
                <a:t>Tiedotus</a:t>
              </a:r>
              <a:endParaRPr lang="fi-FI" sz="1200">
                <a:solidFill>
                  <a:srgbClr val="00BAA6"/>
                </a:solidFill>
              </a:endParaRPr>
            </a:p>
          </p:txBody>
        </p:sp>
        <p:pic>
          <p:nvPicPr>
            <p:cNvPr id="1026" name="Picture 2" descr="Information free icon">
              <a:extLst>
                <a:ext uri="{FF2B5EF4-FFF2-40B4-BE49-F238E27FC236}">
                  <a16:creationId xmlns:a16="http://schemas.microsoft.com/office/drawing/2014/main" id="{4560B4D9-E4B4-4A81-A8DA-659C47F74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6511" y="2084558"/>
              <a:ext cx="939538" cy="939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48BF363-A26D-41FF-827E-64928A92AED6}"/>
              </a:ext>
            </a:extLst>
          </p:cNvPr>
          <p:cNvSpPr/>
          <p:nvPr/>
        </p:nvSpPr>
        <p:spPr>
          <a:xfrm>
            <a:off x="6247164" y="6110605"/>
            <a:ext cx="138211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50">
                <a:solidFill>
                  <a:srgbClr val="5F7D95"/>
                </a:solidFill>
                <a:latin typeface="Proxima Nova"/>
              </a:rPr>
              <a:t>image: Flaticon.com</a:t>
            </a:r>
            <a:endParaRPr lang="en-GB" sz="105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F50E34-ECC4-414E-9302-DCA975687867}"/>
              </a:ext>
            </a:extLst>
          </p:cNvPr>
          <p:cNvGrpSpPr/>
          <p:nvPr/>
        </p:nvGrpSpPr>
        <p:grpSpPr>
          <a:xfrm>
            <a:off x="3617018" y="1562944"/>
            <a:ext cx="1598123" cy="1776806"/>
            <a:chOff x="3979279" y="1731265"/>
            <a:chExt cx="1598123" cy="1776806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0D3693E2-552D-4095-B102-C425B472602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979279" y="2945566"/>
              <a:ext cx="1598123" cy="562505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7033" tIns="33516" rIns="67033" bIns="33516" numCol="1" anchor="t" anchorCtr="0" compatLnSpc="1">
              <a:prstTxWarp prst="textNoShape">
                <a:avLst/>
              </a:prstTxWarp>
            </a:bodyPr>
            <a:lstStyle>
              <a:lvl1pPr marL="142875" indent="-142875" algn="l" defTabSz="334963" rtl="0" eaLnBrk="1" fontAlgn="base" hangingPunct="1">
                <a:lnSpc>
                  <a:spcPct val="110000"/>
                </a:lnSpc>
                <a:spcBef>
                  <a:spcPts val="875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rgbClr val="464F55"/>
                  </a:solidFill>
                  <a:latin typeface="Corbel"/>
                  <a:ea typeface="ＭＳ Ｐゴシック" charset="0"/>
                  <a:cs typeface="Corbel"/>
                </a:defRPr>
              </a:lvl1pPr>
              <a:lvl2pPr marL="385316" marR="0" indent="-129317" algn="l" defTabSz="335173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Courier New"/>
                <a:buChar char="o"/>
                <a:tabLst/>
                <a:defRPr sz="1500" kern="1200">
                  <a:solidFill>
                    <a:srgbClr val="464F55"/>
                  </a:solidFill>
                  <a:latin typeface="Corbel"/>
                  <a:ea typeface="ＭＳ Ｐゴシック" charset="0"/>
                  <a:cs typeface="Corbel"/>
                </a:defRPr>
              </a:lvl2pPr>
              <a:lvl3pPr marL="967248" marR="0" indent="-129317" algn="l" defTabSz="335173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Courier New"/>
                <a:buChar char="o"/>
                <a:tabLst/>
                <a:defRPr sz="1300" kern="1200">
                  <a:solidFill>
                    <a:srgbClr val="464F55"/>
                  </a:solidFill>
                  <a:latin typeface="Corbel"/>
                  <a:ea typeface="ＭＳ Ｐゴシック" charset="0"/>
                  <a:cs typeface="Corbel"/>
                </a:defRPr>
              </a:lvl3pPr>
              <a:lvl4pPr marL="1302422" marR="0" indent="-129317" algn="l" defTabSz="335173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Courier New"/>
                <a:buChar char="o"/>
                <a:tabLst/>
                <a:defRPr sz="1200" kern="1200">
                  <a:solidFill>
                    <a:srgbClr val="464F55"/>
                  </a:solidFill>
                  <a:latin typeface="Corbel"/>
                  <a:ea typeface="ＭＳ Ｐゴシック" charset="0"/>
                  <a:cs typeface="Corbel"/>
                </a:defRPr>
              </a:lvl4pPr>
              <a:lvl5pPr marL="1508125" indent="-88900" algn="l" defTabSz="334963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800" kern="1200">
                  <a:solidFill>
                    <a:srgbClr val="000000"/>
                  </a:solidFill>
                  <a:latin typeface="Corbel"/>
                  <a:ea typeface="ＭＳ Ｐゴシック" charset="0"/>
                  <a:cs typeface="Corbel"/>
                </a:defRPr>
              </a:lvl5pPr>
              <a:lvl6pPr marL="1843448" indent="-167586" algn="l" defTabSz="335173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78620" indent="-167586" algn="l" defTabSz="335173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13793" indent="-167586" algn="l" defTabSz="335173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48964" indent="-167586" algn="l" defTabSz="335173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en-GB" sz="2400" b="1" err="1">
                  <a:solidFill>
                    <a:srgbClr val="00BAA6"/>
                  </a:solidFill>
                  <a:ea typeface="ＭＳ Ｐゴシック"/>
                </a:rPr>
                <a:t>Koulutus</a:t>
              </a:r>
              <a:endParaRPr lang="en-GB" sz="2400" b="1">
                <a:solidFill>
                  <a:srgbClr val="00BAA6"/>
                </a:solidFill>
              </a:endParaRPr>
            </a:p>
          </p:txBody>
        </p:sp>
        <p:pic>
          <p:nvPicPr>
            <p:cNvPr id="1028" name="Picture 4" descr="Graduation cap free icon">
              <a:extLst>
                <a:ext uri="{FF2B5EF4-FFF2-40B4-BE49-F238E27FC236}">
                  <a16:creationId xmlns:a16="http://schemas.microsoft.com/office/drawing/2014/main" id="{18778FE7-C098-4F45-BFFE-AFB5AF2E42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2640" y="1731265"/>
              <a:ext cx="1314561" cy="1314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F8DA908-0679-4C60-9013-6BB8063C89CD}"/>
              </a:ext>
            </a:extLst>
          </p:cNvPr>
          <p:cNvSpPr/>
          <p:nvPr/>
        </p:nvSpPr>
        <p:spPr>
          <a:xfrm>
            <a:off x="47760" y="4488664"/>
            <a:ext cx="144142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50" err="1">
                <a:solidFill>
                  <a:srgbClr val="5F7D95"/>
                </a:solidFill>
                <a:latin typeface="Proxima Nova"/>
              </a:rPr>
              <a:t>images</a:t>
            </a:r>
            <a:r>
              <a:rPr lang="fi-FI" sz="1050">
                <a:solidFill>
                  <a:srgbClr val="5F7D95"/>
                </a:solidFill>
                <a:latin typeface="Proxima Nova"/>
              </a:rPr>
              <a:t>: Flaticon.com</a:t>
            </a:r>
            <a:endParaRPr lang="en-GB" sz="1050"/>
          </a:p>
        </p:txBody>
      </p:sp>
      <p:pic>
        <p:nvPicPr>
          <p:cNvPr id="1030" name="Picture 6" descr="Recruitment free icon">
            <a:extLst>
              <a:ext uri="{FF2B5EF4-FFF2-40B4-BE49-F238E27FC236}">
                <a16:creationId xmlns:a16="http://schemas.microsoft.com/office/drawing/2014/main" id="{6D4BDD1E-B5FD-4376-B8EA-9F8DD8FCC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107" y="694886"/>
            <a:ext cx="609367" cy="60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7511D6-09F8-4B29-BDD1-96435D1534A0}"/>
              </a:ext>
            </a:extLst>
          </p:cNvPr>
          <p:cNvSpPr/>
          <p:nvPr/>
        </p:nvSpPr>
        <p:spPr>
          <a:xfrm>
            <a:off x="566351" y="3447750"/>
            <a:ext cx="2040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200">
                <a:solidFill>
                  <a:srgbClr val="020202"/>
                </a:solidFill>
              </a:rPr>
              <a:t>Yhteistyötä, tiedonvaihtoa, apua, vertaistukea</a:t>
            </a:r>
            <a:endParaRPr lang="en-GB" sz="1200">
              <a:solidFill>
                <a:srgbClr val="02020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61C627-2A6C-42A0-BA50-8802B0BE6F52}"/>
              </a:ext>
            </a:extLst>
          </p:cNvPr>
          <p:cNvSpPr/>
          <p:nvPr/>
        </p:nvSpPr>
        <p:spPr>
          <a:xfrm>
            <a:off x="3277207" y="3427282"/>
            <a:ext cx="2040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200" err="1">
                <a:solidFill>
                  <a:srgbClr val="020202"/>
                </a:solidFill>
              </a:rPr>
              <a:t>CSC:n</a:t>
            </a:r>
            <a:r>
              <a:rPr lang="fi-FI" sz="1200">
                <a:solidFill>
                  <a:srgbClr val="020202"/>
                </a:solidFill>
              </a:rPr>
              <a:t> datanhallinnan palvelut, toivotut koulutukset / työpajat, koulutusmateriaali</a:t>
            </a:r>
            <a:endParaRPr lang="en-GB" sz="1200">
              <a:solidFill>
                <a:srgbClr val="02020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89597B-EEFD-4FCA-B3F9-F728B81C6D00}"/>
              </a:ext>
            </a:extLst>
          </p:cNvPr>
          <p:cNvSpPr/>
          <p:nvPr/>
        </p:nvSpPr>
        <p:spPr>
          <a:xfrm>
            <a:off x="5994272" y="3427281"/>
            <a:ext cx="2624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200">
                <a:solidFill>
                  <a:srgbClr val="020202"/>
                </a:solidFill>
              </a:rPr>
              <a:t>Tietoa ajankohtaisista aiheista: </a:t>
            </a:r>
            <a:r>
              <a:rPr lang="fi-FI" sz="1200" err="1">
                <a:solidFill>
                  <a:srgbClr val="020202"/>
                </a:solidFill>
              </a:rPr>
              <a:t>CSC:n</a:t>
            </a:r>
            <a:r>
              <a:rPr lang="fi-FI" sz="1200">
                <a:solidFill>
                  <a:srgbClr val="020202"/>
                </a:solidFill>
              </a:rPr>
              <a:t> palvelukehityksestä, kansainvälisistä projekteista ja tuotoksista, hyvistä käytänteistä </a:t>
            </a:r>
            <a:endParaRPr lang="en-GB" sz="1200">
              <a:solidFill>
                <a:srgbClr val="0202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2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28052-EECA-4412-9195-566401FE7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67897"/>
            <a:ext cx="7742238" cy="1611331"/>
          </a:xfrm>
        </p:spPr>
        <p:txBody>
          <a:bodyPr/>
          <a:lstStyle/>
          <a:p>
            <a:r>
              <a:rPr lang="fi-FI"/>
              <a:t>Haluamme tukea organisaatioita vielä paremmin toiveiden ja tarpeiden mukaan.</a:t>
            </a:r>
          </a:p>
          <a:p>
            <a:r>
              <a:rPr lang="fi-FI"/>
              <a:t>Palaute ja ideat ovat lämpimästi tervetulleita! </a:t>
            </a:r>
          </a:p>
          <a:p>
            <a:pPr marL="255999" lvl="1" indent="0">
              <a:buNone/>
            </a:pPr>
            <a:r>
              <a:rPr lang="fi-FI">
                <a:sym typeface="Wingdings" panose="05000000000000000000" pitchFamily="2" charset="2"/>
              </a:rPr>
              <a:t> </a:t>
            </a:r>
            <a:r>
              <a:rPr lang="fi-FI"/>
              <a:t>KIITOS kaikille koulutus ja tukitarvekyselyyn vastanneille!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26558-EC36-4744-BC25-3A9E3AD12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AF120E-285F-4F41-BB33-1D0495835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183"/>
            <a:ext cx="7742238" cy="803275"/>
          </a:xfrm>
        </p:spPr>
        <p:txBody>
          <a:bodyPr/>
          <a:lstStyle/>
          <a:p>
            <a:r>
              <a:rPr lang="en-GB" err="1">
                <a:ea typeface="ＭＳ Ｐゴシック"/>
              </a:rPr>
              <a:t>Tulevaisuus</a:t>
            </a:r>
            <a:r>
              <a:rPr lang="en-GB">
                <a:ea typeface="ＭＳ Ｐゴシック"/>
              </a:rPr>
              <a:t>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D94AE8-9BC7-49DD-84A0-D8211BD15428}"/>
              </a:ext>
            </a:extLst>
          </p:cNvPr>
          <p:cNvSpPr/>
          <p:nvPr/>
        </p:nvSpPr>
        <p:spPr>
          <a:xfrm>
            <a:off x="457200" y="880844"/>
            <a:ext cx="7058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/>
              <a:t>Yhdessä eteenpäin samojen tavoitteiden eteen työskennellen!</a:t>
            </a:r>
            <a:endParaRPr lang="en-GB"/>
          </a:p>
        </p:txBody>
      </p:sp>
      <p:pic>
        <p:nvPicPr>
          <p:cNvPr id="2050" name="Picture 2" descr="Pikselin Soluja, Pikselin, Palaute, Oppia, Pedagogiikka">
            <a:extLst>
              <a:ext uri="{FF2B5EF4-FFF2-40B4-BE49-F238E27FC236}">
                <a16:creationId xmlns:a16="http://schemas.microsoft.com/office/drawing/2014/main" id="{25FA0967-BB5D-4F80-A9F4-906742B9A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487" y="3065671"/>
            <a:ext cx="2270275" cy="142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ew Look; Same Menti - Mentimeter">
            <a:extLst>
              <a:ext uri="{FF2B5EF4-FFF2-40B4-BE49-F238E27FC236}">
                <a16:creationId xmlns:a16="http://schemas.microsoft.com/office/drawing/2014/main" id="{D95EDD2B-81FB-4372-9D16-72FD6EB1C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8"/>
          <a:stretch/>
        </p:blipFill>
        <p:spPr bwMode="auto">
          <a:xfrm>
            <a:off x="834468" y="3727240"/>
            <a:ext cx="1299773" cy="87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87DA00AE-1539-4C62-B885-BBF07E3D18FB}"/>
              </a:ext>
            </a:extLst>
          </p:cNvPr>
          <p:cNvSpPr txBox="1"/>
          <p:nvPr/>
        </p:nvSpPr>
        <p:spPr>
          <a:xfrm>
            <a:off x="2345710" y="4189841"/>
            <a:ext cx="285390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20202"/>
                </a:solidFill>
                <a:latin typeface="Candara"/>
                <a:ea typeface="ＭＳ Ｐゴシック"/>
              </a:rPr>
              <a:t>https://www.menti.com/iiip42ovt9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2513A2F1-A926-41C2-939E-6EA3DEE240F2}"/>
              </a:ext>
            </a:extLst>
          </p:cNvPr>
          <p:cNvSpPr txBox="1"/>
          <p:nvPr/>
        </p:nvSpPr>
        <p:spPr>
          <a:xfrm>
            <a:off x="2345710" y="3806483"/>
            <a:ext cx="35402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252B36"/>
                </a:solidFill>
                <a:latin typeface="MentiText"/>
                <a:ea typeface="ＭＳ Ｐゴシック"/>
                <a:hlinkClick r:id="rId4"/>
              </a:rPr>
              <a:t>www.menti.com</a:t>
            </a:r>
            <a:r>
              <a:rPr lang="en-US" b="1" dirty="0">
                <a:solidFill>
                  <a:srgbClr val="252B36"/>
                </a:solidFill>
                <a:latin typeface="MentiText"/>
                <a:ea typeface="ＭＳ Ｐゴシック"/>
              </a:rPr>
              <a:t>,</a:t>
            </a:r>
            <a:r>
              <a:rPr lang="en-US" dirty="0">
                <a:solidFill>
                  <a:srgbClr val="252B36"/>
                </a:solidFill>
                <a:latin typeface="MentiText"/>
                <a:ea typeface="ＭＳ Ｐゴシック"/>
              </a:rPr>
              <a:t> code </a:t>
            </a:r>
            <a:r>
              <a:rPr lang="en-US" b="1" dirty="0">
                <a:solidFill>
                  <a:srgbClr val="252B36"/>
                </a:solidFill>
                <a:latin typeface="MentiText"/>
                <a:ea typeface="ＭＳ Ｐゴシック"/>
              </a:rPr>
              <a:t>7915 0450</a:t>
            </a:r>
            <a:endParaRPr lang="en-US" dirty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60274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F14174-F8A5-4042-8121-1E73BCE6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6213"/>
            <a:ext cx="7742238" cy="803275"/>
          </a:xfrm>
        </p:spPr>
        <p:txBody>
          <a:bodyPr/>
          <a:lstStyle/>
          <a:p>
            <a:r>
              <a:rPr lang="fi-FI">
                <a:ea typeface="ＭＳ Ｐゴシック"/>
              </a:rPr>
              <a:t>Kyselyn tuloksia: </a:t>
            </a:r>
            <a:r>
              <a:rPr lang="fi-FI" err="1">
                <a:ea typeface="ＭＳ Ｐゴシック"/>
              </a:rPr>
              <a:t>Fairdata</a:t>
            </a:r>
            <a:r>
              <a:rPr lang="fi-FI">
                <a:ea typeface="ＭＳ Ｐゴシック"/>
              </a:rPr>
              <a:t>, sensitiivisen datan palvelut, EUDAT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7B6ED7D-6F0E-4647-A2C1-D0F37B8C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/>
              <a:pPr>
                <a:defRPr/>
              </a:pPr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083AF-B20D-470D-B0C9-FE7C461DE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14" y="1035058"/>
            <a:ext cx="7809688" cy="293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13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F14174-F8A5-4042-8121-1E73BCE6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Muita toivottuja koulutusaiheita &amp; kommentteja: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7B6ED7D-6F0E-4647-A2C1-D0F37B8C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6DA778C-4AA2-4594-843B-52D88A515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40" y="979488"/>
            <a:ext cx="7742238" cy="1960054"/>
          </a:xfrm>
        </p:spPr>
        <p:txBody>
          <a:bodyPr/>
          <a:lstStyle/>
          <a:p>
            <a:r>
              <a:rPr lang="fi-FI" sz="1600" dirty="0" err="1"/>
              <a:t>Metax</a:t>
            </a:r>
            <a:r>
              <a:rPr lang="fi-FI" sz="1600" dirty="0"/>
              <a:t>-metatietovaranto </a:t>
            </a:r>
          </a:p>
          <a:p>
            <a:r>
              <a:rPr lang="fi-FI" sz="1600" dirty="0" err="1"/>
              <a:t>Laskentateho</a:t>
            </a:r>
            <a:r>
              <a:rPr lang="fi-FI" sz="1600" dirty="0"/>
              <a:t>: milloin ja miten tutkijoiden hyödynnettävissä</a:t>
            </a:r>
          </a:p>
          <a:p>
            <a:r>
              <a:rPr lang="fi-FI" sz="1600" dirty="0"/>
              <a:t>Superkoneiden käytön opastus ja ohjeistus</a:t>
            </a:r>
          </a:p>
          <a:p>
            <a:r>
              <a:rPr lang="fi-FI" sz="1600" dirty="0"/>
              <a:t>Eri tieteenalojen suositellut metadatastandardit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F11C0C-B636-4B2F-8DEC-1E84B1EF175E}"/>
              </a:ext>
            </a:extLst>
          </p:cNvPr>
          <p:cNvGrpSpPr/>
          <p:nvPr/>
        </p:nvGrpSpPr>
        <p:grpSpPr>
          <a:xfrm>
            <a:off x="183692" y="2868251"/>
            <a:ext cx="1655989" cy="796659"/>
            <a:chOff x="257846" y="3210090"/>
            <a:chExt cx="1655989" cy="796659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C3842496-6FFD-44DD-BC5B-428E2E4C3332}"/>
                </a:ext>
              </a:extLst>
            </p:cNvPr>
            <p:cNvSpPr/>
            <p:nvPr/>
          </p:nvSpPr>
          <p:spPr>
            <a:xfrm>
              <a:off x="304149" y="3210090"/>
              <a:ext cx="1609686" cy="796659"/>
            </a:xfrm>
            <a:prstGeom prst="wedgeEllipseCallout">
              <a:avLst>
                <a:gd name="adj1" fmla="val -41050"/>
                <a:gd name="adj2" fmla="val 73409"/>
              </a:avLst>
            </a:prstGeom>
            <a:solidFill>
              <a:schemeClr val="tx1">
                <a:lumMod val="40000"/>
                <a:lumOff val="60000"/>
              </a:schemeClr>
            </a:solidFill>
            <a:ln w="6350">
              <a:noFill/>
              <a:prstDash val="solid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1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D8E0EB-F061-408D-A258-9EC8207748B0}"/>
                </a:ext>
              </a:extLst>
            </p:cNvPr>
            <p:cNvSpPr txBox="1"/>
            <p:nvPr/>
          </p:nvSpPr>
          <p:spPr>
            <a:xfrm>
              <a:off x="257846" y="3360417"/>
              <a:ext cx="16522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err="1">
                  <a:solidFill>
                    <a:srgbClr val="020202"/>
                  </a:solidFill>
                </a:rPr>
                <a:t>Aineistonhallinnan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käytännön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oppaat</a:t>
              </a:r>
              <a:endParaRPr lang="en-GB" sz="1200">
                <a:solidFill>
                  <a:srgbClr val="020202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DB16B2-2211-4E7C-9810-6792F43E6F05}"/>
              </a:ext>
            </a:extLst>
          </p:cNvPr>
          <p:cNvGrpSpPr/>
          <p:nvPr/>
        </p:nvGrpSpPr>
        <p:grpSpPr>
          <a:xfrm>
            <a:off x="967266" y="3675499"/>
            <a:ext cx="1652226" cy="693683"/>
            <a:chOff x="1946679" y="2842747"/>
            <a:chExt cx="1652226" cy="693683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87B548D7-AB40-4A02-996A-D79EC9B8AF65}"/>
                </a:ext>
              </a:extLst>
            </p:cNvPr>
            <p:cNvSpPr/>
            <p:nvPr/>
          </p:nvSpPr>
          <p:spPr>
            <a:xfrm>
              <a:off x="2039284" y="2842747"/>
              <a:ext cx="1559621" cy="693683"/>
            </a:xfrm>
            <a:prstGeom prst="wedgeEllipseCallout">
              <a:avLst>
                <a:gd name="adj1" fmla="val 34966"/>
                <a:gd name="adj2" fmla="val 75227"/>
              </a:avLst>
            </a:prstGeom>
            <a:solidFill>
              <a:schemeClr val="bg1">
                <a:lumMod val="85000"/>
              </a:schemeClr>
            </a:solidFill>
            <a:ln w="6350">
              <a:noFill/>
              <a:prstDash val="solid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1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58E180-B87C-4868-B54A-E60A20D464DD}"/>
                </a:ext>
              </a:extLst>
            </p:cNvPr>
            <p:cNvSpPr txBox="1"/>
            <p:nvPr/>
          </p:nvSpPr>
          <p:spPr>
            <a:xfrm>
              <a:off x="1946679" y="2992835"/>
              <a:ext cx="16522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err="1">
                  <a:solidFill>
                    <a:srgbClr val="020202"/>
                  </a:solidFill>
                </a:rPr>
                <a:t>Suomenkielinen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materiaali</a:t>
              </a:r>
              <a:endParaRPr lang="en-GB" sz="1200">
                <a:solidFill>
                  <a:srgbClr val="020202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57F656-C6CF-40BB-A06F-9A0CA39625E9}"/>
              </a:ext>
            </a:extLst>
          </p:cNvPr>
          <p:cNvGrpSpPr/>
          <p:nvPr/>
        </p:nvGrpSpPr>
        <p:grpSpPr>
          <a:xfrm>
            <a:off x="6383329" y="646043"/>
            <a:ext cx="2563748" cy="1758973"/>
            <a:chOff x="6271051" y="2079750"/>
            <a:chExt cx="2563748" cy="1758973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3B317100-FA8C-44B6-B8A4-D7458F27554D}"/>
                </a:ext>
              </a:extLst>
            </p:cNvPr>
            <p:cNvSpPr/>
            <p:nvPr/>
          </p:nvSpPr>
          <p:spPr>
            <a:xfrm>
              <a:off x="6271051" y="2079750"/>
              <a:ext cx="2563748" cy="1758973"/>
            </a:xfrm>
            <a:prstGeom prst="wedgeEllipseCallout">
              <a:avLst>
                <a:gd name="adj1" fmla="val 42049"/>
                <a:gd name="adj2" fmla="val 61021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6350">
              <a:noFill/>
              <a:prstDash val="solid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5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F01ECA-F63F-4E77-B6A2-679D0B5D3135}"/>
                </a:ext>
              </a:extLst>
            </p:cNvPr>
            <p:cNvSpPr txBox="1"/>
            <p:nvPr/>
          </p:nvSpPr>
          <p:spPr>
            <a:xfrm>
              <a:off x="6446918" y="2422951"/>
              <a:ext cx="21558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err="1">
                  <a:solidFill>
                    <a:srgbClr val="020202"/>
                  </a:solidFill>
                </a:rPr>
                <a:t>Selkeitä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ohjeita</a:t>
              </a:r>
              <a:r>
                <a:rPr lang="en-GB" sz="1200">
                  <a:solidFill>
                    <a:srgbClr val="020202"/>
                  </a:solidFill>
                </a:rPr>
                <a:t> (</a:t>
              </a:r>
              <a:r>
                <a:rPr lang="en-GB" sz="1200" err="1">
                  <a:solidFill>
                    <a:srgbClr val="020202"/>
                  </a:solidFill>
                </a:rPr>
                <a:t>sekä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motivointia</a:t>
              </a:r>
              <a:r>
                <a:rPr lang="en-GB" sz="1200">
                  <a:solidFill>
                    <a:srgbClr val="020202"/>
                  </a:solidFill>
                </a:rPr>
                <a:t> &amp; </a:t>
              </a:r>
              <a:r>
                <a:rPr lang="en-GB" sz="1200" err="1">
                  <a:solidFill>
                    <a:srgbClr val="020202"/>
                  </a:solidFill>
                </a:rPr>
                <a:t>kannustusta</a:t>
              </a:r>
              <a:r>
                <a:rPr lang="en-GB" sz="1200">
                  <a:solidFill>
                    <a:srgbClr val="020202"/>
                  </a:solidFill>
                </a:rPr>
                <a:t>), </a:t>
              </a:r>
              <a:r>
                <a:rPr lang="en-GB" sz="1200" err="1">
                  <a:solidFill>
                    <a:srgbClr val="020202"/>
                  </a:solidFill>
                </a:rPr>
                <a:t>jotta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tutkija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tietää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mitä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palvelua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missäkin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datanhallinnan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vaiheessa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kannattaa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käyttää</a:t>
              </a:r>
              <a:r>
                <a:rPr lang="en-GB" sz="1200">
                  <a:solidFill>
                    <a:srgbClr val="020202"/>
                  </a:solidFill>
                </a:rPr>
                <a:t>.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9BD06A-DD31-4DEC-8921-A360F3671239}"/>
              </a:ext>
            </a:extLst>
          </p:cNvPr>
          <p:cNvGrpSpPr/>
          <p:nvPr/>
        </p:nvGrpSpPr>
        <p:grpSpPr>
          <a:xfrm>
            <a:off x="3619479" y="3460055"/>
            <a:ext cx="1865718" cy="909127"/>
            <a:chOff x="4593582" y="3393536"/>
            <a:chExt cx="1559622" cy="909127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A15943AA-ECFA-4784-A2C6-44ABFEBA56FB}"/>
                </a:ext>
              </a:extLst>
            </p:cNvPr>
            <p:cNvSpPr/>
            <p:nvPr/>
          </p:nvSpPr>
          <p:spPr>
            <a:xfrm>
              <a:off x="4593582" y="3393536"/>
              <a:ext cx="1559622" cy="909127"/>
            </a:xfrm>
            <a:prstGeom prst="wedgeEllipseCallout">
              <a:avLst>
                <a:gd name="adj1" fmla="val -41050"/>
                <a:gd name="adj2" fmla="val 73409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6350">
              <a:noFill/>
              <a:prstDash val="solid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1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4CF160-D6D4-4BBA-B692-F65B8F50EED7}"/>
                </a:ext>
              </a:extLst>
            </p:cNvPr>
            <p:cNvSpPr txBox="1"/>
            <p:nvPr/>
          </p:nvSpPr>
          <p:spPr>
            <a:xfrm>
              <a:off x="4652109" y="3558186"/>
              <a:ext cx="14754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err="1">
                  <a:solidFill>
                    <a:srgbClr val="020202"/>
                  </a:solidFill>
                </a:rPr>
                <a:t>Yleiskatsaus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CSC:n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datanhallinnan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palveluista</a:t>
              </a:r>
              <a:endParaRPr lang="en-GB" sz="1200">
                <a:solidFill>
                  <a:srgbClr val="020202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01DDD4-42D1-405A-B7F7-32033AC0823A}"/>
              </a:ext>
            </a:extLst>
          </p:cNvPr>
          <p:cNvGrpSpPr/>
          <p:nvPr/>
        </p:nvGrpSpPr>
        <p:grpSpPr>
          <a:xfrm>
            <a:off x="2169481" y="2645807"/>
            <a:ext cx="1765015" cy="947762"/>
            <a:chOff x="3846970" y="2591862"/>
            <a:chExt cx="1652226" cy="801947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E45A170C-8F2D-45F5-9C30-9DF80930B786}"/>
                </a:ext>
              </a:extLst>
            </p:cNvPr>
            <p:cNvSpPr/>
            <p:nvPr/>
          </p:nvSpPr>
          <p:spPr>
            <a:xfrm>
              <a:off x="3907135" y="2591862"/>
              <a:ext cx="1592061" cy="801947"/>
            </a:xfrm>
            <a:prstGeom prst="wedgeEllipseCallout">
              <a:avLst>
                <a:gd name="adj1" fmla="val 63074"/>
                <a:gd name="adj2" fmla="val -37051"/>
              </a:avLst>
            </a:prstGeom>
            <a:grpFill/>
            <a:ln w="6350">
              <a:noFill/>
              <a:prstDash val="solid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1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94B2AE-0AC3-485E-B017-E59A51476923}"/>
                </a:ext>
              </a:extLst>
            </p:cNvPr>
            <p:cNvSpPr txBox="1"/>
            <p:nvPr/>
          </p:nvSpPr>
          <p:spPr>
            <a:xfrm>
              <a:off x="3846970" y="2774804"/>
              <a:ext cx="16522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err="1">
                  <a:solidFill>
                    <a:srgbClr val="020202"/>
                  </a:solidFill>
                </a:rPr>
                <a:t>Kerran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vuodessa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Fairdata-koulutusta</a:t>
              </a:r>
              <a:endParaRPr lang="en-GB" sz="1200">
                <a:solidFill>
                  <a:srgbClr val="020202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BE3F08F-D467-4545-81A9-89D90ECAC610}"/>
              </a:ext>
            </a:extLst>
          </p:cNvPr>
          <p:cNvGrpSpPr/>
          <p:nvPr/>
        </p:nvGrpSpPr>
        <p:grpSpPr>
          <a:xfrm>
            <a:off x="4934483" y="2268352"/>
            <a:ext cx="2280747" cy="1230466"/>
            <a:chOff x="5755739" y="3952295"/>
            <a:chExt cx="1559622" cy="909127"/>
          </a:xfrm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id="{8E703964-4227-4146-A503-03326ABE97B3}"/>
                </a:ext>
              </a:extLst>
            </p:cNvPr>
            <p:cNvSpPr/>
            <p:nvPr/>
          </p:nvSpPr>
          <p:spPr>
            <a:xfrm>
              <a:off x="5755739" y="3952295"/>
              <a:ext cx="1559622" cy="909127"/>
            </a:xfrm>
            <a:prstGeom prst="wedgeEllipseCallout">
              <a:avLst>
                <a:gd name="adj1" fmla="val 78736"/>
                <a:gd name="adj2" fmla="val -29132"/>
              </a:avLst>
            </a:prstGeom>
            <a:solidFill>
              <a:schemeClr val="bg2">
                <a:lumMod val="85000"/>
              </a:schemeClr>
            </a:solidFill>
            <a:ln w="6350">
              <a:noFill/>
              <a:prstDash val="solid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1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68CD5A-2319-462E-913D-CFA623AF533C}"/>
                </a:ext>
              </a:extLst>
            </p:cNvPr>
            <p:cNvSpPr txBox="1"/>
            <p:nvPr/>
          </p:nvSpPr>
          <p:spPr>
            <a:xfrm>
              <a:off x="5935647" y="4104730"/>
              <a:ext cx="1199183" cy="613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err="1">
                  <a:solidFill>
                    <a:srgbClr val="020202"/>
                  </a:solidFill>
                </a:rPr>
                <a:t>Selkeät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ohjeet</a:t>
              </a:r>
              <a:r>
                <a:rPr lang="en-GB" sz="1200">
                  <a:solidFill>
                    <a:srgbClr val="020202"/>
                  </a:solidFill>
                </a:rPr>
                <a:t> &amp; </a:t>
              </a:r>
              <a:r>
                <a:rPr lang="en-GB" sz="1200" err="1">
                  <a:solidFill>
                    <a:srgbClr val="020202"/>
                  </a:solidFill>
                </a:rPr>
                <a:t>prosessit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mitä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tarjota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tutkijoille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millon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kääntyä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CSC:n</a:t>
              </a:r>
              <a:r>
                <a:rPr lang="en-GB" sz="1200">
                  <a:solidFill>
                    <a:srgbClr val="020202"/>
                  </a:solidFill>
                </a:rPr>
                <a:t> </a:t>
              </a:r>
              <a:r>
                <a:rPr lang="en-GB" sz="1200" err="1">
                  <a:solidFill>
                    <a:srgbClr val="020202"/>
                  </a:solidFill>
                </a:rPr>
                <a:t>puoleen</a:t>
              </a:r>
              <a:r>
                <a:rPr lang="en-GB" sz="1200">
                  <a:solidFill>
                    <a:srgbClr val="020202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489730"/>
      </p:ext>
    </p:extLst>
  </p:cSld>
  <p:clrMapOvr>
    <a:masterClrMapping/>
  </p:clrMapOvr>
</p:sld>
</file>

<file path=ppt/theme/theme1.xml><?xml version="1.0" encoding="utf-8"?>
<a:theme xmlns:a="http://schemas.openxmlformats.org/drawingml/2006/main" name="CSC_template_2017">
  <a:themeElements>
    <a:clrScheme name="Custom 15">
      <a:dk1>
        <a:srgbClr val="006778"/>
      </a:dk1>
      <a:lt1>
        <a:srgbClr val="FFFFFF"/>
      </a:lt1>
      <a:dk2>
        <a:srgbClr val="830051"/>
      </a:dk2>
      <a:lt2>
        <a:srgbClr val="FFFFFF"/>
      </a:lt2>
      <a:accent1>
        <a:srgbClr val="006778"/>
      </a:accent1>
      <a:accent2>
        <a:srgbClr val="830051"/>
      </a:accent2>
      <a:accent3>
        <a:srgbClr val="5E6971"/>
      </a:accent3>
      <a:accent4>
        <a:srgbClr val="025B96"/>
      </a:accent4>
      <a:accent5>
        <a:srgbClr val="92C746"/>
      </a:accent5>
      <a:accent6>
        <a:srgbClr val="F05422"/>
      </a:accent6>
      <a:hlink>
        <a:srgbClr val="74003D"/>
      </a:hlink>
      <a:folHlink>
        <a:srgbClr val="075084"/>
      </a:folHlink>
    </a:clrScheme>
    <a:fontScheme name="Orbit">
      <a:majorFont>
        <a:latin typeface="Candara"/>
        <a:ea typeface=""/>
        <a:cs typeface=""/>
        <a:font script="Jpan" typeface="ＭＳ Ｐゴシック"/>
      </a:majorFont>
      <a:minorFont>
        <a:latin typeface="Candara"/>
        <a:ea typeface=""/>
        <a:cs typeface=""/>
        <a:font script="Jpan"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4"/>
          </a:solidFill>
          <a:prstDash val="sysDash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rgbClr r="0" g="0" b="0"/>
        </a:fillRef>
        <a:effectRef idx="0">
          <a:schemeClr val="accent1">
            <a:tint val="50000"/>
            <a:hueOff val="0"/>
            <a:satOff val="0"/>
            <a:lumOff val="0"/>
            <a:alphaOff val="0"/>
          </a:schemeClr>
        </a:effectRef>
        <a:fontRef idx="minor">
          <a:schemeClr val="lt1">
            <a:hueOff val="0"/>
            <a:satOff val="0"/>
            <a:lumOff val="0"/>
            <a:alphaOff val="0"/>
          </a:schemeClr>
        </a:fontRef>
      </a:style>
    </a:spDef>
    <a:lnDef>
      <a:spPr>
        <a:ln w="9525">
          <a:solidFill>
            <a:schemeClr val="accent3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C PowerPoint-template.pptx" id="{F2A741A0-D5DE-4705-A172-FE33E0D58909}" vid="{CD873E69-D1B7-4235-A758-7B97520355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sentations xmlns="5b92892c-7639-4d25-8599-0c2b88216d11">true</Presentations>
    <BestPractices xmlns="5b92892c-7639-4d25-8599-0c2b88216d11">false</BestPractices>
    <PublishingExpirationDate xmlns="http://schemas.microsoft.com/sharepoint/v3" xsi:nil="true"/>
    <PublishingStartDate xmlns="http://schemas.microsoft.com/sharepoint/v3" xsi:nil="true"/>
    <CSCBrand xmlns="5b92892c-7639-4d25-8599-0c2b88216d11">false</CSCBran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A498AC3904B248B34AC7704AF7A6D5" ma:contentTypeVersion="4" ma:contentTypeDescription="Create a new document." ma:contentTypeScope="" ma:versionID="5c4e0d2f5dc995849302d77d553ba11a">
  <xsd:schema xmlns:xsd="http://www.w3.org/2001/XMLSchema" xmlns:xs="http://www.w3.org/2001/XMLSchema" xmlns:p="http://schemas.microsoft.com/office/2006/metadata/properties" xmlns:ns1="http://schemas.microsoft.com/sharepoint/v3" xmlns:ns2="5b92892c-7639-4d25-8599-0c2b88216d11" targetNamespace="http://schemas.microsoft.com/office/2006/metadata/properties" ma:root="true" ma:fieldsID="e127086a23f828037198a7d57bdcf8de" ns1:_="" ns2:_="">
    <xsd:import namespace="http://schemas.microsoft.com/sharepoint/v3"/>
    <xsd:import namespace="5b92892c-7639-4d25-8599-0c2b88216d1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BestPractices" minOccurs="0"/>
                <xsd:element ref="ns2:CSCBrand" minOccurs="0"/>
                <xsd:element ref="ns2:Presentat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2892c-7639-4d25-8599-0c2b88216d11" elementFormDefault="qualified">
    <xsd:import namespace="http://schemas.microsoft.com/office/2006/documentManagement/types"/>
    <xsd:import namespace="http://schemas.microsoft.com/office/infopath/2007/PartnerControls"/>
    <xsd:element name="BestPractices" ma:index="10" nillable="true" ma:displayName="Best Practices" ma:default="0" ma:internalName="BestPractices">
      <xsd:simpleType>
        <xsd:restriction base="dms:Boolean"/>
      </xsd:simpleType>
    </xsd:element>
    <xsd:element name="CSCBrand" ma:index="11" nillable="true" ma:displayName="CSC Brand" ma:default="0" ma:internalName="CSCBrand">
      <xsd:simpleType>
        <xsd:restriction base="dms:Boolean"/>
      </xsd:simpleType>
    </xsd:element>
    <xsd:element name="Presentations" ma:index="12" nillable="true" ma:displayName="Presentations" ma:default="0" ma:internalName="Presentations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98A3F4-F572-40C1-A32F-15FF12C1612A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schemas.openxmlformats.org/package/2006/metadata/core-properties"/>
    <ds:schemaRef ds:uri="5b92892c-7639-4d25-8599-0c2b88216d11"/>
    <ds:schemaRef ds:uri="http://purl.org/dc/elements/1.1/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48522EB-21DE-46A5-A25F-4CAAB9B532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399B23-6741-47DE-898D-BBA4428F61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92892c-7639-4d25-8599-0c2b88216d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1401</TotalTime>
  <Words>1287</Words>
  <Application>Microsoft Office PowerPoint</Application>
  <PresentationFormat>Custom</PresentationFormat>
  <Paragraphs>217</Paragraphs>
  <Slides>34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ＭＳ Ｐゴシック</vt:lpstr>
      <vt:lpstr>Arial</vt:lpstr>
      <vt:lpstr>Calibri</vt:lpstr>
      <vt:lpstr>Candara</vt:lpstr>
      <vt:lpstr>Corbel</vt:lpstr>
      <vt:lpstr>Courier New</vt:lpstr>
      <vt:lpstr>MentiText</vt:lpstr>
      <vt:lpstr>Proxima Nova</vt:lpstr>
      <vt:lpstr>Roboto</vt:lpstr>
      <vt:lpstr>Verdana</vt:lpstr>
      <vt:lpstr>Wingdings</vt:lpstr>
      <vt:lpstr>CSC_template_2017</vt:lpstr>
      <vt:lpstr>CSC:n Tutkimusdatanhallinnan osaamiskeskus</vt:lpstr>
      <vt:lpstr>Tervetuloa keskustelemaan ja kuulemaan suunnitelmista datanhallinnan osaamisen kehittämiseksi</vt:lpstr>
      <vt:lpstr>CSC:n tutkimusdatanhallinnan osaamiskeskus</vt:lpstr>
      <vt:lpstr>CSC:n tutkimusdatanhallinnan osaamiskeskus</vt:lpstr>
      <vt:lpstr>Uudet verkkosivut: https://www.csc.fi/tutkimusdatanhallinnan-osaamiskeskus </vt:lpstr>
      <vt:lpstr>Osaamiskeskuksen kolme tärkeintä painopistettä, joita tarjoamme organisaatioiden datatuille datatukiverkoston kautta</vt:lpstr>
      <vt:lpstr>Tulevaisuus? </vt:lpstr>
      <vt:lpstr>Kyselyn tuloksia: Fairdata, sensitiivisen datan palvelut, EUDAT</vt:lpstr>
      <vt:lpstr>Muita toivottuja koulutusaiheita &amp; kommentteja:</vt:lpstr>
      <vt:lpstr>Yhteistyössä järjestetty koulutus kouluttajille, ideoita:</vt:lpstr>
      <vt:lpstr>Palvelutarjoaman muodostaminen</vt:lpstr>
      <vt:lpstr>Roadmap 2022</vt:lpstr>
      <vt:lpstr>PowerPoint Presentation</vt:lpstr>
      <vt:lpstr>Tietoiskut kansainvälisten hankkeiden tuotoksista</vt:lpstr>
      <vt:lpstr>Open Science Online Training Handbook </vt:lpstr>
      <vt:lpstr>A free digital learning environment to support skills for the EOSC https://learn.eosc-synergy.eu/</vt:lpstr>
      <vt:lpstr>Other useful resources </vt:lpstr>
      <vt:lpstr>CESSDA Train-the-Trainers</vt:lpstr>
      <vt:lpstr>KE report &amp; useful FAIR tools</vt:lpstr>
      <vt:lpstr>KE report – Publishing Reproducible Research Outputs – Part 1</vt:lpstr>
      <vt:lpstr>KE report – Publishing Reproducible Research Outputs – Part 2</vt:lpstr>
      <vt:lpstr>Useful FAIR tools</vt:lpstr>
      <vt:lpstr>PowerPoint Presentation</vt:lpstr>
      <vt:lpstr>PowerPoint Presentation</vt:lpstr>
      <vt:lpstr>Upcoming webinar on FAIR assessment</vt:lpstr>
      <vt:lpstr>PowerPoint Presentation</vt:lpstr>
      <vt:lpstr>Learn more</vt:lpstr>
      <vt:lpstr>PowerPoint Presentation</vt:lpstr>
      <vt:lpstr>ELIXIR CONVERGE: RDMkit  </vt:lpstr>
      <vt:lpstr>The Research Data Management toolkit for Life Sciences</vt:lpstr>
      <vt:lpstr>is linked to other resources</vt:lpstr>
      <vt:lpstr>how is it organised</vt:lpstr>
      <vt:lpstr>Your role: Data steward policy/ research/ infrastructure</vt:lpstr>
      <vt:lpstr>Thank you! </vt:lpstr>
    </vt:vector>
  </TitlesOfParts>
  <Company>CSC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CSC:n Tutkimusdatanhallinnan keskus</dc:title>
  <dc:creator>Siiri Fuchs</dc:creator>
  <cp:lastModifiedBy>Päivi Rauste</cp:lastModifiedBy>
  <cp:revision>33</cp:revision>
  <dcterms:created xsi:type="dcterms:W3CDTF">2021-11-09T12:43:05Z</dcterms:created>
  <dcterms:modified xsi:type="dcterms:W3CDTF">2021-12-15T12:18:28Z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0x0101000DA498AC3904B248B34AC7704AF7A6D5</vt:lpwstr>
  </property>
</Properties>
</file>