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4"/>
  </p:notesMasterIdLst>
  <p:handoutMasterIdLst>
    <p:handoutMasterId r:id="rId15"/>
  </p:handoutMasterIdLst>
  <p:sldIdLst>
    <p:sldId id="273" r:id="rId5"/>
    <p:sldId id="262" r:id="rId6"/>
    <p:sldId id="346" r:id="rId7"/>
    <p:sldId id="277" r:id="rId8"/>
    <p:sldId id="345" r:id="rId9"/>
    <p:sldId id="343" r:id="rId10"/>
    <p:sldId id="344" r:id="rId11"/>
    <p:sldId id="342" r:id="rId12"/>
    <p:sldId id="258" r:id="rId13"/>
  </p:sldIdLst>
  <p:sldSz cx="9144000" cy="4827588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C"/>
    <a:srgbClr val="FCD5C0"/>
    <a:srgbClr val="EA1D77"/>
    <a:srgbClr val="002F5F"/>
    <a:srgbClr val="EFF9FF"/>
    <a:srgbClr val="00BAA6"/>
    <a:srgbClr val="D0DCED"/>
    <a:srgbClr val="006B99"/>
    <a:srgbClr val="006778"/>
    <a:srgbClr val="475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45" autoAdjust="0"/>
    <p:restoredTop sz="94505"/>
  </p:normalViewPr>
  <p:slideViewPr>
    <p:cSldViewPr snapToGrid="0" snapToObjects="1">
      <p:cViewPr varScale="1">
        <p:scale>
          <a:sx n="59" d="100"/>
          <a:sy n="59" d="100"/>
        </p:scale>
        <p:origin x="492" y="48"/>
      </p:cViewPr>
      <p:guideLst>
        <p:guide orient="horz" pos="15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23ED28-5A5F-0941-B89F-F4AF178830ED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72242C-D862-4449-9C84-1E36A6DE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8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0F748F-9A13-4D4A-B1D7-80D08782129D}" type="datetimeFigureOut">
              <a:rPr lang="en-US"/>
              <a:pPr>
                <a:defRPr/>
              </a:pPr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563" y="685800"/>
            <a:ext cx="6492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70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E56C2-9F01-D046-B9C3-ECC31849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3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057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0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3" algn="l" defTabSz="457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B5B79-2383-2241-8BD7-D0EEC3F3B5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-1" y="3625054"/>
            <a:ext cx="2159988" cy="1202533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423"/>
            <a:ext cx="2164256" cy="204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02" y="3629811"/>
            <a:ext cx="5293821" cy="11992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9" y="-1433"/>
            <a:ext cx="6988741" cy="161432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59987" y="1608138"/>
            <a:ext cx="6984013" cy="2030818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088" y="1996886"/>
            <a:ext cx="5338467" cy="983400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88" y="3025630"/>
            <a:ext cx="5338467" cy="352134"/>
          </a:xfr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rgbClr val="025C96"/>
                </a:solidFill>
                <a:latin typeface="Corbel"/>
                <a:cs typeface="Corbel"/>
              </a:defRPr>
            </a:lvl1pPr>
            <a:lvl2pPr marL="335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1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4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2159987" cy="1608138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0" y="3301640"/>
            <a:ext cx="338628" cy="33731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7444966" y="3638956"/>
            <a:ext cx="1705384" cy="1188634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8791566" y="3287258"/>
            <a:ext cx="356400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075508" y="3646488"/>
            <a:ext cx="372146" cy="35619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550366" y="3638956"/>
            <a:ext cx="241200" cy="239432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 rot="10800000">
            <a:off x="1906443" y="3628907"/>
            <a:ext cx="251356" cy="671152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13" y="297843"/>
            <a:ext cx="1051560" cy="10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51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711315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7158-70CB-DA43-BE72-927191FCEB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536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1605057"/>
            <a:ext cx="9144000" cy="3106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763986" y="5265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8721" y="5347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5437414" y="5625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874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12"/>
            <a:ext cx="9144000" cy="3095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8772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42004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4727575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47"/>
            <a:ext cx="9144000" cy="31094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28028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996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" y="1612027"/>
            <a:ext cx="9144000" cy="31081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54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" y="1605303"/>
            <a:ext cx="9138984" cy="3106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62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" y="1608364"/>
            <a:ext cx="9146159" cy="3114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 userDrawn="1"/>
        </p:nvGrpSpPr>
        <p:grpSpPr bwMode="auto">
          <a:xfrm>
            <a:off x="6837172" y="3119628"/>
            <a:ext cx="2319338" cy="74613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3963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7117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613267"/>
            <a:ext cx="9147362" cy="31020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 userDrawn="1"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8951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161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6832600" y="3124200"/>
            <a:ext cx="2319338" cy="74613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" y="1611436"/>
            <a:ext cx="4557713" cy="310105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57711" y="1611005"/>
            <a:ext cx="2274952" cy="3106574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32668" y="1611010"/>
            <a:ext cx="2311337" cy="155604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32668" y="3199240"/>
            <a:ext cx="2311337" cy="151282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031" y="259798"/>
            <a:ext cx="6328718" cy="103616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30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547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2275" y="0"/>
            <a:ext cx="1101725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44" tIns="33522" rIns="67044" bIns="33522" anchor="ctr"/>
          <a:lstStyle/>
          <a:p>
            <a:pPr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584825" y="2401888"/>
            <a:ext cx="21939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9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5584825" y="2809875"/>
            <a:ext cx="1600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twitter.com/CSCfi</a:t>
            </a:r>
            <a:endParaRPr lang="en-US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5584825" y="3216275"/>
            <a:ext cx="273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pl-PL" sz="900">
                <a:solidFill>
                  <a:srgbClr val="5E6A71"/>
                </a:solidFill>
              </a:rPr>
              <a:t>youtube.com/CSCfi</a:t>
            </a:r>
            <a:endParaRPr lang="pl-PL" sz="9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5584825" y="36226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0" y="2374900"/>
            <a:ext cx="0" cy="1893888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3706813" y="715963"/>
            <a:ext cx="1730375" cy="1031875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4763" y="4687888"/>
            <a:ext cx="1648632" cy="1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044" tIns="33522" rIns="67044" bIns="33522">
            <a:spAutoFit/>
          </a:bodyPr>
          <a:lstStyle/>
          <a:p>
            <a:r>
              <a:rPr lang="fi-FI" sz="600" dirty="0">
                <a:solidFill>
                  <a:srgbClr val="FFFFFF"/>
                </a:solidFill>
              </a:rPr>
              <a:t>Kuvat </a:t>
            </a:r>
            <a:r>
              <a:rPr lang="fi-FI" sz="600" dirty="0" err="1">
                <a:solidFill>
                  <a:srgbClr val="FFFFFF"/>
                </a:solidFill>
              </a:rPr>
              <a:t>CSC:n</a:t>
            </a:r>
            <a:r>
              <a:rPr lang="fi-FI" sz="600" dirty="0">
                <a:solidFill>
                  <a:srgbClr val="FFFFFF"/>
                </a:solidFill>
              </a:rPr>
              <a:t> arkisto, Adobe </a:t>
            </a:r>
            <a:r>
              <a:rPr lang="fi-FI" sz="600" dirty="0" err="1">
                <a:solidFill>
                  <a:srgbClr val="FFFFFF"/>
                </a:solidFill>
              </a:rPr>
              <a:t>Stock</a:t>
            </a:r>
            <a:r>
              <a:rPr lang="fi-FI" sz="600" dirty="0">
                <a:solidFill>
                  <a:srgbClr val="FFFFFF"/>
                </a:solidFill>
              </a:rPr>
              <a:t> ja </a:t>
            </a:r>
            <a:r>
              <a:rPr lang="fi-FI" sz="600" dirty="0" err="1">
                <a:solidFill>
                  <a:srgbClr val="FFFFFF"/>
                </a:solidFill>
              </a:rPr>
              <a:t>Thinkstock</a:t>
            </a:r>
            <a:endParaRPr lang="fi-FI" sz="6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5584825" y="4029075"/>
            <a:ext cx="34559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44" tIns="33522" rIns="67044" bIns="33522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875"/>
              </a:spcBef>
              <a:buFont typeface="Arial" charset="0"/>
              <a:buNone/>
              <a:defRPr/>
            </a:pPr>
            <a:r>
              <a:rPr lang="en-US" sz="9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2304680" y="2374148"/>
            <a:ext cx="1963641" cy="271059"/>
          </a:xfrm>
        </p:spPr>
        <p:txBody>
          <a:bodyPr lIns="0"/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254913" indent="0">
              <a:buFont typeface="Arial"/>
              <a:buNone/>
              <a:defRPr sz="900"/>
            </a:lvl2pPr>
            <a:lvl3pPr marL="838069" indent="0">
              <a:buFont typeface="Arial"/>
              <a:buNone/>
              <a:defRPr sz="900"/>
            </a:lvl3pPr>
            <a:lvl4pPr marL="1083669" indent="0">
              <a:buNone/>
              <a:defRPr sz="900"/>
            </a:lvl4pPr>
            <a:lvl5pPr marL="1418897" indent="0"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826988" y="2438246"/>
            <a:ext cx="1243207" cy="1165581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2304678" y="2691577"/>
            <a:ext cx="1963642" cy="1208805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/>
            </a:lvl1pPr>
            <a:lvl2pPr marL="506333" indent="-251421">
              <a:buFont typeface="Arial"/>
              <a:buChar char="•"/>
              <a:defRPr sz="1000"/>
            </a:lvl2pPr>
            <a:lvl3pPr marL="1047586" indent="-209517">
              <a:buFont typeface="Arial"/>
              <a:buChar char="•"/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87" y="2365375"/>
            <a:ext cx="269875" cy="2698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0" y="3216275"/>
            <a:ext cx="294188" cy="2068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75" y="2789293"/>
            <a:ext cx="271151" cy="271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75" y="3595843"/>
            <a:ext cx="296571" cy="2711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30" y="3998496"/>
            <a:ext cx="278645" cy="2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75A3-2E4D-4F46-A85A-D5B418994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420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26440"/>
            <a:ext cx="3818467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53790" y="1126440"/>
            <a:ext cx="3611841" cy="3185985"/>
          </a:xfrm>
        </p:spPr>
        <p:txBody>
          <a:bodyPr/>
          <a:lstStyle>
            <a:lvl2pPr marL="385475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64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958" marR="0" indent="-129372" algn="l" defTabSz="3353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193327"/>
            <a:ext cx="7708430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7C3-EDE0-4E94-8E03-15F17BEADAEF}" type="datetime1">
              <a:rPr lang="fi-FI" smtClean="0"/>
              <a:t>25.3.2022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EB33-AE32-4D46-BAA6-3F61AB03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829" y="-49141"/>
            <a:ext cx="9223829" cy="47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F65-B844-A84A-93B0-7324BF97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79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57" y="-23150"/>
            <a:ext cx="9151257" cy="47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D4AF-0665-7B44-B9A5-492E7E49D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450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1528" y="6"/>
            <a:ext cx="3092477" cy="471205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518371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2" y="193327"/>
            <a:ext cx="5183715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2314575" y="4489450"/>
            <a:ext cx="3736975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D0D6-6900-F14F-BBC6-775F44973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424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2" y="1126445"/>
            <a:ext cx="23579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7" y="193327"/>
            <a:ext cx="7746059" cy="804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9189" y="1127128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10996" y="1126439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9" y="2814684"/>
            <a:ext cx="252106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10996" y="2813996"/>
            <a:ext cx="2392271" cy="149842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1EFB-31E0-D040-8131-3FD1561EF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66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54333" y="1124985"/>
            <a:ext cx="3448933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2" y="1126445"/>
            <a:ext cx="3945465" cy="3184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168B-EB49-1542-A171-4DCE01822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5" y="1126445"/>
            <a:ext cx="3818467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3792" y="1126445"/>
            <a:ext cx="3611841" cy="3185985"/>
          </a:xfrm>
        </p:spPr>
        <p:txBody>
          <a:bodyPr/>
          <a:lstStyle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2602D-C93A-8141-9238-06DF5CA74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3379312"/>
            <a:ext cx="5486400" cy="398947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355"/>
            <a:ext cx="5486400" cy="2896553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35173" indent="0">
              <a:buNone/>
              <a:defRPr sz="2100"/>
            </a:lvl2pPr>
            <a:lvl3pPr marL="670346" indent="0">
              <a:buNone/>
              <a:defRPr sz="1800"/>
            </a:lvl3pPr>
            <a:lvl4pPr marL="1005516" indent="0">
              <a:buNone/>
              <a:defRPr sz="1500"/>
            </a:lvl4pPr>
            <a:lvl5pPr marL="1340690" indent="0">
              <a:buNone/>
              <a:defRPr sz="1500"/>
            </a:lvl5pPr>
            <a:lvl6pPr marL="1675862" indent="0">
              <a:buNone/>
              <a:defRPr sz="1500"/>
            </a:lvl6pPr>
            <a:lvl7pPr marL="2011033" indent="0">
              <a:buNone/>
              <a:defRPr sz="1500"/>
            </a:lvl7pPr>
            <a:lvl8pPr marL="2346207" indent="0">
              <a:buNone/>
              <a:defRPr sz="1500"/>
            </a:lvl8pPr>
            <a:lvl9pPr marL="2681379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78258"/>
            <a:ext cx="5486400" cy="5665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35173" indent="0">
              <a:buNone/>
              <a:defRPr sz="900"/>
            </a:lvl2pPr>
            <a:lvl3pPr marL="670346" indent="0">
              <a:buNone/>
              <a:defRPr sz="700"/>
            </a:lvl3pPr>
            <a:lvl4pPr marL="1005516" indent="0">
              <a:buNone/>
              <a:defRPr sz="700"/>
            </a:lvl4pPr>
            <a:lvl5pPr marL="1340690" indent="0">
              <a:buNone/>
              <a:defRPr sz="700"/>
            </a:lvl5pPr>
            <a:lvl6pPr marL="1675862" indent="0">
              <a:buNone/>
              <a:defRPr sz="700"/>
            </a:lvl6pPr>
            <a:lvl7pPr marL="2011033" indent="0">
              <a:buNone/>
              <a:defRPr sz="700"/>
            </a:lvl7pPr>
            <a:lvl8pPr marL="2346207" indent="0">
              <a:buNone/>
              <a:defRPr sz="700"/>
            </a:lvl8pPr>
            <a:lvl9pPr marL="268137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E774-9944-0D4C-AF7F-2733F9DE4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2238" cy="803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27125"/>
            <a:ext cx="6169025" cy="31845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4489450"/>
            <a:ext cx="976312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4575" y="4489450"/>
            <a:ext cx="4311650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489450"/>
            <a:ext cx="646113" cy="222250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457012" fontAlgn="auto"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20E91DB-2444-B440-AB36-9AD9C2865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8359775" y="261938"/>
            <a:ext cx="473075" cy="280987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8523288" y="261938"/>
            <a:ext cx="309562" cy="280987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4570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557713" y="4711700"/>
            <a:ext cx="4586287" cy="115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832600" y="4711700"/>
            <a:ext cx="2311400" cy="115888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11700"/>
            <a:ext cx="4562475" cy="115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033" tIns="33516" rIns="67033" bIns="33516" anchor="ctr"/>
          <a:lstStyle/>
          <a:p>
            <a:pPr algn="ctr" defTabSz="457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890" r:id="rId2"/>
    <p:sldLayoutId id="2147483898" r:id="rId3"/>
    <p:sldLayoutId id="2147483899" r:id="rId4"/>
    <p:sldLayoutId id="2147483901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4" r:id="rId18"/>
    <p:sldLayoutId id="2147483915" r:id="rId19"/>
    <p:sldLayoutId id="2147483917" r:id="rId20"/>
  </p:sldLayoutIdLst>
  <p:hf hdr="0" ftr="0" dt="0"/>
  <p:txStyles>
    <p:titleStyle>
      <a:lvl1pPr algn="l" defTabSz="334963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334963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Corbel" charset="0"/>
          <a:ea typeface="ＭＳ Ｐゴシック" charset="0"/>
        </a:defRPr>
      </a:lvl5pPr>
      <a:lvl6pPr marL="335173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6pPr>
      <a:lvl7pPr marL="67034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7pPr>
      <a:lvl8pPr marL="1005516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8pPr>
      <a:lvl9pPr marL="1340690" algn="l" defTabSz="335173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42875" indent="-142875" algn="l" defTabSz="334963" rtl="0" eaLnBrk="1" fontAlgn="base" hangingPunct="1">
        <a:lnSpc>
          <a:spcPct val="110000"/>
        </a:lnSpc>
        <a:spcBef>
          <a:spcPts val="875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254000" indent="203200" algn="l" defTabSz="334963" rtl="0" eaLnBrk="1" fontAlgn="base" hangingPunct="1">
        <a:spcBef>
          <a:spcPct val="20000"/>
        </a:spcBef>
        <a:spcAft>
          <a:spcPct val="0"/>
        </a:spcAft>
        <a:buFont typeface="Courier New" charset="0"/>
        <a:defRPr sz="15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836613" indent="77788" algn="l" defTabSz="334963" rtl="0" eaLnBrk="1" fontAlgn="base" hangingPunct="1">
        <a:spcBef>
          <a:spcPts val="150"/>
        </a:spcBef>
        <a:spcAft>
          <a:spcPct val="0"/>
        </a:spcAft>
        <a:defRPr sz="1300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171575" indent="-88900" algn="l" defTabSz="334963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2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1508125" indent="-88900" algn="l" defTabSz="3349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1843448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78620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793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964" indent="-167586" algn="l" defTabSz="33517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17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4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16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0690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862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033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46207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1379" algn="l" defTabSz="33517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rdata.fi/koulutus/koulutuksen-tallente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duuni.fi/x/DdSKCg" TargetMode="External"/><Relationship Id="rId2" Type="http://schemas.openxmlformats.org/officeDocument/2006/relationships/hyperlink" Target="mailto:fairdata@csc.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c.fi/en/vastuuhenkilona-toimimisen-edellytykset" TargetMode="External"/><Relationship Id="rId2" Type="http://schemas.openxmlformats.org/officeDocument/2006/relationships/hyperlink" Target="https://www.fairdata.fi/ida/idan-kayttajaks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airdata@csc.fi" TargetMode="External"/><Relationship Id="rId2" Type="http://schemas.openxmlformats.org/officeDocument/2006/relationships/hyperlink" Target="https://metax.fairdata.fi/doc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CA87-A846-7548-84F8-78C76FB23E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Fairdata-</a:t>
            </a:r>
            <a:r>
              <a:rPr lang="fi-FI" dirty="0"/>
              <a:t>webinaari 24.3.2022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7170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Fairdata-</a:t>
            </a:r>
            <a:r>
              <a:rPr lang="fi-FI" dirty="0"/>
              <a:t>webinaari 24.3.2022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79488"/>
            <a:ext cx="8029977" cy="3679598"/>
          </a:xfrm>
        </p:spPr>
        <p:txBody>
          <a:bodyPr/>
          <a:lstStyle/>
          <a:p>
            <a:r>
              <a:rPr lang="fi-FI" sz="1400" dirty="0"/>
              <a:t>Agenda</a:t>
            </a:r>
          </a:p>
          <a:p>
            <a:pPr lvl="1"/>
            <a:r>
              <a:rPr lang="fi-FI" sz="1100" b="1" dirty="0"/>
              <a:t>IDA, </a:t>
            </a:r>
            <a:r>
              <a:rPr lang="fi-FI" sz="1100" b="1" dirty="0" err="1"/>
              <a:t>Qvain</a:t>
            </a:r>
            <a:r>
              <a:rPr lang="fi-FI" sz="1100" b="1" dirty="0"/>
              <a:t>, Etsin</a:t>
            </a:r>
            <a:r>
              <a:rPr lang="fi-FI" sz="1100" dirty="0"/>
              <a:t> (Erja Kortelainen)</a:t>
            </a:r>
          </a:p>
          <a:p>
            <a:pPr lvl="2"/>
            <a:r>
              <a:rPr lang="fi-FI" sz="1000" dirty="0"/>
              <a:t>Lyhyt palveluesittely</a:t>
            </a:r>
          </a:p>
          <a:p>
            <a:pPr lvl="2"/>
            <a:r>
              <a:rPr lang="fi-FI" sz="1000" dirty="0"/>
              <a:t>Käyttöönotto</a:t>
            </a:r>
          </a:p>
          <a:p>
            <a:pPr lvl="2"/>
            <a:r>
              <a:rPr lang="fi-FI" sz="1000" dirty="0"/>
              <a:t>Tietovuot (integrointi)</a:t>
            </a:r>
          </a:p>
          <a:p>
            <a:pPr lvl="2"/>
            <a:r>
              <a:rPr lang="fi-FI" sz="1000" dirty="0"/>
              <a:t>Palvelukehitys</a:t>
            </a:r>
          </a:p>
          <a:p>
            <a:pPr lvl="1"/>
            <a:r>
              <a:rPr lang="fi-FI" sz="1100" dirty="0"/>
              <a:t>Kysymyksiä + Keskustelua</a:t>
            </a:r>
          </a:p>
          <a:p>
            <a:pPr lvl="1"/>
            <a:r>
              <a:rPr lang="fi-FI" sz="1100" b="1" dirty="0"/>
              <a:t>IDA, </a:t>
            </a:r>
            <a:r>
              <a:rPr lang="fi-FI" sz="1100" b="1" dirty="0" err="1"/>
              <a:t>Qvain</a:t>
            </a:r>
            <a:r>
              <a:rPr lang="fi-FI" sz="1100" b="1" dirty="0"/>
              <a:t>, Etsin: Demo </a:t>
            </a:r>
            <a:r>
              <a:rPr lang="fi-FI" sz="1100" dirty="0"/>
              <a:t>(Erja Kortelainen)</a:t>
            </a:r>
          </a:p>
          <a:p>
            <a:pPr lvl="1"/>
            <a:r>
              <a:rPr lang="fi-FI" sz="1100" dirty="0"/>
              <a:t>Kysymyksiä + Keskustelua</a:t>
            </a:r>
          </a:p>
          <a:p>
            <a:pPr lvl="1"/>
            <a:r>
              <a:rPr lang="fi-FI" sz="1100" b="1" dirty="0"/>
              <a:t>Pitkäaikaissäilytys, PAS </a:t>
            </a:r>
            <a:r>
              <a:rPr lang="fi-FI" sz="1100" dirty="0"/>
              <a:t>(Heikki Helin)</a:t>
            </a:r>
          </a:p>
          <a:p>
            <a:pPr lvl="1"/>
            <a:r>
              <a:rPr lang="fi-FI" sz="1100" dirty="0"/>
              <a:t>Kysymyksiä + Keskustelua</a:t>
            </a:r>
            <a:endParaRPr lang="fi-FI" sz="1400" dirty="0"/>
          </a:p>
          <a:p>
            <a:r>
              <a:rPr lang="fi-FI" sz="1400" dirty="0"/>
              <a:t>Kysymyksiä voi esittää sekä chatissä että pyytämällä puheenvuoron</a:t>
            </a:r>
          </a:p>
          <a:p>
            <a:pPr lvl="1"/>
            <a:r>
              <a:rPr lang="fi-FI" sz="1100" dirty="0"/>
              <a:t>Käydään läpi esitysten välissä (ei tallenteessa)</a:t>
            </a:r>
          </a:p>
          <a:p>
            <a:pPr lvl="1"/>
            <a:r>
              <a:rPr lang="fi-FI" sz="1100" dirty="0"/>
              <a:t>Voi myös vapaasti keskeyttää koska tahansa esitysten aikana, mutta tällöin kysymykset tulevat mukaan tallenteisiin</a:t>
            </a:r>
          </a:p>
          <a:p>
            <a:r>
              <a:rPr lang="fi-FI" sz="1400" dirty="0"/>
              <a:t>Tallenteet ja kalvot julkaistaan: </a:t>
            </a:r>
            <a:r>
              <a:rPr lang="fi-FI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https://www.fairdata.fi/koulutus/koulutuksen-tallenteet/</a:t>
            </a:r>
            <a:endParaRPr lang="fi-FI" sz="1200" dirty="0"/>
          </a:p>
          <a:p>
            <a:endParaRPr lang="fi-FI" sz="1600" dirty="0"/>
          </a:p>
          <a:p>
            <a:pPr marL="13558" indent="0">
              <a:buNone/>
            </a:pPr>
            <a:endParaRPr lang="fi-FI" sz="1600" dirty="0"/>
          </a:p>
          <a:p>
            <a:pPr lvl="1"/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-palvelukokonaisuus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6329966" cy="3679598"/>
          </a:xfrm>
        </p:spPr>
        <p:txBody>
          <a:bodyPr/>
          <a:lstStyle/>
          <a:p>
            <a:r>
              <a:rPr lang="fi-FI" dirty="0"/>
              <a:t>Fairdata.fi-palvelut auttavat tutkimusaineistojen hallinnassa, avaamisessa ja FAIR-periaatteiden noudattamisessa.</a:t>
            </a:r>
          </a:p>
          <a:p>
            <a:pPr lvl="1"/>
            <a:r>
              <a:rPr lang="fi-FI" sz="1600" dirty="0"/>
              <a:t>Saat tutkimusdatallesi ja siihen liittyville materiaaleille turvallista säilytystilaa</a:t>
            </a:r>
          </a:p>
          <a:p>
            <a:pPr lvl="1"/>
            <a:r>
              <a:rPr lang="fi-FI" sz="1600" dirty="0"/>
              <a:t>Voit luoda tutkimusaineistollesi kuvailutietoja, riippumatta siitä säilytetäänkö dataa </a:t>
            </a:r>
            <a:r>
              <a:rPr lang="fi-FI" sz="1600" dirty="0" err="1"/>
              <a:t>Fairdatassa</a:t>
            </a:r>
            <a:r>
              <a:rPr lang="fi-FI" sz="1600" dirty="0"/>
              <a:t> tai sen ulkopuolella. </a:t>
            </a:r>
          </a:p>
          <a:p>
            <a:pPr lvl="1"/>
            <a:r>
              <a:rPr lang="fi-FI" sz="1600" dirty="0"/>
              <a:t>Kun julkaiset aineiston, saat sille pysyvän tunnisteen (URN tai DOI) sekä kuvailusivun. Voit asettaa tutkimusainestosi tiedostot avoimesti ladattaviksi tai rajata saatavuutta.</a:t>
            </a:r>
          </a:p>
          <a:p>
            <a:pPr lvl="1"/>
            <a:r>
              <a:rPr lang="fi-FI" sz="1600" dirty="0"/>
              <a:t>Voit etsiä muiden luomia tutkimusaineistoja</a:t>
            </a:r>
          </a:p>
          <a:p>
            <a:pPr lvl="1"/>
            <a:r>
              <a:rPr lang="fi-FI" sz="1600" dirty="0"/>
              <a:t>Tutkimusaineisto on mahdollista siirtää pitkäaikaissäilytykseen (</a:t>
            </a:r>
            <a:r>
              <a:rPr lang="fi-FI" sz="1600" dirty="0" err="1"/>
              <a:t>Fairdata</a:t>
            </a:r>
            <a:r>
              <a:rPr lang="fi-FI" sz="1600" dirty="0"/>
              <a:t> PAS)</a:t>
            </a:r>
          </a:p>
          <a:p>
            <a:pPr lvl="1"/>
            <a:r>
              <a:rPr lang="fi-FI" sz="1600" dirty="0"/>
              <a:t>Arkaluonteinen henkilötieto ei sovellu </a:t>
            </a:r>
            <a:r>
              <a:rPr lang="fi-FI" sz="1600" dirty="0" err="1"/>
              <a:t>Fairdata</a:t>
            </a:r>
            <a:r>
              <a:rPr lang="fi-FI" sz="1600" dirty="0"/>
              <a:t> IDA-palveluun</a:t>
            </a:r>
          </a:p>
          <a:p>
            <a:pPr lvl="1"/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91455" y="2689483"/>
            <a:ext cx="2018262" cy="134725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>
                <a:solidFill>
                  <a:schemeClr val="tx1"/>
                </a:solidFill>
              </a:rPr>
              <a:t>Fairdata</a:t>
            </a:r>
            <a:r>
              <a:rPr lang="fi-FI" sz="1400" b="1" dirty="0">
                <a:solidFill>
                  <a:schemeClr val="tx1"/>
                </a:solidFill>
              </a:rPr>
              <a:t>-palveluiden</a:t>
            </a:r>
            <a:endParaRPr lang="fi-FI" sz="1400" dirty="0">
              <a:solidFill>
                <a:schemeClr val="accent3"/>
              </a:solidFill>
            </a:endParaRPr>
          </a:p>
          <a:p>
            <a:r>
              <a:rPr lang="fi-FI" sz="1400" dirty="0">
                <a:solidFill>
                  <a:schemeClr val="accent3"/>
                </a:solidFill>
              </a:rPr>
              <a:t>käyttö on maksutonta</a:t>
            </a:r>
          </a:p>
          <a:p>
            <a:r>
              <a:rPr lang="fi-FI" sz="1400" dirty="0">
                <a:solidFill>
                  <a:schemeClr val="accent3"/>
                </a:solidFill>
              </a:rPr>
              <a:t>suomalaisille korkeakouluille ja tutkimuslaitoksille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91455" y="1003055"/>
            <a:ext cx="2018262" cy="151266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>
                <a:solidFill>
                  <a:schemeClr val="tx1"/>
                </a:solidFill>
              </a:rPr>
              <a:t>Fairdata</a:t>
            </a:r>
            <a:r>
              <a:rPr lang="fi-FI" sz="1400" b="1" dirty="0">
                <a:solidFill>
                  <a:schemeClr val="tx1"/>
                </a:solidFill>
              </a:rPr>
              <a:t>-palvelut</a:t>
            </a:r>
            <a:r>
              <a:rPr lang="fi-FI" sz="1400" b="1" dirty="0">
                <a:solidFill>
                  <a:schemeClr val="accent3"/>
                </a:solidFill>
              </a:rPr>
              <a:t> </a:t>
            </a:r>
            <a:r>
              <a:rPr lang="fi-FI" sz="1400" dirty="0">
                <a:solidFill>
                  <a:schemeClr val="accent3"/>
                </a:solidFill>
              </a:rPr>
              <a:t>soveltuvat eri alojen digitaaliselle tutkimusmateriaalille ja niihin liittyville kuvailutiedoille</a:t>
            </a:r>
          </a:p>
        </p:txBody>
      </p:sp>
    </p:spTree>
    <p:extLst>
      <p:ext uri="{BB962C8B-B14F-4D97-AF65-F5344CB8AC3E}">
        <p14:creationId xmlns:p14="http://schemas.microsoft.com/office/powerpoint/2010/main" val="47847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6ABBE-202D-D54A-B764-2075AA7D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A4D63-C948-5E43-B8B8-856F27BD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50" y="401173"/>
            <a:ext cx="5973900" cy="41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21D9-3F76-4D64-8669-B912E647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IDAn</a:t>
            </a:r>
            <a:r>
              <a:rPr lang="fi-FI" dirty="0"/>
              <a:t> käyttöönotto organisaationäkökulmasta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73E4E-D288-412C-8759-EDF5122A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13905"/>
            <a:ext cx="5253644" cy="3197745"/>
          </a:xfrm>
        </p:spPr>
        <p:txBody>
          <a:bodyPr/>
          <a:lstStyle/>
          <a:p>
            <a:r>
              <a:rPr lang="fi-FI" sz="1200" dirty="0"/>
              <a:t>Suomalaisilla korkeakouluilla ja valtion tutkimuslaitoksilla on käyttöoikeus </a:t>
            </a:r>
            <a:r>
              <a:rPr lang="fi-FI" sz="1200" dirty="0" err="1"/>
              <a:t>Fairdata</a:t>
            </a:r>
            <a:r>
              <a:rPr lang="fi-FI" sz="1200" dirty="0"/>
              <a:t>-palveluihin kuuluvaan IDA – Tutkimusdatan säilytyspalveluun, jossa kullakin organisaatiolla on tietty määrä organisaatiokohtaista IDA-säilytystilaa.</a:t>
            </a:r>
          </a:p>
          <a:p>
            <a:r>
              <a:rPr lang="fi-FI" sz="1200" dirty="0" err="1"/>
              <a:t>IDAn</a:t>
            </a:r>
            <a:r>
              <a:rPr lang="fi-FI" sz="1200" dirty="0"/>
              <a:t> käyttöönotto edellyttää IDA-yhteyshenkilön nimeämistä, joka jakaa organisaatiokohtaista IDA-säilytystilaa eteenpäin organisaation käyttäjille -&gt; yhteys </a:t>
            </a:r>
            <a:r>
              <a:rPr lang="fi-FI" sz="1200" dirty="0">
                <a:hlinkClick r:id="rId2"/>
              </a:rPr>
              <a:t>fairdata@csc.fi</a:t>
            </a:r>
            <a:endParaRPr lang="fi-FI" sz="1200" dirty="0"/>
          </a:p>
          <a:p>
            <a:r>
              <a:rPr lang="fi-FI" sz="1200" dirty="0"/>
              <a:t>Kullakin organisaatiolla voi olla useampi IDA-yhteyshenkilö, joilla on eri näkökulmia </a:t>
            </a:r>
            <a:r>
              <a:rPr lang="fi-FI" sz="1200" dirty="0" err="1"/>
              <a:t>IDAn</a:t>
            </a:r>
            <a:r>
              <a:rPr lang="fi-FI" sz="1200" dirty="0"/>
              <a:t> ja muiden </a:t>
            </a:r>
            <a:r>
              <a:rPr lang="fi-FI" sz="1200" dirty="0" err="1"/>
              <a:t>Fairdata</a:t>
            </a:r>
            <a:r>
              <a:rPr lang="fi-FI" sz="1200" dirty="0"/>
              <a:t>-palvelujen käyttöön (esim. eri tallennusratkaisut, DMP-näkökulma, datan julkaisemisen ja elinkaaren tukeminen).</a:t>
            </a:r>
          </a:p>
          <a:p>
            <a:r>
              <a:rPr lang="fi-FI" sz="1200" dirty="0"/>
              <a:t>Lisätietoa </a:t>
            </a:r>
            <a:r>
              <a:rPr lang="fi-FI" sz="1200" dirty="0" err="1"/>
              <a:t>Fairdata</a:t>
            </a:r>
            <a:r>
              <a:rPr lang="fi-FI" sz="1200" dirty="0"/>
              <a:t>-verkoston wikitilassa: </a:t>
            </a:r>
            <a:r>
              <a:rPr lang="fi-FI" sz="1200" dirty="0">
                <a:hlinkClick r:id="rId3"/>
              </a:rPr>
              <a:t>https://wiki.eduuni.fi/x/DdSKCg</a:t>
            </a:r>
            <a:r>
              <a:rPr lang="fi-FI" sz="1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A3056-5092-4616-9277-E6E6CC10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8D264-A920-4DC8-B2CE-36F4F603BA4D}"/>
              </a:ext>
            </a:extLst>
          </p:cNvPr>
          <p:cNvSpPr/>
          <p:nvPr/>
        </p:nvSpPr>
        <p:spPr>
          <a:xfrm>
            <a:off x="6035040" y="1700011"/>
            <a:ext cx="2651759" cy="1236372"/>
          </a:xfrm>
          <a:prstGeom prst="rect">
            <a:avLst/>
          </a:prstGeom>
          <a:solidFill>
            <a:srgbClr val="FEF2EC"/>
          </a:solidFill>
          <a:ln w="9525">
            <a:solidFill>
              <a:srgbClr val="EA1D77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162CBC5-62BB-4833-AD68-27E210C3EE6B}"/>
              </a:ext>
            </a:extLst>
          </p:cNvPr>
          <p:cNvSpPr/>
          <p:nvPr/>
        </p:nvSpPr>
        <p:spPr>
          <a:xfrm>
            <a:off x="5824135" y="1113905"/>
            <a:ext cx="3145298" cy="328352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>
                <a:solidFill>
                  <a:schemeClr val="tx1"/>
                </a:solidFill>
              </a:rPr>
              <a:t>IDAn</a:t>
            </a:r>
            <a:r>
              <a:rPr lang="fi-FI" sz="1400" b="1" dirty="0">
                <a:solidFill>
                  <a:schemeClr val="tx1"/>
                </a:solidFill>
              </a:rPr>
              <a:t> käyttöön liittyvät roolit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Organisaatio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Nimeää organisaation IDA-yhteyshenkilöt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CSC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Myöntää IDA-yhteyshenkilöoikeudet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Organisaation IDA-yhteyshenkilö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Käsittelee organisaationsa projektien IDA-hakemukset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Voi pyytää organisaatiolle lisäsäilytystilaa </a:t>
            </a:r>
            <a:r>
              <a:rPr lang="fi-FI" sz="900" dirty="0" err="1">
                <a:solidFill>
                  <a:srgbClr val="464F55"/>
                </a:solidFill>
                <a:latin typeface="Corbel"/>
                <a:ea typeface="ＭＳ Ｐゴシック" charset="0"/>
              </a:rPr>
              <a:t>CSC:ltä</a:t>
            </a: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 (perusteet!)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Projektin vastuuhenkilö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Perustaa projektin ja anoo projektille säilytystilaa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Hallinnoi projektin jäseniä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Projektin jäsen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Liitetään projektiin projektin vastuuhenkilön toimesta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Käyttää </a:t>
            </a:r>
            <a:r>
              <a:rPr lang="fi-FI" sz="900" dirty="0" err="1">
                <a:solidFill>
                  <a:srgbClr val="464F55"/>
                </a:solidFill>
                <a:latin typeface="Corbel"/>
                <a:ea typeface="ＭＳ Ｐゴシック" charset="0"/>
              </a:rPr>
              <a:t>IDAa</a:t>
            </a: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 projektille myönnetyn säilytystilan puitteissa</a:t>
            </a:r>
          </a:p>
        </p:txBody>
      </p:sp>
    </p:spTree>
    <p:extLst>
      <p:ext uri="{BB962C8B-B14F-4D97-AF65-F5344CB8AC3E}">
        <p14:creationId xmlns:p14="http://schemas.microsoft.com/office/powerpoint/2010/main" val="127629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572E5C-C6C6-49A0-A2B2-294F0DD0BF29}"/>
              </a:ext>
            </a:extLst>
          </p:cNvPr>
          <p:cNvSpPr/>
          <p:nvPr/>
        </p:nvSpPr>
        <p:spPr>
          <a:xfrm>
            <a:off x="6035040" y="2942823"/>
            <a:ext cx="2651760" cy="1126901"/>
          </a:xfrm>
          <a:prstGeom prst="rect">
            <a:avLst/>
          </a:prstGeom>
          <a:solidFill>
            <a:srgbClr val="FEF2EC"/>
          </a:solidFill>
          <a:ln w="9525">
            <a:solidFill>
              <a:srgbClr val="EA1D77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 palvelujen käyttäjäksi - 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488"/>
            <a:ext cx="5286895" cy="3679598"/>
          </a:xfrm>
        </p:spPr>
        <p:txBody>
          <a:bodyPr/>
          <a:lstStyle/>
          <a:p>
            <a:r>
              <a:rPr lang="fi-FI" sz="1200" dirty="0"/>
              <a:t>IDA – tutkimusdatan säilytyspalvelun käyttäjäksi: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Luo tunnus itsepalveluna osoitteessa my.csc.fi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Luo akateeminen CSC-projekti. 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Hae projektille IDA-säilytystilaa kotiorganisaatioltasi </a:t>
            </a:r>
            <a:r>
              <a:rPr lang="fi-FI" sz="1200" dirty="0" err="1"/>
              <a:t>MyCSC:ssä</a:t>
            </a:r>
            <a:r>
              <a:rPr lang="fi-FI" sz="1200" dirty="0"/>
              <a:t>. Saat kuittauksen sähköpostilla, kun hakemuksesi on käsitelty.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Liitä halutessasi projektijäseniä projektiisi </a:t>
            </a:r>
            <a:r>
              <a:rPr lang="fi-FI" sz="1200" dirty="0" err="1"/>
              <a:t>MyCSC:ssä</a:t>
            </a:r>
            <a:r>
              <a:rPr lang="fi-FI" sz="1200" dirty="0"/>
              <a:t>.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Kirjaudu IDA-palveluun osoitteessa ida.fairdata.fi ja aloita datan tallennus </a:t>
            </a:r>
            <a:r>
              <a:rPr lang="fi-FI" sz="1200" dirty="0" err="1"/>
              <a:t>IDAan</a:t>
            </a:r>
            <a:r>
              <a:rPr lang="fi-FI" sz="1200" dirty="0"/>
              <a:t>.</a:t>
            </a:r>
          </a:p>
          <a:p>
            <a:pPr marL="299308" indent="-285750"/>
            <a:r>
              <a:rPr lang="fi-FI" sz="1200" dirty="0"/>
              <a:t>Huomaa: Projektissa voi olla jäseniä useista eri organisaatioista. Projektin jäseneksi voi liittää myös esimerkiksi ulkomaalaisen tutkijan tai muun yhteistyökumppanin.</a:t>
            </a:r>
          </a:p>
          <a:p>
            <a:pPr marL="299308" indent="-285750"/>
            <a:r>
              <a:rPr lang="fi-FI" sz="1200" dirty="0"/>
              <a:t>Lisätietoa </a:t>
            </a:r>
          </a:p>
          <a:p>
            <a:pPr marL="541749" lvl="1" indent="-285750"/>
            <a:r>
              <a:rPr lang="fi-FI" sz="900" dirty="0">
                <a:hlinkClick r:id="rId2"/>
              </a:rPr>
              <a:t>https://www.fairdata.fi/ida/idan-kayttajaksi/</a:t>
            </a:r>
            <a:endParaRPr lang="fi-FI" sz="900" dirty="0"/>
          </a:p>
          <a:p>
            <a:pPr marL="541749" lvl="1" indent="-285750"/>
            <a:r>
              <a:rPr lang="fi-FI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https://research.csc.fi/en/vastuuhenkilona-toimimisen-edellytykset</a:t>
            </a:r>
            <a:endParaRPr lang="fi-FI" sz="900" dirty="0"/>
          </a:p>
          <a:p>
            <a:pPr marL="255999" lvl="1" indent="0">
              <a:buNone/>
            </a:pPr>
            <a:endParaRPr lang="fi-FI" sz="1200" dirty="0"/>
          </a:p>
          <a:p>
            <a:pPr lvl="1"/>
            <a:endParaRPr lang="fi-FI" sz="1800" dirty="0"/>
          </a:p>
          <a:p>
            <a:pPr lvl="1"/>
            <a:endParaRPr lang="fi-F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E33136-B3EB-49A2-935F-B8D7A8B63BBE}"/>
              </a:ext>
            </a:extLst>
          </p:cNvPr>
          <p:cNvSpPr/>
          <p:nvPr/>
        </p:nvSpPr>
        <p:spPr>
          <a:xfrm>
            <a:off x="5824135" y="1113905"/>
            <a:ext cx="3145298" cy="328352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i-FI" sz="1400" b="1" dirty="0" err="1">
                <a:solidFill>
                  <a:schemeClr val="tx1"/>
                </a:solidFill>
              </a:rPr>
              <a:t>IDAn</a:t>
            </a:r>
            <a:r>
              <a:rPr lang="fi-FI" sz="1400" b="1" dirty="0">
                <a:solidFill>
                  <a:schemeClr val="tx1"/>
                </a:solidFill>
              </a:rPr>
              <a:t> käyttöön liittyvät roolit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Organisaatio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Nimeää organisaation IDA-yhteyshenkilöt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CSC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Myöntää IDA-yhteyshenkilöoikeudet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Organisaation IDA-yhteyshenkilö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Käsittelee organisaationsa projektien IDA-hakemukset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Voi pyytää organisaatiolle lisäsäilytystilaa </a:t>
            </a:r>
            <a:r>
              <a:rPr lang="fi-FI" sz="900" dirty="0" err="1">
                <a:solidFill>
                  <a:srgbClr val="464F55"/>
                </a:solidFill>
                <a:latin typeface="Corbel"/>
                <a:ea typeface="ＭＳ Ｐゴシック" charset="0"/>
              </a:rPr>
              <a:t>CSC:ltä</a:t>
            </a: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 (perusteet!)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Projektin vastuuhenkilö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Perustaa projektin ja anoo projektille säilytystilaa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Hallinnoi projektin jäseniä</a:t>
            </a:r>
          </a:p>
          <a:p>
            <a:r>
              <a:rPr lang="fi-FI" sz="900" b="1" dirty="0">
                <a:solidFill>
                  <a:srgbClr val="464F55"/>
                </a:solidFill>
                <a:latin typeface="Corbel"/>
                <a:ea typeface="ＭＳ Ｐゴシック" charset="0"/>
              </a:rPr>
              <a:t>Projektin jäsen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Liitetään projektiin projektin vastuuhenkilön toimesta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Käyttää </a:t>
            </a:r>
            <a:r>
              <a:rPr lang="fi-FI" sz="900" dirty="0" err="1">
                <a:solidFill>
                  <a:srgbClr val="464F55"/>
                </a:solidFill>
                <a:latin typeface="Corbel"/>
                <a:ea typeface="ＭＳ Ｐゴシック" charset="0"/>
              </a:rPr>
              <a:t>IDAa</a:t>
            </a:r>
            <a:r>
              <a:rPr lang="fi-FI" sz="900" dirty="0">
                <a:solidFill>
                  <a:srgbClr val="464F55"/>
                </a:solidFill>
                <a:latin typeface="Corbel"/>
                <a:ea typeface="ＭＳ Ｐゴシック" charset="0"/>
              </a:rPr>
              <a:t> projektille myönnetyn säilytystilan puitteissa</a:t>
            </a:r>
          </a:p>
        </p:txBody>
      </p:sp>
    </p:spTree>
    <p:extLst>
      <p:ext uri="{BB962C8B-B14F-4D97-AF65-F5344CB8AC3E}">
        <p14:creationId xmlns:p14="http://schemas.microsoft.com/office/powerpoint/2010/main" val="193055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80C0-D15F-4175-8AC6-C915AA00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 palvelujen käyttäjäksi – </a:t>
            </a:r>
            <a:r>
              <a:rPr lang="fi-FI" dirty="0" err="1"/>
              <a:t>Qvain</a:t>
            </a:r>
            <a:r>
              <a:rPr lang="fi-FI" dirty="0"/>
              <a:t>, </a:t>
            </a:r>
            <a:r>
              <a:rPr lang="fi-FI" dirty="0" err="1"/>
              <a:t>Metax</a:t>
            </a:r>
            <a:r>
              <a:rPr lang="fi-FI" dirty="0"/>
              <a:t> ja Etsin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0B0B-A1B2-4F6C-AC00-B38E908D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27125"/>
            <a:ext cx="5719156" cy="3362325"/>
          </a:xfrm>
        </p:spPr>
        <p:txBody>
          <a:bodyPr/>
          <a:lstStyle/>
          <a:p>
            <a:r>
              <a:rPr lang="fi-FI" sz="1400" dirty="0" err="1"/>
              <a:t>Qvain</a:t>
            </a:r>
            <a:r>
              <a:rPr lang="fi-FI" sz="1400" dirty="0"/>
              <a:t>-kuvailutyökalun käyttäjäksi: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Luo tunnus itsepalveluna osoitteessa my.csc.fi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Siirry kuvailemaan aineistosi osoitteeseen qvain.fairdata.fi</a:t>
            </a:r>
          </a:p>
          <a:p>
            <a:pPr marL="185008" indent="-171450"/>
            <a:r>
              <a:rPr lang="fi-FI" sz="1400" dirty="0" err="1"/>
              <a:t>Metax</a:t>
            </a:r>
            <a:r>
              <a:rPr lang="fi-FI" sz="1400" dirty="0"/>
              <a:t> loppukäyttäjärajapinnan käyttäjäksi: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Luo tunnus itsepalveluna osoitteessa my.csc.fi</a:t>
            </a:r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Ohjeet rajapinnan käyttöön </a:t>
            </a:r>
            <a:r>
              <a:rPr lang="fi-FI" sz="1200" dirty="0">
                <a:hlinkClick r:id="rId2"/>
              </a:rPr>
              <a:t>https://metax.fairdata.fi/docs/</a:t>
            </a:r>
            <a:endParaRPr lang="fi-FI" sz="1200" dirty="0"/>
          </a:p>
          <a:p>
            <a:r>
              <a:rPr lang="fi-FI" sz="1400" dirty="0"/>
              <a:t>Aineistojen tuonti omasta aineistonhallintajärjestelmästä </a:t>
            </a:r>
            <a:r>
              <a:rPr lang="fi-FI" sz="1400" dirty="0" err="1"/>
              <a:t>Fairdataan</a:t>
            </a:r>
            <a:endParaRPr lang="fi-FI" sz="1400" dirty="0"/>
          </a:p>
          <a:p>
            <a:pPr marL="598899" lvl="1" indent="-342900">
              <a:buFont typeface="+mj-lt"/>
              <a:buAutoNum type="arabicPeriod"/>
            </a:pPr>
            <a:r>
              <a:rPr lang="fi-FI" sz="1200" dirty="0"/>
              <a:t>Ota yhteyttä </a:t>
            </a:r>
            <a:r>
              <a:rPr lang="fi-FI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fairdata@csc.fi</a:t>
            </a:r>
            <a:endParaRPr lang="fi-FI" sz="1200" dirty="0"/>
          </a:p>
          <a:p>
            <a:pPr lvl="2"/>
            <a:r>
              <a:rPr lang="fi-FI" sz="1050" dirty="0"/>
              <a:t>Tuonti </a:t>
            </a:r>
            <a:r>
              <a:rPr lang="fi-FI" sz="1050" dirty="0" err="1"/>
              <a:t>Metax</a:t>
            </a:r>
            <a:r>
              <a:rPr lang="fi-FI" sz="1050" dirty="0"/>
              <a:t> API –rajapintaa hyödyntäen</a:t>
            </a:r>
          </a:p>
          <a:p>
            <a:pPr lvl="2"/>
            <a:r>
              <a:rPr lang="fi-FI" sz="1050" dirty="0" err="1"/>
              <a:t>Metax</a:t>
            </a:r>
            <a:r>
              <a:rPr lang="fi-FI" sz="1050" dirty="0"/>
              <a:t> tietosisältö: https://wiki.eduuni.fi/pages/viewpage.action?pageId=181341935</a:t>
            </a:r>
          </a:p>
          <a:p>
            <a:r>
              <a:rPr lang="fi-FI" sz="1400" dirty="0"/>
              <a:t>Etsin-palvelussa voit selailla ja ladata julkaistuja aineistoja ilman kirjautumista</a:t>
            </a:r>
          </a:p>
          <a:p>
            <a:r>
              <a:rPr lang="fi-FI" sz="1400" dirty="0" err="1"/>
              <a:t>Fairdata</a:t>
            </a:r>
            <a:r>
              <a:rPr lang="fi-FI" sz="1400" dirty="0"/>
              <a:t> PAS käyttöönotosta tietoa webinaarin lopussa</a:t>
            </a:r>
          </a:p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FA8E4-90AD-4155-AD82-652C618F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3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04118" y="208740"/>
            <a:ext cx="59770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100" b="1" dirty="0">
                <a:latin typeface="Corbel" panose="020B0503020204020204" pitchFamily="34" charset="0"/>
              </a:rPr>
              <a:t>Aineistojen metatietojen tietovirrat - kokonaisuus</a:t>
            </a:r>
            <a:endParaRPr lang="fi-FI" sz="2100" dirty="0">
              <a:latin typeface="Corbel" panose="020B0503020204020204" pitchFamily="34" charset="0"/>
            </a:endParaRPr>
          </a:p>
        </p:txBody>
      </p:sp>
      <p:sp>
        <p:nvSpPr>
          <p:cNvPr id="71" name="Can 70">
            <a:extLst>
              <a:ext uri="{FF2B5EF4-FFF2-40B4-BE49-F238E27FC236}">
                <a16:creationId xmlns:a16="http://schemas.microsoft.com/office/drawing/2014/main" id="{3A4A1AC3-F877-C74C-98E9-B60E70F08FF8}"/>
              </a:ext>
            </a:extLst>
          </p:cNvPr>
          <p:cNvSpPr/>
          <p:nvPr/>
        </p:nvSpPr>
        <p:spPr>
          <a:xfrm>
            <a:off x="4217873" y="794175"/>
            <a:ext cx="929042" cy="3863046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endParaRPr lang="fi-FI" sz="1267" dirty="0">
              <a:solidFill>
                <a:prstClr val="white"/>
              </a:solidFill>
              <a:latin typeface="Candara"/>
            </a:endParaRPr>
          </a:p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72" name="Can 71">
            <a:extLst>
              <a:ext uri="{FF2B5EF4-FFF2-40B4-BE49-F238E27FC236}">
                <a16:creationId xmlns:a16="http://schemas.microsoft.com/office/drawing/2014/main" id="{69C58C5D-5BA3-B544-9525-36A049C3F678}"/>
              </a:ext>
            </a:extLst>
          </p:cNvPr>
          <p:cNvSpPr/>
          <p:nvPr/>
        </p:nvSpPr>
        <p:spPr>
          <a:xfrm>
            <a:off x="5973685" y="820145"/>
            <a:ext cx="1106849" cy="1242141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r>
              <a:rPr lang="fi-FI" sz="1267" dirty="0">
                <a:solidFill>
                  <a:prstClr val="white"/>
                </a:solidFill>
                <a:latin typeface="Candara"/>
              </a:rPr>
              <a:t>Tutkimustietovaranto</a:t>
            </a: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95FD181-895C-8344-AAA8-C8FAE1654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8" y="1001704"/>
            <a:ext cx="495145" cy="448334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507A4A6C-FEC3-F449-BC0D-B7E65A0C202A}"/>
              </a:ext>
            </a:extLst>
          </p:cNvPr>
          <p:cNvGrpSpPr/>
          <p:nvPr/>
        </p:nvGrpSpPr>
        <p:grpSpPr>
          <a:xfrm>
            <a:off x="586106" y="885209"/>
            <a:ext cx="1815180" cy="413333"/>
            <a:chOff x="-353496" y="2699342"/>
            <a:chExt cx="2639484" cy="66379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206053-9F6C-5D41-9D8F-5ABF0D289654}"/>
                </a:ext>
              </a:extLst>
            </p:cNvPr>
            <p:cNvCxnSpPr/>
            <p:nvPr/>
          </p:nvCxnSpPr>
          <p:spPr>
            <a:xfrm>
              <a:off x="-3276" y="3363132"/>
              <a:ext cx="209026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5FCA5CE-E70C-3141-AD08-81DCC1C2DB4F}"/>
                </a:ext>
              </a:extLst>
            </p:cNvPr>
            <p:cNvSpPr txBox="1"/>
            <p:nvPr/>
          </p:nvSpPr>
          <p:spPr>
            <a:xfrm>
              <a:off x="-353496" y="2699342"/>
              <a:ext cx="2639484" cy="59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Tutkija/asiantuntija syöttää</a:t>
              </a:r>
            </a:p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aineistonsa metatiedot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D3D6135-4A4F-0C4F-9FD5-B9F62E9D066A}"/>
              </a:ext>
            </a:extLst>
          </p:cNvPr>
          <p:cNvGrpSpPr/>
          <p:nvPr/>
        </p:nvGrpSpPr>
        <p:grpSpPr>
          <a:xfrm>
            <a:off x="5240284" y="1163825"/>
            <a:ext cx="651111" cy="298490"/>
            <a:chOff x="6367365" y="2929635"/>
            <a:chExt cx="946792" cy="479356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20BA16D-255A-7540-BBB1-46BFD6B2D22A}"/>
                </a:ext>
              </a:extLst>
            </p:cNvPr>
            <p:cNvCxnSpPr/>
            <p:nvPr/>
          </p:nvCxnSpPr>
          <p:spPr>
            <a:xfrm>
              <a:off x="6367365" y="3408991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675437-C5D4-2B44-80CB-52D66BE80D0A}"/>
                </a:ext>
              </a:extLst>
            </p:cNvPr>
            <p:cNvSpPr txBox="1"/>
            <p:nvPr/>
          </p:nvSpPr>
          <p:spPr>
            <a:xfrm>
              <a:off x="6479221" y="2929635"/>
              <a:ext cx="643811" cy="37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Siirto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B61DABA-2AE2-1E44-B0FE-1ADF9A90E943}"/>
              </a:ext>
            </a:extLst>
          </p:cNvPr>
          <p:cNvSpPr/>
          <p:nvPr/>
        </p:nvSpPr>
        <p:spPr>
          <a:xfrm>
            <a:off x="2354534" y="889476"/>
            <a:ext cx="1046683" cy="7208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r>
              <a:rPr lang="fi-FI" sz="1267" dirty="0" err="1">
                <a:solidFill>
                  <a:prstClr val="white"/>
                </a:solidFill>
                <a:latin typeface="Candara"/>
              </a:rPr>
              <a:t>Fairdata</a:t>
            </a:r>
            <a:endParaRPr lang="fi-FI" sz="1267" dirty="0">
              <a:solidFill>
                <a:prstClr val="white"/>
              </a:solidFill>
              <a:latin typeface="Candara"/>
            </a:endParaRPr>
          </a:p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r>
              <a:rPr lang="fi-FI" sz="1267" dirty="0" err="1">
                <a:solidFill>
                  <a:prstClr val="white"/>
                </a:solidFill>
                <a:latin typeface="Candara"/>
              </a:rPr>
              <a:t>Qvain</a:t>
            </a: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81" name="Can 80">
            <a:extLst>
              <a:ext uri="{FF2B5EF4-FFF2-40B4-BE49-F238E27FC236}">
                <a16:creationId xmlns:a16="http://schemas.microsoft.com/office/drawing/2014/main" id="{DD84ABFD-B765-B44F-AB5C-75C016003F6C}"/>
              </a:ext>
            </a:extLst>
          </p:cNvPr>
          <p:cNvSpPr/>
          <p:nvPr/>
        </p:nvSpPr>
        <p:spPr>
          <a:xfrm>
            <a:off x="2279145" y="2089034"/>
            <a:ext cx="1173240" cy="1137332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>
                <a:solidFill>
                  <a:prstClr val="white"/>
                </a:solidFill>
                <a:latin typeface="Candara"/>
              </a:rPr>
              <a:t>Tutkimus-aineistopalvelu</a:t>
            </a:r>
          </a:p>
        </p:txBody>
      </p:sp>
      <p:sp>
        <p:nvSpPr>
          <p:cNvPr id="91" name="Can 90">
            <a:extLst>
              <a:ext uri="{FF2B5EF4-FFF2-40B4-BE49-F238E27FC236}">
                <a16:creationId xmlns:a16="http://schemas.microsoft.com/office/drawing/2014/main" id="{88D4F9A9-7AFF-994E-B261-1A856A3A8175}"/>
              </a:ext>
            </a:extLst>
          </p:cNvPr>
          <p:cNvSpPr/>
          <p:nvPr/>
        </p:nvSpPr>
        <p:spPr>
          <a:xfrm>
            <a:off x="2267157" y="3705037"/>
            <a:ext cx="1206835" cy="935574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r>
              <a:rPr lang="fi-FI" sz="1100" dirty="0">
                <a:solidFill>
                  <a:prstClr val="white"/>
                </a:solidFill>
                <a:latin typeface="Candara"/>
              </a:rPr>
              <a:t>Organisaation aineistojen tietovaranto</a:t>
            </a:r>
            <a:endParaRPr lang="fi-FI" sz="700" dirty="0">
              <a:solidFill>
                <a:prstClr val="white"/>
              </a:solidFill>
              <a:latin typeface="Candara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6170E97-DDC1-F247-ACCA-4006A451F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" y="3971433"/>
            <a:ext cx="495145" cy="448334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1B33A72-61C6-F74B-82FC-C0D450EEA71E}"/>
              </a:ext>
            </a:extLst>
          </p:cNvPr>
          <p:cNvGrpSpPr/>
          <p:nvPr/>
        </p:nvGrpSpPr>
        <p:grpSpPr>
          <a:xfrm>
            <a:off x="2848773" y="3270365"/>
            <a:ext cx="1028343" cy="371671"/>
            <a:chOff x="7884970" y="4201653"/>
            <a:chExt cx="914852" cy="622490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9B9F071-7FCD-B641-A801-10BCDF0176B3}"/>
                </a:ext>
              </a:extLst>
            </p:cNvPr>
            <p:cNvCxnSpPr/>
            <p:nvPr/>
          </p:nvCxnSpPr>
          <p:spPr>
            <a:xfrm>
              <a:off x="7884970" y="4279550"/>
              <a:ext cx="0" cy="544593"/>
            </a:xfrm>
            <a:prstGeom prst="straightConnector1">
              <a:avLst/>
            </a:prstGeom>
            <a:ln w="57150">
              <a:solidFill>
                <a:schemeClr val="accent3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DAB32C7-8C75-8D41-BBC5-F1D486C2EB31}"/>
                </a:ext>
              </a:extLst>
            </p:cNvPr>
            <p:cNvSpPr txBox="1"/>
            <p:nvPr/>
          </p:nvSpPr>
          <p:spPr>
            <a:xfrm>
              <a:off x="7896822" y="4201653"/>
              <a:ext cx="903000" cy="6185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  <a:latin typeface="Candara"/>
                  <a:ea typeface="+mn-ea"/>
                </a:rPr>
                <a:t>Kotiorganisaatio </a:t>
              </a:r>
            </a:p>
            <a:p>
              <a:pPr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chemeClr val="bg1">
                      <a:lumMod val="65000"/>
                    </a:schemeClr>
                  </a:solidFill>
                  <a:latin typeface="Candara"/>
                  <a:ea typeface="+mn-ea"/>
                </a:rPr>
                <a:t>haravoi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E658A62-53B4-544D-ABAC-25BD64FFE879}"/>
              </a:ext>
            </a:extLst>
          </p:cNvPr>
          <p:cNvGrpSpPr/>
          <p:nvPr/>
        </p:nvGrpSpPr>
        <p:grpSpPr>
          <a:xfrm>
            <a:off x="3526519" y="3948715"/>
            <a:ext cx="671022" cy="369566"/>
            <a:chOff x="754571" y="2552967"/>
            <a:chExt cx="975745" cy="593502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1D13699-31E5-6448-9D6C-EC4297BC86BA}"/>
                </a:ext>
              </a:extLst>
            </p:cNvPr>
            <p:cNvCxnSpPr/>
            <p:nvPr/>
          </p:nvCxnSpPr>
          <p:spPr>
            <a:xfrm>
              <a:off x="783524" y="3146469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E558FFD-F872-9D49-B872-5E3E92B0BB9D}"/>
                </a:ext>
              </a:extLst>
            </p:cNvPr>
            <p:cNvSpPr txBox="1"/>
            <p:nvPr/>
          </p:nvSpPr>
          <p:spPr>
            <a:xfrm>
              <a:off x="754571" y="2552967"/>
              <a:ext cx="909539" cy="593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METAX </a:t>
              </a:r>
            </a:p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REST API</a:t>
              </a:r>
            </a:p>
          </p:txBody>
        </p:sp>
      </p:grpSp>
      <p:sp>
        <p:nvSpPr>
          <p:cNvPr id="102" name="Flowchart: Multidocument 40">
            <a:extLst>
              <a:ext uri="{FF2B5EF4-FFF2-40B4-BE49-F238E27FC236}">
                <a16:creationId xmlns:a16="http://schemas.microsoft.com/office/drawing/2014/main" id="{59C7275E-105C-5442-97B8-1E989448673D}"/>
              </a:ext>
            </a:extLst>
          </p:cNvPr>
          <p:cNvSpPr/>
          <p:nvPr/>
        </p:nvSpPr>
        <p:spPr>
          <a:xfrm>
            <a:off x="6007453" y="2349785"/>
            <a:ext cx="1106849" cy="746512"/>
          </a:xfrm>
          <a:prstGeom prst="flowChartMultidocument">
            <a:avLst/>
          </a:prstGeom>
          <a:solidFill>
            <a:srgbClr val="F0542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400" dirty="0" err="1">
                <a:solidFill>
                  <a:schemeClr val="bg1"/>
                </a:solidFill>
              </a:rPr>
              <a:t>Fairdata</a:t>
            </a:r>
            <a:r>
              <a:rPr lang="fi-FI" sz="1400" dirty="0">
                <a:solidFill>
                  <a:schemeClr val="bg1"/>
                </a:solidFill>
              </a:rPr>
              <a:t> ETSIN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7024C96-F5E0-1E4C-86FF-BB04102C1A3C}"/>
              </a:ext>
            </a:extLst>
          </p:cNvPr>
          <p:cNvGrpSpPr/>
          <p:nvPr/>
        </p:nvGrpSpPr>
        <p:grpSpPr>
          <a:xfrm>
            <a:off x="5227238" y="2411925"/>
            <a:ext cx="722257" cy="341551"/>
            <a:chOff x="6340212" y="2856495"/>
            <a:chExt cx="1050246" cy="548512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48A31BF-32CA-1D46-B930-11657F1F54DE}"/>
                </a:ext>
              </a:extLst>
            </p:cNvPr>
            <p:cNvCxnSpPr/>
            <p:nvPr/>
          </p:nvCxnSpPr>
          <p:spPr>
            <a:xfrm>
              <a:off x="6391940" y="3405007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85B11B9-1131-8144-B5B7-FEBD6455BD87}"/>
                </a:ext>
              </a:extLst>
            </p:cNvPr>
            <p:cNvSpPr txBox="1"/>
            <p:nvPr/>
          </p:nvSpPr>
          <p:spPr>
            <a:xfrm>
              <a:off x="6340212" y="2856495"/>
              <a:ext cx="1050246" cy="331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Kuvailusivu</a:t>
              </a:r>
            </a:p>
          </p:txBody>
        </p:sp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215E6D2C-7C79-5249-9808-94F0084FA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3" y="2452794"/>
            <a:ext cx="495145" cy="44833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57F462A-06BC-F04C-9580-80766B7F5655}"/>
              </a:ext>
            </a:extLst>
          </p:cNvPr>
          <p:cNvGrpSpPr/>
          <p:nvPr/>
        </p:nvGrpSpPr>
        <p:grpSpPr>
          <a:xfrm>
            <a:off x="722981" y="2370164"/>
            <a:ext cx="1678305" cy="377464"/>
            <a:chOff x="-251927" y="2774225"/>
            <a:chExt cx="2440454" cy="606185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0FF133F-60CC-2C4E-9EFC-3F56F7607A2B}"/>
                </a:ext>
              </a:extLst>
            </p:cNvPr>
            <p:cNvCxnSpPr/>
            <p:nvPr/>
          </p:nvCxnSpPr>
          <p:spPr>
            <a:xfrm>
              <a:off x="-33290" y="3363132"/>
              <a:ext cx="1937739" cy="172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3043752-BBCB-DA41-9630-4845CFBB1DE0}"/>
                </a:ext>
              </a:extLst>
            </p:cNvPr>
            <p:cNvSpPr txBox="1"/>
            <p:nvPr/>
          </p:nvSpPr>
          <p:spPr>
            <a:xfrm>
              <a:off x="-251927" y="2774225"/>
              <a:ext cx="2440454" cy="59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Tutkija/asiantuntija  tallentaa aineistonsa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2DE27C-7366-984D-9EEF-F137D446F56A}"/>
              </a:ext>
            </a:extLst>
          </p:cNvPr>
          <p:cNvGrpSpPr/>
          <p:nvPr/>
        </p:nvGrpSpPr>
        <p:grpSpPr>
          <a:xfrm>
            <a:off x="689179" y="3879997"/>
            <a:ext cx="1678305" cy="394055"/>
            <a:chOff x="-285168" y="2747582"/>
            <a:chExt cx="2440454" cy="63282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DBE658F-BEBF-BC42-AA0E-C602338530A8}"/>
                </a:ext>
              </a:extLst>
            </p:cNvPr>
            <p:cNvCxnSpPr/>
            <p:nvPr/>
          </p:nvCxnSpPr>
          <p:spPr>
            <a:xfrm>
              <a:off x="-33290" y="3363132"/>
              <a:ext cx="1937739" cy="172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518444-125D-844E-94E0-CBE2DD6DE2E0}"/>
                </a:ext>
              </a:extLst>
            </p:cNvPr>
            <p:cNvSpPr txBox="1"/>
            <p:nvPr/>
          </p:nvSpPr>
          <p:spPr>
            <a:xfrm>
              <a:off x="-285168" y="2747582"/>
              <a:ext cx="2440454" cy="5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Tutkija/asiantuntija syöttää </a:t>
              </a:r>
            </a:p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aineistonsa metatiedot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AE41B4D-3CA6-6A49-93B2-CDC4D50A0CAA}"/>
              </a:ext>
            </a:extLst>
          </p:cNvPr>
          <p:cNvGrpSpPr/>
          <p:nvPr/>
        </p:nvGrpSpPr>
        <p:grpSpPr>
          <a:xfrm>
            <a:off x="630828" y="1590792"/>
            <a:ext cx="3530746" cy="375550"/>
            <a:chOff x="-243694" y="2760020"/>
            <a:chExt cx="5134118" cy="603112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6595776A-A377-A54A-BF2F-6729760E94F1}"/>
                </a:ext>
              </a:extLst>
            </p:cNvPr>
            <p:cNvCxnSpPr/>
            <p:nvPr/>
          </p:nvCxnSpPr>
          <p:spPr>
            <a:xfrm>
              <a:off x="-3276" y="3363132"/>
              <a:ext cx="48937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05D82BF-F853-9B4D-96C2-0136D7F1F36E}"/>
                </a:ext>
              </a:extLst>
            </p:cNvPr>
            <p:cNvSpPr txBox="1"/>
            <p:nvPr/>
          </p:nvSpPr>
          <p:spPr>
            <a:xfrm>
              <a:off x="-243694" y="2760020"/>
              <a:ext cx="2887193" cy="59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Tutkija/asiantuntija syöttää aineistonsa metatiedot METAX APIlla</a:t>
              </a:r>
            </a:p>
          </p:txBody>
        </p:sp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49CA1C48-8563-8F45-BE6F-EEE34A6DF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" y="1691697"/>
            <a:ext cx="495145" cy="448334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53F81D7-5915-204F-9E20-FA18A3626697}"/>
              </a:ext>
            </a:extLst>
          </p:cNvPr>
          <p:cNvGrpSpPr/>
          <p:nvPr/>
        </p:nvGrpSpPr>
        <p:grpSpPr>
          <a:xfrm>
            <a:off x="7076979" y="1163162"/>
            <a:ext cx="734496" cy="298491"/>
            <a:chOff x="6291683" y="2925648"/>
            <a:chExt cx="1068043" cy="479359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6542669C-6416-CF4A-B1CB-7A6DAF243A9B}"/>
                </a:ext>
              </a:extLst>
            </p:cNvPr>
            <p:cNvCxnSpPr/>
            <p:nvPr/>
          </p:nvCxnSpPr>
          <p:spPr>
            <a:xfrm>
              <a:off x="6391940" y="3405007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69109D0-AB19-7849-9720-C6D4F4B4E69D}"/>
                </a:ext>
              </a:extLst>
            </p:cNvPr>
            <p:cNvSpPr txBox="1"/>
            <p:nvPr/>
          </p:nvSpPr>
          <p:spPr>
            <a:xfrm>
              <a:off x="6291683" y="2925648"/>
              <a:ext cx="1068043" cy="37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Kuvailusivu</a:t>
              </a:r>
            </a:p>
          </p:txBody>
        </p:sp>
      </p:grpSp>
      <p:sp>
        <p:nvSpPr>
          <p:cNvPr id="120" name="Flowchart: Multidocument 40">
            <a:extLst>
              <a:ext uri="{FF2B5EF4-FFF2-40B4-BE49-F238E27FC236}">
                <a16:creationId xmlns:a16="http://schemas.microsoft.com/office/drawing/2014/main" id="{60120D23-9576-9144-9413-7917EDCF1C39}"/>
              </a:ext>
            </a:extLst>
          </p:cNvPr>
          <p:cNvSpPr/>
          <p:nvPr/>
        </p:nvSpPr>
        <p:spPr>
          <a:xfrm>
            <a:off x="7862429" y="1024131"/>
            <a:ext cx="1106849" cy="746512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800" dirty="0" err="1">
                <a:solidFill>
                  <a:schemeClr val="bg1"/>
                </a:solidFill>
              </a:rPr>
              <a:t>Tiedejatutkimus.fi</a:t>
            </a:r>
            <a:endParaRPr lang="fi-FI" sz="800" dirty="0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C24C505-ECA7-CC43-82A1-75917CE43FB8}"/>
              </a:ext>
            </a:extLst>
          </p:cNvPr>
          <p:cNvGrpSpPr/>
          <p:nvPr/>
        </p:nvGrpSpPr>
        <p:grpSpPr>
          <a:xfrm>
            <a:off x="5240284" y="3617748"/>
            <a:ext cx="1610337" cy="246695"/>
            <a:chOff x="6391940" y="3008829"/>
            <a:chExt cx="946792" cy="396178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DEFC5D6A-97BA-5B4D-B7F8-BFEFD73A63C4}"/>
                </a:ext>
              </a:extLst>
            </p:cNvPr>
            <p:cNvCxnSpPr/>
            <p:nvPr/>
          </p:nvCxnSpPr>
          <p:spPr>
            <a:xfrm>
              <a:off x="6391940" y="3405007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B69A398-1869-E548-AA6B-A590357D22B2}"/>
                </a:ext>
              </a:extLst>
            </p:cNvPr>
            <p:cNvSpPr txBox="1"/>
            <p:nvPr/>
          </p:nvSpPr>
          <p:spPr>
            <a:xfrm>
              <a:off x="6556928" y="3008829"/>
              <a:ext cx="566619" cy="370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 err="1">
                  <a:solidFill>
                    <a:srgbClr val="006778"/>
                  </a:solidFill>
                  <a:latin typeface="Candara"/>
                  <a:ea typeface="+mn-ea"/>
                </a:rPr>
                <a:t>Metax</a:t>
              </a: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 REST API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DFFAE36-0071-3F4F-8BB2-2705E7979ECB}"/>
              </a:ext>
            </a:extLst>
          </p:cNvPr>
          <p:cNvSpPr/>
          <p:nvPr/>
        </p:nvSpPr>
        <p:spPr>
          <a:xfrm>
            <a:off x="7219583" y="3445609"/>
            <a:ext cx="876152" cy="403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5A7B571-0EDE-784A-A278-3ED27E25DA31}"/>
              </a:ext>
            </a:extLst>
          </p:cNvPr>
          <p:cNvSpPr/>
          <p:nvPr/>
        </p:nvSpPr>
        <p:spPr>
          <a:xfrm>
            <a:off x="7120374" y="3566911"/>
            <a:ext cx="876152" cy="403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5AACDA8-FD9F-6846-8519-BF39BDB4BB86}"/>
              </a:ext>
            </a:extLst>
          </p:cNvPr>
          <p:cNvSpPr/>
          <p:nvPr/>
        </p:nvSpPr>
        <p:spPr>
          <a:xfrm>
            <a:off x="7039567" y="3670355"/>
            <a:ext cx="876152" cy="403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468C6DB-E107-0A41-B576-C1B153CD2EED}"/>
              </a:ext>
            </a:extLst>
          </p:cNvPr>
          <p:cNvSpPr/>
          <p:nvPr/>
        </p:nvSpPr>
        <p:spPr>
          <a:xfrm>
            <a:off x="6949830" y="3790373"/>
            <a:ext cx="876152" cy="4037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368" tIns="32184" rIns="64368" bIns="321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21823" fontAlgn="auto">
              <a:spcBef>
                <a:spcPts val="0"/>
              </a:spcBef>
              <a:spcAft>
                <a:spcPts val="0"/>
              </a:spcAft>
            </a:pPr>
            <a:r>
              <a:rPr lang="fi-FI" sz="1600" dirty="0">
                <a:solidFill>
                  <a:prstClr val="white"/>
                </a:solidFill>
                <a:latin typeface="Candara"/>
              </a:rPr>
              <a:t>Palvelut</a:t>
            </a:r>
            <a:endParaRPr lang="fi-FI" sz="845" dirty="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026D6-4A25-4732-878F-7A2641B6A773}"/>
              </a:ext>
            </a:extLst>
          </p:cNvPr>
          <p:cNvSpPr txBox="1"/>
          <p:nvPr/>
        </p:nvSpPr>
        <p:spPr>
          <a:xfrm>
            <a:off x="4232819" y="4043425"/>
            <a:ext cx="819152" cy="415498"/>
          </a:xfrm>
          <a:prstGeom prst="rect">
            <a:avLst/>
          </a:prstGeom>
          <a:noFill/>
          <a:ln>
            <a:solidFill>
              <a:srgbClr val="EFF9FF">
                <a:alpha val="7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i-FI" sz="700" dirty="0" err="1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JyU</a:t>
            </a:r>
            <a:endParaRPr lang="fi-FI" sz="700" dirty="0">
              <a:solidFill>
                <a:schemeClr val="bg1">
                  <a:alpha val="7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fi-FI" sz="700" dirty="0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Aalto</a:t>
            </a:r>
          </a:p>
          <a:p>
            <a:r>
              <a:rPr lang="fi-FI" sz="700" dirty="0" err="1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Reportronic</a:t>
            </a:r>
            <a:endParaRPr lang="fi-FI" sz="700" dirty="0">
              <a:solidFill>
                <a:schemeClr val="bg1">
                  <a:alpha val="7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B38CB4-50C0-4AEE-B19B-5973EA87511C}"/>
              </a:ext>
            </a:extLst>
          </p:cNvPr>
          <p:cNvGrpSpPr/>
          <p:nvPr/>
        </p:nvGrpSpPr>
        <p:grpSpPr>
          <a:xfrm>
            <a:off x="3516314" y="2130871"/>
            <a:ext cx="651111" cy="380642"/>
            <a:chOff x="783079" y="2751843"/>
            <a:chExt cx="946792" cy="611289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75F37A5-705D-4467-9DB3-670A4693FDB3}"/>
                </a:ext>
              </a:extLst>
            </p:cNvPr>
            <p:cNvCxnSpPr/>
            <p:nvPr/>
          </p:nvCxnSpPr>
          <p:spPr>
            <a:xfrm>
              <a:off x="783079" y="3363132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FAE58E7-B20B-4326-AEA1-C40C66F3949A}"/>
                </a:ext>
              </a:extLst>
            </p:cNvPr>
            <p:cNvSpPr txBox="1"/>
            <p:nvPr/>
          </p:nvSpPr>
          <p:spPr>
            <a:xfrm>
              <a:off x="870983" y="2751843"/>
              <a:ext cx="806586" cy="531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METAX </a:t>
              </a:r>
            </a:p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haravoi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7336C4A-831A-4121-AA95-D94FA102B34F}"/>
              </a:ext>
            </a:extLst>
          </p:cNvPr>
          <p:cNvGrpSpPr/>
          <p:nvPr/>
        </p:nvGrpSpPr>
        <p:grpSpPr>
          <a:xfrm>
            <a:off x="3504296" y="2626188"/>
            <a:ext cx="663128" cy="369332"/>
            <a:chOff x="766050" y="2737128"/>
            <a:chExt cx="964266" cy="59312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B795936-980A-4377-9B3F-6943C1126399}"/>
                </a:ext>
              </a:extLst>
            </p:cNvPr>
            <p:cNvCxnSpPr/>
            <p:nvPr/>
          </p:nvCxnSpPr>
          <p:spPr>
            <a:xfrm>
              <a:off x="783524" y="3304116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9D17522-11AE-47F1-B6D6-E37423A18C07}"/>
                </a:ext>
              </a:extLst>
            </p:cNvPr>
            <p:cNvSpPr txBox="1"/>
            <p:nvPr/>
          </p:nvSpPr>
          <p:spPr>
            <a:xfrm>
              <a:off x="766050" y="2737128"/>
              <a:ext cx="909539" cy="593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METAX </a:t>
              </a:r>
            </a:p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REST API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A15775-5D1A-4832-B77B-68AA6330728D}"/>
              </a:ext>
            </a:extLst>
          </p:cNvPr>
          <p:cNvGrpSpPr/>
          <p:nvPr/>
        </p:nvGrpSpPr>
        <p:grpSpPr>
          <a:xfrm>
            <a:off x="3480501" y="992307"/>
            <a:ext cx="675976" cy="298490"/>
            <a:chOff x="6331209" y="2929635"/>
            <a:chExt cx="982948" cy="47935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974B2F-EBFC-4D03-8450-665A26CDE8DD}"/>
                </a:ext>
              </a:extLst>
            </p:cNvPr>
            <p:cNvCxnSpPr/>
            <p:nvPr/>
          </p:nvCxnSpPr>
          <p:spPr>
            <a:xfrm>
              <a:off x="6367365" y="3408991"/>
              <a:ext cx="94679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4E765E-8EA0-4561-93CD-23E375A28B36}"/>
                </a:ext>
              </a:extLst>
            </p:cNvPr>
            <p:cNvSpPr txBox="1"/>
            <p:nvPr/>
          </p:nvSpPr>
          <p:spPr>
            <a:xfrm>
              <a:off x="6331209" y="2929635"/>
              <a:ext cx="939842" cy="370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321823"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900" dirty="0">
                  <a:solidFill>
                    <a:srgbClr val="006778"/>
                  </a:solidFill>
                  <a:latin typeface="Candara"/>
                  <a:ea typeface="+mn-ea"/>
                </a:rPr>
                <a:t>Tallennus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701213D-F387-4398-BA57-04251623C117}"/>
              </a:ext>
            </a:extLst>
          </p:cNvPr>
          <p:cNvSpPr txBox="1"/>
          <p:nvPr/>
        </p:nvSpPr>
        <p:spPr>
          <a:xfrm>
            <a:off x="4224989" y="2296265"/>
            <a:ext cx="828912" cy="846386"/>
          </a:xfrm>
          <a:prstGeom prst="rect">
            <a:avLst/>
          </a:prstGeom>
          <a:noFill/>
          <a:ln>
            <a:solidFill>
              <a:srgbClr val="EFF9FF">
                <a:alpha val="70000"/>
              </a:srgb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i-FI" sz="700" dirty="0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Kielipankki</a:t>
            </a:r>
          </a:p>
          <a:p>
            <a:r>
              <a:rPr lang="fi-FI" sz="700" dirty="0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Tietoarkisto</a:t>
            </a:r>
          </a:p>
          <a:p>
            <a:r>
              <a:rPr lang="fi-FI" sz="700" dirty="0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SYKE</a:t>
            </a:r>
          </a:p>
          <a:p>
            <a:endParaRPr lang="fi-FI" sz="700" dirty="0">
              <a:solidFill>
                <a:schemeClr val="bg1">
                  <a:alpha val="70000"/>
                </a:schemeClr>
              </a:solidFill>
              <a:latin typeface="Bahnschrift" panose="020B0502040204020203" pitchFamily="34" charset="0"/>
            </a:endParaRPr>
          </a:p>
          <a:p>
            <a:endParaRPr lang="fi-FI" sz="700" dirty="0">
              <a:solidFill>
                <a:schemeClr val="bg1">
                  <a:alpha val="7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fi-FI" sz="700" dirty="0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B2Share FMI</a:t>
            </a:r>
          </a:p>
          <a:p>
            <a:r>
              <a:rPr lang="fi-FI" sz="700" dirty="0">
                <a:solidFill>
                  <a:schemeClr val="bg1">
                    <a:alpha val="70000"/>
                  </a:schemeClr>
                </a:solidFill>
                <a:latin typeface="Bahnschrift" panose="020B0502040204020203" pitchFamily="34" charset="0"/>
              </a:rPr>
              <a:t>CSC SD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723E4-EBC1-42E8-A286-FF0E054F1800}"/>
              </a:ext>
            </a:extLst>
          </p:cNvPr>
          <p:cNvSpPr txBox="1"/>
          <p:nvPr/>
        </p:nvSpPr>
        <p:spPr>
          <a:xfrm>
            <a:off x="4286925" y="1348743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schemeClr val="bg1"/>
                </a:solidFill>
              </a:rPr>
              <a:t>Fairdata</a:t>
            </a:r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Metax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3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A94C-576A-40E1-9687-10501BB2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213"/>
            <a:ext cx="4285185" cy="803275"/>
          </a:xfrm>
        </p:spPr>
        <p:txBody>
          <a:bodyPr/>
          <a:lstStyle/>
          <a:p>
            <a:r>
              <a:rPr lang="en-GB" dirty="0" err="1"/>
              <a:t>Fairdata-verkosto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A9534-96F8-4642-A13A-320587A8A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3769"/>
            <a:ext cx="5248141" cy="3297927"/>
          </a:xfrm>
        </p:spPr>
        <p:txBody>
          <a:bodyPr/>
          <a:lstStyle/>
          <a:p>
            <a:r>
              <a:rPr lang="en-GB" dirty="0" err="1"/>
              <a:t>Verkosto</a:t>
            </a:r>
            <a:r>
              <a:rPr lang="en-GB" dirty="0"/>
              <a:t> </a:t>
            </a:r>
            <a:r>
              <a:rPr lang="fi-FI" dirty="0" err="1"/>
              <a:t>Fairdata</a:t>
            </a:r>
            <a:r>
              <a:rPr lang="fi-FI" dirty="0"/>
              <a:t>-palvelukokonaisuutta hyödyntävien organisaatioiden ja palveluja tuottavan </a:t>
            </a:r>
            <a:r>
              <a:rPr lang="fi-FI" dirty="0" err="1"/>
              <a:t>CSC:n</a:t>
            </a:r>
            <a:r>
              <a:rPr lang="fi-FI" dirty="0"/>
              <a:t> välisen yhteistyön mahdollistamiseksi</a:t>
            </a:r>
          </a:p>
          <a:p>
            <a:r>
              <a:rPr lang="fi-FI" dirty="0"/>
              <a:t>Toimintaan voivat osallistua kaikki </a:t>
            </a:r>
            <a:r>
              <a:rPr lang="fi-FI" dirty="0" err="1"/>
              <a:t>Fairdata</a:t>
            </a:r>
            <a:r>
              <a:rPr lang="fi-FI" dirty="0"/>
              <a:t>-kokonaisuudesta kiinnostuneet tahot (hyöty etenkin palveluita jo käyttäville tai käyttöä suunnitteleville)</a:t>
            </a:r>
          </a:p>
          <a:p>
            <a:r>
              <a:rPr lang="fi-FI" dirty="0"/>
              <a:t>Yhteistyön avulla tarpeita paremmin palvelevia palveluita ja </a:t>
            </a:r>
            <a:r>
              <a:rPr lang="fi-FI" dirty="0" err="1"/>
              <a:t>yhteentoimivuutta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E0884-FE29-4064-B038-BFA176CF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5A3-2E4D-4F46-A85A-D5B4189948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F41795-983D-934E-ADBD-60832DFBF296}"/>
              </a:ext>
            </a:extLst>
          </p:cNvPr>
          <p:cNvSpPr txBox="1">
            <a:spLocks/>
          </p:cNvSpPr>
          <p:nvPr/>
        </p:nvSpPr>
        <p:spPr bwMode="auto">
          <a:xfrm>
            <a:off x="6259606" y="1105936"/>
            <a:ext cx="2561666" cy="2779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>
            <a:lvl1pPr marL="142875" indent="-142875" algn="l" defTabSz="334963" rtl="0" eaLnBrk="1" fontAlgn="base" hangingPunct="1">
              <a:lnSpc>
                <a:spcPct val="11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1pPr>
            <a:lvl2pPr marL="385316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5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2pPr>
            <a:lvl3pPr marL="967248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3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3pPr>
            <a:lvl4pPr marL="1302422" marR="0" indent="-129317" algn="l" defTabSz="3351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 sz="1200" kern="1200">
                <a:solidFill>
                  <a:srgbClr val="464F55"/>
                </a:solidFill>
                <a:latin typeface="Corbel"/>
                <a:ea typeface="ＭＳ Ｐゴシック" charset="0"/>
                <a:cs typeface="Corbel"/>
              </a:defRPr>
            </a:lvl4pPr>
            <a:lvl5pPr marL="1508125" indent="-88900" algn="l" defTabSz="334963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00" kern="1200">
                <a:solidFill>
                  <a:srgbClr val="000000"/>
                </a:solidFill>
                <a:latin typeface="Corbel"/>
                <a:ea typeface="ＭＳ Ｐゴシック" charset="0"/>
                <a:cs typeface="Corbel"/>
              </a:defRPr>
            </a:lvl5pPr>
            <a:lvl6pPr marL="1843448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8620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3793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8964" indent="-167586" algn="l" defTabSz="33517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  <a:p>
            <a:r>
              <a:rPr lang="fi-FI" sz="1600" b="1" dirty="0"/>
              <a:t>Kaikille avoin </a:t>
            </a:r>
            <a:r>
              <a:rPr lang="fi-FI" sz="1600" b="1" dirty="0" err="1"/>
              <a:t>Fairdataverkosto</a:t>
            </a:r>
            <a:r>
              <a:rPr lang="fi-FI" sz="1600" b="1" dirty="0"/>
              <a:t>-wikitila (https://wiki.eduuni.fi/display/Fairdataverkosto)</a:t>
            </a:r>
          </a:p>
          <a:p>
            <a:pPr lvl="1"/>
            <a:r>
              <a:rPr lang="fi-FI" sz="1400" b="1" dirty="0"/>
              <a:t>👉  Liity </a:t>
            </a:r>
            <a:r>
              <a:rPr lang="fi-FI" sz="1400" b="1" dirty="0" err="1"/>
              <a:t>wikissä</a:t>
            </a:r>
            <a:r>
              <a:rPr lang="fi-FI" sz="1400" b="1" dirty="0"/>
              <a:t> verkoston sähköpostilistalle! </a:t>
            </a:r>
          </a:p>
          <a:p>
            <a:r>
              <a:rPr lang="fi-FI" sz="1600" b="1" dirty="0"/>
              <a:t>Verkoston kokoukset 4–5 kertaa vuodessa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66175-8FC5-154E-9A46-3C9787357243}"/>
              </a:ext>
            </a:extLst>
          </p:cNvPr>
          <p:cNvSpPr txBox="1"/>
          <p:nvPr/>
        </p:nvSpPr>
        <p:spPr>
          <a:xfrm>
            <a:off x="6158231" y="979488"/>
            <a:ext cx="2041207" cy="40011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Näin</a:t>
            </a:r>
            <a:r>
              <a:rPr lang="en-GB" sz="2000" dirty="0">
                <a:solidFill>
                  <a:schemeClr val="bg1"/>
                </a:solidFill>
              </a:rPr>
              <a:t> se </a:t>
            </a:r>
            <a:r>
              <a:rPr lang="en-GB" sz="2000" dirty="0" err="1">
                <a:solidFill>
                  <a:schemeClr val="bg1"/>
                </a:solidFill>
              </a:rPr>
              <a:t>toimii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fi-FI" sz="2000" dirty="0">
                <a:solidFill>
                  <a:schemeClr val="bg1"/>
                </a:solidFill>
              </a:rPr>
              <a:t>💪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18256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 PowerPoint-template.pptx" id="{F2A741A0-D5DE-4705-A172-FE33E0D58909}" vid="{CD873E69-D1B7-4235-A758-7B97520355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B4BF964FCF8F84EB303BB0232F1C96A" ma:contentTypeVersion="11" ma:contentTypeDescription="Luo uusi asiakirja." ma:contentTypeScope="" ma:versionID="a1dd442a7c5714fc121f9586f7eb6fe2">
  <xsd:schema xmlns:xsd="http://www.w3.org/2001/XMLSchema" xmlns:xs="http://www.w3.org/2001/XMLSchema" xmlns:p="http://schemas.microsoft.com/office/2006/metadata/properties" xmlns:ns3="a56a43e4-659c-4121-b554-4e4b0c064652" targetNamespace="http://schemas.microsoft.com/office/2006/metadata/properties" ma:root="true" ma:fieldsID="a2e70717946381bad8f8c953fe3ff7a3" ns3:_="">
    <xsd:import namespace="a56a43e4-659c-4121-b554-4e4b0c064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a43e4-659c-4121-b554-4e4b0c064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8A3F4-F572-40C1-A32F-15FF12C1612A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56a43e4-659c-4121-b554-4e4b0c064652"/>
  </ds:schemaRefs>
</ds:datastoreItem>
</file>

<file path=customXml/itemProps2.xml><?xml version="1.0" encoding="utf-8"?>
<ds:datastoreItem xmlns:ds="http://schemas.openxmlformats.org/officeDocument/2006/customXml" ds:itemID="{C48522EB-21DE-46A5-A25F-4CAAB9B53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5735FE-D270-408F-BC75-46E1ED30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a43e4-659c-4121-b554-4e4b0c064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10175</TotalTime>
  <Words>761</Words>
  <Application>Microsoft Office PowerPoint</Application>
  <PresentationFormat>Custom</PresentationFormat>
  <Paragraphs>145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Bahnschrift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Fairdata-webinaari 24.3.2022</vt:lpstr>
      <vt:lpstr>Fairdata-webinaari 24.3.2022</vt:lpstr>
      <vt:lpstr>Fairdata-palvelukokonaisuus</vt:lpstr>
      <vt:lpstr>PowerPoint Presentation</vt:lpstr>
      <vt:lpstr>IDAn käyttöönotto organisaationäkökulmasta</vt:lpstr>
      <vt:lpstr>Fairdata palvelujen käyttäjäksi - IDA</vt:lpstr>
      <vt:lpstr>Fairdata palvelujen käyttäjäksi – Qvain, Metax ja Etsin</vt:lpstr>
      <vt:lpstr>PowerPoint Presentation</vt:lpstr>
      <vt:lpstr>Fairdata-verkosto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CSC-Datatukiverkosto</dc:title>
  <dc:creator>Siiri Fuchs</dc:creator>
  <cp:lastModifiedBy>Päivi Rauste</cp:lastModifiedBy>
  <cp:revision>102</cp:revision>
  <dcterms:created xsi:type="dcterms:W3CDTF">2020-07-02T12:18:35Z</dcterms:created>
  <dcterms:modified xsi:type="dcterms:W3CDTF">2022-03-25T14:15:26Z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0x0101005B4BF964FCF8F84EB303BB0232F1C96A</vt:lpwstr>
  </property>
</Properties>
</file>