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93" r:id="rId6"/>
    <p:sldId id="298" r:id="rId7"/>
    <p:sldId id="258" r:id="rId8"/>
    <p:sldId id="260" r:id="rId9"/>
    <p:sldId id="261" r:id="rId10"/>
    <p:sldId id="269" r:id="rId11"/>
    <p:sldId id="274" r:id="rId12"/>
    <p:sldId id="259" r:id="rId13"/>
    <p:sldId id="268" r:id="rId14"/>
    <p:sldId id="292" r:id="rId15"/>
    <p:sldId id="294" r:id="rId16"/>
    <p:sldId id="275" r:id="rId17"/>
    <p:sldId id="289" r:id="rId18"/>
    <p:sldId id="282" r:id="rId19"/>
    <p:sldId id="265" r:id="rId20"/>
    <p:sldId id="288" r:id="rId21"/>
    <p:sldId id="285" r:id="rId22"/>
    <p:sldId id="290" r:id="rId23"/>
    <p:sldId id="286" r:id="rId24"/>
    <p:sldId id="291" r:id="rId25"/>
    <p:sldId id="272" r:id="rId26"/>
    <p:sldId id="278" r:id="rId27"/>
    <p:sldId id="287" r:id="rId28"/>
    <p:sldId id="283" r:id="rId29"/>
    <p:sldId id="284" r:id="rId30"/>
    <p:sldId id="279" r:id="rId31"/>
    <p:sldId id="273" r:id="rId32"/>
    <p:sldId id="296" r:id="rId33"/>
    <p:sldId id="297" r:id="rId34"/>
    <p:sldId id="276" r:id="rId35"/>
  </p:sldIdLst>
  <p:sldSz cx="9144000" cy="4827588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098BB6-8E5E-1BAD-7389-EF7167989827}" name="Vieras" initials="Vi" userId="S::urn:spo:anon#5b06af7f3d40334a963163af25a5cbe84d30fc42134242970f78b3354e5b0280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B99"/>
    <a:srgbClr val="000000"/>
    <a:srgbClr val="00BAA6"/>
    <a:srgbClr val="002F5F"/>
    <a:srgbClr val="EA1D77"/>
    <a:srgbClr val="D0DCED"/>
    <a:srgbClr val="006778"/>
    <a:srgbClr val="475056"/>
    <a:srgbClr val="F05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CC083-F401-6E21-CDC5-7995006483D5}" v="170" dt="2022-05-06T06:28:26.309"/>
    <p1510:client id="{3C250B4F-F28B-8183-E8F2-43C0AEC5EBE2}" v="12" dt="2022-05-16T11:21:01.640"/>
    <p1510:client id="{426AB919-5839-40AC-77F1-B983AFE30972}" v="4" dt="2022-05-12T08:50:59.639"/>
    <p1510:client id="{47D93470-B812-474B-78C4-98FE5D233B64}" v="627" dt="2022-05-10T08:49:05.527"/>
    <p1510:client id="{5EB654DB-BB5D-A434-1C8F-0934041029E4}" v="35" dt="2022-05-12T09:00:46.372"/>
    <p1510:client id="{62AF2C1A-554D-606F-9759-F438A8134FB1}" v="7" dt="2022-05-18T05:57:29.968"/>
    <p1510:client id="{64963EEA-86BC-8F3E-1A93-5E8EDC37C385}" v="1039" dt="2022-05-11T13:51:39.859"/>
    <p1510:client id="{67F69D66-F975-3600-E0C7-BD134B28EBE4}" v="255" dt="2022-05-18T03:44:53.645"/>
    <p1510:client id="{6C186B35-6661-C9BC-8ED8-F7EFA49695B5}" v="47" dt="2022-05-12T08:34:20.271"/>
    <p1510:client id="{6D3554CD-EADE-0690-8E81-FEA5D7B4D4C0}" v="563" dt="2022-05-09T12:38:34.403"/>
    <p1510:client id="{6D5D4BBC-352A-32E6-B342-F337179F52C1}" v="8" dt="2022-05-17T10:31:32.718"/>
    <p1510:client id="{7488139B-50DF-C52D-A9A0-F8577A68E93C}" v="547" dt="2022-05-12T09:05:01.510"/>
    <p1510:client id="{864BBD9C-CD55-E0DE-8CE6-087E8676ACD7}" v="405" dt="2022-05-11T07:44:44.523"/>
    <p1510:client id="{8D492B84-9F20-47E7-AC06-D1E826C9F78B}" v="10" dt="2022-05-11T12:49:33.930"/>
    <p1510:client id="{8F8139A3-4739-AFA5-9B84-73C288746555}" v="785" dt="2022-05-12T09:08:08.427"/>
    <p1510:client id="{90C1EAD8-A92D-C410-6E61-0712A2B28580}" v="33" dt="2022-05-18T05:35:31.310"/>
    <p1510:client id="{A18A9A6F-4E30-EFE7-068C-4605CEACE803}" v="268" dt="2022-05-17T07:58:19.705"/>
    <p1510:client id="{A2B94B60-EA19-B799-CFF8-FB519C752268}" v="73" dt="2022-05-16T09:47:59.589"/>
    <p1510:client id="{AC59C7AC-7816-28DB-478F-435D97544328}" v="8" dt="2022-05-06T06:31:27.866"/>
    <p1510:client id="{AD185B1C-3449-C44B-BAE9-551D99DEBFC3}" v="3" dt="2022-05-17T12:35:09.797"/>
    <p1510:client id="{C153E49D-C903-A92A-CBDD-1873E5A678A1}" v="1362" dt="2022-05-12T14:10:32.409"/>
    <p1510:client id="{C98690DF-30E4-C700-E1C4-CD5DD87AE024}" v="75" dt="2022-05-12T08:54:23.171"/>
    <p1510:client id="{CA875126-C9ED-A174-6FE2-3177A09591D6}" v="23" dt="2022-05-16T09:35:53.061"/>
    <p1510:client id="{E3F9EE29-8ADA-F74C-F422-22B56F6545AB}" v="33" dt="2022-05-17T05:46:12.510"/>
    <p1510:client id="{E8209E7E-178D-B5AD-4589-5E18876BB7AA}" v="62" dt="2022-05-06T07:35:37.182"/>
    <p1510:client id="{FEE0F253-CC1B-3F3B-0906-B7C2D243A810}" v="86" dt="2022-05-17T07:17:42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5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DDE15-0E35-47FD-9C00-66B78469F6A8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44328F1-7EBE-4DD2-9157-CDC4E0DF6034}">
      <dgm:prSet phldrT="[Text]"/>
      <dgm:spPr/>
      <dgm:t>
        <a:bodyPr/>
        <a:lstStyle/>
        <a:p>
          <a:pPr rtl="0"/>
          <a:r>
            <a:rPr lang="en-GB" b="1">
              <a:solidFill>
                <a:schemeClr val="bg1">
                  <a:lumMod val="75000"/>
                </a:schemeClr>
              </a:solidFill>
              <a:latin typeface="Candara"/>
            </a:rPr>
            <a:t>Plan and get started</a:t>
          </a:r>
          <a:endParaRPr lang="en-GB" b="1">
            <a:solidFill>
              <a:schemeClr val="bg1">
                <a:lumMod val="75000"/>
              </a:schemeClr>
            </a:solidFill>
          </a:endParaRPr>
        </a:p>
      </dgm:t>
    </dgm:pt>
    <dgm:pt modelId="{C859E50D-AE68-4B96-906C-B927A0DBCE0F}" type="parTrans" cxnId="{00267AD2-8408-4208-A713-E12C407D0633}">
      <dgm:prSet/>
      <dgm:spPr/>
      <dgm:t>
        <a:bodyPr/>
        <a:lstStyle/>
        <a:p>
          <a:endParaRPr lang="en-GB" b="1"/>
        </a:p>
      </dgm:t>
    </dgm:pt>
    <dgm:pt modelId="{9BCC98C9-1198-4C77-801C-6DD843A2B992}" type="sibTrans" cxnId="{00267AD2-8408-4208-A713-E12C407D0633}">
      <dgm:prSet/>
      <dgm:spPr/>
      <dgm:t>
        <a:bodyPr/>
        <a:lstStyle/>
        <a:p>
          <a:endParaRPr lang="en-GB" b="1"/>
        </a:p>
      </dgm:t>
    </dgm:pt>
    <dgm:pt modelId="{BBDB0B33-8332-46A7-BBD7-A334F57AA120}">
      <dgm:prSet phldrT="[Text]"/>
      <dgm:spPr/>
      <dgm:t>
        <a:bodyPr/>
        <a:lstStyle/>
        <a:p>
          <a:pPr rtl="0"/>
          <a:r>
            <a:rPr lang="en-GB" b="1">
              <a:solidFill>
                <a:schemeClr val="bg1">
                  <a:lumMod val="75000"/>
                </a:schemeClr>
              </a:solidFill>
              <a:latin typeface="Candara"/>
            </a:rPr>
            <a:t>Compute &amp; </a:t>
          </a:r>
          <a:r>
            <a:rPr lang="en-GB" b="1" err="1">
              <a:solidFill>
                <a:schemeClr val="bg1">
                  <a:lumMod val="75000"/>
                </a:schemeClr>
              </a:solidFill>
              <a:latin typeface="Candara"/>
            </a:rPr>
            <a:t>Analyze</a:t>
          </a:r>
          <a:endParaRPr lang="en-GB" b="1">
            <a:solidFill>
              <a:schemeClr val="bg1">
                <a:lumMod val="75000"/>
              </a:schemeClr>
            </a:solidFill>
          </a:endParaRPr>
        </a:p>
      </dgm:t>
    </dgm:pt>
    <dgm:pt modelId="{E46FFEF6-73ED-4811-840A-33C23C420487}" type="parTrans" cxnId="{DBF8914F-B862-450E-A597-EFF9B99B38F8}">
      <dgm:prSet/>
      <dgm:spPr/>
      <dgm:t>
        <a:bodyPr/>
        <a:lstStyle/>
        <a:p>
          <a:endParaRPr lang="en-GB" b="1"/>
        </a:p>
      </dgm:t>
    </dgm:pt>
    <dgm:pt modelId="{4D10F3E5-EDE0-4F63-85C4-B1528F35993C}" type="sibTrans" cxnId="{DBF8914F-B862-450E-A597-EFF9B99B38F8}">
      <dgm:prSet/>
      <dgm:spPr/>
      <dgm:t>
        <a:bodyPr/>
        <a:lstStyle/>
        <a:p>
          <a:endParaRPr lang="en-GB" b="1"/>
        </a:p>
      </dgm:t>
    </dgm:pt>
    <dgm:pt modelId="{8E4D8E11-7E18-4819-B63B-2F7CBE776485}">
      <dgm:prSet phldrT="[Text]"/>
      <dgm:spPr/>
      <dgm:t>
        <a:bodyPr/>
        <a:lstStyle/>
        <a:p>
          <a:pPr rtl="0"/>
          <a:r>
            <a:rPr lang="en-GB" b="1">
              <a:solidFill>
                <a:schemeClr val="bg1">
                  <a:lumMod val="75000"/>
                </a:schemeClr>
              </a:solidFill>
            </a:rPr>
            <a:t>Publish </a:t>
          </a:r>
          <a:r>
            <a:rPr lang="en-GB" b="1">
              <a:solidFill>
                <a:schemeClr val="bg1">
                  <a:lumMod val="75000"/>
                </a:schemeClr>
              </a:solidFill>
              <a:latin typeface="Candara"/>
            </a:rPr>
            <a:t>data &amp; Digital preservation</a:t>
          </a:r>
        </a:p>
      </dgm:t>
    </dgm:pt>
    <dgm:pt modelId="{D5D1C417-0BD3-4A07-A90D-214BA983DFC2}" type="parTrans" cxnId="{87964C5E-CC94-44E0-B538-6A579A18383B}">
      <dgm:prSet/>
      <dgm:spPr/>
      <dgm:t>
        <a:bodyPr/>
        <a:lstStyle/>
        <a:p>
          <a:endParaRPr lang="en-GB" b="1"/>
        </a:p>
      </dgm:t>
    </dgm:pt>
    <dgm:pt modelId="{7C121401-BB62-49D3-9AB9-70FBF104029B}" type="sibTrans" cxnId="{87964C5E-CC94-44E0-B538-6A579A18383B}">
      <dgm:prSet/>
      <dgm:spPr/>
      <dgm:t>
        <a:bodyPr/>
        <a:lstStyle/>
        <a:p>
          <a:endParaRPr lang="en-GB" b="1"/>
        </a:p>
      </dgm:t>
    </dgm:pt>
    <dgm:pt modelId="{DF005277-9141-4E84-8C2F-7191AE8DBA3E}">
      <dgm:prSet phldrT="[Text]"/>
      <dgm:spPr/>
      <dgm:t>
        <a:bodyPr/>
        <a:lstStyle/>
        <a:p>
          <a:r>
            <a:rPr lang="en-GB" b="1">
              <a:solidFill>
                <a:schemeClr val="bg1">
                  <a:lumMod val="75000"/>
                </a:schemeClr>
              </a:solidFill>
            </a:rPr>
            <a:t>Discover &amp; Reuse</a:t>
          </a:r>
        </a:p>
      </dgm:t>
    </dgm:pt>
    <dgm:pt modelId="{C91396D6-7075-4F52-B0B6-1D84CD64EE2F}" type="parTrans" cxnId="{4760D7EE-D219-44B0-BB30-69405BB08A81}">
      <dgm:prSet/>
      <dgm:spPr/>
      <dgm:t>
        <a:bodyPr/>
        <a:lstStyle/>
        <a:p>
          <a:endParaRPr lang="en-GB" b="1"/>
        </a:p>
      </dgm:t>
    </dgm:pt>
    <dgm:pt modelId="{DB4A68E6-4002-4058-8841-28000103C2B5}" type="sibTrans" cxnId="{4760D7EE-D219-44B0-BB30-69405BB08A81}">
      <dgm:prSet/>
      <dgm:spPr/>
      <dgm:t>
        <a:bodyPr/>
        <a:lstStyle/>
        <a:p>
          <a:endParaRPr lang="en-GB" b="1"/>
        </a:p>
      </dgm:t>
    </dgm:pt>
    <dgm:pt modelId="{994CD5AC-6D35-4588-AC22-C4435437D960}">
      <dgm:prSet phldrT="[Text]"/>
      <dgm:spPr/>
      <dgm:t>
        <a:bodyPr/>
        <a:lstStyle/>
        <a:p>
          <a:pPr rtl="0"/>
          <a:r>
            <a:rPr lang="en-GB" b="1"/>
            <a:t>Storage during project</a:t>
          </a:r>
        </a:p>
      </dgm:t>
    </dgm:pt>
    <dgm:pt modelId="{19E295E5-EE93-4B2F-8704-288535057BC9}" type="parTrans" cxnId="{EFB011EF-5FBE-4699-81BE-D688FEF3EB56}">
      <dgm:prSet/>
      <dgm:spPr/>
      <dgm:t>
        <a:bodyPr/>
        <a:lstStyle/>
        <a:p>
          <a:endParaRPr lang="en-GB" b="1"/>
        </a:p>
      </dgm:t>
    </dgm:pt>
    <dgm:pt modelId="{7A7DA793-2F8C-4FB7-9F38-688CD4C70F09}" type="sibTrans" cxnId="{EFB011EF-5FBE-4699-81BE-D688FEF3EB56}">
      <dgm:prSet/>
      <dgm:spPr/>
      <dgm:t>
        <a:bodyPr/>
        <a:lstStyle/>
        <a:p>
          <a:endParaRPr lang="en-GB" b="1"/>
        </a:p>
      </dgm:t>
    </dgm:pt>
    <dgm:pt modelId="{E0EE596B-B2EC-4E59-B6E9-4963E0450F91}" type="pres">
      <dgm:prSet presAssocID="{AFBDDE15-0E35-47FD-9C00-66B78469F6A8}" presName="cycle" presStyleCnt="0">
        <dgm:presLayoutVars>
          <dgm:dir/>
          <dgm:resizeHandles val="exact"/>
        </dgm:presLayoutVars>
      </dgm:prSet>
      <dgm:spPr/>
    </dgm:pt>
    <dgm:pt modelId="{28B36801-C2F4-4881-B82D-CF1F6137EDB1}" type="pres">
      <dgm:prSet presAssocID="{944328F1-7EBE-4DD2-9157-CDC4E0DF6034}" presName="dummy" presStyleCnt="0"/>
      <dgm:spPr/>
    </dgm:pt>
    <dgm:pt modelId="{7EA57348-E980-4E3D-8C59-63E9A6D94DF2}" type="pres">
      <dgm:prSet presAssocID="{944328F1-7EBE-4DD2-9157-CDC4E0DF6034}" presName="node" presStyleLbl="revTx" presStyleIdx="0" presStyleCnt="5">
        <dgm:presLayoutVars>
          <dgm:bulletEnabled val="1"/>
        </dgm:presLayoutVars>
      </dgm:prSet>
      <dgm:spPr/>
    </dgm:pt>
    <dgm:pt modelId="{6EA20F0B-6022-4EC2-908C-806142CDCCC9}" type="pres">
      <dgm:prSet presAssocID="{9BCC98C9-1198-4C77-801C-6DD843A2B992}" presName="sibTrans" presStyleLbl="node1" presStyleIdx="0" presStyleCnt="5"/>
      <dgm:spPr/>
    </dgm:pt>
    <dgm:pt modelId="{EBEFF8CD-64F4-4BE4-9C69-6D194EE7C81D}" type="pres">
      <dgm:prSet presAssocID="{BBDB0B33-8332-46A7-BBD7-A334F57AA120}" presName="dummy" presStyleCnt="0"/>
      <dgm:spPr/>
    </dgm:pt>
    <dgm:pt modelId="{BE5665D8-0CA6-4CAE-A55B-3E64FB0F0A75}" type="pres">
      <dgm:prSet presAssocID="{BBDB0B33-8332-46A7-BBD7-A334F57AA120}" presName="node" presStyleLbl="revTx" presStyleIdx="1" presStyleCnt="5" custScaleX="148365">
        <dgm:presLayoutVars>
          <dgm:bulletEnabled val="1"/>
        </dgm:presLayoutVars>
      </dgm:prSet>
      <dgm:spPr/>
    </dgm:pt>
    <dgm:pt modelId="{1949CF79-D066-42F2-B165-985257044707}" type="pres">
      <dgm:prSet presAssocID="{4D10F3E5-EDE0-4F63-85C4-B1528F35993C}" presName="sibTrans" presStyleLbl="node1" presStyleIdx="1" presStyleCnt="5"/>
      <dgm:spPr/>
    </dgm:pt>
    <dgm:pt modelId="{DA63795C-1974-436A-A21E-1E0097379E02}" type="pres">
      <dgm:prSet presAssocID="{994CD5AC-6D35-4588-AC22-C4435437D960}" presName="dummy" presStyleCnt="0"/>
      <dgm:spPr/>
    </dgm:pt>
    <dgm:pt modelId="{B3D7C155-11F1-44B0-BDF7-CF448C36D830}" type="pres">
      <dgm:prSet presAssocID="{994CD5AC-6D35-4588-AC22-C4435437D960}" presName="node" presStyleLbl="revTx" presStyleIdx="2" presStyleCnt="5">
        <dgm:presLayoutVars>
          <dgm:bulletEnabled val="1"/>
        </dgm:presLayoutVars>
      </dgm:prSet>
      <dgm:spPr/>
    </dgm:pt>
    <dgm:pt modelId="{5AC86B13-E4CD-4E78-9C9F-CE51439CB0E2}" type="pres">
      <dgm:prSet presAssocID="{7A7DA793-2F8C-4FB7-9F38-688CD4C70F09}" presName="sibTrans" presStyleLbl="node1" presStyleIdx="2" presStyleCnt="5"/>
      <dgm:spPr/>
    </dgm:pt>
    <dgm:pt modelId="{EF01D111-6DE5-46B9-BE7D-ED4AB49CCCBA}" type="pres">
      <dgm:prSet presAssocID="{8E4D8E11-7E18-4819-B63B-2F7CBE776485}" presName="dummy" presStyleCnt="0"/>
      <dgm:spPr/>
    </dgm:pt>
    <dgm:pt modelId="{957DE03C-2DA6-478A-81A8-69CEB44F512E}" type="pres">
      <dgm:prSet presAssocID="{8E4D8E11-7E18-4819-B63B-2F7CBE776485}" presName="node" presStyleLbl="revTx" presStyleIdx="3" presStyleCnt="5" custScaleX="140823" custScaleY="68442" custRadScaleRad="102680" custRadScaleInc="1323">
        <dgm:presLayoutVars>
          <dgm:bulletEnabled val="1"/>
        </dgm:presLayoutVars>
      </dgm:prSet>
      <dgm:spPr/>
    </dgm:pt>
    <dgm:pt modelId="{418D4F85-7A56-4A31-9EAA-8888F7B6EF8F}" type="pres">
      <dgm:prSet presAssocID="{7C121401-BB62-49D3-9AB9-70FBF104029B}" presName="sibTrans" presStyleLbl="node1" presStyleIdx="3" presStyleCnt="5"/>
      <dgm:spPr/>
    </dgm:pt>
    <dgm:pt modelId="{CA9C8144-7B85-4A30-9192-8027DC3475F1}" type="pres">
      <dgm:prSet presAssocID="{DF005277-9141-4E84-8C2F-7191AE8DBA3E}" presName="dummy" presStyleCnt="0"/>
      <dgm:spPr/>
    </dgm:pt>
    <dgm:pt modelId="{195F35E1-C761-4017-B460-0CA93AB29317}" type="pres">
      <dgm:prSet presAssocID="{DF005277-9141-4E84-8C2F-7191AE8DBA3E}" presName="node" presStyleLbl="revTx" presStyleIdx="4" presStyleCnt="5">
        <dgm:presLayoutVars>
          <dgm:bulletEnabled val="1"/>
        </dgm:presLayoutVars>
      </dgm:prSet>
      <dgm:spPr/>
    </dgm:pt>
    <dgm:pt modelId="{6042E651-D8EA-4370-B6BD-1750C189567D}" type="pres">
      <dgm:prSet presAssocID="{DB4A68E6-4002-4058-8841-28000103C2B5}" presName="sibTrans" presStyleLbl="node1" presStyleIdx="4" presStyleCnt="5"/>
      <dgm:spPr/>
    </dgm:pt>
  </dgm:ptLst>
  <dgm:cxnLst>
    <dgm:cxn modelId="{49B3D224-F952-4E11-B177-EDD190F79811}" type="presOf" srcId="{9BCC98C9-1198-4C77-801C-6DD843A2B992}" destId="{6EA20F0B-6022-4EC2-908C-806142CDCCC9}" srcOrd="0" destOrd="0" presId="urn:microsoft.com/office/officeart/2005/8/layout/cycle1"/>
    <dgm:cxn modelId="{87964C5E-CC94-44E0-B538-6A579A18383B}" srcId="{AFBDDE15-0E35-47FD-9C00-66B78469F6A8}" destId="{8E4D8E11-7E18-4819-B63B-2F7CBE776485}" srcOrd="3" destOrd="0" parTransId="{D5D1C417-0BD3-4A07-A90D-214BA983DFC2}" sibTransId="{7C121401-BB62-49D3-9AB9-70FBF104029B}"/>
    <dgm:cxn modelId="{A0E56B42-D315-4199-B525-41EF56E301CF}" type="presOf" srcId="{BBDB0B33-8332-46A7-BBD7-A334F57AA120}" destId="{BE5665D8-0CA6-4CAE-A55B-3E64FB0F0A75}" srcOrd="0" destOrd="0" presId="urn:microsoft.com/office/officeart/2005/8/layout/cycle1"/>
    <dgm:cxn modelId="{099D3F49-6371-443B-B4BE-0654DF72FDEC}" type="presOf" srcId="{8E4D8E11-7E18-4819-B63B-2F7CBE776485}" destId="{957DE03C-2DA6-478A-81A8-69CEB44F512E}" srcOrd="0" destOrd="0" presId="urn:microsoft.com/office/officeart/2005/8/layout/cycle1"/>
    <dgm:cxn modelId="{01EADF6C-6C47-452D-AC07-3D1619E1E5A3}" type="presOf" srcId="{994CD5AC-6D35-4588-AC22-C4435437D960}" destId="{B3D7C155-11F1-44B0-BDF7-CF448C36D830}" srcOrd="0" destOrd="0" presId="urn:microsoft.com/office/officeart/2005/8/layout/cycle1"/>
    <dgm:cxn modelId="{DBF8914F-B862-450E-A597-EFF9B99B38F8}" srcId="{AFBDDE15-0E35-47FD-9C00-66B78469F6A8}" destId="{BBDB0B33-8332-46A7-BBD7-A334F57AA120}" srcOrd="1" destOrd="0" parTransId="{E46FFEF6-73ED-4811-840A-33C23C420487}" sibTransId="{4D10F3E5-EDE0-4F63-85C4-B1528F35993C}"/>
    <dgm:cxn modelId="{F127BF75-CC59-4110-99FE-92F67C79430F}" type="presOf" srcId="{DF005277-9141-4E84-8C2F-7191AE8DBA3E}" destId="{195F35E1-C761-4017-B460-0CA93AB29317}" srcOrd="0" destOrd="0" presId="urn:microsoft.com/office/officeart/2005/8/layout/cycle1"/>
    <dgm:cxn modelId="{2C9A1D77-B5A2-4C10-804B-03D512A3EB4E}" type="presOf" srcId="{AFBDDE15-0E35-47FD-9C00-66B78469F6A8}" destId="{E0EE596B-B2EC-4E59-B6E9-4963E0450F91}" srcOrd="0" destOrd="0" presId="urn:microsoft.com/office/officeart/2005/8/layout/cycle1"/>
    <dgm:cxn modelId="{1AA83FB7-F096-4BED-B1A2-746E1FED4BE6}" type="presOf" srcId="{944328F1-7EBE-4DD2-9157-CDC4E0DF6034}" destId="{7EA57348-E980-4E3D-8C59-63E9A6D94DF2}" srcOrd="0" destOrd="0" presId="urn:microsoft.com/office/officeart/2005/8/layout/cycle1"/>
    <dgm:cxn modelId="{96EDE0BC-70E2-40F7-B7A8-33BC21452A69}" type="presOf" srcId="{DB4A68E6-4002-4058-8841-28000103C2B5}" destId="{6042E651-D8EA-4370-B6BD-1750C189567D}" srcOrd="0" destOrd="0" presId="urn:microsoft.com/office/officeart/2005/8/layout/cycle1"/>
    <dgm:cxn modelId="{00267AD2-8408-4208-A713-E12C407D0633}" srcId="{AFBDDE15-0E35-47FD-9C00-66B78469F6A8}" destId="{944328F1-7EBE-4DD2-9157-CDC4E0DF6034}" srcOrd="0" destOrd="0" parTransId="{C859E50D-AE68-4B96-906C-B927A0DBCE0F}" sibTransId="{9BCC98C9-1198-4C77-801C-6DD843A2B992}"/>
    <dgm:cxn modelId="{733A04D6-DCE9-4EE7-B806-178891655E07}" type="presOf" srcId="{7A7DA793-2F8C-4FB7-9F38-688CD4C70F09}" destId="{5AC86B13-E4CD-4E78-9C9F-CE51439CB0E2}" srcOrd="0" destOrd="0" presId="urn:microsoft.com/office/officeart/2005/8/layout/cycle1"/>
    <dgm:cxn modelId="{7973E3E6-09B1-4D4E-B5EC-A6A8A2DFFD16}" type="presOf" srcId="{4D10F3E5-EDE0-4F63-85C4-B1528F35993C}" destId="{1949CF79-D066-42F2-B165-985257044707}" srcOrd="0" destOrd="0" presId="urn:microsoft.com/office/officeart/2005/8/layout/cycle1"/>
    <dgm:cxn modelId="{4760D7EE-D219-44B0-BB30-69405BB08A81}" srcId="{AFBDDE15-0E35-47FD-9C00-66B78469F6A8}" destId="{DF005277-9141-4E84-8C2F-7191AE8DBA3E}" srcOrd="4" destOrd="0" parTransId="{C91396D6-7075-4F52-B0B6-1D84CD64EE2F}" sibTransId="{DB4A68E6-4002-4058-8841-28000103C2B5}"/>
    <dgm:cxn modelId="{EFB011EF-5FBE-4699-81BE-D688FEF3EB56}" srcId="{AFBDDE15-0E35-47FD-9C00-66B78469F6A8}" destId="{994CD5AC-6D35-4588-AC22-C4435437D960}" srcOrd="2" destOrd="0" parTransId="{19E295E5-EE93-4B2F-8704-288535057BC9}" sibTransId="{7A7DA793-2F8C-4FB7-9F38-688CD4C70F09}"/>
    <dgm:cxn modelId="{03B5F7FE-3EE1-4935-9FD5-176F6AF6EB0A}" type="presOf" srcId="{7C121401-BB62-49D3-9AB9-70FBF104029B}" destId="{418D4F85-7A56-4A31-9EAA-8888F7B6EF8F}" srcOrd="0" destOrd="0" presId="urn:microsoft.com/office/officeart/2005/8/layout/cycle1"/>
    <dgm:cxn modelId="{5CBB5B86-2395-4728-8DA0-BF9E769A89F2}" type="presParOf" srcId="{E0EE596B-B2EC-4E59-B6E9-4963E0450F91}" destId="{28B36801-C2F4-4881-B82D-CF1F6137EDB1}" srcOrd="0" destOrd="0" presId="urn:microsoft.com/office/officeart/2005/8/layout/cycle1"/>
    <dgm:cxn modelId="{4C4A819C-893E-40D6-8FEE-AA4EE61D8A25}" type="presParOf" srcId="{E0EE596B-B2EC-4E59-B6E9-4963E0450F91}" destId="{7EA57348-E980-4E3D-8C59-63E9A6D94DF2}" srcOrd="1" destOrd="0" presId="urn:microsoft.com/office/officeart/2005/8/layout/cycle1"/>
    <dgm:cxn modelId="{8E189E13-39E2-4C2C-89CC-0563BCFFA24C}" type="presParOf" srcId="{E0EE596B-B2EC-4E59-B6E9-4963E0450F91}" destId="{6EA20F0B-6022-4EC2-908C-806142CDCCC9}" srcOrd="2" destOrd="0" presId="urn:microsoft.com/office/officeart/2005/8/layout/cycle1"/>
    <dgm:cxn modelId="{1BC847C7-1802-4635-91A9-3A0143534E0D}" type="presParOf" srcId="{E0EE596B-B2EC-4E59-B6E9-4963E0450F91}" destId="{EBEFF8CD-64F4-4BE4-9C69-6D194EE7C81D}" srcOrd="3" destOrd="0" presId="urn:microsoft.com/office/officeart/2005/8/layout/cycle1"/>
    <dgm:cxn modelId="{AF29032C-E027-4956-8448-A73DA387A30D}" type="presParOf" srcId="{E0EE596B-B2EC-4E59-B6E9-4963E0450F91}" destId="{BE5665D8-0CA6-4CAE-A55B-3E64FB0F0A75}" srcOrd="4" destOrd="0" presId="urn:microsoft.com/office/officeart/2005/8/layout/cycle1"/>
    <dgm:cxn modelId="{392B8758-BA90-4308-9331-FB023219C4F3}" type="presParOf" srcId="{E0EE596B-B2EC-4E59-B6E9-4963E0450F91}" destId="{1949CF79-D066-42F2-B165-985257044707}" srcOrd="5" destOrd="0" presId="urn:microsoft.com/office/officeart/2005/8/layout/cycle1"/>
    <dgm:cxn modelId="{4191A307-854B-435D-A140-7CA2950FE14B}" type="presParOf" srcId="{E0EE596B-B2EC-4E59-B6E9-4963E0450F91}" destId="{DA63795C-1974-436A-A21E-1E0097379E02}" srcOrd="6" destOrd="0" presId="urn:microsoft.com/office/officeart/2005/8/layout/cycle1"/>
    <dgm:cxn modelId="{441B2166-23FC-41CB-9DA2-CAA13BF603C2}" type="presParOf" srcId="{E0EE596B-B2EC-4E59-B6E9-4963E0450F91}" destId="{B3D7C155-11F1-44B0-BDF7-CF448C36D830}" srcOrd="7" destOrd="0" presId="urn:microsoft.com/office/officeart/2005/8/layout/cycle1"/>
    <dgm:cxn modelId="{AB09CFAB-701F-46D4-B28B-A3C59BE12039}" type="presParOf" srcId="{E0EE596B-B2EC-4E59-B6E9-4963E0450F91}" destId="{5AC86B13-E4CD-4E78-9C9F-CE51439CB0E2}" srcOrd="8" destOrd="0" presId="urn:microsoft.com/office/officeart/2005/8/layout/cycle1"/>
    <dgm:cxn modelId="{C6830FA7-3268-49BE-85AF-0689B0FC8E36}" type="presParOf" srcId="{E0EE596B-B2EC-4E59-B6E9-4963E0450F91}" destId="{EF01D111-6DE5-46B9-BE7D-ED4AB49CCCBA}" srcOrd="9" destOrd="0" presId="urn:microsoft.com/office/officeart/2005/8/layout/cycle1"/>
    <dgm:cxn modelId="{4575B3ED-9076-4981-9518-0CEB12578227}" type="presParOf" srcId="{E0EE596B-B2EC-4E59-B6E9-4963E0450F91}" destId="{957DE03C-2DA6-478A-81A8-69CEB44F512E}" srcOrd="10" destOrd="0" presId="urn:microsoft.com/office/officeart/2005/8/layout/cycle1"/>
    <dgm:cxn modelId="{D38715AC-2710-44D4-9B71-2CF06EF079CA}" type="presParOf" srcId="{E0EE596B-B2EC-4E59-B6E9-4963E0450F91}" destId="{418D4F85-7A56-4A31-9EAA-8888F7B6EF8F}" srcOrd="11" destOrd="0" presId="urn:microsoft.com/office/officeart/2005/8/layout/cycle1"/>
    <dgm:cxn modelId="{218FDC9E-84AD-4A85-9445-9EA71A1E426E}" type="presParOf" srcId="{E0EE596B-B2EC-4E59-B6E9-4963E0450F91}" destId="{CA9C8144-7B85-4A30-9192-8027DC3475F1}" srcOrd="12" destOrd="0" presId="urn:microsoft.com/office/officeart/2005/8/layout/cycle1"/>
    <dgm:cxn modelId="{E9A40C8D-1776-43CA-B169-F066F3441100}" type="presParOf" srcId="{E0EE596B-B2EC-4E59-B6E9-4963E0450F91}" destId="{195F35E1-C761-4017-B460-0CA93AB29317}" srcOrd="13" destOrd="0" presId="urn:microsoft.com/office/officeart/2005/8/layout/cycle1"/>
    <dgm:cxn modelId="{86DE68E0-6A81-4B8D-A8A5-1221B97E7805}" type="presParOf" srcId="{E0EE596B-B2EC-4E59-B6E9-4963E0450F91}" destId="{6042E651-D8EA-4370-B6BD-1750C189567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BDDE15-0E35-47FD-9C00-66B78469F6A8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44328F1-7EBE-4DD2-9157-CDC4E0DF6034}">
      <dgm:prSet phldrT="[Text]"/>
      <dgm:spPr/>
      <dgm:t>
        <a:bodyPr/>
        <a:lstStyle/>
        <a:p>
          <a:pPr rtl="0"/>
          <a:r>
            <a:rPr lang="en-GB" b="1">
              <a:solidFill>
                <a:schemeClr val="bg1">
                  <a:lumMod val="75000"/>
                </a:schemeClr>
              </a:solidFill>
              <a:latin typeface="Candara"/>
            </a:rPr>
            <a:t>Plan and get started</a:t>
          </a:r>
          <a:endParaRPr lang="en-GB" b="1">
            <a:solidFill>
              <a:schemeClr val="bg1">
                <a:lumMod val="75000"/>
              </a:schemeClr>
            </a:solidFill>
          </a:endParaRPr>
        </a:p>
      </dgm:t>
    </dgm:pt>
    <dgm:pt modelId="{C859E50D-AE68-4B96-906C-B927A0DBCE0F}" type="parTrans" cxnId="{00267AD2-8408-4208-A713-E12C407D0633}">
      <dgm:prSet/>
      <dgm:spPr/>
      <dgm:t>
        <a:bodyPr/>
        <a:lstStyle/>
        <a:p>
          <a:endParaRPr lang="en-GB" b="1"/>
        </a:p>
      </dgm:t>
    </dgm:pt>
    <dgm:pt modelId="{9BCC98C9-1198-4C77-801C-6DD843A2B992}" type="sibTrans" cxnId="{00267AD2-8408-4208-A713-E12C407D0633}">
      <dgm:prSet/>
      <dgm:spPr/>
      <dgm:t>
        <a:bodyPr/>
        <a:lstStyle/>
        <a:p>
          <a:endParaRPr lang="en-GB" b="1"/>
        </a:p>
      </dgm:t>
    </dgm:pt>
    <dgm:pt modelId="{BBDB0B33-8332-46A7-BBD7-A334F57AA120}">
      <dgm:prSet phldrT="[Text]"/>
      <dgm:spPr/>
      <dgm:t>
        <a:bodyPr/>
        <a:lstStyle/>
        <a:p>
          <a:pPr rtl="0"/>
          <a:r>
            <a:rPr lang="en-GB" b="1">
              <a:solidFill>
                <a:schemeClr val="bg1">
                  <a:lumMod val="75000"/>
                </a:schemeClr>
              </a:solidFill>
              <a:latin typeface="Candara"/>
            </a:rPr>
            <a:t>Compute &amp; </a:t>
          </a:r>
          <a:r>
            <a:rPr lang="en-GB" b="1" err="1">
              <a:solidFill>
                <a:schemeClr val="bg1">
                  <a:lumMod val="75000"/>
                </a:schemeClr>
              </a:solidFill>
              <a:latin typeface="Candara"/>
            </a:rPr>
            <a:t>Analyze</a:t>
          </a:r>
          <a:endParaRPr lang="en-GB" b="1">
            <a:solidFill>
              <a:schemeClr val="bg1">
                <a:lumMod val="75000"/>
              </a:schemeClr>
            </a:solidFill>
          </a:endParaRPr>
        </a:p>
      </dgm:t>
    </dgm:pt>
    <dgm:pt modelId="{E46FFEF6-73ED-4811-840A-33C23C420487}" type="parTrans" cxnId="{DBF8914F-B862-450E-A597-EFF9B99B38F8}">
      <dgm:prSet/>
      <dgm:spPr/>
      <dgm:t>
        <a:bodyPr/>
        <a:lstStyle/>
        <a:p>
          <a:endParaRPr lang="en-GB" b="1"/>
        </a:p>
      </dgm:t>
    </dgm:pt>
    <dgm:pt modelId="{4D10F3E5-EDE0-4F63-85C4-B1528F35993C}" type="sibTrans" cxnId="{DBF8914F-B862-450E-A597-EFF9B99B38F8}">
      <dgm:prSet/>
      <dgm:spPr/>
      <dgm:t>
        <a:bodyPr/>
        <a:lstStyle/>
        <a:p>
          <a:endParaRPr lang="en-GB" b="1"/>
        </a:p>
      </dgm:t>
    </dgm:pt>
    <dgm:pt modelId="{8E4D8E11-7E18-4819-B63B-2F7CBE776485}">
      <dgm:prSet phldrT="[Text]"/>
      <dgm:spPr/>
      <dgm:t>
        <a:bodyPr/>
        <a:lstStyle/>
        <a:p>
          <a:pPr rtl="0"/>
          <a:r>
            <a:rPr lang="en-GB" b="1">
              <a:solidFill>
                <a:schemeClr val="tx1"/>
              </a:solidFill>
            </a:rPr>
            <a:t>Publish </a:t>
          </a:r>
          <a:r>
            <a:rPr lang="en-GB" b="1">
              <a:solidFill>
                <a:schemeClr val="tx1"/>
              </a:solidFill>
              <a:latin typeface="Candara"/>
            </a:rPr>
            <a:t>data &amp; Digital preservation</a:t>
          </a:r>
        </a:p>
      </dgm:t>
    </dgm:pt>
    <dgm:pt modelId="{D5D1C417-0BD3-4A07-A90D-214BA983DFC2}" type="parTrans" cxnId="{87964C5E-CC94-44E0-B538-6A579A18383B}">
      <dgm:prSet/>
      <dgm:spPr/>
      <dgm:t>
        <a:bodyPr/>
        <a:lstStyle/>
        <a:p>
          <a:endParaRPr lang="en-GB" b="1"/>
        </a:p>
      </dgm:t>
    </dgm:pt>
    <dgm:pt modelId="{7C121401-BB62-49D3-9AB9-70FBF104029B}" type="sibTrans" cxnId="{87964C5E-CC94-44E0-B538-6A579A18383B}">
      <dgm:prSet/>
      <dgm:spPr/>
      <dgm:t>
        <a:bodyPr/>
        <a:lstStyle/>
        <a:p>
          <a:endParaRPr lang="en-GB" b="1"/>
        </a:p>
      </dgm:t>
    </dgm:pt>
    <dgm:pt modelId="{DF005277-9141-4E84-8C2F-7191AE8DBA3E}">
      <dgm:prSet phldrT="[Text]"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Discover &amp; Reuse</a:t>
          </a:r>
        </a:p>
      </dgm:t>
    </dgm:pt>
    <dgm:pt modelId="{C91396D6-7075-4F52-B0B6-1D84CD64EE2F}" type="parTrans" cxnId="{4760D7EE-D219-44B0-BB30-69405BB08A81}">
      <dgm:prSet/>
      <dgm:spPr/>
      <dgm:t>
        <a:bodyPr/>
        <a:lstStyle/>
        <a:p>
          <a:endParaRPr lang="en-GB" b="1"/>
        </a:p>
      </dgm:t>
    </dgm:pt>
    <dgm:pt modelId="{DB4A68E6-4002-4058-8841-28000103C2B5}" type="sibTrans" cxnId="{4760D7EE-D219-44B0-BB30-69405BB08A81}">
      <dgm:prSet/>
      <dgm:spPr/>
      <dgm:t>
        <a:bodyPr/>
        <a:lstStyle/>
        <a:p>
          <a:endParaRPr lang="en-GB" b="1"/>
        </a:p>
      </dgm:t>
    </dgm:pt>
    <dgm:pt modelId="{994CD5AC-6D35-4588-AC22-C4435437D960}">
      <dgm:prSet phldrT="[Text]"/>
      <dgm:spPr/>
      <dgm:t>
        <a:bodyPr/>
        <a:lstStyle/>
        <a:p>
          <a:pPr rtl="0"/>
          <a:r>
            <a:rPr lang="en-GB" b="1"/>
            <a:t>Storage during project</a:t>
          </a:r>
        </a:p>
      </dgm:t>
    </dgm:pt>
    <dgm:pt modelId="{19E295E5-EE93-4B2F-8704-288535057BC9}" type="parTrans" cxnId="{EFB011EF-5FBE-4699-81BE-D688FEF3EB56}">
      <dgm:prSet/>
      <dgm:spPr/>
      <dgm:t>
        <a:bodyPr/>
        <a:lstStyle/>
        <a:p>
          <a:endParaRPr lang="en-GB" b="1"/>
        </a:p>
      </dgm:t>
    </dgm:pt>
    <dgm:pt modelId="{7A7DA793-2F8C-4FB7-9F38-688CD4C70F09}" type="sibTrans" cxnId="{EFB011EF-5FBE-4699-81BE-D688FEF3EB56}">
      <dgm:prSet/>
      <dgm:spPr/>
      <dgm:t>
        <a:bodyPr/>
        <a:lstStyle/>
        <a:p>
          <a:endParaRPr lang="en-GB" b="1"/>
        </a:p>
      </dgm:t>
    </dgm:pt>
    <dgm:pt modelId="{E0EE596B-B2EC-4E59-B6E9-4963E0450F91}" type="pres">
      <dgm:prSet presAssocID="{AFBDDE15-0E35-47FD-9C00-66B78469F6A8}" presName="cycle" presStyleCnt="0">
        <dgm:presLayoutVars>
          <dgm:dir/>
          <dgm:resizeHandles val="exact"/>
        </dgm:presLayoutVars>
      </dgm:prSet>
      <dgm:spPr/>
    </dgm:pt>
    <dgm:pt modelId="{28B36801-C2F4-4881-B82D-CF1F6137EDB1}" type="pres">
      <dgm:prSet presAssocID="{944328F1-7EBE-4DD2-9157-CDC4E0DF6034}" presName="dummy" presStyleCnt="0"/>
      <dgm:spPr/>
    </dgm:pt>
    <dgm:pt modelId="{7EA57348-E980-4E3D-8C59-63E9A6D94DF2}" type="pres">
      <dgm:prSet presAssocID="{944328F1-7EBE-4DD2-9157-CDC4E0DF6034}" presName="node" presStyleLbl="revTx" presStyleIdx="0" presStyleCnt="5">
        <dgm:presLayoutVars>
          <dgm:bulletEnabled val="1"/>
        </dgm:presLayoutVars>
      </dgm:prSet>
      <dgm:spPr/>
    </dgm:pt>
    <dgm:pt modelId="{6EA20F0B-6022-4EC2-908C-806142CDCCC9}" type="pres">
      <dgm:prSet presAssocID="{9BCC98C9-1198-4C77-801C-6DD843A2B992}" presName="sibTrans" presStyleLbl="node1" presStyleIdx="0" presStyleCnt="5"/>
      <dgm:spPr/>
    </dgm:pt>
    <dgm:pt modelId="{EBEFF8CD-64F4-4BE4-9C69-6D194EE7C81D}" type="pres">
      <dgm:prSet presAssocID="{BBDB0B33-8332-46A7-BBD7-A334F57AA120}" presName="dummy" presStyleCnt="0"/>
      <dgm:spPr/>
    </dgm:pt>
    <dgm:pt modelId="{BE5665D8-0CA6-4CAE-A55B-3E64FB0F0A75}" type="pres">
      <dgm:prSet presAssocID="{BBDB0B33-8332-46A7-BBD7-A334F57AA120}" presName="node" presStyleLbl="revTx" presStyleIdx="1" presStyleCnt="5" custScaleX="148365">
        <dgm:presLayoutVars>
          <dgm:bulletEnabled val="1"/>
        </dgm:presLayoutVars>
      </dgm:prSet>
      <dgm:spPr/>
    </dgm:pt>
    <dgm:pt modelId="{1949CF79-D066-42F2-B165-985257044707}" type="pres">
      <dgm:prSet presAssocID="{4D10F3E5-EDE0-4F63-85C4-B1528F35993C}" presName="sibTrans" presStyleLbl="node1" presStyleIdx="1" presStyleCnt="5"/>
      <dgm:spPr/>
    </dgm:pt>
    <dgm:pt modelId="{DA63795C-1974-436A-A21E-1E0097379E02}" type="pres">
      <dgm:prSet presAssocID="{994CD5AC-6D35-4588-AC22-C4435437D960}" presName="dummy" presStyleCnt="0"/>
      <dgm:spPr/>
    </dgm:pt>
    <dgm:pt modelId="{B3D7C155-11F1-44B0-BDF7-CF448C36D830}" type="pres">
      <dgm:prSet presAssocID="{994CD5AC-6D35-4588-AC22-C4435437D960}" presName="node" presStyleLbl="revTx" presStyleIdx="2" presStyleCnt="5">
        <dgm:presLayoutVars>
          <dgm:bulletEnabled val="1"/>
        </dgm:presLayoutVars>
      </dgm:prSet>
      <dgm:spPr/>
    </dgm:pt>
    <dgm:pt modelId="{5AC86B13-E4CD-4E78-9C9F-CE51439CB0E2}" type="pres">
      <dgm:prSet presAssocID="{7A7DA793-2F8C-4FB7-9F38-688CD4C70F09}" presName="sibTrans" presStyleLbl="node1" presStyleIdx="2" presStyleCnt="5"/>
      <dgm:spPr/>
    </dgm:pt>
    <dgm:pt modelId="{EF01D111-6DE5-46B9-BE7D-ED4AB49CCCBA}" type="pres">
      <dgm:prSet presAssocID="{8E4D8E11-7E18-4819-B63B-2F7CBE776485}" presName="dummy" presStyleCnt="0"/>
      <dgm:spPr/>
    </dgm:pt>
    <dgm:pt modelId="{957DE03C-2DA6-478A-81A8-69CEB44F512E}" type="pres">
      <dgm:prSet presAssocID="{8E4D8E11-7E18-4819-B63B-2F7CBE776485}" presName="node" presStyleLbl="revTx" presStyleIdx="3" presStyleCnt="5" custScaleX="140823" custScaleY="68442" custRadScaleRad="102680" custRadScaleInc="1323">
        <dgm:presLayoutVars>
          <dgm:bulletEnabled val="1"/>
        </dgm:presLayoutVars>
      </dgm:prSet>
      <dgm:spPr/>
    </dgm:pt>
    <dgm:pt modelId="{418D4F85-7A56-4A31-9EAA-8888F7B6EF8F}" type="pres">
      <dgm:prSet presAssocID="{7C121401-BB62-49D3-9AB9-70FBF104029B}" presName="sibTrans" presStyleLbl="node1" presStyleIdx="3" presStyleCnt="5"/>
      <dgm:spPr/>
    </dgm:pt>
    <dgm:pt modelId="{CA9C8144-7B85-4A30-9192-8027DC3475F1}" type="pres">
      <dgm:prSet presAssocID="{DF005277-9141-4E84-8C2F-7191AE8DBA3E}" presName="dummy" presStyleCnt="0"/>
      <dgm:spPr/>
    </dgm:pt>
    <dgm:pt modelId="{195F35E1-C761-4017-B460-0CA93AB29317}" type="pres">
      <dgm:prSet presAssocID="{DF005277-9141-4E84-8C2F-7191AE8DBA3E}" presName="node" presStyleLbl="revTx" presStyleIdx="4" presStyleCnt="5">
        <dgm:presLayoutVars>
          <dgm:bulletEnabled val="1"/>
        </dgm:presLayoutVars>
      </dgm:prSet>
      <dgm:spPr/>
    </dgm:pt>
    <dgm:pt modelId="{6042E651-D8EA-4370-B6BD-1750C189567D}" type="pres">
      <dgm:prSet presAssocID="{DB4A68E6-4002-4058-8841-28000103C2B5}" presName="sibTrans" presStyleLbl="node1" presStyleIdx="4" presStyleCnt="5"/>
      <dgm:spPr/>
    </dgm:pt>
  </dgm:ptLst>
  <dgm:cxnLst>
    <dgm:cxn modelId="{49B3D224-F952-4E11-B177-EDD190F79811}" type="presOf" srcId="{9BCC98C9-1198-4C77-801C-6DD843A2B992}" destId="{6EA20F0B-6022-4EC2-908C-806142CDCCC9}" srcOrd="0" destOrd="0" presId="urn:microsoft.com/office/officeart/2005/8/layout/cycle1"/>
    <dgm:cxn modelId="{87964C5E-CC94-44E0-B538-6A579A18383B}" srcId="{AFBDDE15-0E35-47FD-9C00-66B78469F6A8}" destId="{8E4D8E11-7E18-4819-B63B-2F7CBE776485}" srcOrd="3" destOrd="0" parTransId="{D5D1C417-0BD3-4A07-A90D-214BA983DFC2}" sibTransId="{7C121401-BB62-49D3-9AB9-70FBF104029B}"/>
    <dgm:cxn modelId="{A0E56B42-D315-4199-B525-41EF56E301CF}" type="presOf" srcId="{BBDB0B33-8332-46A7-BBD7-A334F57AA120}" destId="{BE5665D8-0CA6-4CAE-A55B-3E64FB0F0A75}" srcOrd="0" destOrd="0" presId="urn:microsoft.com/office/officeart/2005/8/layout/cycle1"/>
    <dgm:cxn modelId="{099D3F49-6371-443B-B4BE-0654DF72FDEC}" type="presOf" srcId="{8E4D8E11-7E18-4819-B63B-2F7CBE776485}" destId="{957DE03C-2DA6-478A-81A8-69CEB44F512E}" srcOrd="0" destOrd="0" presId="urn:microsoft.com/office/officeart/2005/8/layout/cycle1"/>
    <dgm:cxn modelId="{01EADF6C-6C47-452D-AC07-3D1619E1E5A3}" type="presOf" srcId="{994CD5AC-6D35-4588-AC22-C4435437D960}" destId="{B3D7C155-11F1-44B0-BDF7-CF448C36D830}" srcOrd="0" destOrd="0" presId="urn:microsoft.com/office/officeart/2005/8/layout/cycle1"/>
    <dgm:cxn modelId="{DBF8914F-B862-450E-A597-EFF9B99B38F8}" srcId="{AFBDDE15-0E35-47FD-9C00-66B78469F6A8}" destId="{BBDB0B33-8332-46A7-BBD7-A334F57AA120}" srcOrd="1" destOrd="0" parTransId="{E46FFEF6-73ED-4811-840A-33C23C420487}" sibTransId="{4D10F3E5-EDE0-4F63-85C4-B1528F35993C}"/>
    <dgm:cxn modelId="{F127BF75-CC59-4110-99FE-92F67C79430F}" type="presOf" srcId="{DF005277-9141-4E84-8C2F-7191AE8DBA3E}" destId="{195F35E1-C761-4017-B460-0CA93AB29317}" srcOrd="0" destOrd="0" presId="urn:microsoft.com/office/officeart/2005/8/layout/cycle1"/>
    <dgm:cxn modelId="{2C9A1D77-B5A2-4C10-804B-03D512A3EB4E}" type="presOf" srcId="{AFBDDE15-0E35-47FD-9C00-66B78469F6A8}" destId="{E0EE596B-B2EC-4E59-B6E9-4963E0450F91}" srcOrd="0" destOrd="0" presId="urn:microsoft.com/office/officeart/2005/8/layout/cycle1"/>
    <dgm:cxn modelId="{1AA83FB7-F096-4BED-B1A2-746E1FED4BE6}" type="presOf" srcId="{944328F1-7EBE-4DD2-9157-CDC4E0DF6034}" destId="{7EA57348-E980-4E3D-8C59-63E9A6D94DF2}" srcOrd="0" destOrd="0" presId="urn:microsoft.com/office/officeart/2005/8/layout/cycle1"/>
    <dgm:cxn modelId="{96EDE0BC-70E2-40F7-B7A8-33BC21452A69}" type="presOf" srcId="{DB4A68E6-4002-4058-8841-28000103C2B5}" destId="{6042E651-D8EA-4370-B6BD-1750C189567D}" srcOrd="0" destOrd="0" presId="urn:microsoft.com/office/officeart/2005/8/layout/cycle1"/>
    <dgm:cxn modelId="{00267AD2-8408-4208-A713-E12C407D0633}" srcId="{AFBDDE15-0E35-47FD-9C00-66B78469F6A8}" destId="{944328F1-7EBE-4DD2-9157-CDC4E0DF6034}" srcOrd="0" destOrd="0" parTransId="{C859E50D-AE68-4B96-906C-B927A0DBCE0F}" sibTransId="{9BCC98C9-1198-4C77-801C-6DD843A2B992}"/>
    <dgm:cxn modelId="{733A04D6-DCE9-4EE7-B806-178891655E07}" type="presOf" srcId="{7A7DA793-2F8C-4FB7-9F38-688CD4C70F09}" destId="{5AC86B13-E4CD-4E78-9C9F-CE51439CB0E2}" srcOrd="0" destOrd="0" presId="urn:microsoft.com/office/officeart/2005/8/layout/cycle1"/>
    <dgm:cxn modelId="{7973E3E6-09B1-4D4E-B5EC-A6A8A2DFFD16}" type="presOf" srcId="{4D10F3E5-EDE0-4F63-85C4-B1528F35993C}" destId="{1949CF79-D066-42F2-B165-985257044707}" srcOrd="0" destOrd="0" presId="urn:microsoft.com/office/officeart/2005/8/layout/cycle1"/>
    <dgm:cxn modelId="{4760D7EE-D219-44B0-BB30-69405BB08A81}" srcId="{AFBDDE15-0E35-47FD-9C00-66B78469F6A8}" destId="{DF005277-9141-4E84-8C2F-7191AE8DBA3E}" srcOrd="4" destOrd="0" parTransId="{C91396D6-7075-4F52-B0B6-1D84CD64EE2F}" sibTransId="{DB4A68E6-4002-4058-8841-28000103C2B5}"/>
    <dgm:cxn modelId="{EFB011EF-5FBE-4699-81BE-D688FEF3EB56}" srcId="{AFBDDE15-0E35-47FD-9C00-66B78469F6A8}" destId="{994CD5AC-6D35-4588-AC22-C4435437D960}" srcOrd="2" destOrd="0" parTransId="{19E295E5-EE93-4B2F-8704-288535057BC9}" sibTransId="{7A7DA793-2F8C-4FB7-9F38-688CD4C70F09}"/>
    <dgm:cxn modelId="{03B5F7FE-3EE1-4935-9FD5-176F6AF6EB0A}" type="presOf" srcId="{7C121401-BB62-49D3-9AB9-70FBF104029B}" destId="{418D4F85-7A56-4A31-9EAA-8888F7B6EF8F}" srcOrd="0" destOrd="0" presId="urn:microsoft.com/office/officeart/2005/8/layout/cycle1"/>
    <dgm:cxn modelId="{5CBB5B86-2395-4728-8DA0-BF9E769A89F2}" type="presParOf" srcId="{E0EE596B-B2EC-4E59-B6E9-4963E0450F91}" destId="{28B36801-C2F4-4881-B82D-CF1F6137EDB1}" srcOrd="0" destOrd="0" presId="urn:microsoft.com/office/officeart/2005/8/layout/cycle1"/>
    <dgm:cxn modelId="{4C4A819C-893E-40D6-8FEE-AA4EE61D8A25}" type="presParOf" srcId="{E0EE596B-B2EC-4E59-B6E9-4963E0450F91}" destId="{7EA57348-E980-4E3D-8C59-63E9A6D94DF2}" srcOrd="1" destOrd="0" presId="urn:microsoft.com/office/officeart/2005/8/layout/cycle1"/>
    <dgm:cxn modelId="{8E189E13-39E2-4C2C-89CC-0563BCFFA24C}" type="presParOf" srcId="{E0EE596B-B2EC-4E59-B6E9-4963E0450F91}" destId="{6EA20F0B-6022-4EC2-908C-806142CDCCC9}" srcOrd="2" destOrd="0" presId="urn:microsoft.com/office/officeart/2005/8/layout/cycle1"/>
    <dgm:cxn modelId="{1BC847C7-1802-4635-91A9-3A0143534E0D}" type="presParOf" srcId="{E0EE596B-B2EC-4E59-B6E9-4963E0450F91}" destId="{EBEFF8CD-64F4-4BE4-9C69-6D194EE7C81D}" srcOrd="3" destOrd="0" presId="urn:microsoft.com/office/officeart/2005/8/layout/cycle1"/>
    <dgm:cxn modelId="{AF29032C-E027-4956-8448-A73DA387A30D}" type="presParOf" srcId="{E0EE596B-B2EC-4E59-B6E9-4963E0450F91}" destId="{BE5665D8-0CA6-4CAE-A55B-3E64FB0F0A75}" srcOrd="4" destOrd="0" presId="urn:microsoft.com/office/officeart/2005/8/layout/cycle1"/>
    <dgm:cxn modelId="{392B8758-BA90-4308-9331-FB023219C4F3}" type="presParOf" srcId="{E0EE596B-B2EC-4E59-B6E9-4963E0450F91}" destId="{1949CF79-D066-42F2-B165-985257044707}" srcOrd="5" destOrd="0" presId="urn:microsoft.com/office/officeart/2005/8/layout/cycle1"/>
    <dgm:cxn modelId="{4191A307-854B-435D-A140-7CA2950FE14B}" type="presParOf" srcId="{E0EE596B-B2EC-4E59-B6E9-4963E0450F91}" destId="{DA63795C-1974-436A-A21E-1E0097379E02}" srcOrd="6" destOrd="0" presId="urn:microsoft.com/office/officeart/2005/8/layout/cycle1"/>
    <dgm:cxn modelId="{441B2166-23FC-41CB-9DA2-CAA13BF603C2}" type="presParOf" srcId="{E0EE596B-B2EC-4E59-B6E9-4963E0450F91}" destId="{B3D7C155-11F1-44B0-BDF7-CF448C36D830}" srcOrd="7" destOrd="0" presId="urn:microsoft.com/office/officeart/2005/8/layout/cycle1"/>
    <dgm:cxn modelId="{AB09CFAB-701F-46D4-B28B-A3C59BE12039}" type="presParOf" srcId="{E0EE596B-B2EC-4E59-B6E9-4963E0450F91}" destId="{5AC86B13-E4CD-4E78-9C9F-CE51439CB0E2}" srcOrd="8" destOrd="0" presId="urn:microsoft.com/office/officeart/2005/8/layout/cycle1"/>
    <dgm:cxn modelId="{C6830FA7-3268-49BE-85AF-0689B0FC8E36}" type="presParOf" srcId="{E0EE596B-B2EC-4E59-B6E9-4963E0450F91}" destId="{EF01D111-6DE5-46B9-BE7D-ED4AB49CCCBA}" srcOrd="9" destOrd="0" presId="urn:microsoft.com/office/officeart/2005/8/layout/cycle1"/>
    <dgm:cxn modelId="{4575B3ED-9076-4981-9518-0CEB12578227}" type="presParOf" srcId="{E0EE596B-B2EC-4E59-B6E9-4963E0450F91}" destId="{957DE03C-2DA6-478A-81A8-69CEB44F512E}" srcOrd="10" destOrd="0" presId="urn:microsoft.com/office/officeart/2005/8/layout/cycle1"/>
    <dgm:cxn modelId="{D38715AC-2710-44D4-9B71-2CF06EF079CA}" type="presParOf" srcId="{E0EE596B-B2EC-4E59-B6E9-4963E0450F91}" destId="{418D4F85-7A56-4A31-9EAA-8888F7B6EF8F}" srcOrd="11" destOrd="0" presId="urn:microsoft.com/office/officeart/2005/8/layout/cycle1"/>
    <dgm:cxn modelId="{218FDC9E-84AD-4A85-9445-9EA71A1E426E}" type="presParOf" srcId="{E0EE596B-B2EC-4E59-B6E9-4963E0450F91}" destId="{CA9C8144-7B85-4A30-9192-8027DC3475F1}" srcOrd="12" destOrd="0" presId="urn:microsoft.com/office/officeart/2005/8/layout/cycle1"/>
    <dgm:cxn modelId="{E9A40C8D-1776-43CA-B169-F066F3441100}" type="presParOf" srcId="{E0EE596B-B2EC-4E59-B6E9-4963E0450F91}" destId="{195F35E1-C761-4017-B460-0CA93AB29317}" srcOrd="13" destOrd="0" presId="urn:microsoft.com/office/officeart/2005/8/layout/cycle1"/>
    <dgm:cxn modelId="{86DE68E0-6A81-4B8D-A8A5-1221B97E7805}" type="presParOf" srcId="{E0EE596B-B2EC-4E59-B6E9-4963E0450F91}" destId="{6042E651-D8EA-4370-B6BD-1750C189567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BDDE15-0E35-47FD-9C00-66B78469F6A8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44328F1-7EBE-4DD2-9157-CDC4E0DF6034}">
      <dgm:prSet phldrT="[Text]"/>
      <dgm:spPr/>
      <dgm:t>
        <a:bodyPr/>
        <a:lstStyle/>
        <a:p>
          <a:pPr rtl="0"/>
          <a:r>
            <a:rPr lang="en-GB" b="1">
              <a:solidFill>
                <a:schemeClr val="bg1">
                  <a:lumMod val="75000"/>
                </a:schemeClr>
              </a:solidFill>
              <a:latin typeface="Candara"/>
            </a:rPr>
            <a:t>Plan and get started</a:t>
          </a:r>
          <a:endParaRPr lang="en-GB" b="1">
            <a:solidFill>
              <a:schemeClr val="bg1">
                <a:lumMod val="75000"/>
              </a:schemeClr>
            </a:solidFill>
          </a:endParaRPr>
        </a:p>
      </dgm:t>
    </dgm:pt>
    <dgm:pt modelId="{C859E50D-AE68-4B96-906C-B927A0DBCE0F}" type="parTrans" cxnId="{00267AD2-8408-4208-A713-E12C407D0633}">
      <dgm:prSet/>
      <dgm:spPr/>
      <dgm:t>
        <a:bodyPr/>
        <a:lstStyle/>
        <a:p>
          <a:endParaRPr lang="en-GB" b="1"/>
        </a:p>
      </dgm:t>
    </dgm:pt>
    <dgm:pt modelId="{9BCC98C9-1198-4C77-801C-6DD843A2B992}" type="sibTrans" cxnId="{00267AD2-8408-4208-A713-E12C407D0633}">
      <dgm:prSet/>
      <dgm:spPr/>
      <dgm:t>
        <a:bodyPr/>
        <a:lstStyle/>
        <a:p>
          <a:endParaRPr lang="en-GB" b="1"/>
        </a:p>
      </dgm:t>
    </dgm:pt>
    <dgm:pt modelId="{BBDB0B33-8332-46A7-BBD7-A334F57AA120}">
      <dgm:prSet phldrT="[Text]"/>
      <dgm:spPr/>
      <dgm:t>
        <a:bodyPr/>
        <a:lstStyle/>
        <a:p>
          <a:pPr rtl="0"/>
          <a:r>
            <a:rPr lang="en-GB" b="1">
              <a:solidFill>
                <a:schemeClr val="bg1">
                  <a:lumMod val="75000"/>
                </a:schemeClr>
              </a:solidFill>
              <a:latin typeface="Candara"/>
            </a:rPr>
            <a:t>Compute &amp; </a:t>
          </a:r>
          <a:r>
            <a:rPr lang="en-GB" b="1" err="1">
              <a:solidFill>
                <a:schemeClr val="bg1">
                  <a:lumMod val="75000"/>
                </a:schemeClr>
              </a:solidFill>
              <a:latin typeface="Candara"/>
            </a:rPr>
            <a:t>Analyze</a:t>
          </a:r>
          <a:endParaRPr lang="en-GB" b="1">
            <a:solidFill>
              <a:schemeClr val="bg1">
                <a:lumMod val="75000"/>
              </a:schemeClr>
            </a:solidFill>
          </a:endParaRPr>
        </a:p>
      </dgm:t>
    </dgm:pt>
    <dgm:pt modelId="{E46FFEF6-73ED-4811-840A-33C23C420487}" type="parTrans" cxnId="{DBF8914F-B862-450E-A597-EFF9B99B38F8}">
      <dgm:prSet/>
      <dgm:spPr/>
      <dgm:t>
        <a:bodyPr/>
        <a:lstStyle/>
        <a:p>
          <a:endParaRPr lang="en-GB" b="1"/>
        </a:p>
      </dgm:t>
    </dgm:pt>
    <dgm:pt modelId="{4D10F3E5-EDE0-4F63-85C4-B1528F35993C}" type="sibTrans" cxnId="{DBF8914F-B862-450E-A597-EFF9B99B38F8}">
      <dgm:prSet/>
      <dgm:spPr/>
      <dgm:t>
        <a:bodyPr/>
        <a:lstStyle/>
        <a:p>
          <a:endParaRPr lang="en-GB" b="1"/>
        </a:p>
      </dgm:t>
    </dgm:pt>
    <dgm:pt modelId="{8E4D8E11-7E18-4819-B63B-2F7CBE776485}">
      <dgm:prSet phldrT="[Text]"/>
      <dgm:spPr/>
      <dgm:t>
        <a:bodyPr/>
        <a:lstStyle/>
        <a:p>
          <a:pPr rtl="0"/>
          <a:r>
            <a:rPr lang="en-GB" b="1">
              <a:solidFill>
                <a:schemeClr val="tx1"/>
              </a:solidFill>
            </a:rPr>
            <a:t>Publish </a:t>
          </a:r>
          <a:r>
            <a:rPr lang="en-GB" b="1">
              <a:solidFill>
                <a:schemeClr val="tx1"/>
              </a:solidFill>
              <a:latin typeface="Candara"/>
            </a:rPr>
            <a:t>data</a:t>
          </a:r>
          <a:r>
            <a:rPr lang="en-GB" b="1">
              <a:solidFill>
                <a:schemeClr val="bg1">
                  <a:lumMod val="75000"/>
                </a:schemeClr>
              </a:solidFill>
              <a:latin typeface="Candara"/>
            </a:rPr>
            <a:t> &amp; Digital preservation</a:t>
          </a:r>
        </a:p>
      </dgm:t>
    </dgm:pt>
    <dgm:pt modelId="{D5D1C417-0BD3-4A07-A90D-214BA983DFC2}" type="parTrans" cxnId="{87964C5E-CC94-44E0-B538-6A579A18383B}">
      <dgm:prSet/>
      <dgm:spPr/>
      <dgm:t>
        <a:bodyPr/>
        <a:lstStyle/>
        <a:p>
          <a:endParaRPr lang="en-GB" b="1"/>
        </a:p>
      </dgm:t>
    </dgm:pt>
    <dgm:pt modelId="{7C121401-BB62-49D3-9AB9-70FBF104029B}" type="sibTrans" cxnId="{87964C5E-CC94-44E0-B538-6A579A18383B}">
      <dgm:prSet/>
      <dgm:spPr/>
      <dgm:t>
        <a:bodyPr/>
        <a:lstStyle/>
        <a:p>
          <a:endParaRPr lang="en-GB" b="1"/>
        </a:p>
      </dgm:t>
    </dgm:pt>
    <dgm:pt modelId="{DF005277-9141-4E84-8C2F-7191AE8DBA3E}">
      <dgm:prSet phldrT="[Text]"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Discover &amp; Reuse</a:t>
          </a:r>
        </a:p>
      </dgm:t>
    </dgm:pt>
    <dgm:pt modelId="{C91396D6-7075-4F52-B0B6-1D84CD64EE2F}" type="parTrans" cxnId="{4760D7EE-D219-44B0-BB30-69405BB08A81}">
      <dgm:prSet/>
      <dgm:spPr/>
      <dgm:t>
        <a:bodyPr/>
        <a:lstStyle/>
        <a:p>
          <a:endParaRPr lang="en-GB" b="1"/>
        </a:p>
      </dgm:t>
    </dgm:pt>
    <dgm:pt modelId="{DB4A68E6-4002-4058-8841-28000103C2B5}" type="sibTrans" cxnId="{4760D7EE-D219-44B0-BB30-69405BB08A81}">
      <dgm:prSet/>
      <dgm:spPr/>
      <dgm:t>
        <a:bodyPr/>
        <a:lstStyle/>
        <a:p>
          <a:endParaRPr lang="en-GB" b="1"/>
        </a:p>
      </dgm:t>
    </dgm:pt>
    <dgm:pt modelId="{994CD5AC-6D35-4588-AC22-C4435437D960}">
      <dgm:prSet phldrT="[Text]"/>
      <dgm:spPr/>
      <dgm:t>
        <a:bodyPr/>
        <a:lstStyle/>
        <a:p>
          <a:pPr rtl="0"/>
          <a:r>
            <a:rPr lang="en-GB" b="1"/>
            <a:t>Storage during project</a:t>
          </a:r>
        </a:p>
      </dgm:t>
    </dgm:pt>
    <dgm:pt modelId="{19E295E5-EE93-4B2F-8704-288535057BC9}" type="parTrans" cxnId="{EFB011EF-5FBE-4699-81BE-D688FEF3EB56}">
      <dgm:prSet/>
      <dgm:spPr/>
      <dgm:t>
        <a:bodyPr/>
        <a:lstStyle/>
        <a:p>
          <a:endParaRPr lang="en-GB" b="1"/>
        </a:p>
      </dgm:t>
    </dgm:pt>
    <dgm:pt modelId="{7A7DA793-2F8C-4FB7-9F38-688CD4C70F09}" type="sibTrans" cxnId="{EFB011EF-5FBE-4699-81BE-D688FEF3EB56}">
      <dgm:prSet/>
      <dgm:spPr/>
      <dgm:t>
        <a:bodyPr/>
        <a:lstStyle/>
        <a:p>
          <a:endParaRPr lang="en-GB" b="1"/>
        </a:p>
      </dgm:t>
    </dgm:pt>
    <dgm:pt modelId="{E0EE596B-B2EC-4E59-B6E9-4963E0450F91}" type="pres">
      <dgm:prSet presAssocID="{AFBDDE15-0E35-47FD-9C00-66B78469F6A8}" presName="cycle" presStyleCnt="0">
        <dgm:presLayoutVars>
          <dgm:dir/>
          <dgm:resizeHandles val="exact"/>
        </dgm:presLayoutVars>
      </dgm:prSet>
      <dgm:spPr/>
    </dgm:pt>
    <dgm:pt modelId="{28B36801-C2F4-4881-B82D-CF1F6137EDB1}" type="pres">
      <dgm:prSet presAssocID="{944328F1-7EBE-4DD2-9157-CDC4E0DF6034}" presName="dummy" presStyleCnt="0"/>
      <dgm:spPr/>
    </dgm:pt>
    <dgm:pt modelId="{7EA57348-E980-4E3D-8C59-63E9A6D94DF2}" type="pres">
      <dgm:prSet presAssocID="{944328F1-7EBE-4DD2-9157-CDC4E0DF6034}" presName="node" presStyleLbl="revTx" presStyleIdx="0" presStyleCnt="5">
        <dgm:presLayoutVars>
          <dgm:bulletEnabled val="1"/>
        </dgm:presLayoutVars>
      </dgm:prSet>
      <dgm:spPr/>
    </dgm:pt>
    <dgm:pt modelId="{6EA20F0B-6022-4EC2-908C-806142CDCCC9}" type="pres">
      <dgm:prSet presAssocID="{9BCC98C9-1198-4C77-801C-6DD843A2B992}" presName="sibTrans" presStyleLbl="node1" presStyleIdx="0" presStyleCnt="5"/>
      <dgm:spPr/>
    </dgm:pt>
    <dgm:pt modelId="{EBEFF8CD-64F4-4BE4-9C69-6D194EE7C81D}" type="pres">
      <dgm:prSet presAssocID="{BBDB0B33-8332-46A7-BBD7-A334F57AA120}" presName="dummy" presStyleCnt="0"/>
      <dgm:spPr/>
    </dgm:pt>
    <dgm:pt modelId="{BE5665D8-0CA6-4CAE-A55B-3E64FB0F0A75}" type="pres">
      <dgm:prSet presAssocID="{BBDB0B33-8332-46A7-BBD7-A334F57AA120}" presName="node" presStyleLbl="revTx" presStyleIdx="1" presStyleCnt="5" custScaleX="148365">
        <dgm:presLayoutVars>
          <dgm:bulletEnabled val="1"/>
        </dgm:presLayoutVars>
      </dgm:prSet>
      <dgm:spPr/>
    </dgm:pt>
    <dgm:pt modelId="{1949CF79-D066-42F2-B165-985257044707}" type="pres">
      <dgm:prSet presAssocID="{4D10F3E5-EDE0-4F63-85C4-B1528F35993C}" presName="sibTrans" presStyleLbl="node1" presStyleIdx="1" presStyleCnt="5"/>
      <dgm:spPr/>
    </dgm:pt>
    <dgm:pt modelId="{DA63795C-1974-436A-A21E-1E0097379E02}" type="pres">
      <dgm:prSet presAssocID="{994CD5AC-6D35-4588-AC22-C4435437D960}" presName="dummy" presStyleCnt="0"/>
      <dgm:spPr/>
    </dgm:pt>
    <dgm:pt modelId="{B3D7C155-11F1-44B0-BDF7-CF448C36D830}" type="pres">
      <dgm:prSet presAssocID="{994CD5AC-6D35-4588-AC22-C4435437D960}" presName="node" presStyleLbl="revTx" presStyleIdx="2" presStyleCnt="5">
        <dgm:presLayoutVars>
          <dgm:bulletEnabled val="1"/>
        </dgm:presLayoutVars>
      </dgm:prSet>
      <dgm:spPr/>
    </dgm:pt>
    <dgm:pt modelId="{5AC86B13-E4CD-4E78-9C9F-CE51439CB0E2}" type="pres">
      <dgm:prSet presAssocID="{7A7DA793-2F8C-4FB7-9F38-688CD4C70F09}" presName="sibTrans" presStyleLbl="node1" presStyleIdx="2" presStyleCnt="5"/>
      <dgm:spPr/>
    </dgm:pt>
    <dgm:pt modelId="{EF01D111-6DE5-46B9-BE7D-ED4AB49CCCBA}" type="pres">
      <dgm:prSet presAssocID="{8E4D8E11-7E18-4819-B63B-2F7CBE776485}" presName="dummy" presStyleCnt="0"/>
      <dgm:spPr/>
    </dgm:pt>
    <dgm:pt modelId="{957DE03C-2DA6-478A-81A8-69CEB44F512E}" type="pres">
      <dgm:prSet presAssocID="{8E4D8E11-7E18-4819-B63B-2F7CBE776485}" presName="node" presStyleLbl="revTx" presStyleIdx="3" presStyleCnt="5" custScaleX="140823" custScaleY="68442" custRadScaleRad="102680" custRadScaleInc="1323">
        <dgm:presLayoutVars>
          <dgm:bulletEnabled val="1"/>
        </dgm:presLayoutVars>
      </dgm:prSet>
      <dgm:spPr/>
    </dgm:pt>
    <dgm:pt modelId="{418D4F85-7A56-4A31-9EAA-8888F7B6EF8F}" type="pres">
      <dgm:prSet presAssocID="{7C121401-BB62-49D3-9AB9-70FBF104029B}" presName="sibTrans" presStyleLbl="node1" presStyleIdx="3" presStyleCnt="5"/>
      <dgm:spPr/>
    </dgm:pt>
    <dgm:pt modelId="{CA9C8144-7B85-4A30-9192-8027DC3475F1}" type="pres">
      <dgm:prSet presAssocID="{DF005277-9141-4E84-8C2F-7191AE8DBA3E}" presName="dummy" presStyleCnt="0"/>
      <dgm:spPr/>
    </dgm:pt>
    <dgm:pt modelId="{195F35E1-C761-4017-B460-0CA93AB29317}" type="pres">
      <dgm:prSet presAssocID="{DF005277-9141-4E84-8C2F-7191AE8DBA3E}" presName="node" presStyleLbl="revTx" presStyleIdx="4" presStyleCnt="5">
        <dgm:presLayoutVars>
          <dgm:bulletEnabled val="1"/>
        </dgm:presLayoutVars>
      </dgm:prSet>
      <dgm:spPr/>
    </dgm:pt>
    <dgm:pt modelId="{6042E651-D8EA-4370-B6BD-1750C189567D}" type="pres">
      <dgm:prSet presAssocID="{DB4A68E6-4002-4058-8841-28000103C2B5}" presName="sibTrans" presStyleLbl="node1" presStyleIdx="4" presStyleCnt="5"/>
      <dgm:spPr/>
    </dgm:pt>
  </dgm:ptLst>
  <dgm:cxnLst>
    <dgm:cxn modelId="{49B3D224-F952-4E11-B177-EDD190F79811}" type="presOf" srcId="{9BCC98C9-1198-4C77-801C-6DD843A2B992}" destId="{6EA20F0B-6022-4EC2-908C-806142CDCCC9}" srcOrd="0" destOrd="0" presId="urn:microsoft.com/office/officeart/2005/8/layout/cycle1"/>
    <dgm:cxn modelId="{87964C5E-CC94-44E0-B538-6A579A18383B}" srcId="{AFBDDE15-0E35-47FD-9C00-66B78469F6A8}" destId="{8E4D8E11-7E18-4819-B63B-2F7CBE776485}" srcOrd="3" destOrd="0" parTransId="{D5D1C417-0BD3-4A07-A90D-214BA983DFC2}" sibTransId="{7C121401-BB62-49D3-9AB9-70FBF104029B}"/>
    <dgm:cxn modelId="{A0E56B42-D315-4199-B525-41EF56E301CF}" type="presOf" srcId="{BBDB0B33-8332-46A7-BBD7-A334F57AA120}" destId="{BE5665D8-0CA6-4CAE-A55B-3E64FB0F0A75}" srcOrd="0" destOrd="0" presId="urn:microsoft.com/office/officeart/2005/8/layout/cycle1"/>
    <dgm:cxn modelId="{099D3F49-6371-443B-B4BE-0654DF72FDEC}" type="presOf" srcId="{8E4D8E11-7E18-4819-B63B-2F7CBE776485}" destId="{957DE03C-2DA6-478A-81A8-69CEB44F512E}" srcOrd="0" destOrd="0" presId="urn:microsoft.com/office/officeart/2005/8/layout/cycle1"/>
    <dgm:cxn modelId="{01EADF6C-6C47-452D-AC07-3D1619E1E5A3}" type="presOf" srcId="{994CD5AC-6D35-4588-AC22-C4435437D960}" destId="{B3D7C155-11F1-44B0-BDF7-CF448C36D830}" srcOrd="0" destOrd="0" presId="urn:microsoft.com/office/officeart/2005/8/layout/cycle1"/>
    <dgm:cxn modelId="{DBF8914F-B862-450E-A597-EFF9B99B38F8}" srcId="{AFBDDE15-0E35-47FD-9C00-66B78469F6A8}" destId="{BBDB0B33-8332-46A7-BBD7-A334F57AA120}" srcOrd="1" destOrd="0" parTransId="{E46FFEF6-73ED-4811-840A-33C23C420487}" sibTransId="{4D10F3E5-EDE0-4F63-85C4-B1528F35993C}"/>
    <dgm:cxn modelId="{F127BF75-CC59-4110-99FE-92F67C79430F}" type="presOf" srcId="{DF005277-9141-4E84-8C2F-7191AE8DBA3E}" destId="{195F35E1-C761-4017-B460-0CA93AB29317}" srcOrd="0" destOrd="0" presId="urn:microsoft.com/office/officeart/2005/8/layout/cycle1"/>
    <dgm:cxn modelId="{2C9A1D77-B5A2-4C10-804B-03D512A3EB4E}" type="presOf" srcId="{AFBDDE15-0E35-47FD-9C00-66B78469F6A8}" destId="{E0EE596B-B2EC-4E59-B6E9-4963E0450F91}" srcOrd="0" destOrd="0" presId="urn:microsoft.com/office/officeart/2005/8/layout/cycle1"/>
    <dgm:cxn modelId="{1AA83FB7-F096-4BED-B1A2-746E1FED4BE6}" type="presOf" srcId="{944328F1-7EBE-4DD2-9157-CDC4E0DF6034}" destId="{7EA57348-E980-4E3D-8C59-63E9A6D94DF2}" srcOrd="0" destOrd="0" presId="urn:microsoft.com/office/officeart/2005/8/layout/cycle1"/>
    <dgm:cxn modelId="{96EDE0BC-70E2-40F7-B7A8-33BC21452A69}" type="presOf" srcId="{DB4A68E6-4002-4058-8841-28000103C2B5}" destId="{6042E651-D8EA-4370-B6BD-1750C189567D}" srcOrd="0" destOrd="0" presId="urn:microsoft.com/office/officeart/2005/8/layout/cycle1"/>
    <dgm:cxn modelId="{00267AD2-8408-4208-A713-E12C407D0633}" srcId="{AFBDDE15-0E35-47FD-9C00-66B78469F6A8}" destId="{944328F1-7EBE-4DD2-9157-CDC4E0DF6034}" srcOrd="0" destOrd="0" parTransId="{C859E50D-AE68-4B96-906C-B927A0DBCE0F}" sibTransId="{9BCC98C9-1198-4C77-801C-6DD843A2B992}"/>
    <dgm:cxn modelId="{733A04D6-DCE9-4EE7-B806-178891655E07}" type="presOf" srcId="{7A7DA793-2F8C-4FB7-9F38-688CD4C70F09}" destId="{5AC86B13-E4CD-4E78-9C9F-CE51439CB0E2}" srcOrd="0" destOrd="0" presId="urn:microsoft.com/office/officeart/2005/8/layout/cycle1"/>
    <dgm:cxn modelId="{7973E3E6-09B1-4D4E-B5EC-A6A8A2DFFD16}" type="presOf" srcId="{4D10F3E5-EDE0-4F63-85C4-B1528F35993C}" destId="{1949CF79-D066-42F2-B165-985257044707}" srcOrd="0" destOrd="0" presId="urn:microsoft.com/office/officeart/2005/8/layout/cycle1"/>
    <dgm:cxn modelId="{4760D7EE-D219-44B0-BB30-69405BB08A81}" srcId="{AFBDDE15-0E35-47FD-9C00-66B78469F6A8}" destId="{DF005277-9141-4E84-8C2F-7191AE8DBA3E}" srcOrd="4" destOrd="0" parTransId="{C91396D6-7075-4F52-B0B6-1D84CD64EE2F}" sibTransId="{DB4A68E6-4002-4058-8841-28000103C2B5}"/>
    <dgm:cxn modelId="{EFB011EF-5FBE-4699-81BE-D688FEF3EB56}" srcId="{AFBDDE15-0E35-47FD-9C00-66B78469F6A8}" destId="{994CD5AC-6D35-4588-AC22-C4435437D960}" srcOrd="2" destOrd="0" parTransId="{19E295E5-EE93-4B2F-8704-288535057BC9}" sibTransId="{7A7DA793-2F8C-4FB7-9F38-688CD4C70F09}"/>
    <dgm:cxn modelId="{03B5F7FE-3EE1-4935-9FD5-176F6AF6EB0A}" type="presOf" srcId="{7C121401-BB62-49D3-9AB9-70FBF104029B}" destId="{418D4F85-7A56-4A31-9EAA-8888F7B6EF8F}" srcOrd="0" destOrd="0" presId="urn:microsoft.com/office/officeart/2005/8/layout/cycle1"/>
    <dgm:cxn modelId="{5CBB5B86-2395-4728-8DA0-BF9E769A89F2}" type="presParOf" srcId="{E0EE596B-B2EC-4E59-B6E9-4963E0450F91}" destId="{28B36801-C2F4-4881-B82D-CF1F6137EDB1}" srcOrd="0" destOrd="0" presId="urn:microsoft.com/office/officeart/2005/8/layout/cycle1"/>
    <dgm:cxn modelId="{4C4A819C-893E-40D6-8FEE-AA4EE61D8A25}" type="presParOf" srcId="{E0EE596B-B2EC-4E59-B6E9-4963E0450F91}" destId="{7EA57348-E980-4E3D-8C59-63E9A6D94DF2}" srcOrd="1" destOrd="0" presId="urn:microsoft.com/office/officeart/2005/8/layout/cycle1"/>
    <dgm:cxn modelId="{8E189E13-39E2-4C2C-89CC-0563BCFFA24C}" type="presParOf" srcId="{E0EE596B-B2EC-4E59-B6E9-4963E0450F91}" destId="{6EA20F0B-6022-4EC2-908C-806142CDCCC9}" srcOrd="2" destOrd="0" presId="urn:microsoft.com/office/officeart/2005/8/layout/cycle1"/>
    <dgm:cxn modelId="{1BC847C7-1802-4635-91A9-3A0143534E0D}" type="presParOf" srcId="{E0EE596B-B2EC-4E59-B6E9-4963E0450F91}" destId="{EBEFF8CD-64F4-4BE4-9C69-6D194EE7C81D}" srcOrd="3" destOrd="0" presId="urn:microsoft.com/office/officeart/2005/8/layout/cycle1"/>
    <dgm:cxn modelId="{AF29032C-E027-4956-8448-A73DA387A30D}" type="presParOf" srcId="{E0EE596B-B2EC-4E59-B6E9-4963E0450F91}" destId="{BE5665D8-0CA6-4CAE-A55B-3E64FB0F0A75}" srcOrd="4" destOrd="0" presId="urn:microsoft.com/office/officeart/2005/8/layout/cycle1"/>
    <dgm:cxn modelId="{392B8758-BA90-4308-9331-FB023219C4F3}" type="presParOf" srcId="{E0EE596B-B2EC-4E59-B6E9-4963E0450F91}" destId="{1949CF79-D066-42F2-B165-985257044707}" srcOrd="5" destOrd="0" presId="urn:microsoft.com/office/officeart/2005/8/layout/cycle1"/>
    <dgm:cxn modelId="{4191A307-854B-435D-A140-7CA2950FE14B}" type="presParOf" srcId="{E0EE596B-B2EC-4E59-B6E9-4963E0450F91}" destId="{DA63795C-1974-436A-A21E-1E0097379E02}" srcOrd="6" destOrd="0" presId="urn:microsoft.com/office/officeart/2005/8/layout/cycle1"/>
    <dgm:cxn modelId="{441B2166-23FC-41CB-9DA2-CAA13BF603C2}" type="presParOf" srcId="{E0EE596B-B2EC-4E59-B6E9-4963E0450F91}" destId="{B3D7C155-11F1-44B0-BDF7-CF448C36D830}" srcOrd="7" destOrd="0" presId="urn:microsoft.com/office/officeart/2005/8/layout/cycle1"/>
    <dgm:cxn modelId="{AB09CFAB-701F-46D4-B28B-A3C59BE12039}" type="presParOf" srcId="{E0EE596B-B2EC-4E59-B6E9-4963E0450F91}" destId="{5AC86B13-E4CD-4E78-9C9F-CE51439CB0E2}" srcOrd="8" destOrd="0" presId="urn:microsoft.com/office/officeart/2005/8/layout/cycle1"/>
    <dgm:cxn modelId="{C6830FA7-3268-49BE-85AF-0689B0FC8E36}" type="presParOf" srcId="{E0EE596B-B2EC-4E59-B6E9-4963E0450F91}" destId="{EF01D111-6DE5-46B9-BE7D-ED4AB49CCCBA}" srcOrd="9" destOrd="0" presId="urn:microsoft.com/office/officeart/2005/8/layout/cycle1"/>
    <dgm:cxn modelId="{4575B3ED-9076-4981-9518-0CEB12578227}" type="presParOf" srcId="{E0EE596B-B2EC-4E59-B6E9-4963E0450F91}" destId="{957DE03C-2DA6-478A-81A8-69CEB44F512E}" srcOrd="10" destOrd="0" presId="urn:microsoft.com/office/officeart/2005/8/layout/cycle1"/>
    <dgm:cxn modelId="{D38715AC-2710-44D4-9B71-2CF06EF079CA}" type="presParOf" srcId="{E0EE596B-B2EC-4E59-B6E9-4963E0450F91}" destId="{418D4F85-7A56-4A31-9EAA-8888F7B6EF8F}" srcOrd="11" destOrd="0" presId="urn:microsoft.com/office/officeart/2005/8/layout/cycle1"/>
    <dgm:cxn modelId="{218FDC9E-84AD-4A85-9445-9EA71A1E426E}" type="presParOf" srcId="{E0EE596B-B2EC-4E59-B6E9-4963E0450F91}" destId="{CA9C8144-7B85-4A30-9192-8027DC3475F1}" srcOrd="12" destOrd="0" presId="urn:microsoft.com/office/officeart/2005/8/layout/cycle1"/>
    <dgm:cxn modelId="{E9A40C8D-1776-43CA-B169-F066F3441100}" type="presParOf" srcId="{E0EE596B-B2EC-4E59-B6E9-4963E0450F91}" destId="{195F35E1-C761-4017-B460-0CA93AB29317}" srcOrd="13" destOrd="0" presId="urn:microsoft.com/office/officeart/2005/8/layout/cycle1"/>
    <dgm:cxn modelId="{86DE68E0-6A81-4B8D-A8A5-1221B97E7805}" type="presParOf" srcId="{E0EE596B-B2EC-4E59-B6E9-4963E0450F91}" destId="{6042E651-D8EA-4370-B6BD-1750C189567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57348-E980-4E3D-8C59-63E9A6D94DF2}">
      <dsp:nvSpPr>
        <dsp:cNvPr id="0" name=""/>
        <dsp:cNvSpPr/>
      </dsp:nvSpPr>
      <dsp:spPr>
        <a:xfrm>
          <a:off x="1981162" y="146406"/>
          <a:ext cx="778244" cy="7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solidFill>
                <a:schemeClr val="bg1">
                  <a:lumMod val="75000"/>
                </a:schemeClr>
              </a:solidFill>
              <a:latin typeface="Candara"/>
            </a:rPr>
            <a:t>Plan and get started</a:t>
          </a:r>
          <a:endParaRPr lang="en-GB" sz="11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1981162" y="146406"/>
        <a:ext cx="778244" cy="778244"/>
      </dsp:txXfrm>
    </dsp:sp>
    <dsp:sp modelId="{6EA20F0B-6022-4EC2-908C-806142CDCCC9}">
      <dsp:nvSpPr>
        <dsp:cNvPr id="0" name=""/>
        <dsp:cNvSpPr/>
      </dsp:nvSpPr>
      <dsp:spPr>
        <a:xfrm>
          <a:off x="147763" y="123568"/>
          <a:ext cx="2921246" cy="2921246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665D8-0CA6-4CAE-A55B-3E64FB0F0A75}">
      <dsp:nvSpPr>
        <dsp:cNvPr id="0" name=""/>
        <dsp:cNvSpPr/>
      </dsp:nvSpPr>
      <dsp:spPr>
        <a:xfrm>
          <a:off x="2263842" y="1595623"/>
          <a:ext cx="1154642" cy="7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solidFill>
                <a:schemeClr val="bg1">
                  <a:lumMod val="75000"/>
                </a:schemeClr>
              </a:solidFill>
              <a:latin typeface="Candara"/>
            </a:rPr>
            <a:t>Compute &amp; </a:t>
          </a:r>
          <a:r>
            <a:rPr lang="en-GB" sz="1100" b="1" kern="1200" err="1">
              <a:solidFill>
                <a:schemeClr val="bg1">
                  <a:lumMod val="75000"/>
                </a:schemeClr>
              </a:solidFill>
              <a:latin typeface="Candara"/>
            </a:rPr>
            <a:t>Analyze</a:t>
          </a:r>
          <a:endParaRPr lang="en-GB" sz="11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2263842" y="1595623"/>
        <a:ext cx="1154642" cy="778244"/>
      </dsp:txXfrm>
    </dsp:sp>
    <dsp:sp modelId="{1949CF79-D066-42F2-B165-985257044707}">
      <dsp:nvSpPr>
        <dsp:cNvPr id="0" name=""/>
        <dsp:cNvSpPr/>
      </dsp:nvSpPr>
      <dsp:spPr>
        <a:xfrm>
          <a:off x="147763" y="123568"/>
          <a:ext cx="2921246" cy="2921246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solidFill>
          <a:schemeClr val="accent4">
            <a:hueOff val="-1789028"/>
            <a:satOff val="-10957"/>
            <a:lumOff val="5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7C155-11F1-44B0-BDF7-CF448C36D830}">
      <dsp:nvSpPr>
        <dsp:cNvPr id="0" name=""/>
        <dsp:cNvSpPr/>
      </dsp:nvSpPr>
      <dsp:spPr>
        <a:xfrm>
          <a:off x="1219263" y="2491288"/>
          <a:ext cx="778244" cy="7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Storage during project</a:t>
          </a:r>
        </a:p>
      </dsp:txBody>
      <dsp:txXfrm>
        <a:off x="1219263" y="2491288"/>
        <a:ext cx="778244" cy="778244"/>
      </dsp:txXfrm>
    </dsp:sp>
    <dsp:sp modelId="{5AC86B13-E4CD-4E78-9C9F-CE51439CB0E2}">
      <dsp:nvSpPr>
        <dsp:cNvPr id="0" name=""/>
        <dsp:cNvSpPr/>
      </dsp:nvSpPr>
      <dsp:spPr>
        <a:xfrm>
          <a:off x="146101" y="123047"/>
          <a:ext cx="2921246" cy="2921246"/>
        </a:xfrm>
        <a:prstGeom prst="circularArrow">
          <a:avLst>
            <a:gd name="adj1" fmla="val 5195"/>
            <a:gd name="adj2" fmla="val 335535"/>
            <a:gd name="adj3" fmla="val 8593594"/>
            <a:gd name="adj4" fmla="val 6443550"/>
            <a:gd name="adj5" fmla="val 6061"/>
          </a:avLst>
        </a:prstGeom>
        <a:solidFill>
          <a:schemeClr val="accent4">
            <a:hueOff val="-3578057"/>
            <a:satOff val="-21915"/>
            <a:lumOff val="11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DE03C-2DA6-478A-81A8-69CEB44F512E}">
      <dsp:nvSpPr>
        <dsp:cNvPr id="0" name=""/>
        <dsp:cNvSpPr/>
      </dsp:nvSpPr>
      <dsp:spPr>
        <a:xfrm>
          <a:off x="-172364" y="1722136"/>
          <a:ext cx="1095947" cy="532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solidFill>
                <a:schemeClr val="bg1">
                  <a:lumMod val="75000"/>
                </a:schemeClr>
              </a:solidFill>
            </a:rPr>
            <a:t>Publish </a:t>
          </a:r>
          <a:r>
            <a:rPr lang="en-GB" sz="1100" b="1" kern="1200">
              <a:solidFill>
                <a:schemeClr val="bg1">
                  <a:lumMod val="75000"/>
                </a:schemeClr>
              </a:solidFill>
              <a:latin typeface="Candara"/>
            </a:rPr>
            <a:t>data &amp; Digital preservation</a:t>
          </a:r>
        </a:p>
      </dsp:txBody>
      <dsp:txXfrm>
        <a:off x="-172364" y="1722136"/>
        <a:ext cx="1095947" cy="532646"/>
      </dsp:txXfrm>
    </dsp:sp>
    <dsp:sp modelId="{418D4F85-7A56-4A31-9EAA-8888F7B6EF8F}">
      <dsp:nvSpPr>
        <dsp:cNvPr id="0" name=""/>
        <dsp:cNvSpPr/>
      </dsp:nvSpPr>
      <dsp:spPr>
        <a:xfrm>
          <a:off x="146780" y="125228"/>
          <a:ext cx="2921246" cy="2921246"/>
        </a:xfrm>
        <a:prstGeom prst="circularArrow">
          <a:avLst>
            <a:gd name="adj1" fmla="val 5195"/>
            <a:gd name="adj2" fmla="val 335535"/>
            <a:gd name="adj3" fmla="val 12304692"/>
            <a:gd name="adj4" fmla="val 10437885"/>
            <a:gd name="adj5" fmla="val 6061"/>
          </a:avLst>
        </a:prstGeom>
        <a:solidFill>
          <a:schemeClr val="accent4">
            <a:hueOff val="-5367085"/>
            <a:satOff val="-32872"/>
            <a:lumOff val="172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F35E1-C761-4017-B460-0CA93AB29317}">
      <dsp:nvSpPr>
        <dsp:cNvPr id="0" name=""/>
        <dsp:cNvSpPr/>
      </dsp:nvSpPr>
      <dsp:spPr>
        <a:xfrm>
          <a:off x="457365" y="146406"/>
          <a:ext cx="778244" cy="7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solidFill>
                <a:schemeClr val="bg1">
                  <a:lumMod val="75000"/>
                </a:schemeClr>
              </a:solidFill>
            </a:rPr>
            <a:t>Discover &amp; Reuse</a:t>
          </a:r>
        </a:p>
      </dsp:txBody>
      <dsp:txXfrm>
        <a:off x="457365" y="146406"/>
        <a:ext cx="778244" cy="778244"/>
      </dsp:txXfrm>
    </dsp:sp>
    <dsp:sp modelId="{6042E651-D8EA-4370-B6BD-1750C189567D}">
      <dsp:nvSpPr>
        <dsp:cNvPr id="0" name=""/>
        <dsp:cNvSpPr/>
      </dsp:nvSpPr>
      <dsp:spPr>
        <a:xfrm>
          <a:off x="147763" y="123568"/>
          <a:ext cx="2921246" cy="2921246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solidFill>
          <a:schemeClr val="accent4">
            <a:hueOff val="-7156114"/>
            <a:satOff val="-43830"/>
            <a:lumOff val="2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57348-E980-4E3D-8C59-63E9A6D94DF2}">
      <dsp:nvSpPr>
        <dsp:cNvPr id="0" name=""/>
        <dsp:cNvSpPr/>
      </dsp:nvSpPr>
      <dsp:spPr>
        <a:xfrm>
          <a:off x="1981162" y="146406"/>
          <a:ext cx="778244" cy="7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solidFill>
                <a:schemeClr val="bg1">
                  <a:lumMod val="75000"/>
                </a:schemeClr>
              </a:solidFill>
              <a:latin typeface="Candara"/>
            </a:rPr>
            <a:t>Plan and get started</a:t>
          </a:r>
          <a:endParaRPr lang="en-GB" sz="11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1981162" y="146406"/>
        <a:ext cx="778244" cy="778244"/>
      </dsp:txXfrm>
    </dsp:sp>
    <dsp:sp modelId="{6EA20F0B-6022-4EC2-908C-806142CDCCC9}">
      <dsp:nvSpPr>
        <dsp:cNvPr id="0" name=""/>
        <dsp:cNvSpPr/>
      </dsp:nvSpPr>
      <dsp:spPr>
        <a:xfrm>
          <a:off x="147763" y="123568"/>
          <a:ext cx="2921246" cy="2921246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665D8-0CA6-4CAE-A55B-3E64FB0F0A75}">
      <dsp:nvSpPr>
        <dsp:cNvPr id="0" name=""/>
        <dsp:cNvSpPr/>
      </dsp:nvSpPr>
      <dsp:spPr>
        <a:xfrm>
          <a:off x="2263842" y="1595623"/>
          <a:ext cx="1154642" cy="7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solidFill>
                <a:schemeClr val="bg1">
                  <a:lumMod val="75000"/>
                </a:schemeClr>
              </a:solidFill>
              <a:latin typeface="Candara"/>
            </a:rPr>
            <a:t>Compute &amp; </a:t>
          </a:r>
          <a:r>
            <a:rPr lang="en-GB" sz="1100" b="1" kern="1200" err="1">
              <a:solidFill>
                <a:schemeClr val="bg1">
                  <a:lumMod val="75000"/>
                </a:schemeClr>
              </a:solidFill>
              <a:latin typeface="Candara"/>
            </a:rPr>
            <a:t>Analyze</a:t>
          </a:r>
          <a:endParaRPr lang="en-GB" sz="11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2263842" y="1595623"/>
        <a:ext cx="1154642" cy="778244"/>
      </dsp:txXfrm>
    </dsp:sp>
    <dsp:sp modelId="{1949CF79-D066-42F2-B165-985257044707}">
      <dsp:nvSpPr>
        <dsp:cNvPr id="0" name=""/>
        <dsp:cNvSpPr/>
      </dsp:nvSpPr>
      <dsp:spPr>
        <a:xfrm>
          <a:off x="147763" y="123568"/>
          <a:ext cx="2921246" cy="2921246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solidFill>
          <a:schemeClr val="accent4">
            <a:hueOff val="-1789028"/>
            <a:satOff val="-10957"/>
            <a:lumOff val="5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7C155-11F1-44B0-BDF7-CF448C36D830}">
      <dsp:nvSpPr>
        <dsp:cNvPr id="0" name=""/>
        <dsp:cNvSpPr/>
      </dsp:nvSpPr>
      <dsp:spPr>
        <a:xfrm>
          <a:off x="1219263" y="2491288"/>
          <a:ext cx="778244" cy="7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Storage during project</a:t>
          </a:r>
        </a:p>
      </dsp:txBody>
      <dsp:txXfrm>
        <a:off x="1219263" y="2491288"/>
        <a:ext cx="778244" cy="778244"/>
      </dsp:txXfrm>
    </dsp:sp>
    <dsp:sp modelId="{5AC86B13-E4CD-4E78-9C9F-CE51439CB0E2}">
      <dsp:nvSpPr>
        <dsp:cNvPr id="0" name=""/>
        <dsp:cNvSpPr/>
      </dsp:nvSpPr>
      <dsp:spPr>
        <a:xfrm>
          <a:off x="146101" y="123047"/>
          <a:ext cx="2921246" cy="2921246"/>
        </a:xfrm>
        <a:prstGeom prst="circularArrow">
          <a:avLst>
            <a:gd name="adj1" fmla="val 5195"/>
            <a:gd name="adj2" fmla="val 335535"/>
            <a:gd name="adj3" fmla="val 8593594"/>
            <a:gd name="adj4" fmla="val 6443550"/>
            <a:gd name="adj5" fmla="val 6061"/>
          </a:avLst>
        </a:prstGeom>
        <a:solidFill>
          <a:schemeClr val="accent4">
            <a:hueOff val="-3578057"/>
            <a:satOff val="-21915"/>
            <a:lumOff val="11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DE03C-2DA6-478A-81A8-69CEB44F512E}">
      <dsp:nvSpPr>
        <dsp:cNvPr id="0" name=""/>
        <dsp:cNvSpPr/>
      </dsp:nvSpPr>
      <dsp:spPr>
        <a:xfrm>
          <a:off x="-172364" y="1722136"/>
          <a:ext cx="1095947" cy="532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solidFill>
                <a:schemeClr val="tx1"/>
              </a:solidFill>
            </a:rPr>
            <a:t>Publish </a:t>
          </a:r>
          <a:r>
            <a:rPr lang="en-GB" sz="1100" b="1" kern="1200">
              <a:solidFill>
                <a:schemeClr val="tx1"/>
              </a:solidFill>
              <a:latin typeface="Candara"/>
            </a:rPr>
            <a:t>data &amp; Digital preservation</a:t>
          </a:r>
        </a:p>
      </dsp:txBody>
      <dsp:txXfrm>
        <a:off x="-172364" y="1722136"/>
        <a:ext cx="1095947" cy="532646"/>
      </dsp:txXfrm>
    </dsp:sp>
    <dsp:sp modelId="{418D4F85-7A56-4A31-9EAA-8888F7B6EF8F}">
      <dsp:nvSpPr>
        <dsp:cNvPr id="0" name=""/>
        <dsp:cNvSpPr/>
      </dsp:nvSpPr>
      <dsp:spPr>
        <a:xfrm>
          <a:off x="146780" y="125228"/>
          <a:ext cx="2921246" cy="2921246"/>
        </a:xfrm>
        <a:prstGeom prst="circularArrow">
          <a:avLst>
            <a:gd name="adj1" fmla="val 5195"/>
            <a:gd name="adj2" fmla="val 335535"/>
            <a:gd name="adj3" fmla="val 12304692"/>
            <a:gd name="adj4" fmla="val 10437885"/>
            <a:gd name="adj5" fmla="val 6061"/>
          </a:avLst>
        </a:prstGeom>
        <a:solidFill>
          <a:schemeClr val="accent4">
            <a:hueOff val="-5367085"/>
            <a:satOff val="-32872"/>
            <a:lumOff val="172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F35E1-C761-4017-B460-0CA93AB29317}">
      <dsp:nvSpPr>
        <dsp:cNvPr id="0" name=""/>
        <dsp:cNvSpPr/>
      </dsp:nvSpPr>
      <dsp:spPr>
        <a:xfrm>
          <a:off x="457365" y="146406"/>
          <a:ext cx="778244" cy="7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solidFill>
                <a:schemeClr val="tx1"/>
              </a:solidFill>
            </a:rPr>
            <a:t>Discover &amp; Reuse</a:t>
          </a:r>
        </a:p>
      </dsp:txBody>
      <dsp:txXfrm>
        <a:off x="457365" y="146406"/>
        <a:ext cx="778244" cy="778244"/>
      </dsp:txXfrm>
    </dsp:sp>
    <dsp:sp modelId="{6042E651-D8EA-4370-B6BD-1750C189567D}">
      <dsp:nvSpPr>
        <dsp:cNvPr id="0" name=""/>
        <dsp:cNvSpPr/>
      </dsp:nvSpPr>
      <dsp:spPr>
        <a:xfrm>
          <a:off x="147763" y="123568"/>
          <a:ext cx="2921246" cy="2921246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solidFill>
          <a:schemeClr val="accent4">
            <a:hueOff val="-7156114"/>
            <a:satOff val="-43830"/>
            <a:lumOff val="2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57348-E980-4E3D-8C59-63E9A6D94DF2}">
      <dsp:nvSpPr>
        <dsp:cNvPr id="0" name=""/>
        <dsp:cNvSpPr/>
      </dsp:nvSpPr>
      <dsp:spPr>
        <a:xfrm>
          <a:off x="1981162" y="146406"/>
          <a:ext cx="778244" cy="7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solidFill>
                <a:schemeClr val="bg1">
                  <a:lumMod val="75000"/>
                </a:schemeClr>
              </a:solidFill>
              <a:latin typeface="Candara"/>
            </a:rPr>
            <a:t>Plan and get started</a:t>
          </a:r>
          <a:endParaRPr lang="en-GB" sz="11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1981162" y="146406"/>
        <a:ext cx="778244" cy="778244"/>
      </dsp:txXfrm>
    </dsp:sp>
    <dsp:sp modelId="{6EA20F0B-6022-4EC2-908C-806142CDCCC9}">
      <dsp:nvSpPr>
        <dsp:cNvPr id="0" name=""/>
        <dsp:cNvSpPr/>
      </dsp:nvSpPr>
      <dsp:spPr>
        <a:xfrm>
          <a:off x="147763" y="123568"/>
          <a:ext cx="2921246" cy="2921246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665D8-0CA6-4CAE-A55B-3E64FB0F0A75}">
      <dsp:nvSpPr>
        <dsp:cNvPr id="0" name=""/>
        <dsp:cNvSpPr/>
      </dsp:nvSpPr>
      <dsp:spPr>
        <a:xfrm>
          <a:off x="2263842" y="1595623"/>
          <a:ext cx="1154642" cy="7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solidFill>
                <a:schemeClr val="bg1">
                  <a:lumMod val="75000"/>
                </a:schemeClr>
              </a:solidFill>
              <a:latin typeface="Candara"/>
            </a:rPr>
            <a:t>Compute &amp; </a:t>
          </a:r>
          <a:r>
            <a:rPr lang="en-GB" sz="1100" b="1" kern="1200" err="1">
              <a:solidFill>
                <a:schemeClr val="bg1">
                  <a:lumMod val="75000"/>
                </a:schemeClr>
              </a:solidFill>
              <a:latin typeface="Candara"/>
            </a:rPr>
            <a:t>Analyze</a:t>
          </a:r>
          <a:endParaRPr lang="en-GB" sz="11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2263842" y="1595623"/>
        <a:ext cx="1154642" cy="778244"/>
      </dsp:txXfrm>
    </dsp:sp>
    <dsp:sp modelId="{1949CF79-D066-42F2-B165-985257044707}">
      <dsp:nvSpPr>
        <dsp:cNvPr id="0" name=""/>
        <dsp:cNvSpPr/>
      </dsp:nvSpPr>
      <dsp:spPr>
        <a:xfrm>
          <a:off x="147763" y="123568"/>
          <a:ext cx="2921246" cy="2921246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solidFill>
          <a:schemeClr val="accent4">
            <a:hueOff val="-1789028"/>
            <a:satOff val="-10957"/>
            <a:lumOff val="5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7C155-11F1-44B0-BDF7-CF448C36D830}">
      <dsp:nvSpPr>
        <dsp:cNvPr id="0" name=""/>
        <dsp:cNvSpPr/>
      </dsp:nvSpPr>
      <dsp:spPr>
        <a:xfrm>
          <a:off x="1219263" y="2491288"/>
          <a:ext cx="778244" cy="7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Storage during project</a:t>
          </a:r>
        </a:p>
      </dsp:txBody>
      <dsp:txXfrm>
        <a:off x="1219263" y="2491288"/>
        <a:ext cx="778244" cy="778244"/>
      </dsp:txXfrm>
    </dsp:sp>
    <dsp:sp modelId="{5AC86B13-E4CD-4E78-9C9F-CE51439CB0E2}">
      <dsp:nvSpPr>
        <dsp:cNvPr id="0" name=""/>
        <dsp:cNvSpPr/>
      </dsp:nvSpPr>
      <dsp:spPr>
        <a:xfrm>
          <a:off x="146101" y="123047"/>
          <a:ext cx="2921246" cy="2921246"/>
        </a:xfrm>
        <a:prstGeom prst="circularArrow">
          <a:avLst>
            <a:gd name="adj1" fmla="val 5195"/>
            <a:gd name="adj2" fmla="val 335535"/>
            <a:gd name="adj3" fmla="val 8593594"/>
            <a:gd name="adj4" fmla="val 6443550"/>
            <a:gd name="adj5" fmla="val 6061"/>
          </a:avLst>
        </a:prstGeom>
        <a:solidFill>
          <a:schemeClr val="accent4">
            <a:hueOff val="-3578057"/>
            <a:satOff val="-21915"/>
            <a:lumOff val="11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DE03C-2DA6-478A-81A8-69CEB44F512E}">
      <dsp:nvSpPr>
        <dsp:cNvPr id="0" name=""/>
        <dsp:cNvSpPr/>
      </dsp:nvSpPr>
      <dsp:spPr>
        <a:xfrm>
          <a:off x="-172364" y="1722136"/>
          <a:ext cx="1095947" cy="532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solidFill>
                <a:schemeClr val="tx1"/>
              </a:solidFill>
            </a:rPr>
            <a:t>Publish </a:t>
          </a:r>
          <a:r>
            <a:rPr lang="en-GB" sz="1100" b="1" kern="1200">
              <a:solidFill>
                <a:schemeClr val="tx1"/>
              </a:solidFill>
              <a:latin typeface="Candara"/>
            </a:rPr>
            <a:t>data</a:t>
          </a:r>
          <a:r>
            <a:rPr lang="en-GB" sz="1100" b="1" kern="1200">
              <a:solidFill>
                <a:schemeClr val="bg1">
                  <a:lumMod val="75000"/>
                </a:schemeClr>
              </a:solidFill>
              <a:latin typeface="Candara"/>
            </a:rPr>
            <a:t> &amp; Digital preservation</a:t>
          </a:r>
        </a:p>
      </dsp:txBody>
      <dsp:txXfrm>
        <a:off x="-172364" y="1722136"/>
        <a:ext cx="1095947" cy="532646"/>
      </dsp:txXfrm>
    </dsp:sp>
    <dsp:sp modelId="{418D4F85-7A56-4A31-9EAA-8888F7B6EF8F}">
      <dsp:nvSpPr>
        <dsp:cNvPr id="0" name=""/>
        <dsp:cNvSpPr/>
      </dsp:nvSpPr>
      <dsp:spPr>
        <a:xfrm>
          <a:off x="146780" y="125228"/>
          <a:ext cx="2921246" cy="2921246"/>
        </a:xfrm>
        <a:prstGeom prst="circularArrow">
          <a:avLst>
            <a:gd name="adj1" fmla="val 5195"/>
            <a:gd name="adj2" fmla="val 335535"/>
            <a:gd name="adj3" fmla="val 12304692"/>
            <a:gd name="adj4" fmla="val 10437885"/>
            <a:gd name="adj5" fmla="val 6061"/>
          </a:avLst>
        </a:prstGeom>
        <a:solidFill>
          <a:schemeClr val="accent4">
            <a:hueOff val="-5367085"/>
            <a:satOff val="-32872"/>
            <a:lumOff val="172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F35E1-C761-4017-B460-0CA93AB29317}">
      <dsp:nvSpPr>
        <dsp:cNvPr id="0" name=""/>
        <dsp:cNvSpPr/>
      </dsp:nvSpPr>
      <dsp:spPr>
        <a:xfrm>
          <a:off x="457365" y="146406"/>
          <a:ext cx="778244" cy="7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solidFill>
                <a:schemeClr val="tx1"/>
              </a:solidFill>
            </a:rPr>
            <a:t>Discover &amp; Reuse</a:t>
          </a:r>
        </a:p>
      </dsp:txBody>
      <dsp:txXfrm>
        <a:off x="457365" y="146406"/>
        <a:ext cx="778244" cy="778244"/>
      </dsp:txXfrm>
    </dsp:sp>
    <dsp:sp modelId="{6042E651-D8EA-4370-B6BD-1750C189567D}">
      <dsp:nvSpPr>
        <dsp:cNvPr id="0" name=""/>
        <dsp:cNvSpPr/>
      </dsp:nvSpPr>
      <dsp:spPr>
        <a:xfrm>
          <a:off x="147763" y="123568"/>
          <a:ext cx="2921246" cy="2921246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solidFill>
          <a:schemeClr val="accent4">
            <a:hueOff val="-7156114"/>
            <a:satOff val="-43830"/>
            <a:lumOff val="2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23ED28-5A5F-0941-B89F-F4AF178830ED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72242C-D862-4449-9C84-1E36A6DEC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80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0F748F-9A13-4D4A-B1D7-80D08782129D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685800"/>
            <a:ext cx="6492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EE56C2-9F01-D046-B9C3-ECC31849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3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057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70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1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93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/>
                <a:cs typeface="Calibri"/>
              </a:rPr>
              <a:t>Dataset: structure and stable collection of data generally associated with a unique body of work, including sufficient metadata. Publishing data as dataset: dataset metadata is available for others via a landing page that has a PID.</a:t>
            </a:r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E56C2-9F01-D046-B9C3-ECC31849EFE2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7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0000"/>
              </a:lnSpc>
              <a:spcBef>
                <a:spcPts val="875"/>
              </a:spcBef>
              <a:buFont typeface="Arial,Sans-Serif"/>
              <a:buChar char="•"/>
            </a:pPr>
            <a:r>
              <a:rPr lang="fi-FI" err="1">
                <a:ea typeface="ＭＳ Ｐゴシック"/>
                <a:cs typeface="Calibri"/>
              </a:rPr>
              <a:t>Tailored</a:t>
            </a:r>
            <a:r>
              <a:rPr lang="fi-FI">
                <a:ea typeface="ＭＳ Ｐゴシック"/>
                <a:cs typeface="Calibri"/>
              </a:rPr>
              <a:t> to </a:t>
            </a:r>
            <a:r>
              <a:rPr lang="fi-FI" err="1">
                <a:ea typeface="ＭＳ Ｐゴシック"/>
                <a:cs typeface="Calibri"/>
              </a:rPr>
              <a:t>meet</a:t>
            </a:r>
            <a:r>
              <a:rPr lang="fi-FI">
                <a:ea typeface="ＭＳ Ｐゴシック"/>
                <a:cs typeface="Calibri"/>
              </a:rPr>
              <a:t> </a:t>
            </a:r>
            <a:r>
              <a:rPr lang="fi-FI" err="1">
                <a:ea typeface="ＭＳ Ｐゴシック"/>
                <a:cs typeface="Calibri"/>
              </a:rPr>
              <a:t>the</a:t>
            </a:r>
            <a:r>
              <a:rPr lang="fi-FI">
                <a:ea typeface="ＭＳ Ｐゴシック"/>
                <a:cs typeface="Calibri"/>
              </a:rPr>
              <a:t> </a:t>
            </a:r>
            <a:r>
              <a:rPr lang="fi-FI" err="1">
                <a:ea typeface="ＭＳ Ｐゴシック"/>
                <a:cs typeface="Calibri"/>
              </a:rPr>
              <a:t>specific</a:t>
            </a:r>
            <a:r>
              <a:rPr lang="fi-FI">
                <a:ea typeface="ＭＳ Ｐゴシック"/>
                <a:cs typeface="Calibri"/>
              </a:rPr>
              <a:t> </a:t>
            </a:r>
            <a:r>
              <a:rPr lang="fi-FI" err="1">
                <a:ea typeface="ＭＳ Ｐゴシック"/>
                <a:cs typeface="Calibri"/>
              </a:rPr>
              <a:t>needs</a:t>
            </a:r>
            <a:r>
              <a:rPr lang="fi-FI">
                <a:ea typeface="ＭＳ Ｐゴシック"/>
                <a:cs typeface="Calibri"/>
              </a:rPr>
              <a:t> of a </a:t>
            </a:r>
            <a:r>
              <a:rPr lang="fi-FI" err="1">
                <a:ea typeface="ＭＳ Ｐゴシック"/>
                <a:cs typeface="Calibri"/>
              </a:rPr>
              <a:t>community</a:t>
            </a:r>
            <a:r>
              <a:rPr lang="fi-FI">
                <a:ea typeface="ＭＳ Ｐゴシック"/>
                <a:cs typeface="Calibri"/>
              </a:rPr>
              <a:t> in </a:t>
            </a:r>
            <a:r>
              <a:rPr lang="fi-FI" err="1">
                <a:ea typeface="ＭＳ Ｐゴシック"/>
                <a:cs typeface="Calibri"/>
              </a:rPr>
              <a:t>terms</a:t>
            </a:r>
            <a:r>
              <a:rPr lang="fi-FI">
                <a:ea typeface="ＭＳ Ｐゴシック"/>
                <a:cs typeface="Calibri"/>
              </a:rPr>
              <a:t> of metadata, </a:t>
            </a:r>
            <a:r>
              <a:rPr lang="fi-FI" err="1">
                <a:ea typeface="ＭＳ Ｐゴシック"/>
                <a:cs typeface="Calibri"/>
              </a:rPr>
              <a:t>storage</a:t>
            </a:r>
            <a:r>
              <a:rPr lang="fi-FI">
                <a:ea typeface="ＭＳ Ｐゴシック"/>
                <a:cs typeface="Calibri"/>
              </a:rPr>
              <a:t> </a:t>
            </a:r>
            <a:r>
              <a:rPr lang="fi-FI" err="1">
                <a:ea typeface="ＭＳ Ｐゴシック"/>
                <a:cs typeface="Calibri"/>
              </a:rPr>
              <a:t>space</a:t>
            </a:r>
            <a:r>
              <a:rPr lang="fi-FI">
                <a:ea typeface="ＭＳ Ｐゴシック"/>
                <a:cs typeface="Calibri"/>
              </a:rPr>
              <a:t>, </a:t>
            </a:r>
            <a:r>
              <a:rPr lang="fi-FI" err="1">
                <a:ea typeface="ＭＳ Ｐゴシック"/>
                <a:cs typeface="Calibri"/>
              </a:rPr>
              <a:t>user</a:t>
            </a:r>
            <a:r>
              <a:rPr lang="fi-FI">
                <a:ea typeface="ＭＳ Ｐゴシック"/>
                <a:cs typeface="Calibri"/>
              </a:rPr>
              <a:t> management and </a:t>
            </a:r>
            <a:r>
              <a:rPr lang="fi-FI" err="1">
                <a:ea typeface="ＭＳ Ｐゴシック"/>
                <a:cs typeface="Calibri"/>
              </a:rPr>
              <a:t>branding</a:t>
            </a:r>
            <a:r>
              <a:rPr lang="fi-FI">
                <a:ea typeface="ＭＳ Ｐゴシック"/>
                <a:cs typeface="Calibri"/>
              </a:rPr>
              <a:t>. </a:t>
            </a:r>
            <a:endParaRPr lang="fi-FI"/>
          </a:p>
          <a:p>
            <a:pPr marL="285750" indent="-285750">
              <a:lnSpc>
                <a:spcPct val="110000"/>
              </a:lnSpc>
              <a:spcBef>
                <a:spcPts val="875"/>
              </a:spcBef>
              <a:buFont typeface="Arial,Sans-Serif"/>
              <a:buChar char="•"/>
            </a:pPr>
            <a:r>
              <a:rPr lang="fi-FI" err="1">
                <a:ea typeface="ＭＳ Ｐゴシック"/>
                <a:cs typeface="Calibri"/>
              </a:rPr>
              <a:t>Storing</a:t>
            </a:r>
            <a:r>
              <a:rPr lang="fi-FI">
                <a:ea typeface="ＭＳ Ｐゴシック"/>
                <a:cs typeface="Calibri"/>
              </a:rPr>
              <a:t>, </a:t>
            </a:r>
            <a:r>
              <a:rPr lang="fi-FI" err="1">
                <a:ea typeface="ＭＳ Ｐゴシック"/>
                <a:cs typeface="Calibri"/>
              </a:rPr>
              <a:t>replicating</a:t>
            </a:r>
            <a:r>
              <a:rPr lang="fi-FI">
                <a:ea typeface="ＭＳ Ｐゴシック"/>
                <a:cs typeface="Calibri"/>
              </a:rPr>
              <a:t> and </a:t>
            </a:r>
            <a:r>
              <a:rPr lang="fi-FI" err="1">
                <a:ea typeface="ＭＳ Ｐゴシック"/>
                <a:cs typeface="Calibri"/>
              </a:rPr>
              <a:t>implementing</a:t>
            </a:r>
            <a:r>
              <a:rPr lang="fi-FI">
                <a:ea typeface="ＭＳ Ｐゴシック"/>
                <a:cs typeface="Calibri"/>
              </a:rPr>
              <a:t> data management </a:t>
            </a:r>
            <a:r>
              <a:rPr lang="fi-FI" err="1">
                <a:ea typeface="ＭＳ Ｐゴシック"/>
                <a:cs typeface="Calibri"/>
              </a:rPr>
              <a:t>policies</a:t>
            </a:r>
            <a:r>
              <a:rPr lang="fi-FI">
                <a:ea typeface="ＭＳ Ｐゴシック"/>
                <a:cs typeface="Calibri"/>
              </a:rPr>
              <a:t> </a:t>
            </a:r>
            <a:r>
              <a:rPr lang="fi-FI" err="1">
                <a:ea typeface="ＭＳ Ｐゴシック"/>
                <a:cs typeface="Calibri"/>
              </a:rPr>
              <a:t>across</a:t>
            </a:r>
            <a:r>
              <a:rPr lang="fi-FI">
                <a:ea typeface="ＭＳ Ｐゴシック"/>
                <a:cs typeface="Calibri"/>
              </a:rPr>
              <a:t> </a:t>
            </a:r>
            <a:r>
              <a:rPr lang="fi-FI" err="1">
                <a:ea typeface="ＭＳ Ｐゴシック"/>
                <a:cs typeface="Calibri"/>
              </a:rPr>
              <a:t>multiple</a:t>
            </a:r>
            <a:r>
              <a:rPr lang="fi-FI">
                <a:ea typeface="ＭＳ Ｐゴシック"/>
                <a:cs typeface="Calibri"/>
              </a:rPr>
              <a:t> EUDAT </a:t>
            </a:r>
            <a:r>
              <a:rPr lang="fi-FI" err="1">
                <a:ea typeface="ＭＳ Ｐゴシック"/>
                <a:cs typeface="Calibri"/>
              </a:rPr>
              <a:t>service</a:t>
            </a:r>
            <a:r>
              <a:rPr lang="fi-FI">
                <a:ea typeface="ＭＳ Ｐゴシック"/>
                <a:cs typeface="Calibri"/>
              </a:rPr>
              <a:t> </a:t>
            </a:r>
            <a:r>
              <a:rPr lang="fi-FI" err="1">
                <a:ea typeface="ＭＳ Ｐゴシック"/>
                <a:cs typeface="Calibri"/>
              </a:rPr>
              <a:t>provider</a:t>
            </a:r>
            <a:r>
              <a:rPr lang="fi-FI">
                <a:ea typeface="ＭＳ Ｐゴシック"/>
                <a:cs typeface="Calibri"/>
              </a:rPr>
              <a:t> </a:t>
            </a:r>
            <a:r>
              <a:rPr lang="fi-FI" err="1">
                <a:ea typeface="ＭＳ Ｐゴシック"/>
                <a:cs typeface="Calibri"/>
              </a:rPr>
              <a:t>repositories</a:t>
            </a:r>
            <a:r>
              <a:rPr lang="fi-FI">
                <a:ea typeface="ＭＳ Ｐゴシック"/>
                <a:cs typeface="Calibri"/>
              </a:rPr>
              <a:t>. </a:t>
            </a:r>
            <a:r>
              <a:rPr lang="fi-FI" err="1">
                <a:ea typeface="ＭＳ Ｐゴシック"/>
                <a:cs typeface="Calibri"/>
              </a:rPr>
              <a:t>Shared</a:t>
            </a:r>
            <a:r>
              <a:rPr lang="fi-FI">
                <a:ea typeface="ＭＳ Ｐゴシック"/>
                <a:cs typeface="Calibri"/>
              </a:rPr>
              <a:t> </a:t>
            </a:r>
            <a:r>
              <a:rPr lang="fi-FI" err="1">
                <a:ea typeface="ＭＳ Ｐゴシック"/>
                <a:cs typeface="Calibri"/>
              </a:rPr>
              <a:t>core</a:t>
            </a:r>
            <a:r>
              <a:rPr lang="fi-FI">
                <a:ea typeface="ＭＳ Ｐゴシック"/>
                <a:cs typeface="Calibri"/>
              </a:rPr>
              <a:t> </a:t>
            </a:r>
            <a:r>
              <a:rPr lang="fi-FI" err="1">
                <a:ea typeface="ＭＳ Ｐゴシック"/>
                <a:cs typeface="Calibri"/>
              </a:rPr>
              <a:t>schema</a:t>
            </a:r>
            <a:r>
              <a:rPr lang="fi-FI">
                <a:ea typeface="ＭＳ Ｐゴシック"/>
                <a:cs typeface="Calibri"/>
              </a:rPr>
              <a:t> and dataset </a:t>
            </a:r>
            <a:r>
              <a:rPr lang="fi-FI" err="1">
                <a:ea typeface="ＭＳ Ｐゴシック"/>
                <a:cs typeface="Calibri"/>
              </a:rPr>
              <a:t>findability</a:t>
            </a:r>
            <a:r>
              <a:rPr lang="fi-FI">
                <a:ea typeface="ＭＳ Ｐゴシック"/>
                <a:cs typeface="Calibri"/>
              </a:rPr>
              <a:t> </a:t>
            </a:r>
            <a:r>
              <a:rPr lang="fi-FI" err="1">
                <a:ea typeface="ＭＳ Ｐゴシック"/>
                <a:cs typeface="Calibri"/>
              </a:rPr>
              <a:t>through</a:t>
            </a:r>
            <a:r>
              <a:rPr lang="fi-FI">
                <a:ea typeface="ＭＳ Ｐゴシック"/>
                <a:cs typeface="Calibri"/>
              </a:rPr>
              <a:t> B2FIND. </a:t>
            </a:r>
            <a:r>
              <a:rPr lang="fi-FI" err="1">
                <a:ea typeface="ＭＳ Ｐゴシック"/>
                <a:cs typeface="Calibri"/>
              </a:rPr>
              <a:t>Support</a:t>
            </a:r>
            <a:r>
              <a:rPr lang="fi-FI">
                <a:ea typeface="ＭＳ Ｐゴシック"/>
                <a:cs typeface="Calibri"/>
              </a:rPr>
              <a:t> for </a:t>
            </a:r>
            <a:r>
              <a:rPr lang="fi-FI" err="1">
                <a:ea typeface="ＭＳ Ｐゴシック"/>
                <a:cs typeface="Calibri"/>
              </a:rPr>
              <a:t>access</a:t>
            </a:r>
            <a:r>
              <a:rPr lang="fi-FI">
                <a:ea typeface="ＭＳ Ｐゴシック"/>
                <a:cs typeface="Calibri"/>
              </a:rPr>
              <a:t> </a:t>
            </a:r>
            <a:r>
              <a:rPr lang="fi-FI" err="1">
                <a:ea typeface="ＭＳ Ｐゴシック"/>
                <a:cs typeface="Calibri"/>
              </a:rPr>
              <a:t>across</a:t>
            </a:r>
            <a:r>
              <a:rPr lang="fi-FI">
                <a:ea typeface="ＭＳ Ｐゴシック"/>
                <a:cs typeface="Calibri"/>
              </a:rPr>
              <a:t> </a:t>
            </a:r>
            <a:r>
              <a:rPr lang="fi-FI" err="1">
                <a:ea typeface="ＭＳ Ｐゴシック"/>
                <a:cs typeface="Calibri"/>
              </a:rPr>
              <a:t>multiple</a:t>
            </a:r>
            <a:r>
              <a:rPr lang="fi-FI">
                <a:ea typeface="ＭＳ Ｐゴシック"/>
                <a:cs typeface="Calibri"/>
              </a:rPr>
              <a:t> </a:t>
            </a:r>
            <a:r>
              <a:rPr lang="fi-FI" err="1">
                <a:ea typeface="ＭＳ Ｐゴシック"/>
                <a:cs typeface="Calibri"/>
              </a:rPr>
              <a:t>international</a:t>
            </a:r>
            <a:r>
              <a:rPr lang="fi-FI">
                <a:ea typeface="ＭＳ Ｐゴシック"/>
                <a:cs typeface="Calibri"/>
              </a:rPr>
              <a:t> </a:t>
            </a:r>
            <a:r>
              <a:rPr lang="fi-FI" err="1">
                <a:ea typeface="ＭＳ Ｐゴシック"/>
                <a:cs typeface="Calibri"/>
              </a:rPr>
              <a:t>organizations</a:t>
            </a:r>
            <a:r>
              <a:rPr lang="fi-FI">
                <a:ea typeface="ＭＳ Ｐゴシック"/>
                <a:cs typeface="Calibri"/>
              </a:rPr>
              <a:t>.</a:t>
            </a:r>
            <a:endParaRPr lang="fi-FI"/>
          </a:p>
          <a:p>
            <a:pPr>
              <a:spcBef>
                <a:spcPct val="0"/>
              </a:spcBef>
            </a:pPr>
            <a:endParaRPr lang="fi-FI"/>
          </a:p>
          <a:p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E56C2-9F01-D046-B9C3-ECC31849EFE2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3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1" y="3625054"/>
            <a:ext cx="2159988" cy="1202533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423"/>
            <a:ext cx="2164256" cy="2048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02" y="3629811"/>
            <a:ext cx="5293821" cy="11992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59" y="-1433"/>
            <a:ext cx="6988741" cy="161432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159987" y="1608138"/>
            <a:ext cx="6984013" cy="2030818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0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025C96"/>
                </a:solidFill>
                <a:latin typeface="Corbel"/>
                <a:cs typeface="Corbel"/>
              </a:defRPr>
            </a:lvl1pPr>
            <a:lvl2pPr marL="33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0" y="0"/>
            <a:ext cx="2159987" cy="1608138"/>
          </a:xfrm>
          <a:prstGeom prst="rect">
            <a:avLst/>
          </a:prstGeom>
          <a:solidFill>
            <a:srgbClr val="025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0" y="3301640"/>
            <a:ext cx="338628" cy="337316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7444966" y="3638956"/>
            <a:ext cx="1705384" cy="1188634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 userDrawn="1"/>
        </p:nvSpPr>
        <p:spPr>
          <a:xfrm>
            <a:off x="8791566" y="3287258"/>
            <a:ext cx="356400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075508" y="3646488"/>
            <a:ext cx="372146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8550366" y="3638956"/>
            <a:ext cx="241200" cy="239432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 userDrawn="1"/>
        </p:nvSpPr>
        <p:spPr>
          <a:xfrm rot="10800000">
            <a:off x="1906443" y="3628907"/>
            <a:ext cx="251356" cy="671152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13" y="297843"/>
            <a:ext cx="1051560" cy="10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519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711315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7158-70CB-DA43-BE72-927191FCE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536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1605057"/>
            <a:ext cx="9144000" cy="31066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5763986" y="5265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098721" y="5347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 userDrawn="1"/>
        </p:nvSpPr>
        <p:spPr>
          <a:xfrm>
            <a:off x="5437414" y="56251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</p:grpSp>
      <p:grpSp>
        <p:nvGrpSpPr>
          <p:cNvPr id="64" name="Group 34"/>
          <p:cNvGrpSpPr>
            <a:grpSpLocks/>
          </p:cNvGrpSpPr>
          <p:nvPr userDrawn="1"/>
        </p:nvGrpSpPr>
        <p:grpSpPr bwMode="auto">
          <a:xfrm>
            <a:off x="6828028" y="3124200"/>
            <a:ext cx="2319338" cy="74613"/>
            <a:chOff x="8913156" y="2232185"/>
            <a:chExt cx="3272924" cy="56821"/>
          </a:xfrm>
        </p:grpSpPr>
        <p:sp>
          <p:nvSpPr>
            <p:cNvPr id="65" name="Rectangle 6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8749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812"/>
            <a:ext cx="9144000" cy="3095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32600" y="3128772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420040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4727575"/>
          </a:xfrm>
          <a:prstGeom prst="rect">
            <a:avLst/>
          </a:prstGeom>
          <a:solidFill>
            <a:srgbClr val="EA1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47"/>
            <a:ext cx="9144000" cy="3109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28028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75996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" y="1612027"/>
            <a:ext cx="9144000" cy="31081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6054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00BA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" y="1605303"/>
            <a:ext cx="9138984" cy="31063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69862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6" y="1608364"/>
            <a:ext cx="9146159" cy="3114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8" name="Group 34"/>
          <p:cNvGrpSpPr>
            <a:grpSpLocks/>
          </p:cNvGrpSpPr>
          <p:nvPr userDrawn="1"/>
        </p:nvGrpSpPr>
        <p:grpSpPr bwMode="auto">
          <a:xfrm>
            <a:off x="6837172" y="3119628"/>
            <a:ext cx="2319338" cy="74613"/>
            <a:chOff x="8913156" y="2232185"/>
            <a:chExt cx="3272924" cy="56821"/>
          </a:xfrm>
        </p:grpSpPr>
        <p:sp>
          <p:nvSpPr>
            <p:cNvPr id="39" name="Rectangle 38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39630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13267"/>
            <a:ext cx="9147362" cy="31020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3" name="Group 34"/>
          <p:cNvGrpSpPr>
            <a:grpSpLocks/>
          </p:cNvGrpSpPr>
          <p:nvPr userDrawn="1"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34" name="Rectangle 3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28951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4" name="Rectangle 2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orbel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" y="1611436"/>
            <a:ext cx="4557713" cy="3101055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57711" y="1611005"/>
            <a:ext cx="2274952" cy="3106574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32668" y="1611010"/>
            <a:ext cx="2311337" cy="155604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32668" y="3199240"/>
            <a:ext cx="2311337" cy="1512825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21547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2275" y="0"/>
            <a:ext cx="1101725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44" tIns="33522" rIns="67044" bIns="33522" anchor="ctr"/>
          <a:lstStyle/>
          <a:p>
            <a:pPr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584825" y="2401888"/>
            <a:ext cx="21939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  <a:latin typeface="Corbel" charset="0"/>
                <a:cs typeface="Corbel" charset="0"/>
              </a:rPr>
              <a:t>facebook.com/CSCfi</a:t>
            </a:r>
            <a:endParaRPr lang="en-US" sz="900">
              <a:solidFill>
                <a:srgbClr val="5E6A71"/>
              </a:solidFill>
            </a:endParaRP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5584825" y="2809875"/>
            <a:ext cx="16002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twitter.com/CSCfi</a:t>
            </a:r>
            <a:endParaRPr lang="en-US" sz="9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5584825" y="3216275"/>
            <a:ext cx="27305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pl-PL" sz="900">
                <a:solidFill>
                  <a:srgbClr val="5E6A71"/>
                </a:solidFill>
              </a:rPr>
              <a:t>youtube.com/CSCfi</a:t>
            </a:r>
            <a:endParaRPr lang="pl-PL" sz="9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5584825" y="36226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2374900"/>
            <a:ext cx="0" cy="1893888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3706813" y="715963"/>
            <a:ext cx="1730375" cy="1031875"/>
            <a:chOff x="3018474" y="609992"/>
            <a:chExt cx="2171462" cy="1379264"/>
          </a:xfrm>
        </p:grpSpPr>
        <p:sp>
          <p:nvSpPr>
            <p:cNvPr id="3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3767529" y="1798281"/>
              <a:ext cx="651438" cy="190975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6778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4763" y="4687888"/>
            <a:ext cx="1648632" cy="1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044" tIns="33522" rIns="67044" bIns="33522">
            <a:spAutoFit/>
          </a:bodyPr>
          <a:lstStyle/>
          <a:p>
            <a:r>
              <a:rPr lang="fi-FI" sz="600">
                <a:solidFill>
                  <a:srgbClr val="FFFFFF"/>
                </a:solidFill>
              </a:rPr>
              <a:t>Kuvat </a:t>
            </a:r>
            <a:r>
              <a:rPr lang="fi-FI" sz="600" err="1">
                <a:solidFill>
                  <a:srgbClr val="FFFFFF"/>
                </a:solidFill>
              </a:rPr>
              <a:t>CSC:n</a:t>
            </a:r>
            <a:r>
              <a:rPr lang="fi-FI" sz="600">
                <a:solidFill>
                  <a:srgbClr val="FFFFFF"/>
                </a:solidFill>
              </a:rPr>
              <a:t> arkisto, Adobe </a:t>
            </a:r>
            <a:r>
              <a:rPr lang="fi-FI" sz="600" err="1">
                <a:solidFill>
                  <a:srgbClr val="FFFFFF"/>
                </a:solidFill>
              </a:rPr>
              <a:t>Stock</a:t>
            </a:r>
            <a:r>
              <a:rPr lang="fi-FI" sz="600">
                <a:solidFill>
                  <a:srgbClr val="FFFFFF"/>
                </a:solidFill>
              </a:rPr>
              <a:t> ja </a:t>
            </a:r>
            <a:r>
              <a:rPr lang="fi-FI" sz="600" err="1">
                <a:solidFill>
                  <a:srgbClr val="FFFFFF"/>
                </a:solidFill>
              </a:rPr>
              <a:t>Thinkstock</a:t>
            </a:r>
            <a:endParaRPr lang="fi-FI" sz="600">
              <a:solidFill>
                <a:srgbClr val="FFFFFF"/>
              </a:solidFill>
            </a:endParaRPr>
          </a:p>
        </p:txBody>
      </p: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5584825" y="40290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2304680" y="2374148"/>
            <a:ext cx="1963641" cy="271059"/>
          </a:xfrm>
        </p:spPr>
        <p:txBody>
          <a:bodyPr lIns="0"/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254913" indent="0">
              <a:buFont typeface="Arial"/>
              <a:buNone/>
              <a:defRPr sz="900"/>
            </a:lvl2pPr>
            <a:lvl3pPr marL="838069" indent="0">
              <a:buFont typeface="Arial"/>
              <a:buNone/>
              <a:defRPr sz="900"/>
            </a:lvl3pPr>
            <a:lvl4pPr marL="1083669" indent="0">
              <a:buNone/>
              <a:defRPr sz="900"/>
            </a:lvl4pPr>
            <a:lvl5pPr marL="1418897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826988" y="2438246"/>
            <a:ext cx="1243207" cy="1165581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2304678" y="2691577"/>
            <a:ext cx="1963642" cy="1208805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/>
            </a:lvl1pPr>
            <a:lvl2pPr marL="506333" indent="-251421">
              <a:buFont typeface="Arial"/>
              <a:buChar char="•"/>
              <a:defRPr sz="1000"/>
            </a:lvl2pPr>
            <a:lvl3pPr marL="1047586" indent="-209517">
              <a:buFont typeface="Arial"/>
              <a:buChar char="•"/>
              <a:defRPr sz="9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87" y="2365375"/>
            <a:ext cx="269875" cy="269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50" y="3216275"/>
            <a:ext cx="294188" cy="2068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75" y="2789293"/>
            <a:ext cx="271151" cy="2711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75" y="3595843"/>
            <a:ext cx="296571" cy="2711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30" y="3998496"/>
            <a:ext cx="278645" cy="2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7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4208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126440"/>
            <a:ext cx="3818467" cy="3185985"/>
          </a:xfrm>
        </p:spPr>
        <p:txBody>
          <a:bodyPr/>
          <a:lstStyle>
            <a:lvl2pPr marL="385475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64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95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53790" y="1126440"/>
            <a:ext cx="3611841" cy="3185985"/>
          </a:xfrm>
        </p:spPr>
        <p:txBody>
          <a:bodyPr/>
          <a:lstStyle>
            <a:lvl2pPr marL="385475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64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95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1" y="193327"/>
            <a:ext cx="7708430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57C3-EDE0-4E94-8E03-15F17BEADAEF}" type="datetime1">
              <a:rPr lang="fi-FI" smtClean="0"/>
              <a:t>24.5.2022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EB33-AE32-4D46-BAA6-3F61AB03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829" y="-49141"/>
            <a:ext cx="9223829" cy="476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BF65-B844-A84A-93B0-7324BF97B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799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57" y="-23150"/>
            <a:ext cx="9151257" cy="47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D4AF-0665-7B44-B9A5-492E7E49D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50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51528" y="6"/>
            <a:ext cx="3092477" cy="471205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518371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2" y="193327"/>
            <a:ext cx="5183715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314575" y="4489450"/>
            <a:ext cx="3736975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3D0D6-6900-F14F-BBC6-775F44973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424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2" y="1126445"/>
            <a:ext cx="23579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7" y="193327"/>
            <a:ext cx="7746059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9189" y="1127128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10996" y="1126439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89" y="2814684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10996" y="2813996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1EFB-31E0-D040-8131-3FD1561EF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663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4333" y="1124985"/>
            <a:ext cx="3448933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2" y="1126445"/>
            <a:ext cx="3945465" cy="31845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168B-EB49-1542-A171-4DCE01822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9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38184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53792" y="1126445"/>
            <a:ext cx="3611841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2602D-C93A-8141-9238-06DF5CA74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4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3379312"/>
            <a:ext cx="5486400" cy="398947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355"/>
            <a:ext cx="5486400" cy="2896553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78258"/>
            <a:ext cx="5486400" cy="5665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35173" indent="0">
              <a:buNone/>
              <a:defRPr sz="900"/>
            </a:lvl2pPr>
            <a:lvl3pPr marL="670346" indent="0">
              <a:buNone/>
              <a:defRPr sz="700"/>
            </a:lvl3pPr>
            <a:lvl4pPr marL="1005516" indent="0">
              <a:buNone/>
              <a:defRPr sz="700"/>
            </a:lvl4pPr>
            <a:lvl5pPr marL="1340690" indent="0">
              <a:buNone/>
              <a:defRPr sz="700"/>
            </a:lvl5pPr>
            <a:lvl6pPr marL="1675862" indent="0">
              <a:buNone/>
              <a:defRPr sz="700"/>
            </a:lvl6pPr>
            <a:lvl7pPr marL="2011033" indent="0">
              <a:buNone/>
              <a:defRPr sz="700"/>
            </a:lvl7pPr>
            <a:lvl8pPr marL="2346207" indent="0">
              <a:buNone/>
              <a:defRPr sz="700"/>
            </a:lvl8pPr>
            <a:lvl9pPr marL="268137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E774-9944-0D4C-AF7F-2733F9DE4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9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27125"/>
            <a:ext cx="6169025" cy="3184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 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489450"/>
            <a:ext cx="646113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 b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120E91DB-2444-B440-AB36-9AD9C2865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4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3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890" r:id="rId2"/>
    <p:sldLayoutId id="2147483898" r:id="rId3"/>
    <p:sldLayoutId id="2147483899" r:id="rId4"/>
    <p:sldLayoutId id="2147483901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4" r:id="rId18"/>
    <p:sldLayoutId id="2147483915" r:id="rId19"/>
    <p:sldLayoutId id="2147483917" r:id="rId20"/>
  </p:sldLayoutIdLst>
  <p:hf hdr="0" ftr="0" dt="0"/>
  <p:txStyles>
    <p:titleStyle>
      <a:lvl1pPr algn="l" defTabSz="334963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2pPr>
      <a:lvl3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3pPr>
      <a:lvl4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4pPr>
      <a:lvl5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5pPr>
      <a:lvl6pPr marL="335173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6pPr>
      <a:lvl7pPr marL="67034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7pPr>
      <a:lvl8pPr marL="100551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8pPr>
      <a:lvl9pPr marL="1340690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42875" indent="-142875" algn="l" defTabSz="334963" rtl="0" eaLnBrk="1" fontAlgn="base" hangingPunct="1">
        <a:lnSpc>
          <a:spcPct val="110000"/>
        </a:lnSpc>
        <a:spcBef>
          <a:spcPts val="875"/>
        </a:spcBef>
        <a:spcAft>
          <a:spcPct val="0"/>
        </a:spcAft>
        <a:buFont typeface="Arial" charset="0"/>
        <a:buChar char="•"/>
        <a:defRPr kern="1200">
          <a:solidFill>
            <a:srgbClr val="464F55"/>
          </a:solidFill>
          <a:latin typeface="Corbel"/>
          <a:ea typeface="ＭＳ Ｐゴシック" charset="0"/>
          <a:cs typeface="Corbel"/>
        </a:defRPr>
      </a:lvl1pPr>
      <a:lvl2pPr marL="254000" indent="203200" algn="l" defTabSz="334963" rtl="0" eaLnBrk="1" fontAlgn="base" hangingPunct="1">
        <a:spcBef>
          <a:spcPct val="20000"/>
        </a:spcBef>
        <a:spcAft>
          <a:spcPct val="0"/>
        </a:spcAft>
        <a:buFont typeface="Courier New" charset="0"/>
        <a:defRPr sz="1500" kern="1200">
          <a:solidFill>
            <a:srgbClr val="464F55"/>
          </a:solidFill>
          <a:latin typeface="Corbel"/>
          <a:ea typeface="ＭＳ Ｐゴシック" charset="0"/>
          <a:cs typeface="Corbel"/>
        </a:defRPr>
      </a:lvl2pPr>
      <a:lvl3pPr marL="836613" indent="77788" algn="l" defTabSz="334963" rtl="0" eaLnBrk="1" fontAlgn="base" hangingPunct="1">
        <a:spcBef>
          <a:spcPts val="150"/>
        </a:spcBef>
        <a:spcAft>
          <a:spcPct val="0"/>
        </a:spcAft>
        <a:defRPr sz="1300" kern="1200">
          <a:solidFill>
            <a:srgbClr val="464F55"/>
          </a:solidFill>
          <a:latin typeface="Corbel"/>
          <a:ea typeface="ＭＳ Ｐゴシック" charset="0"/>
          <a:cs typeface="Corbel"/>
        </a:defRPr>
      </a:lvl3pPr>
      <a:lvl4pPr marL="1171575" indent="-88900" algn="l" defTabSz="334963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200" kern="1200">
          <a:solidFill>
            <a:srgbClr val="464F55"/>
          </a:solidFill>
          <a:latin typeface="Corbel"/>
          <a:ea typeface="ＭＳ Ｐゴシック" charset="0"/>
          <a:cs typeface="Corbel"/>
        </a:defRPr>
      </a:lvl4pPr>
      <a:lvl5pPr marL="1508125" indent="-88900" algn="l" defTabSz="3349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1843448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78620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13793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964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517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034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1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069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862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03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46207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1379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c.fi/en/-/sisallon-sailytyksen-linjaus-csc-n-tutkimuksen-ja-opetuksen-palveluiss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da.fairdata.fi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vain.fairdata.fi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tsin.fairdata.fi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ssl.eventilla.com/event/Q2zR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4.png"/><Relationship Id="rId17" Type="http://schemas.openxmlformats.org/officeDocument/2006/relationships/image" Target="../media/image42.png"/><Relationship Id="rId2" Type="http://schemas.openxmlformats.org/officeDocument/2006/relationships/hyperlink" Target="https://research.fi/" TargetMode="Externa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40.png"/><Relationship Id="rId10" Type="http://schemas.openxmlformats.org/officeDocument/2006/relationships/image" Target="../media/image3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1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34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45.png"/><Relationship Id="rId10" Type="http://schemas.openxmlformats.org/officeDocument/2006/relationships/image" Target="../media/image3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1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CSC´s generic services for storing, sharing and publishing data</a:t>
            </a:r>
            <a:br>
              <a:rPr lang="en-US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18.5.2022, 10:00-11:30</a:t>
            </a:r>
          </a:p>
        </p:txBody>
      </p:sp>
    </p:spTree>
    <p:extLst>
      <p:ext uri="{BB962C8B-B14F-4D97-AF65-F5344CB8AC3E}">
        <p14:creationId xmlns:p14="http://schemas.microsoft.com/office/powerpoint/2010/main" val="160087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C297F-559B-4635-AE33-B92D3BA1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Service Comparison Table 1/2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6B4B4-F2C9-4427-A63C-B317FC31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5323631-CEE5-4C55-BB50-53E7BDC1B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868897"/>
              </p:ext>
            </p:extLst>
          </p:nvPr>
        </p:nvGraphicFramePr>
        <p:xfrm>
          <a:off x="519351" y="800340"/>
          <a:ext cx="8194528" cy="36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329">
                  <a:extLst>
                    <a:ext uri="{9D8B030D-6E8A-4147-A177-3AD203B41FA5}">
                      <a16:colId xmlns:a16="http://schemas.microsoft.com/office/drawing/2014/main" val="4176084282"/>
                    </a:ext>
                  </a:extLst>
                </a:gridCol>
                <a:gridCol w="1536539">
                  <a:extLst>
                    <a:ext uri="{9D8B030D-6E8A-4147-A177-3AD203B41FA5}">
                      <a16:colId xmlns:a16="http://schemas.microsoft.com/office/drawing/2014/main" val="37214039"/>
                    </a:ext>
                  </a:extLst>
                </a:gridCol>
                <a:gridCol w="2144523">
                  <a:extLst>
                    <a:ext uri="{9D8B030D-6E8A-4147-A177-3AD203B41FA5}">
                      <a16:colId xmlns:a16="http://schemas.microsoft.com/office/drawing/2014/main" val="1884901318"/>
                    </a:ext>
                  </a:extLst>
                </a:gridCol>
                <a:gridCol w="2612137">
                  <a:extLst>
                    <a:ext uri="{9D8B030D-6E8A-4147-A177-3AD203B41FA5}">
                      <a16:colId xmlns:a16="http://schemas.microsoft.com/office/drawing/2014/main" val="437555058"/>
                    </a:ext>
                  </a:extLst>
                </a:gridCol>
              </a:tblGrid>
              <a:tr h="584727">
                <a:tc>
                  <a:txBody>
                    <a:bodyPr/>
                    <a:lstStyle/>
                    <a:p>
                      <a:pPr algn="l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Allas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err="1"/>
                        <a:t>Fairdata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EUDAT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902466"/>
                  </a:ext>
                </a:extLst>
              </a:tr>
              <a:tr h="51673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200" b="1" i="0" u="none" strike="noStrike" noProof="0" err="1">
                          <a:latin typeface="Candara"/>
                        </a:rPr>
                        <a:t>Where</a:t>
                      </a:r>
                      <a:r>
                        <a:rPr lang="fi-FI" sz="1200" b="1" i="0" u="none" strike="noStrike" noProof="0">
                          <a:latin typeface="Candara"/>
                        </a:rPr>
                        <a:t> is </a:t>
                      </a:r>
                      <a:r>
                        <a:rPr lang="fi-FI" sz="1200" b="1" i="0" u="none" strike="noStrike" noProof="0" err="1">
                          <a:latin typeface="Candara"/>
                        </a:rPr>
                        <a:t>the</a:t>
                      </a:r>
                      <a:r>
                        <a:rPr lang="fi-FI" sz="1200" b="1" i="0" u="none" strike="noStrike" noProof="0">
                          <a:latin typeface="Candara"/>
                        </a:rPr>
                        <a:t> data </a:t>
                      </a:r>
                      <a:r>
                        <a:rPr lang="fi-FI" sz="1200" b="1" i="0" u="none" strike="noStrike" noProof="0" err="1">
                          <a:latin typeface="Candara"/>
                        </a:rPr>
                        <a:t>stored</a:t>
                      </a:r>
                      <a:r>
                        <a:rPr lang="fi-FI" sz="1200" b="1" i="0" u="none" strike="noStrike" noProof="0">
                          <a:latin typeface="Candara"/>
                        </a:rPr>
                        <a:t>?</a:t>
                      </a:r>
                      <a:endParaRPr lang="en-US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/>
                        <a:t>In Finland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050" b="0" i="0" u="none" strike="noStrike" noProof="0">
                          <a:latin typeface="Candara"/>
                        </a:rPr>
                        <a:t>In Finland</a:t>
                      </a:r>
                      <a:endParaRPr lang="en-US" sz="10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/>
                        <a:t>In Finland (replicas in EU, if customer wishes)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32347"/>
                  </a:ext>
                </a:extLst>
              </a:tr>
              <a:tr h="92468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200" b="1" i="0" u="none" strike="noStrike" noProof="0" err="1">
                          <a:latin typeface="Candara"/>
                        </a:rPr>
                        <a:t>Chargeability</a:t>
                      </a:r>
                      <a:endParaRPr lang="en-US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noProof="0">
                          <a:solidFill>
                            <a:schemeClr val="dk1"/>
                          </a:solidFill>
                          <a:latin typeface="Candara"/>
                        </a:rPr>
                        <a:t>Free of charge for Finnish research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/>
                        <a:t>Free of charge for Finnish research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50"/>
                        <a:t>Public services free for everyone </a:t>
                      </a:r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en-US" sz="1050"/>
                        <a:t>Premium services based on contract with organization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817520"/>
                  </a:ext>
                </a:extLst>
              </a:tr>
              <a:tr h="51673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200" b="1" i="0" u="none" strike="noStrike" noProof="0" err="1">
                          <a:latin typeface="Candara"/>
                        </a:rPr>
                        <a:t>Tailoring</a:t>
                      </a:r>
                      <a:r>
                        <a:rPr lang="fi-FI" sz="1200" b="1" i="0" u="none" strike="noStrike" noProof="0">
                          <a:latin typeface="Candara"/>
                        </a:rPr>
                        <a:t> </a:t>
                      </a:r>
                      <a:r>
                        <a:rPr lang="fi-FI" sz="1200" b="1" i="0" u="none" strike="noStrike" noProof="0" err="1">
                          <a:latin typeface="Candara"/>
                        </a:rPr>
                        <a:t>possibilities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/>
                        <a:t>Yes, per contract or possible EU-project collaboration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239477"/>
                  </a:ext>
                </a:extLst>
              </a:tr>
              <a:tr h="326358"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b="1" kern="1200" err="1">
                          <a:effectLst/>
                        </a:rPr>
                        <a:t>Suitable</a:t>
                      </a:r>
                      <a:r>
                        <a:rPr lang="fi-FI" sz="1200" b="1" kern="1200">
                          <a:effectLst/>
                        </a:rPr>
                        <a:t> for </a:t>
                      </a:r>
                      <a:r>
                        <a:rPr lang="fi-FI" sz="1200" b="1" kern="1200" err="1">
                          <a:effectLst/>
                        </a:rPr>
                        <a:t>sensitive</a:t>
                      </a:r>
                      <a:r>
                        <a:rPr lang="fi-FI" sz="1200" b="1" kern="1200">
                          <a:effectLst/>
                        </a:rPr>
                        <a:t> data</a:t>
                      </a:r>
                      <a:endParaRPr lang="fi-FI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ndara"/>
                        </a:rPr>
                        <a:t>Yes</a:t>
                      </a:r>
                      <a:r>
                        <a:rPr lang="en-US" sz="1050" b="0" i="0" u="none" strike="noStrike" kern="1200" noProof="0">
                          <a:effectLst/>
                        </a:rPr>
                        <a:t> (encrypted)</a:t>
                      </a:r>
                      <a:endParaRPr lang="en-US" sz="10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ndara"/>
                        </a:rPr>
                        <a:t>No </a:t>
                      </a:r>
                      <a:r>
                        <a:rPr lang="fi-FI" sz="1050" b="0" i="0" u="none" strike="noStrike" kern="1200" noProof="0">
                          <a:effectLst/>
                        </a:rPr>
                        <a:t>(in Digital </a:t>
                      </a:r>
                      <a:r>
                        <a:rPr lang="fi-FI" sz="1050" b="0" i="0" u="none" strike="noStrike" kern="1200" noProof="0" err="1">
                          <a:effectLst/>
                        </a:rPr>
                        <a:t>Preservation</a:t>
                      </a:r>
                      <a:r>
                        <a:rPr lang="fi-FI" sz="1050" b="0" i="0" u="none" strike="noStrike" kern="1200" noProof="0">
                          <a:effectLst/>
                        </a:rPr>
                        <a:t> Service </a:t>
                      </a:r>
                      <a:r>
                        <a:rPr lang="fi-FI" sz="1050" b="0" i="0" u="none" strike="noStrike" kern="1200" noProof="0" err="1">
                          <a:effectLst/>
                        </a:rPr>
                        <a:t>discussions</a:t>
                      </a:r>
                      <a:r>
                        <a:rPr lang="fi-FI" sz="1050" b="0" i="0" u="none" strike="noStrike" kern="1200" noProof="0">
                          <a:effectLst/>
                        </a:rPr>
                        <a:t> </a:t>
                      </a:r>
                      <a:r>
                        <a:rPr lang="fi-FI" sz="1050" b="0" i="0" u="none" strike="noStrike" kern="1200" noProof="0" err="1">
                          <a:effectLst/>
                        </a:rPr>
                        <a:t>ongoing</a:t>
                      </a:r>
                      <a:r>
                        <a:rPr lang="fi-FI" sz="1050" b="0" i="0" u="none" strike="noStrike" kern="1200" noProof="0">
                          <a:effectLst/>
                        </a:rPr>
                        <a:t>)</a:t>
                      </a:r>
                      <a:endParaRPr lang="en-US" sz="1050" b="0" i="0" u="none" strike="noStrike" kern="1200" noProof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50">
                          <a:effectLst/>
                        </a:rPr>
                        <a:t>No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621208"/>
                  </a:ext>
                </a:extLst>
              </a:tr>
              <a:tr h="72071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200" b="1" i="0" u="none" strike="noStrike" noProof="0">
                          <a:latin typeface="Candara"/>
                        </a:rPr>
                        <a:t>Data </a:t>
                      </a:r>
                      <a:r>
                        <a:rPr lang="fi-FI" sz="1200" b="1" i="0" u="none" strike="noStrike" noProof="0" err="1">
                          <a:latin typeface="Candara"/>
                        </a:rPr>
                        <a:t>integrity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050" b="0" i="0" u="none" strike="noStrike" noProof="0">
                          <a:latin typeface="Candara"/>
                        </a:rPr>
                        <a:t>Erasure Coding,</a:t>
                      </a:r>
                      <a:br>
                        <a:rPr lang="en-US" sz="1050" b="0" i="0" u="none" strike="noStrike" noProof="0">
                          <a:latin typeface="Candara"/>
                        </a:rPr>
                      </a:br>
                      <a:r>
                        <a:rPr lang="en-US" sz="1050"/>
                        <a:t>Checksums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50"/>
                        <a:t>RAID, </a:t>
                      </a:r>
                      <a:r>
                        <a:rPr lang="en-US" sz="1050" b="0" i="0" u="none" strike="noStrike" noProof="0">
                          <a:latin typeface="Candara"/>
                        </a:rPr>
                        <a:t>Checksums, File replicas</a:t>
                      </a:r>
                      <a:endParaRPr lang="en-US" err="1"/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fi-FI" sz="1050" b="0" i="0" u="none" strike="noStrike" noProof="0"/>
                        <a:t>In Digital </a:t>
                      </a:r>
                      <a:r>
                        <a:rPr lang="fi-FI" sz="1050" b="0" i="0" u="none" strike="noStrike" noProof="0" err="1"/>
                        <a:t>Preservation</a:t>
                      </a:r>
                      <a:r>
                        <a:rPr lang="fi-FI" sz="1050" b="0" i="0" u="none" strike="noStrike" noProof="0"/>
                        <a:t> Service: </a:t>
                      </a:r>
                      <a:r>
                        <a:rPr lang="fi-FI" sz="1050" b="0" i="0" u="none" strike="noStrike" noProof="0" err="1">
                          <a:latin typeface="Candara"/>
                        </a:rPr>
                        <a:t>part</a:t>
                      </a:r>
                      <a:r>
                        <a:rPr lang="fi-FI" sz="1050" b="0" i="0" u="none" strike="noStrike" noProof="0">
                          <a:latin typeface="Candara"/>
                        </a:rPr>
                        <a:t> of </a:t>
                      </a:r>
                      <a:r>
                        <a:rPr lang="fi-FI" sz="1050" b="0" i="0" u="none" strike="noStrike" noProof="0" err="1">
                          <a:latin typeface="Candara"/>
                        </a:rPr>
                        <a:t>service</a:t>
                      </a:r>
                      <a:r>
                        <a:rPr lang="fi-FI" sz="1050" b="0" i="0" u="none" strike="noStrike" noProof="0">
                          <a:latin typeface="Candara"/>
                        </a:rPr>
                        <a:t> </a:t>
                      </a:r>
                      <a:r>
                        <a:rPr lang="fi-FI" sz="1050" b="0" i="0" u="none" strike="noStrike" noProof="0" err="1">
                          <a:latin typeface="Candara"/>
                        </a:rPr>
                        <a:t>promise</a:t>
                      </a:r>
                      <a:r>
                        <a:rPr lang="fi-FI" sz="1050" b="0" i="0" u="none" strike="noStrike" noProof="0">
                          <a:latin typeface="Candara"/>
                        </a:rPr>
                        <a:t> </a:t>
                      </a:r>
                      <a:r>
                        <a:rPr lang="fi-FI" sz="1050" b="0" i="0" u="none" strike="noStrike" noProof="0" err="1">
                          <a:latin typeface="Candara"/>
                        </a:rPr>
                        <a:t>with</a:t>
                      </a:r>
                      <a:r>
                        <a:rPr lang="fi-FI" sz="1050" b="0" i="0" u="none" strike="noStrike" noProof="0">
                          <a:latin typeface="Candara"/>
                        </a:rPr>
                        <a:t> </a:t>
                      </a:r>
                      <a:r>
                        <a:rPr lang="fi-FI" sz="1050" b="0" i="0" u="none" strike="noStrike" noProof="0" err="1">
                          <a:latin typeface="Candara"/>
                        </a:rPr>
                        <a:t>e.g</a:t>
                      </a:r>
                      <a:r>
                        <a:rPr lang="fi-FI" sz="1050" b="0" i="0" u="none" strike="noStrike" noProof="0">
                          <a:latin typeface="Candara"/>
                        </a:rPr>
                        <a:t>. </a:t>
                      </a:r>
                      <a:r>
                        <a:rPr lang="fi-FI" sz="1050" b="0" i="0" u="none" strike="noStrike" noProof="0" err="1">
                          <a:latin typeface="Candara"/>
                        </a:rPr>
                        <a:t>active</a:t>
                      </a:r>
                      <a:r>
                        <a:rPr lang="fi-FI" sz="1050" b="0" i="0" u="none" strike="noStrike" noProof="0">
                          <a:latin typeface="Candara"/>
                        </a:rPr>
                        <a:t> </a:t>
                      </a:r>
                      <a:r>
                        <a:rPr lang="fi-FI" sz="1050" b="0" i="0" u="none" strike="noStrike" noProof="0" err="1">
                          <a:latin typeface="Candara"/>
                        </a:rPr>
                        <a:t>error</a:t>
                      </a:r>
                      <a:r>
                        <a:rPr lang="fi-FI" sz="1050" b="0" i="0" u="none" strike="noStrike" noProof="0">
                          <a:latin typeface="Candara"/>
                        </a:rPr>
                        <a:t> </a:t>
                      </a:r>
                      <a:r>
                        <a:rPr lang="fi-FI" sz="1050" b="0" i="0" u="none" strike="noStrike" noProof="0" err="1">
                          <a:latin typeface="Candara"/>
                        </a:rPr>
                        <a:t>correction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/>
                        <a:t>RAID, Checksums and/or File replicas in some services</a:t>
                      </a:r>
                      <a:r>
                        <a:rPr lang="en-US" sz="1050" b="0" i="0" u="none" strike="noStrike" noProof="0">
                          <a:latin typeface="Candara"/>
                        </a:rPr>
                        <a:t> per contract </a:t>
                      </a:r>
                      <a:endParaRPr lang="en-US" sz="105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421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823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C297F-559B-4635-AE33-B92D3BA1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Service Comparison Table 2/2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6B4B4-F2C9-4427-A63C-B317FC31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5323631-CEE5-4C55-BB50-53E7BDC1B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225026"/>
              </p:ext>
            </p:extLst>
          </p:nvPr>
        </p:nvGraphicFramePr>
        <p:xfrm>
          <a:off x="494469" y="797216"/>
          <a:ext cx="8216630" cy="3732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437">
                  <a:extLst>
                    <a:ext uri="{9D8B030D-6E8A-4147-A177-3AD203B41FA5}">
                      <a16:colId xmlns:a16="http://schemas.microsoft.com/office/drawing/2014/main" val="4176084282"/>
                    </a:ext>
                  </a:extLst>
                </a:gridCol>
                <a:gridCol w="1193858">
                  <a:extLst>
                    <a:ext uri="{9D8B030D-6E8A-4147-A177-3AD203B41FA5}">
                      <a16:colId xmlns:a16="http://schemas.microsoft.com/office/drawing/2014/main" val="37214039"/>
                    </a:ext>
                  </a:extLst>
                </a:gridCol>
                <a:gridCol w="2487200">
                  <a:extLst>
                    <a:ext uri="{9D8B030D-6E8A-4147-A177-3AD203B41FA5}">
                      <a16:colId xmlns:a16="http://schemas.microsoft.com/office/drawing/2014/main" val="1884901318"/>
                    </a:ext>
                  </a:extLst>
                </a:gridCol>
                <a:gridCol w="2612135">
                  <a:extLst>
                    <a:ext uri="{9D8B030D-6E8A-4147-A177-3AD203B41FA5}">
                      <a16:colId xmlns:a16="http://schemas.microsoft.com/office/drawing/2014/main" val="437555058"/>
                    </a:ext>
                  </a:extLst>
                </a:gridCol>
              </a:tblGrid>
              <a:tr h="480546">
                <a:tc>
                  <a:txBody>
                    <a:bodyPr/>
                    <a:lstStyle/>
                    <a:p>
                      <a:pPr algn="l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Allas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err="1"/>
                        <a:t>Fairdata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EUDAT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902466"/>
                  </a:ext>
                </a:extLst>
              </a:tr>
              <a:tr h="421943"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b="1" i="0" u="none" strike="noStrike" kern="1200" noProof="0">
                          <a:effectLst/>
                          <a:latin typeface="Candara"/>
                        </a:rPr>
                        <a:t>Storage </a:t>
                      </a:r>
                      <a:r>
                        <a:rPr lang="fi-FI" sz="1200" b="1" i="0" u="none" strike="noStrike" kern="1200" noProof="0" err="1">
                          <a:effectLst/>
                          <a:latin typeface="Candara"/>
                        </a:rPr>
                        <a:t>period</a:t>
                      </a:r>
                      <a:endParaRPr lang="en-US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ndara"/>
                        </a:rPr>
                        <a:t>Active phase of research project</a:t>
                      </a:r>
                      <a:endParaRPr lang="en-US" sz="10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ndara"/>
                        </a:rPr>
                        <a:t>Active phase of research project</a:t>
                      </a:r>
                      <a:endParaRPr lang="fi-FI" sz="1050"/>
                    </a:p>
                    <a:p>
                      <a:pPr marL="1714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ndara"/>
                        </a:rPr>
                        <a:t>After the project according to home organization policy</a:t>
                      </a:r>
                    </a:p>
                    <a:p>
                      <a:pPr marL="1714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900" b="0" i="0" u="none" strike="noStrike" kern="1200" noProof="0">
                          <a:effectLst/>
                          <a:latin typeface="Candara"/>
                        </a:rPr>
                        <a:t>(In Digital </a:t>
                      </a:r>
                      <a:r>
                        <a:rPr lang="fi-FI" sz="900" b="0" i="0" u="none" strike="noStrike" kern="1200" noProof="0" err="1">
                          <a:effectLst/>
                          <a:latin typeface="Candara"/>
                        </a:rPr>
                        <a:t>Preservation</a:t>
                      </a:r>
                      <a:r>
                        <a:rPr lang="fi-FI" sz="900" b="0" i="0" u="none" strike="noStrike" kern="1200" noProof="0">
                          <a:effectLst/>
                          <a:latin typeface="Candara"/>
                        </a:rPr>
                        <a:t> Service: </a:t>
                      </a:r>
                      <a:r>
                        <a:rPr lang="fi-FI" sz="900" b="0" i="0" u="none" strike="noStrike" kern="1200" noProof="0" err="1">
                          <a:effectLst/>
                          <a:latin typeface="Candara"/>
                        </a:rPr>
                        <a:t>decades</a:t>
                      </a:r>
                      <a:r>
                        <a:rPr lang="fi-FI" sz="900" b="0" i="0" u="none" strike="noStrike" kern="1200" noProof="0">
                          <a:effectLst/>
                          <a:latin typeface="Candara"/>
                        </a:rPr>
                        <a:t> </a:t>
                      </a:r>
                      <a:r>
                        <a:rPr lang="fi-FI" sz="900" b="0" i="0" u="none" strike="noStrike" kern="1200" noProof="0" err="1">
                          <a:effectLst/>
                          <a:latin typeface="Candara"/>
                        </a:rPr>
                        <a:t>or</a:t>
                      </a:r>
                      <a:r>
                        <a:rPr lang="fi-FI" sz="900" b="0" i="0" u="none" strike="noStrike" kern="1200" noProof="0">
                          <a:effectLst/>
                          <a:latin typeface="Candara"/>
                        </a:rPr>
                        <a:t> </a:t>
                      </a:r>
                      <a:r>
                        <a:rPr lang="fi-FI" sz="900" b="0" i="0" u="none" strike="noStrike" kern="1200" noProof="0" err="1">
                          <a:effectLst/>
                          <a:latin typeface="Candara"/>
                        </a:rPr>
                        <a:t>even</a:t>
                      </a:r>
                      <a:r>
                        <a:rPr lang="fi-FI" sz="900" b="0" i="0" u="none" strike="noStrike" kern="1200" noProof="0">
                          <a:effectLst/>
                          <a:latin typeface="Candara"/>
                        </a:rPr>
                        <a:t> </a:t>
                      </a:r>
                      <a:r>
                        <a:rPr lang="en-US" sz="900" b="0" i="0" u="none" strike="noStrike" kern="1200" noProof="0">
                          <a:effectLst/>
                        </a:rPr>
                        <a:t>centuries)</a:t>
                      </a:r>
                      <a:endParaRPr lang="en-US" sz="900" b="0" i="0" u="none" strike="noStrike" kern="1200" noProof="0">
                        <a:solidFill>
                          <a:schemeClr val="dk1"/>
                        </a:solidFill>
                        <a:effectLst/>
                        <a:latin typeface="Candar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050">
                          <a:effectLst/>
                        </a:rPr>
                        <a:t>Public </a:t>
                      </a:r>
                      <a:r>
                        <a:rPr lang="fi-FI" sz="1050" err="1">
                          <a:effectLst/>
                        </a:rPr>
                        <a:t>services</a:t>
                      </a:r>
                      <a:r>
                        <a:rPr lang="fi-FI" sz="1050">
                          <a:effectLst/>
                        </a:rPr>
                        <a:t>: </a:t>
                      </a:r>
                      <a:br>
                        <a:rPr lang="fi-FI" sz="1050">
                          <a:effectLst/>
                        </a:rPr>
                      </a:br>
                      <a:r>
                        <a:rPr lang="fi-FI" sz="1050">
                          <a:effectLst/>
                        </a:rPr>
                        <a:t>data is </a:t>
                      </a:r>
                      <a:r>
                        <a:rPr lang="fi-FI" sz="1050" err="1">
                          <a:effectLst/>
                        </a:rPr>
                        <a:t>stored</a:t>
                      </a:r>
                      <a:r>
                        <a:rPr lang="fi-FI" sz="1050">
                          <a:effectLst/>
                        </a:rPr>
                        <a:t> </a:t>
                      </a:r>
                      <a:r>
                        <a:rPr lang="fi-FI" sz="1050" err="1">
                          <a:effectLst/>
                        </a:rPr>
                        <a:t>continuously</a:t>
                      </a:r>
                      <a:r>
                        <a:rPr lang="fi-FI" sz="1050">
                          <a:effectLst/>
                        </a:rPr>
                        <a:t>.</a:t>
                      </a:r>
                      <a:endParaRPr lang="en-US" sz="1050"/>
                    </a:p>
                    <a:p>
                      <a:pPr marL="1714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050">
                          <a:effectLst/>
                        </a:rPr>
                        <a:t>Premium </a:t>
                      </a:r>
                      <a:r>
                        <a:rPr lang="fi-FI" sz="1050" err="1">
                          <a:effectLst/>
                        </a:rPr>
                        <a:t>services</a:t>
                      </a:r>
                      <a:r>
                        <a:rPr lang="fi-FI" sz="1050">
                          <a:effectLst/>
                        </a:rPr>
                        <a:t>: </a:t>
                      </a:r>
                      <a:br>
                        <a:rPr lang="fi-FI" sz="1050">
                          <a:effectLst/>
                        </a:rPr>
                      </a:br>
                      <a:r>
                        <a:rPr lang="fi-FI" sz="1050" b="0" i="0" u="none" strike="noStrike" noProof="0" err="1">
                          <a:effectLst/>
                          <a:latin typeface="Candara"/>
                        </a:rPr>
                        <a:t>policy</a:t>
                      </a:r>
                      <a:r>
                        <a:rPr lang="fi-FI" sz="1050" b="0" i="0" u="none" strike="noStrike" noProof="0">
                          <a:effectLst/>
                          <a:latin typeface="Candara"/>
                        </a:rPr>
                        <a:t> </a:t>
                      </a:r>
                      <a:r>
                        <a:rPr lang="fi-FI" sz="1050" b="0" i="0" u="none" strike="noStrike" noProof="0" err="1">
                          <a:effectLst/>
                          <a:latin typeface="Candara"/>
                        </a:rPr>
                        <a:t>definable</a:t>
                      </a:r>
                      <a:r>
                        <a:rPr lang="fi-FI" sz="1050" b="0" i="0" u="none" strike="noStrike" noProof="0">
                          <a:effectLst/>
                          <a:latin typeface="Candara"/>
                        </a:rPr>
                        <a:t> </a:t>
                      </a:r>
                      <a:r>
                        <a:rPr lang="fi-FI" sz="1050" b="0" i="0" u="none" strike="noStrike" noProof="0" err="1">
                          <a:effectLst/>
                          <a:latin typeface="Candara"/>
                        </a:rPr>
                        <a:t>by</a:t>
                      </a:r>
                      <a:r>
                        <a:rPr lang="fi-FI" sz="1050" b="0" i="0" u="none" strike="noStrike" noProof="0">
                          <a:effectLst/>
                          <a:latin typeface="Candara"/>
                        </a:rPr>
                        <a:t> </a:t>
                      </a:r>
                      <a:r>
                        <a:rPr lang="fi-FI" sz="1050" b="0" i="0" u="none" strike="noStrike" noProof="0" err="1">
                          <a:effectLst/>
                          <a:latin typeface="Candara"/>
                        </a:rPr>
                        <a:t>customer</a:t>
                      </a:r>
                      <a:r>
                        <a:rPr lang="fi-FI" sz="1050" b="0" i="0" u="none" strike="noStrike" noProof="0">
                          <a:effectLst/>
                          <a:latin typeface="Candara"/>
                        </a:rPr>
                        <a:t>.</a:t>
                      </a:r>
                      <a:endParaRPr lang="en-US" sz="105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32347"/>
                  </a:ext>
                </a:extLst>
              </a:tr>
              <a:tr h="750122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b="1" kern="1200" err="1">
                          <a:effectLst/>
                        </a:rPr>
                        <a:t>Available</a:t>
                      </a:r>
                      <a:r>
                        <a:rPr lang="fi-FI" sz="1200" b="1" kern="1200">
                          <a:effectLst/>
                        </a:rPr>
                        <a:t> </a:t>
                      </a:r>
                      <a:r>
                        <a:rPr lang="fi-FI" sz="1200" b="1" kern="1200" err="1">
                          <a:effectLst/>
                        </a:rPr>
                        <a:t>storage</a:t>
                      </a:r>
                      <a:r>
                        <a:rPr lang="fi-FI" sz="1200" b="1" kern="1200">
                          <a:effectLst/>
                        </a:rPr>
                        <a:t> </a:t>
                      </a:r>
                      <a:r>
                        <a:rPr lang="fi-FI" sz="1200" b="1" kern="1200" err="1">
                          <a:effectLst/>
                        </a:rPr>
                        <a:t>quotas</a:t>
                      </a:r>
                      <a:endParaRPr lang="fi-FI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10-200 TiB </a:t>
                      </a:r>
                      <a:endParaRPr lang="en-US" sz="10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ndara"/>
                        </a:rPr>
                        <a:t>1 Gib to several TiBs</a:t>
                      </a:r>
                    </a:p>
                    <a:p>
                      <a:pPr marL="1714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050" b="0" i="0" u="none" strike="noStrike" kern="1200" noProof="0">
                          <a:effectLst/>
                        </a:rPr>
                        <a:t>In Digital </a:t>
                      </a:r>
                      <a:r>
                        <a:rPr lang="fi-FI" sz="1050" b="0" i="0" u="none" strike="noStrike" kern="1200" noProof="0" err="1">
                          <a:effectLst/>
                        </a:rPr>
                        <a:t>Preservation</a:t>
                      </a:r>
                      <a:r>
                        <a:rPr lang="fi-FI" sz="1050" b="0" i="0" u="none" strike="noStrike" kern="1200" noProof="0">
                          <a:effectLst/>
                        </a:rPr>
                        <a:t> Service: </a:t>
                      </a:r>
                      <a:r>
                        <a:rPr lang="fi-FI" sz="1050" b="0" i="0" u="none" strike="noStrike" kern="1200" noProof="0" err="1">
                          <a:effectLst/>
                          <a:latin typeface="Candara"/>
                        </a:rPr>
                        <a:t>according</a:t>
                      </a:r>
                      <a:r>
                        <a:rPr lang="fi-FI" sz="1050" b="0" i="0" u="none" strike="noStrike" kern="1200" noProof="0">
                          <a:effectLst/>
                          <a:latin typeface="Candara"/>
                        </a:rPr>
                        <a:t> to </a:t>
                      </a:r>
                      <a:r>
                        <a:rPr lang="fi-FI" sz="1050" b="0" i="0" u="none" strike="noStrike" kern="1200" noProof="0" err="1">
                          <a:effectLst/>
                          <a:latin typeface="Candara"/>
                        </a:rPr>
                        <a:t>Ministry's</a:t>
                      </a:r>
                      <a:r>
                        <a:rPr lang="fi-FI" sz="1050" b="0" i="0" u="none" strike="noStrike" kern="1200" noProof="0">
                          <a:effectLst/>
                          <a:latin typeface="Candara"/>
                        </a:rPr>
                        <a:t> </a:t>
                      </a:r>
                      <a:r>
                        <a:rPr lang="fi-FI" sz="1050" b="0" i="0" u="none" strike="noStrike" kern="1200" noProof="0" err="1">
                          <a:effectLst/>
                          <a:latin typeface="Candara"/>
                        </a:rPr>
                        <a:t>decisions</a:t>
                      </a:r>
                      <a:endParaRPr lang="en-US" sz="1050" b="0" i="0" u="none" strike="noStrike" kern="1200" noProof="0" err="1">
                        <a:solidFill>
                          <a:schemeClr val="dk1"/>
                        </a:solidFill>
                        <a:effectLst/>
                        <a:latin typeface="Candar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050">
                          <a:effectLst/>
                        </a:rPr>
                        <a:t>Public </a:t>
                      </a:r>
                      <a:r>
                        <a:rPr lang="fi-FI" sz="1050" err="1">
                          <a:effectLst/>
                        </a:rPr>
                        <a:t>services</a:t>
                      </a:r>
                      <a:r>
                        <a:rPr lang="fi-FI" sz="1050">
                          <a:effectLst/>
                        </a:rPr>
                        <a:t>: </a:t>
                      </a:r>
                      <a:br>
                        <a:rPr lang="fi-FI" sz="1050">
                          <a:effectLst/>
                        </a:rPr>
                      </a:br>
                      <a:r>
                        <a:rPr lang="fi-FI" sz="1050">
                          <a:effectLst/>
                        </a:rPr>
                        <a:t>20 </a:t>
                      </a:r>
                      <a:r>
                        <a:rPr lang="fi-FI" sz="1050" err="1">
                          <a:effectLst/>
                        </a:rPr>
                        <a:t>GiB</a:t>
                      </a:r>
                      <a:r>
                        <a:rPr lang="fi-FI" sz="1050">
                          <a:effectLst/>
                        </a:rPr>
                        <a:t> per dataset/</a:t>
                      </a:r>
                      <a:r>
                        <a:rPr lang="fi-FI" sz="1050" err="1">
                          <a:effectLst/>
                        </a:rPr>
                        <a:t>file</a:t>
                      </a:r>
                      <a:r>
                        <a:rPr lang="fi-FI" sz="1050">
                          <a:effectLst/>
                        </a:rPr>
                        <a:t>/</a:t>
                      </a:r>
                      <a:r>
                        <a:rPr lang="fi-FI" sz="1050" err="1">
                          <a:effectLst/>
                        </a:rPr>
                        <a:t>user</a:t>
                      </a:r>
                      <a:endParaRPr lang="fi-FI" sz="1050"/>
                    </a:p>
                    <a:p>
                      <a:pPr marL="1714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050">
                          <a:effectLst/>
                        </a:rPr>
                        <a:t>Premium </a:t>
                      </a:r>
                      <a:r>
                        <a:rPr lang="fi-FI" sz="1050" err="1">
                          <a:effectLst/>
                        </a:rPr>
                        <a:t>services</a:t>
                      </a:r>
                      <a:r>
                        <a:rPr lang="fi-FI" sz="1050">
                          <a:effectLst/>
                        </a:rPr>
                        <a:t>: </a:t>
                      </a:r>
                      <a:br>
                        <a:rPr lang="fi-FI" sz="1050">
                          <a:effectLst/>
                        </a:rPr>
                      </a:br>
                      <a:r>
                        <a:rPr lang="fi-FI" sz="1050" err="1">
                          <a:effectLst/>
                        </a:rPr>
                        <a:t>policy</a:t>
                      </a:r>
                      <a:r>
                        <a:rPr lang="fi-FI" sz="1050">
                          <a:effectLst/>
                        </a:rPr>
                        <a:t> </a:t>
                      </a:r>
                      <a:r>
                        <a:rPr lang="fi-FI" sz="1050" err="1">
                          <a:effectLst/>
                        </a:rPr>
                        <a:t>definable</a:t>
                      </a:r>
                      <a:r>
                        <a:rPr lang="fi-FI" sz="1050">
                          <a:effectLst/>
                        </a:rPr>
                        <a:t> </a:t>
                      </a:r>
                      <a:r>
                        <a:rPr lang="fi-FI" sz="1050" err="1">
                          <a:effectLst/>
                        </a:rPr>
                        <a:t>by</a:t>
                      </a:r>
                      <a:r>
                        <a:rPr lang="fi-FI" sz="1050">
                          <a:effectLst/>
                        </a:rPr>
                        <a:t> </a:t>
                      </a:r>
                      <a:r>
                        <a:rPr lang="fi-FI" sz="1050" err="1">
                          <a:effectLst/>
                        </a:rPr>
                        <a:t>customer</a:t>
                      </a:r>
                      <a:r>
                        <a:rPr lang="fi-FI" sz="1050">
                          <a:effectLst/>
                        </a:rPr>
                        <a:t>.</a:t>
                      </a:r>
                      <a:endParaRPr lang="en-US" sz="105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817520"/>
                  </a:ext>
                </a:extLst>
              </a:tr>
              <a:tr h="421943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b="1" kern="1200" err="1">
                          <a:effectLst/>
                        </a:rPr>
                        <a:t>Sharing</a:t>
                      </a:r>
                      <a:r>
                        <a:rPr lang="fi-FI" sz="1200" b="1" kern="1200">
                          <a:effectLst/>
                        </a:rPr>
                        <a:t>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50" b="0" i="0" u="none" strike="noStrike" kern="1200" noProof="0" err="1">
                          <a:effectLst/>
                        </a:rPr>
                        <a:t>Yes</a:t>
                      </a:r>
                      <a:endParaRPr lang="fi-FI" sz="10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50" kern="1200" err="1">
                          <a:effectLst/>
                        </a:rPr>
                        <a:t>Yes</a:t>
                      </a:r>
                      <a:r>
                        <a:rPr lang="fi-FI" sz="1050" kern="1200">
                          <a:effectLst/>
                        </a:rPr>
                        <a:t>, </a:t>
                      </a:r>
                      <a:r>
                        <a:rPr lang="fi-FI" sz="1050" kern="1200" err="1">
                          <a:effectLst/>
                        </a:rPr>
                        <a:t>also</a:t>
                      </a:r>
                      <a:r>
                        <a:rPr lang="fi-FI" sz="1050" kern="1200">
                          <a:effectLst/>
                        </a:rPr>
                        <a:t> dataset metadata </a:t>
                      </a:r>
                      <a:br>
                        <a:rPr lang="fi-FI" sz="1050" kern="1200">
                          <a:effectLst/>
                        </a:rPr>
                      </a:br>
                      <a:r>
                        <a:rPr lang="fi-FI" sz="1050" kern="1200" err="1">
                          <a:effectLst/>
                        </a:rPr>
                        <a:t>can</a:t>
                      </a:r>
                      <a:r>
                        <a:rPr lang="fi-FI" sz="1050" kern="1200">
                          <a:effectLst/>
                        </a:rPr>
                        <a:t> </a:t>
                      </a:r>
                      <a:r>
                        <a:rPr lang="fi-FI" sz="1050" kern="1200" err="1">
                          <a:effectLst/>
                        </a:rPr>
                        <a:t>be</a:t>
                      </a:r>
                      <a:r>
                        <a:rPr lang="fi-FI" sz="1050" kern="1200">
                          <a:effectLst/>
                        </a:rPr>
                        <a:t> </a:t>
                      </a:r>
                      <a:r>
                        <a:rPr lang="fi-FI" sz="1050" kern="1200" err="1">
                          <a:effectLst/>
                        </a:rPr>
                        <a:t>co-edited</a:t>
                      </a:r>
                      <a:endParaRPr lang="fi-FI" sz="10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50" err="1">
                          <a:effectLst/>
                        </a:rPr>
                        <a:t>Yes</a:t>
                      </a:r>
                      <a:endParaRPr lang="fi-FI" sz="105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239477"/>
                  </a:ext>
                </a:extLst>
              </a:tr>
              <a:tr h="26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effectLst/>
                        </a:rPr>
                        <a:t>Publishing datasets with persistent identifiers (PIDs)</a:t>
                      </a:r>
                      <a:endParaRPr lang="en-US" sz="12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5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fi-FI" sz="10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50" kern="1200" err="1">
                          <a:effectLst/>
                        </a:rPr>
                        <a:t>Yes</a:t>
                      </a:r>
                      <a:endParaRPr lang="fi-FI" sz="1050" kern="12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50" b="0" i="0" u="none" strike="noStrike" noProof="0" err="1">
                          <a:effectLst/>
                          <a:latin typeface="Candara"/>
                        </a:rPr>
                        <a:t>Yes</a:t>
                      </a:r>
                      <a:endParaRPr lang="fi-FI" sz="1050" b="0" i="0" u="none" strike="noStrike" noProof="0">
                        <a:effectLst/>
                        <a:latin typeface="Candar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621208"/>
                  </a:ext>
                </a:extLst>
              </a:tr>
              <a:tr h="586032"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effectLst/>
                        </a:rPr>
                        <a:t>Curation by service provider</a:t>
                      </a:r>
                      <a:endParaRPr lang="fi-FI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5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fi-FI" sz="10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>
                          <a:effectLst/>
                        </a:rPr>
                        <a:t>In Digital </a:t>
                      </a:r>
                      <a:r>
                        <a:rPr lang="fi-FI" sz="1100" err="1">
                          <a:effectLst/>
                        </a:rPr>
                        <a:t>Preservation</a:t>
                      </a:r>
                      <a:r>
                        <a:rPr lang="fi-FI" sz="1100">
                          <a:effectLst/>
                        </a:rPr>
                        <a:t> Service (</a:t>
                      </a:r>
                      <a:r>
                        <a:rPr lang="fi-FI" sz="1100" b="0" i="0" u="none" strike="noStrike" noProof="0" err="1">
                          <a:effectLst/>
                          <a:latin typeface="Candara"/>
                        </a:rPr>
                        <a:t>keeping</a:t>
                      </a:r>
                      <a:r>
                        <a:rPr lang="fi-FI" sz="1100" b="0" i="0" u="none" strike="noStrike" noProof="0">
                          <a:effectLst/>
                          <a:latin typeface="Candara"/>
                        </a:rPr>
                        <a:t> data </a:t>
                      </a:r>
                      <a:r>
                        <a:rPr lang="fi-FI" sz="1100" b="0" i="0" u="none" strike="noStrike" noProof="0" err="1">
                          <a:effectLst/>
                          <a:latin typeface="Candara"/>
                        </a:rPr>
                        <a:t>readable</a:t>
                      </a:r>
                      <a:r>
                        <a:rPr lang="fi-FI" sz="1100" b="0" i="0" u="none" strike="noStrike" noProof="0">
                          <a:effectLst/>
                          <a:latin typeface="Candara"/>
                        </a:rPr>
                        <a:t> and </a:t>
                      </a:r>
                      <a:r>
                        <a:rPr lang="fi-FI" sz="1100" b="0" i="0" u="none" strike="noStrike" noProof="0" err="1">
                          <a:effectLst/>
                          <a:latin typeface="Candara"/>
                        </a:rPr>
                        <a:t>usable</a:t>
                      </a:r>
                      <a:r>
                        <a:rPr lang="fi-FI" sz="1100" b="0" i="0" u="none" strike="noStrike" noProof="0">
                          <a:effectLst/>
                          <a:latin typeface="Candara"/>
                        </a:rPr>
                        <a:t>, </a:t>
                      </a:r>
                      <a:r>
                        <a:rPr lang="fi-FI" sz="1100" b="0" i="0" u="none" strike="noStrike" noProof="0" err="1">
                          <a:effectLst/>
                          <a:latin typeface="Candara"/>
                        </a:rPr>
                        <a:t>e.g</a:t>
                      </a:r>
                      <a:r>
                        <a:rPr lang="fi-FI" sz="1100" b="0" i="0" u="none" strike="noStrike" noProof="0">
                          <a:effectLst/>
                          <a:latin typeface="Candara"/>
                        </a:rPr>
                        <a:t>. </a:t>
                      </a:r>
                      <a:r>
                        <a:rPr lang="fi-FI" sz="1100" b="0" i="0" u="none" strike="noStrike" noProof="0" err="1">
                          <a:effectLst/>
                          <a:latin typeface="Candara"/>
                        </a:rPr>
                        <a:t>conversion</a:t>
                      </a:r>
                      <a:r>
                        <a:rPr lang="fi-FI" sz="1100" b="0" i="0" u="none" strike="noStrike" noProof="0">
                          <a:effectLst/>
                          <a:latin typeface="Candara"/>
                        </a:rPr>
                        <a:t> of </a:t>
                      </a:r>
                      <a:r>
                        <a:rPr lang="fi-FI" sz="1100" b="0" i="0" u="none" strike="noStrike" noProof="0" err="1">
                          <a:effectLst/>
                          <a:latin typeface="Candara"/>
                        </a:rPr>
                        <a:t>obsolete</a:t>
                      </a:r>
                      <a:r>
                        <a:rPr lang="fi-FI" sz="1100" b="0" i="0" u="none" strike="noStrike" noProof="0">
                          <a:effectLst/>
                          <a:latin typeface="Candara"/>
                        </a:rPr>
                        <a:t> </a:t>
                      </a:r>
                      <a:r>
                        <a:rPr lang="fi-FI" sz="1100" b="0" i="0" u="none" strike="noStrike" noProof="0" err="1">
                          <a:effectLst/>
                          <a:latin typeface="Candara"/>
                        </a:rPr>
                        <a:t>file</a:t>
                      </a:r>
                      <a:r>
                        <a:rPr lang="fi-FI" sz="1100" b="0" i="0" u="none" strike="noStrike" noProof="0">
                          <a:effectLst/>
                          <a:latin typeface="Candara"/>
                        </a:rPr>
                        <a:t> </a:t>
                      </a:r>
                      <a:r>
                        <a:rPr lang="fi-FI" sz="1100" b="0" i="0" u="none" strike="noStrike" noProof="0" err="1">
                          <a:effectLst/>
                          <a:latin typeface="Candara"/>
                        </a:rPr>
                        <a:t>formats</a:t>
                      </a:r>
                      <a:r>
                        <a:rPr lang="fi-FI" sz="1100" b="0" i="0" u="none" strike="noStrike" noProof="0">
                          <a:effectLst/>
                          <a:latin typeface="Candara"/>
                        </a:rPr>
                        <a:t>)</a:t>
                      </a:r>
                      <a:endParaRPr lang="fi-FI" sz="11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>
                          <a:effectLst/>
                        </a:rPr>
                        <a:t>No</a:t>
                      </a:r>
                      <a:endParaRPr lang="fi-FI" sz="1100"/>
                    </a:p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>
                          <a:effectLst/>
                        </a:rPr>
                        <a:t>* </a:t>
                      </a:r>
                      <a:r>
                        <a:rPr lang="fi-FI" sz="1100" err="1">
                          <a:effectLst/>
                        </a:rPr>
                        <a:t>bit</a:t>
                      </a:r>
                      <a:r>
                        <a:rPr lang="fi-FI" sz="1100">
                          <a:effectLst/>
                        </a:rPr>
                        <a:t> </a:t>
                      </a:r>
                      <a:r>
                        <a:rPr lang="fi-FI" sz="1100" err="1">
                          <a:effectLst/>
                        </a:rPr>
                        <a:t>level</a:t>
                      </a:r>
                      <a:r>
                        <a:rPr lang="fi-FI" sz="1100">
                          <a:effectLst/>
                        </a:rPr>
                        <a:t> (B2SHARE, B2SAFE)</a:t>
                      </a:r>
                      <a:endParaRPr lang="fi-FI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421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47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25BBFE-031D-7EF5-7EE0-482C089B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12" y="1716438"/>
            <a:ext cx="7742238" cy="803275"/>
          </a:xfrm>
        </p:spPr>
        <p:txBody>
          <a:bodyPr/>
          <a:lstStyle/>
          <a:p>
            <a:r>
              <a:rPr lang="fi-FI" sz="2800" err="1">
                <a:ea typeface="ＭＳ Ｐゴシック"/>
              </a:rPr>
              <a:t>Questions</a:t>
            </a:r>
            <a:r>
              <a:rPr lang="fi-FI" sz="2800">
                <a:ea typeface="ＭＳ Ｐゴシック"/>
              </a:rPr>
              <a:t>?</a:t>
            </a:r>
            <a:endParaRPr lang="fi-FI" sz="28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BABBA9-52C6-6106-6C4B-AF42F26A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7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F498-5F47-6FFF-1446-88A23340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Allas – command line interface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F0E4B-F98A-49DD-D053-14111AF6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86D70115-5FA2-EDC8-9768-8A3FDB670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05" y="1222571"/>
            <a:ext cx="3703976" cy="1543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FD580A-5A2C-F1C3-A30E-D5D2B2108BCA}"/>
              </a:ext>
            </a:extLst>
          </p:cNvPr>
          <p:cNvSpPr txBox="1"/>
          <p:nvPr/>
        </p:nvSpPr>
        <p:spPr>
          <a:xfrm>
            <a:off x="4371000" y="1224700"/>
            <a:ext cx="4431123" cy="1938992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err="1">
                <a:solidFill>
                  <a:srgbClr val="000000"/>
                </a:solidFill>
                <a:latin typeface="Candara"/>
                <a:ea typeface="ＭＳ Ｐゴシック"/>
              </a:rPr>
              <a:t>Puhti</a:t>
            </a:r>
            <a:r>
              <a:rPr lang="en-US" sz="1200">
                <a:solidFill>
                  <a:srgbClr val="000000"/>
                </a:solidFill>
                <a:latin typeface="Candara"/>
                <a:ea typeface="ＭＳ Ｐゴシック"/>
              </a:rPr>
              <a:t> and </a:t>
            </a:r>
            <a:r>
              <a:rPr lang="en-US" sz="1200" err="1">
                <a:solidFill>
                  <a:srgbClr val="000000"/>
                </a:solidFill>
                <a:latin typeface="Candara"/>
                <a:ea typeface="ＭＳ Ｐゴシック"/>
              </a:rPr>
              <a:t>Mahti</a:t>
            </a:r>
            <a:r>
              <a:rPr lang="en-US" sz="1200">
                <a:solidFill>
                  <a:srgbClr val="000000"/>
                </a:solidFill>
                <a:latin typeface="Candara"/>
                <a:ea typeface="ＭＳ Ｐゴシック"/>
              </a:rPr>
              <a:t> servers at CSC support many different tools for using Allas, these include</a:t>
            </a:r>
            <a:r>
              <a:rPr lang="en-US" sz="1200" b="1">
                <a:solidFill>
                  <a:srgbClr val="000000"/>
                </a:solidFill>
                <a:latin typeface="Candara"/>
                <a:ea typeface="ＭＳ Ｐゴシック"/>
              </a:rPr>
              <a:t>:</a:t>
            </a:r>
            <a:endParaRPr lang="en-US" b="1">
              <a:solidFill>
                <a:srgbClr val="006778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Candara"/>
                <a:ea typeface="ＭＳ Ｐゴシック"/>
              </a:rPr>
              <a:t>Allas-specific </a:t>
            </a:r>
            <a:r>
              <a:rPr lang="en-US" sz="1200" b="1">
                <a:solidFill>
                  <a:srgbClr val="000000"/>
                </a:solidFill>
                <a:latin typeface="Candara"/>
                <a:ea typeface="ＭＳ Ｐゴシック"/>
              </a:rPr>
              <a:t>a-commands </a:t>
            </a:r>
            <a:r>
              <a:rPr lang="en-US" sz="1200">
                <a:solidFill>
                  <a:srgbClr val="000000"/>
                </a:solidFill>
                <a:latin typeface="Candara"/>
                <a:ea typeface="ＭＳ Ｐゴシック"/>
              </a:rPr>
              <a:t>(pack and move data automatically)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sz="1200" b="1" err="1">
                <a:solidFill>
                  <a:srgbClr val="000000"/>
                </a:solidFill>
                <a:latin typeface="Candara"/>
                <a:ea typeface="ＭＳ Ｐゴシック"/>
              </a:rPr>
              <a:t>Rclone</a:t>
            </a:r>
            <a:r>
              <a:rPr lang="en-US" sz="1200">
                <a:solidFill>
                  <a:srgbClr val="000000"/>
                </a:solidFill>
                <a:latin typeface="Candara"/>
                <a:ea typeface="ＭＳ Ｐゴシック"/>
              </a:rPr>
              <a:t> is good for cases when the data will be used outside CSC too</a:t>
            </a:r>
          </a:p>
          <a:p>
            <a:pPr marL="171450" indent="-171450">
              <a:buFont typeface="Arial"/>
              <a:buChar char="•"/>
            </a:pPr>
            <a:r>
              <a:rPr lang="en-US" sz="1200" b="1">
                <a:solidFill>
                  <a:srgbClr val="000000"/>
                </a:solidFill>
                <a:latin typeface="Candara"/>
                <a:ea typeface="ＭＳ Ｐゴシック"/>
              </a:rPr>
              <a:t>swift</a:t>
            </a:r>
            <a:r>
              <a:rPr lang="en-US" sz="1200">
                <a:solidFill>
                  <a:srgbClr val="000000"/>
                </a:solidFill>
                <a:latin typeface="Candara"/>
                <a:ea typeface="ＭＳ Ｐゴシック"/>
              </a:rPr>
              <a:t> python client that provides wide range of functionalities</a:t>
            </a:r>
          </a:p>
          <a:p>
            <a:pPr marL="171450" indent="-171450">
              <a:buFont typeface="Arial"/>
              <a:buChar char="•"/>
            </a:pPr>
            <a:r>
              <a:rPr lang="en-US" sz="1200" b="1">
                <a:solidFill>
                  <a:srgbClr val="000000"/>
                </a:solidFill>
                <a:latin typeface="Candara"/>
                <a:ea typeface="ＭＳ Ｐゴシック"/>
              </a:rPr>
              <a:t>s3cmd</a:t>
            </a:r>
            <a:r>
              <a:rPr lang="en-US" sz="1200">
                <a:solidFill>
                  <a:srgbClr val="000000"/>
                </a:solidFill>
                <a:latin typeface="Candara"/>
                <a:ea typeface="ＭＳ Ｐゴシック"/>
              </a:rPr>
              <a:t> an S3 client and persistent Allas connections</a:t>
            </a:r>
          </a:p>
          <a:p>
            <a:r>
              <a:rPr lang="en-US" sz="1200">
                <a:solidFill>
                  <a:srgbClr val="000000"/>
                </a:solidFill>
                <a:latin typeface="Candara"/>
                <a:ea typeface="ＭＳ Ｐゴシック"/>
              </a:rPr>
              <a:t>These can </a:t>
            </a:r>
            <a:r>
              <a:rPr lang="en-US" sz="1200" err="1">
                <a:solidFill>
                  <a:srgbClr val="000000"/>
                </a:solidFill>
                <a:latin typeface="Candara"/>
                <a:ea typeface="ＭＳ Ｐゴシック"/>
              </a:rPr>
              <a:t>can</a:t>
            </a:r>
            <a:r>
              <a:rPr lang="en-US" sz="1200">
                <a:solidFill>
                  <a:srgbClr val="000000"/>
                </a:solidFill>
                <a:latin typeface="Candara"/>
                <a:ea typeface="ＭＳ Ｐゴシック"/>
              </a:rPr>
              <a:t> be used in other Linux servers as well after installation and configuration, e.g. a virtual machine running in </a:t>
            </a:r>
            <a:r>
              <a:rPr lang="en-US" sz="1200" err="1">
                <a:solidFill>
                  <a:srgbClr val="000000"/>
                </a:solidFill>
                <a:latin typeface="Candara"/>
                <a:ea typeface="ＭＳ Ｐゴシック"/>
              </a:rPr>
              <a:t>cPouta</a:t>
            </a:r>
            <a:r>
              <a:rPr lang="en-US" sz="1200">
                <a:solidFill>
                  <a:srgbClr val="000000"/>
                </a:solidFill>
                <a:latin typeface="Candara"/>
                <a:ea typeface="ＭＳ Ｐゴシック"/>
              </a:rPr>
              <a:t> or a Linux-based laptop.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85085A-FEC8-D2BB-EA90-9334AA6DA073}"/>
              </a:ext>
            </a:extLst>
          </p:cNvPr>
          <p:cNvSpPr txBox="1"/>
          <p:nvPr/>
        </p:nvSpPr>
        <p:spPr>
          <a:xfrm>
            <a:off x="490473" y="3724565"/>
            <a:ext cx="8313779" cy="646331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ndara"/>
                <a:ea typeface="ＭＳ Ｐゴシック"/>
              </a:rPr>
              <a:t>Note that the data cannot be modified while it is in Allas. It must be downloaded to a server for processing, and the previous version replaced with a new one.</a:t>
            </a:r>
            <a:endParaRPr lang="en-US">
              <a:solidFill>
                <a:srgbClr val="000000"/>
              </a:solidFill>
              <a:latin typeface="Candara"/>
              <a:ea typeface="ＭＳ Ｐゴシック"/>
            </a:endParaRPr>
          </a:p>
          <a:p>
            <a:endParaRPr lang="en-US" sz="1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70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F498-5F47-6FFF-1446-88A23340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Allas – graphical user interfaces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F0E4B-F98A-49DD-D053-14111AF6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C32DA3-F554-857D-B7D7-738ED69404B1}"/>
              </a:ext>
            </a:extLst>
          </p:cNvPr>
          <p:cNvGrpSpPr/>
          <p:nvPr/>
        </p:nvGrpSpPr>
        <p:grpSpPr>
          <a:xfrm>
            <a:off x="4713882" y="814874"/>
            <a:ext cx="3929824" cy="2865030"/>
            <a:chOff x="3660207" y="1210013"/>
            <a:chExt cx="3929824" cy="28650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F00765-9E97-114C-7882-F486BCCFF784}"/>
                </a:ext>
              </a:extLst>
            </p:cNvPr>
            <p:cNvSpPr txBox="1"/>
            <p:nvPr/>
          </p:nvSpPr>
          <p:spPr>
            <a:xfrm>
              <a:off x="3660207" y="1210013"/>
              <a:ext cx="3929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ndara"/>
                  <a:ea typeface="ＭＳ Ｐゴシック"/>
                </a:rPr>
                <a:t>Locally installed client software, example from </a:t>
              </a:r>
              <a:r>
                <a:rPr lang="en-US" sz="1200" err="1">
                  <a:solidFill>
                    <a:srgbClr val="000000"/>
                  </a:solidFill>
                  <a:latin typeface="Candara"/>
                  <a:ea typeface="ＭＳ Ｐゴシック"/>
                </a:rPr>
                <a:t>Cyberduck</a:t>
              </a:r>
              <a:r>
                <a:rPr lang="en-US" sz="1200">
                  <a:solidFill>
                    <a:srgbClr val="000000"/>
                  </a:solidFill>
                  <a:latin typeface="Candara"/>
                  <a:ea typeface="ＭＳ Ｐゴシック"/>
                </a:rPr>
                <a:t>:</a:t>
              </a:r>
              <a:endParaRPr lang="en-US" sz="1200" err="1">
                <a:solidFill>
                  <a:srgbClr val="000000"/>
                </a:solidFill>
              </a:endParaRPr>
            </a:p>
          </p:txBody>
        </p:sp>
        <p:pic>
          <p:nvPicPr>
            <p:cNvPr id="3" name="Picture 8" descr="Graphical user interface, application, Word&#10;&#10;Description automatically generated">
              <a:extLst>
                <a:ext uri="{FF2B5EF4-FFF2-40B4-BE49-F238E27FC236}">
                  <a16:creationId xmlns:a16="http://schemas.microsoft.com/office/drawing/2014/main" id="{CEF97F93-C31A-CEC6-063A-5DCCFE577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7214" y="1501283"/>
              <a:ext cx="3632384" cy="2235735"/>
            </a:xfrm>
            <a:prstGeom prst="rect">
              <a:avLst/>
            </a:prstGeom>
            <a:ln w="6350">
              <a:solidFill>
                <a:srgbClr val="000000"/>
              </a:solidFill>
            </a:ln>
          </p:spPr>
        </p:pic>
        <p:pic>
          <p:nvPicPr>
            <p:cNvPr id="9" name="Picture 9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18DAF185-F4CA-A405-7930-3007D94EF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2984" y="2297148"/>
              <a:ext cx="1557377" cy="1628093"/>
            </a:xfrm>
            <a:prstGeom prst="rect">
              <a:avLst/>
            </a:prstGeom>
            <a:ln w="6350">
              <a:solidFill>
                <a:srgbClr val="000000"/>
              </a:solidFill>
            </a:ln>
          </p:spPr>
        </p:pic>
        <p:pic>
          <p:nvPicPr>
            <p:cNvPr id="10" name="Picture 10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7E806FDE-1D35-D266-C820-AAAB7DAB5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1462" y="2699003"/>
              <a:ext cx="1322589" cy="1376040"/>
            </a:xfrm>
            <a:prstGeom prst="rect">
              <a:avLst/>
            </a:prstGeom>
            <a:ln w="6350">
              <a:solidFill>
                <a:srgbClr val="000000"/>
              </a:solidFill>
            </a:ln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06807FA-0B39-63DC-6929-CF9152B7175E}"/>
              </a:ext>
            </a:extLst>
          </p:cNvPr>
          <p:cNvSpPr txBox="1"/>
          <p:nvPr/>
        </p:nvSpPr>
        <p:spPr>
          <a:xfrm>
            <a:off x="459223" y="799424"/>
            <a:ext cx="3434868" cy="27699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ndara"/>
                <a:ea typeface="ＭＳ Ｐゴシック"/>
              </a:rPr>
              <a:t>OpenStack Horizon Dashboard (pouta.csc.fi):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E4B410-5A3A-D34D-6C55-ED6BBCB20622}"/>
              </a:ext>
            </a:extLst>
          </p:cNvPr>
          <p:cNvGrpSpPr/>
          <p:nvPr/>
        </p:nvGrpSpPr>
        <p:grpSpPr>
          <a:xfrm>
            <a:off x="570476" y="1098261"/>
            <a:ext cx="4149882" cy="1346466"/>
            <a:chOff x="570476" y="1098261"/>
            <a:chExt cx="4149882" cy="1346466"/>
          </a:xfrm>
        </p:grpSpPr>
        <p:pic>
          <p:nvPicPr>
            <p:cNvPr id="13" name="Picture 13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3F9F3B39-E0EA-BC21-87C0-D1E8D8C94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476" y="1098261"/>
              <a:ext cx="4149882" cy="1346466"/>
            </a:xfrm>
            <a:prstGeom prst="rect">
              <a:avLst/>
            </a:prstGeom>
            <a:ln w="6350">
              <a:solidFill>
                <a:srgbClr val="000000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E47A08-CAA4-92F3-3EB6-4EEE03FB854C}"/>
                </a:ext>
              </a:extLst>
            </p:cNvPr>
            <p:cNvSpPr txBox="1"/>
            <p:nvPr/>
          </p:nvSpPr>
          <p:spPr>
            <a:xfrm>
              <a:off x="4431030" y="1100343"/>
              <a:ext cx="269295" cy="85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4D8251E-CB89-C832-711F-935405DA893C}"/>
              </a:ext>
            </a:extLst>
          </p:cNvPr>
          <p:cNvSpPr txBox="1"/>
          <p:nvPr/>
        </p:nvSpPr>
        <p:spPr>
          <a:xfrm>
            <a:off x="571910" y="3501592"/>
            <a:ext cx="4246440" cy="646331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Raleway"/>
                <a:ea typeface="ＭＳ Ｐゴシック"/>
              </a:rPr>
              <a:t>SD Connect</a:t>
            </a:r>
            <a:r>
              <a:rPr lang="en-US" sz="1200">
                <a:solidFill>
                  <a:srgbClr val="000000"/>
                </a:solidFill>
                <a:latin typeface="Raleway"/>
                <a:ea typeface="ＭＳ Ｐゴシック"/>
              </a:rPr>
              <a:t> provides a sensitive data oriented web interface for Allas, which encrypts the uploaded data by default so that it can be used in </a:t>
            </a:r>
            <a:r>
              <a:rPr lang="en-US" sz="1200" b="1">
                <a:solidFill>
                  <a:srgbClr val="000000"/>
                </a:solidFill>
                <a:latin typeface="Raleway"/>
                <a:ea typeface="ＭＳ Ｐゴシック"/>
              </a:rPr>
              <a:t>SD Desktop</a:t>
            </a:r>
            <a:r>
              <a:rPr lang="en-US" sz="1200">
                <a:solidFill>
                  <a:srgbClr val="000000"/>
                </a:solidFill>
                <a:latin typeface="Raleway"/>
                <a:ea typeface="ＭＳ Ｐゴシック"/>
              </a:rPr>
              <a:t> service. </a:t>
            </a:r>
          </a:p>
        </p:txBody>
      </p:sp>
    </p:spTree>
    <p:extLst>
      <p:ext uri="{BB962C8B-B14F-4D97-AF65-F5344CB8AC3E}">
        <p14:creationId xmlns:p14="http://schemas.microsoft.com/office/powerpoint/2010/main" val="19262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EC129B-E940-ECFF-2185-0FF635E4E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98" y="235818"/>
            <a:ext cx="7746059" cy="804598"/>
          </a:xfrm>
        </p:spPr>
        <p:txBody>
          <a:bodyPr/>
          <a:lstStyle/>
          <a:p>
            <a:r>
              <a:rPr lang="en-US">
                <a:ea typeface="ＭＳ Ｐゴシック"/>
              </a:rPr>
              <a:t>Allas usage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53E1EB-534E-09A8-5EAE-FE2A236381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11811EFB-31E0-D040-8131-3FD1561EF5A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C43242D-F3D7-F2B5-5B00-CF3165422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908931"/>
              </p:ext>
            </p:extLst>
          </p:nvPr>
        </p:nvGraphicFramePr>
        <p:xfrm>
          <a:off x="3025355" y="1920783"/>
          <a:ext cx="2665996" cy="157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37">
                  <a:extLst>
                    <a:ext uri="{9D8B030D-6E8A-4147-A177-3AD203B41FA5}">
                      <a16:colId xmlns:a16="http://schemas.microsoft.com/office/drawing/2014/main" val="406095507"/>
                    </a:ext>
                  </a:extLst>
                </a:gridCol>
                <a:gridCol w="1131359">
                  <a:extLst>
                    <a:ext uri="{9D8B030D-6E8A-4147-A177-3AD203B41FA5}">
                      <a16:colId xmlns:a16="http://schemas.microsoft.com/office/drawing/2014/main" val="2317711436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Sector​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300">
                          <a:effectLst/>
                        </a:rPr>
                        <a:t>CSC 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79113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HEI​</a:t>
                      </a:r>
                      <a:endParaRPr lang="en-US">
                        <a:solidFill>
                          <a:srgbClr val="006778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300">
                          <a:effectLst/>
                        </a:rPr>
                        <a:t>604​</a:t>
                      </a:r>
                      <a:endParaRPr lang="en-US">
                        <a:solidFill>
                          <a:srgbClr val="006778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84651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Research institutes​</a:t>
                      </a:r>
                      <a:endParaRPr lang="en-US">
                        <a:solidFill>
                          <a:srgbClr val="006778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300">
                          <a:effectLst/>
                        </a:rPr>
                        <a:t>85​</a:t>
                      </a:r>
                      <a:endParaRPr lang="en-US">
                        <a:solidFill>
                          <a:srgbClr val="006778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71185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Public sector​</a:t>
                      </a:r>
                      <a:endParaRPr lang="en-US">
                        <a:solidFill>
                          <a:srgbClr val="006778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300">
                          <a:effectLst/>
                        </a:rPr>
                        <a:t>1​</a:t>
                      </a:r>
                      <a:endParaRPr lang="en-US">
                        <a:solidFill>
                          <a:srgbClr val="006778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17276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fontAlgn="base"/>
                      <a:r>
                        <a:rPr lang="en-US" sz="1300" b="1">
                          <a:effectLst/>
                        </a:rPr>
                        <a:t>In total​</a:t>
                      </a:r>
                      <a:endParaRPr lang="en-US" b="1">
                        <a:solidFill>
                          <a:srgbClr val="006778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300" b="1">
                          <a:effectLst/>
                        </a:rPr>
                        <a:t>690​</a:t>
                      </a:r>
                      <a:endParaRPr lang="en-US" b="1">
                        <a:solidFill>
                          <a:srgbClr val="006778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007581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1CB212D-F7E7-BF17-F90B-4BDFB345F7D8}"/>
              </a:ext>
            </a:extLst>
          </p:cNvPr>
          <p:cNvSpPr txBox="1"/>
          <p:nvPr/>
        </p:nvSpPr>
        <p:spPr>
          <a:xfrm>
            <a:off x="388436" y="1352158"/>
            <a:ext cx="247125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2060"/>
                </a:solidFill>
                <a:latin typeface="Candara"/>
                <a:ea typeface="ＭＳ Ｐゴシック"/>
              </a:rPr>
              <a:t>Rate of utilization (17.5.2021):</a:t>
            </a:r>
            <a:endParaRPr lang="en-US" b="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856C90-07F2-E96B-7F3F-3BAFF5231484}"/>
              </a:ext>
            </a:extLst>
          </p:cNvPr>
          <p:cNvGrpSpPr/>
          <p:nvPr/>
        </p:nvGrpSpPr>
        <p:grpSpPr>
          <a:xfrm>
            <a:off x="5859925" y="1326881"/>
            <a:ext cx="3100498" cy="2967259"/>
            <a:chOff x="5859925" y="1267394"/>
            <a:chExt cx="3100498" cy="29672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AA9702-CD77-8F4D-9725-60BF28969E71}"/>
                </a:ext>
              </a:extLst>
            </p:cNvPr>
            <p:cNvSpPr txBox="1"/>
            <p:nvPr/>
          </p:nvSpPr>
          <p:spPr>
            <a:xfrm>
              <a:off x="5859925" y="1267394"/>
              <a:ext cx="3040633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2060"/>
                  </a:solidFill>
                  <a:latin typeface="Candara"/>
                  <a:ea typeface="ＭＳ Ｐゴシック"/>
                </a:rPr>
                <a:t>Amount of data stored in Allas per CSC project 2021:</a:t>
              </a:r>
              <a:r>
                <a:rPr lang="en-US" sz="1400">
                  <a:solidFill>
                    <a:srgbClr val="002060"/>
                  </a:solidFill>
                  <a:latin typeface="Candara"/>
                  <a:ea typeface="ＭＳ Ｐゴシック"/>
                </a:rPr>
                <a:t> </a:t>
              </a:r>
              <a:endParaRPr lang="en-US" sz="1400"/>
            </a:p>
          </p:txBody>
        </p:sp>
        <p:pic>
          <p:nvPicPr>
            <p:cNvPr id="10" name="Picture 8" descr="Chart, pie chart&#10;&#10;Description automatically generated">
              <a:extLst>
                <a:ext uri="{FF2B5EF4-FFF2-40B4-BE49-F238E27FC236}">
                  <a16:creationId xmlns:a16="http://schemas.microsoft.com/office/drawing/2014/main" id="{1D1314B3-DFF4-6497-E5E3-03BD7FB9D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243697" y="1703563"/>
              <a:ext cx="2043008" cy="2167665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9E03E9-16B2-EB55-928B-EBBB686DE5E2}"/>
                </a:ext>
              </a:extLst>
            </p:cNvPr>
            <p:cNvSpPr txBox="1"/>
            <p:nvPr/>
          </p:nvSpPr>
          <p:spPr>
            <a:xfrm>
              <a:off x="5919790" y="3926876"/>
              <a:ext cx="3040633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2060"/>
                  </a:solidFill>
                  <a:latin typeface="Candara"/>
                  <a:ea typeface="ＭＳ Ｐゴシック"/>
                </a:rPr>
                <a:t> &lt; 10 TiB: 93%, 10-50 TiB 6%, &gt; 50 TiB: 1%</a:t>
              </a:r>
              <a:endParaRPr lang="en-US" sz="1400">
                <a:solidFill>
                  <a:srgbClr val="002060"/>
                </a:solidFill>
              </a:endParaRPr>
            </a:p>
          </p:txBody>
        </p:sp>
      </p:grpSp>
      <p:sp>
        <p:nvSpPr>
          <p:cNvPr id="30" name="TextBox 1">
            <a:extLst>
              <a:ext uri="{FF2B5EF4-FFF2-40B4-BE49-F238E27FC236}">
                <a16:creationId xmlns:a16="http://schemas.microsoft.com/office/drawing/2014/main" id="{FC12F6F0-A943-27F2-DF21-E4CCE07E14DA}"/>
              </a:ext>
            </a:extLst>
          </p:cNvPr>
          <p:cNvSpPr txBox="1"/>
          <p:nvPr/>
        </p:nvSpPr>
        <p:spPr>
          <a:xfrm>
            <a:off x="2962445" y="1352375"/>
            <a:ext cx="3040633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4556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2pPr>
            <a:lvl3pPr marL="9128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3pPr>
            <a:lvl4pPr marL="13700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4pPr>
            <a:lvl5pPr marL="18272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1">
                <a:solidFill>
                  <a:srgbClr val="002060"/>
                </a:solidFill>
                <a:latin typeface="Candara"/>
                <a:ea typeface="ＭＳ Ｐゴシック"/>
              </a:rPr>
              <a:t>Amount of CSC projects 2021 with data in Allas:</a:t>
            </a:r>
            <a:endParaRPr lang="en-US" sz="1400">
              <a:solidFill>
                <a:srgbClr val="002060"/>
              </a:solidFill>
            </a:endParaRPr>
          </a:p>
        </p:txBody>
      </p:sp>
      <p:pic>
        <p:nvPicPr>
          <p:cNvPr id="5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625D02A6-42D5-38B9-3B26-916B84E8D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589" y="1659129"/>
            <a:ext cx="2357192" cy="2285717"/>
          </a:xfrm>
        </p:spPr>
      </p:pic>
    </p:spTree>
    <p:extLst>
      <p:ext uri="{BB962C8B-B14F-4D97-AF65-F5344CB8AC3E}">
        <p14:creationId xmlns:p14="http://schemas.microsoft.com/office/powerpoint/2010/main" val="158990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C234-B1D5-4927-9EAF-E89160C4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ea typeface="ＭＳ Ｐゴシック"/>
              </a:rPr>
              <a:t>Interesting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things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going</a:t>
            </a:r>
            <a:r>
              <a:rPr lang="fi-FI">
                <a:ea typeface="ＭＳ Ｐゴシック"/>
              </a:rPr>
              <a:t> on in Allas Service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706CB-C44E-4A0A-9798-558B31423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err="1">
                <a:ea typeface="ＭＳ Ｐゴシック"/>
              </a:rPr>
              <a:t>Easier</a:t>
            </a:r>
            <a:r>
              <a:rPr lang="fi-FI">
                <a:ea typeface="ＭＳ Ｐゴシック"/>
              </a:rPr>
              <a:t> Allas </a:t>
            </a:r>
            <a:r>
              <a:rPr lang="fi-FI" err="1">
                <a:ea typeface="ＭＳ Ｐゴシック"/>
              </a:rPr>
              <a:t>quota</a:t>
            </a:r>
            <a:r>
              <a:rPr lang="fi-FI">
                <a:ea typeface="ＭＳ Ｐゴシック"/>
              </a:rPr>
              <a:t> management </a:t>
            </a:r>
            <a:r>
              <a:rPr lang="fi-FI" err="1">
                <a:ea typeface="ＭＳ Ｐゴシック"/>
              </a:rPr>
              <a:t>with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MyCSC</a:t>
            </a:r>
            <a:endParaRPr lang="fi-FI">
              <a:ea typeface="ＭＳ Ｐゴシック"/>
            </a:endParaRPr>
          </a:p>
          <a:p>
            <a:r>
              <a:rPr lang="fi-FI">
                <a:ea typeface="ＭＳ Ｐゴシック"/>
              </a:rPr>
              <a:t>Data </a:t>
            </a:r>
            <a:r>
              <a:rPr lang="fi-FI" err="1">
                <a:ea typeface="ＭＳ Ｐゴシック"/>
              </a:rPr>
              <a:t>deletion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process</a:t>
            </a:r>
            <a:endParaRPr lang="en-US" err="1">
              <a:ea typeface="ＭＳ Ｐゴシック"/>
            </a:endParaRPr>
          </a:p>
          <a:p>
            <a:pPr marL="384810" lvl="1" indent="-128905">
              <a:buFont typeface="Courier New" charset="0"/>
              <a:buChar char="o"/>
            </a:pPr>
            <a:r>
              <a:rPr lang="fi-FI" sz="1200">
                <a:ea typeface="ＭＳ Ｐゴシック"/>
              </a:rPr>
              <a:t>More </a:t>
            </a:r>
            <a:r>
              <a:rPr lang="fi-FI" sz="1200" err="1">
                <a:ea typeface="ＭＳ Ｐゴシック"/>
              </a:rPr>
              <a:t>information</a:t>
            </a:r>
            <a:r>
              <a:rPr lang="fi-FI" sz="1200">
                <a:ea typeface="ＭＳ Ｐゴシック"/>
              </a:rPr>
              <a:t>: </a:t>
            </a:r>
            <a:r>
              <a:rPr lang="fi-FI" sz="1200">
                <a:ea typeface="ＭＳ Ｐゴシック"/>
                <a:hlinkClick r:id="rId2"/>
              </a:rPr>
              <a:t>Introducing CSC's content retention policy in Services for Research and Education</a:t>
            </a:r>
          </a:p>
          <a:p>
            <a:pPr fontAlgn="base">
              <a:buFont typeface="Arial"/>
              <a:buChar char="•"/>
            </a:pPr>
            <a:r>
              <a:rPr lang="fi-FI" err="1">
                <a:ea typeface="ＭＳ Ｐゴシック"/>
              </a:rPr>
              <a:t>Graphical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user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interface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with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possibility</a:t>
            </a:r>
            <a:r>
              <a:rPr lang="fi-FI">
                <a:ea typeface="ＭＳ Ｐゴシック"/>
              </a:rPr>
              <a:t> to copy data to IDA</a:t>
            </a:r>
            <a:endParaRPr lang="en-US">
              <a:ea typeface="ＭＳ Ｐゴシック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0D13D-73CE-494E-9CEC-FB3AC1DA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00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1CAF-0C2D-54FB-0B22-69C6BAD9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Allas – design picture for the planned graphical user interface 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9BECF-4212-A61E-CB2F-A04787FA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AA76B2-329F-18E2-12DA-ACFC180B3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19" y="1018430"/>
            <a:ext cx="4918443" cy="32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2F6DE-5956-ABBF-3436-DD74F49F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47CF1A-100C-9275-0688-8FB41FEF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213"/>
            <a:ext cx="4736156" cy="803275"/>
          </a:xfrm>
        </p:spPr>
        <p:txBody>
          <a:bodyPr/>
          <a:lstStyle/>
          <a:p>
            <a:r>
              <a:rPr lang="en-US" err="1">
                <a:ea typeface="ＭＳ Ｐゴシック"/>
              </a:rPr>
              <a:t>Fairdata</a:t>
            </a:r>
            <a:r>
              <a:rPr lang="en-US">
                <a:ea typeface="ＭＳ Ｐゴシック"/>
              </a:rPr>
              <a:t> IDA – Research Data Storage</a:t>
            </a:r>
            <a:endParaRPr lang="en-US" err="1">
              <a:ea typeface="ＭＳ Ｐゴシック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DD56248-68DA-2692-556B-7A8CF770C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731" y="2813614"/>
            <a:ext cx="6029526" cy="1749906"/>
          </a:xfrm>
          <a:prstGeom prst="rect">
            <a:avLst/>
          </a:prstGeom>
          <a:ln w="38100" cap="sq">
            <a:solidFill>
              <a:srgbClr val="006B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7D7204-71CE-40D2-A2E0-C4D1DA3D385B}"/>
              </a:ext>
            </a:extLst>
          </p:cNvPr>
          <p:cNvSpPr txBox="1"/>
          <p:nvPr/>
        </p:nvSpPr>
        <p:spPr>
          <a:xfrm>
            <a:off x="5644180" y="1224941"/>
            <a:ext cx="310265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>
                <a:latin typeface="Candara"/>
                <a:ea typeface="ＭＳ Ｐゴシック"/>
              </a:rPr>
              <a:t>Easy-to-use graphical user interface to </a:t>
            </a:r>
            <a:endParaRPr lang="en-US"/>
          </a:p>
          <a:p>
            <a:pPr marL="741045" lvl="1" indent="-285750">
              <a:buFont typeface="Arial"/>
              <a:buChar char="•"/>
            </a:pPr>
            <a:r>
              <a:rPr lang="en-US" sz="1200">
                <a:latin typeface="Candara"/>
                <a:ea typeface="ＭＳ Ｐゴシック"/>
              </a:rPr>
              <a:t>Upload files</a:t>
            </a:r>
            <a:endParaRPr lang="en-US" sz="1200"/>
          </a:p>
          <a:p>
            <a:pPr marL="741045" lvl="1" indent="-285750">
              <a:buFont typeface="Arial"/>
              <a:buChar char="•"/>
            </a:pPr>
            <a:r>
              <a:rPr lang="en-US" sz="1200">
                <a:latin typeface="Candara"/>
                <a:ea typeface="ＭＳ Ｐゴシック"/>
              </a:rPr>
              <a:t>Reorganize and rename the files</a:t>
            </a:r>
            <a:endParaRPr lang="en-US" sz="1200"/>
          </a:p>
          <a:p>
            <a:pPr marL="741045" lvl="1" indent="-285750">
              <a:buFont typeface="Arial"/>
              <a:buChar char="•"/>
            </a:pPr>
            <a:r>
              <a:rPr lang="en-US" sz="1200">
                <a:latin typeface="Candara"/>
                <a:ea typeface="ＭＳ Ｐゴシック"/>
              </a:rPr>
              <a:t>Freeze in immutable state</a:t>
            </a: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Candara"/>
                <a:ea typeface="ＭＳ Ｐゴシック"/>
              </a:rPr>
              <a:t>Command line tools available for uploading large amounts of data</a:t>
            </a:r>
            <a:endParaRPr 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55ED1C-5CE2-1EB1-D69B-2841A268F0D3}"/>
              </a:ext>
            </a:extLst>
          </p:cNvPr>
          <p:cNvSpPr txBox="1"/>
          <p:nvPr/>
        </p:nvSpPr>
        <p:spPr>
          <a:xfrm>
            <a:off x="6795059" y="412448"/>
            <a:ext cx="27431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B0F0"/>
                </a:solidFill>
                <a:latin typeface="Candara"/>
                <a:ea typeface="ＭＳ Ｐゴシック"/>
                <a:hlinkClick r:id="rId3"/>
              </a:rPr>
              <a:t>ida.fairdata.fi</a:t>
            </a:r>
            <a:endParaRPr lang="en-US" sz="1600">
              <a:solidFill>
                <a:srgbClr val="00B0F0"/>
              </a:solidFill>
              <a:ea typeface="ＭＳ Ｐゴシック"/>
              <a:hlinkClick r:id="rId3"/>
            </a:endParaRPr>
          </a:p>
        </p:txBody>
      </p:sp>
      <p:pic>
        <p:nvPicPr>
          <p:cNvPr id="12" name="Picture 1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D37474B5-832E-D50F-6F6F-01E2C7E6A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05" y="1088302"/>
            <a:ext cx="4698217" cy="1206614"/>
          </a:xfrm>
          <a:prstGeom prst="rect">
            <a:avLst/>
          </a:prstGeom>
          <a:ln w="38100" cap="sq">
            <a:solidFill>
              <a:srgbClr val="006B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7583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2F6DE-5956-ABBF-3436-DD74F49F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dirty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7FA70BA-2A1B-3A49-9EC7-1FA6A8529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17" y="322926"/>
            <a:ext cx="2566913" cy="4315949"/>
          </a:xfrm>
          <a:prstGeom prst="rect">
            <a:avLst/>
          </a:prstGeom>
          <a:ln w="38100" cap="sq">
            <a:solidFill>
              <a:srgbClr val="006B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6B1EB2-2D22-8051-96E6-AABACEFDB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35" y="2195450"/>
            <a:ext cx="4710262" cy="2156278"/>
          </a:xfrm>
          <a:prstGeom prst="rect">
            <a:avLst/>
          </a:prstGeom>
          <a:ln w="38100" cap="sq">
            <a:solidFill>
              <a:srgbClr val="006B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047CF1A-100C-9275-0688-8FB41FEF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213"/>
            <a:ext cx="4736156" cy="803275"/>
          </a:xfrm>
        </p:spPr>
        <p:txBody>
          <a:bodyPr/>
          <a:lstStyle/>
          <a:p>
            <a:r>
              <a:rPr lang="en-US" err="1">
                <a:ea typeface="ＭＳ Ｐゴシック"/>
              </a:rPr>
              <a:t>Fairdata</a:t>
            </a:r>
            <a:r>
              <a:rPr lang="en-US">
                <a:ea typeface="ＭＳ Ｐゴシック"/>
              </a:rPr>
              <a:t> </a:t>
            </a:r>
            <a:r>
              <a:rPr lang="en-US" err="1">
                <a:ea typeface="ＭＳ Ｐゴシック"/>
              </a:rPr>
              <a:t>Qvain</a:t>
            </a:r>
            <a:r>
              <a:rPr lang="en-US">
                <a:ea typeface="ＭＳ Ｐゴシック"/>
              </a:rPr>
              <a:t> – Research Dataset Description Tool</a:t>
            </a:r>
            <a:endParaRPr lang="en-US" err="1">
              <a:ea typeface="ＭＳ Ｐゴシック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5E062-0056-4709-BC40-3CB94B5FEE45}"/>
              </a:ext>
            </a:extLst>
          </p:cNvPr>
          <p:cNvSpPr txBox="1"/>
          <p:nvPr/>
        </p:nvSpPr>
        <p:spPr>
          <a:xfrm>
            <a:off x="458969" y="1203921"/>
            <a:ext cx="51206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>
                <a:latin typeface="Candara"/>
                <a:ea typeface="ＭＳ Ｐゴシック"/>
              </a:rPr>
              <a:t>Set of fields to fill-in to describe the data as a research dataset</a:t>
            </a:r>
          </a:p>
          <a:p>
            <a:pPr marL="741045" lvl="1" indent="-285750">
              <a:buFont typeface="Arial"/>
              <a:buChar char="•"/>
            </a:pPr>
            <a:r>
              <a:rPr lang="en-US" sz="1200">
                <a:latin typeface="Candara"/>
                <a:ea typeface="ＭＳ Ｐゴシック"/>
              </a:rPr>
              <a:t>Link your  data either from </a:t>
            </a:r>
            <a:r>
              <a:rPr lang="en-US" sz="1200" err="1">
                <a:latin typeface="Candara"/>
                <a:ea typeface="ＭＳ Ｐゴシック"/>
              </a:rPr>
              <a:t>Fairdata</a:t>
            </a:r>
            <a:r>
              <a:rPr lang="en-US" sz="1200">
                <a:latin typeface="Candara"/>
                <a:ea typeface="ＭＳ Ｐゴシック"/>
              </a:rPr>
              <a:t> IDA or outside of </a:t>
            </a:r>
            <a:r>
              <a:rPr lang="en-US" sz="1200" err="1">
                <a:latin typeface="Candara"/>
                <a:ea typeface="ＭＳ Ｐゴシック"/>
              </a:rPr>
              <a:t>Fairdata</a:t>
            </a:r>
            <a:endParaRPr lang="en-US" sz="1200">
              <a:latin typeface="Candara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latin typeface="Candara"/>
                <a:ea typeface="ＭＳ Ｐゴシック"/>
              </a:rPr>
              <a:t>Publish to make visible in </a:t>
            </a:r>
            <a:r>
              <a:rPr lang="en-US" sz="1400" err="1">
                <a:latin typeface="Candara"/>
                <a:ea typeface="ＭＳ Ｐゴシック"/>
              </a:rPr>
              <a:t>Fairdata</a:t>
            </a:r>
            <a:r>
              <a:rPr lang="en-US" sz="1400">
                <a:latin typeface="Candara"/>
                <a:ea typeface="ＭＳ Ｐゴシック"/>
              </a:rPr>
              <a:t> </a:t>
            </a:r>
            <a:r>
              <a:rPr lang="en-US" sz="1400" err="1">
                <a:latin typeface="Candara"/>
                <a:ea typeface="ＭＳ Ｐゴシック"/>
              </a:rPr>
              <a:t>Etsin</a:t>
            </a:r>
            <a:endParaRPr lang="en-US" sz="1400">
              <a:latin typeface="Candara"/>
              <a:ea typeface="ＭＳ Ｐゴシック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08470-E84B-AE86-40E4-C1DBEADC1B11}"/>
              </a:ext>
            </a:extLst>
          </p:cNvPr>
          <p:cNvSpPr txBox="1"/>
          <p:nvPr/>
        </p:nvSpPr>
        <p:spPr>
          <a:xfrm>
            <a:off x="3803012" y="608641"/>
            <a:ext cx="27431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B0F0"/>
                </a:solidFill>
                <a:latin typeface="Candara"/>
                <a:ea typeface="ＭＳ Ｐゴシック"/>
                <a:hlinkClick r:id="rId4"/>
              </a:rPr>
              <a:t>qvain.fairdata.fi</a:t>
            </a:r>
            <a:endParaRPr lang="en-US" sz="1600">
              <a:solidFill>
                <a:srgbClr val="00B0F0"/>
              </a:solidFill>
              <a:ea typeface="ＭＳ Ｐゴシック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71600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3B4AC4-DA09-05F2-7D00-073998C3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386"/>
            <a:ext cx="7742238" cy="803275"/>
          </a:xfrm>
        </p:spPr>
        <p:txBody>
          <a:bodyPr/>
          <a:lstStyle/>
          <a:p>
            <a:pPr algn="ctr"/>
            <a:r>
              <a:rPr lang="fi-FI" err="1">
                <a:ea typeface="ＭＳ Ｐゴシック"/>
              </a:rPr>
              <a:t>Welcome</a:t>
            </a:r>
            <a:r>
              <a:rPr lang="fi-FI">
                <a:ea typeface="ＭＳ Ｐゴシック"/>
              </a:rPr>
              <a:t> to </a:t>
            </a:r>
            <a:r>
              <a:rPr lang="en-US">
                <a:ea typeface="ＭＳ Ｐゴシック"/>
              </a:rPr>
              <a:t>CSC´s generic services for storing, sharing and publishing data webinar</a:t>
            </a:r>
            <a:r>
              <a:rPr lang="fi-FI">
                <a:ea typeface="ＭＳ Ｐゴシック"/>
              </a:rPr>
              <a:t>!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6CDE4A-EF96-9D81-52BC-7CC08906A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786" y="1303992"/>
            <a:ext cx="6877518" cy="3184525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ea typeface="ＭＳ Ｐゴシック"/>
              </a:rPr>
              <a:t>The webinar will be recorded.</a:t>
            </a:r>
          </a:p>
          <a:p>
            <a:pPr marL="285750" indent="-285750"/>
            <a:r>
              <a:rPr lang="en-GB" sz="1600">
                <a:ea typeface="ＭＳ Ｐゴシック"/>
              </a:rPr>
              <a:t>Questions &amp; answers will not be recorded</a:t>
            </a:r>
          </a:p>
          <a:p>
            <a:pPr marL="0" indent="0">
              <a:buNone/>
            </a:pPr>
            <a:endParaRPr lang="en-GB" sz="1600"/>
          </a:p>
          <a:p>
            <a:pPr marL="0" indent="0">
              <a:buNone/>
            </a:pPr>
            <a:r>
              <a:rPr lang="en-GB">
                <a:ea typeface="ＭＳ Ｐゴシック"/>
              </a:rPr>
              <a:t>Please keep your microphone muted.</a:t>
            </a:r>
          </a:p>
          <a:p>
            <a:pPr marL="0" indent="0">
              <a:buNone/>
            </a:pPr>
            <a:endParaRPr lang="en-GB">
              <a:ea typeface="ＭＳ Ｐゴシック"/>
            </a:endParaRPr>
          </a:p>
          <a:p>
            <a:pPr marL="0" indent="0">
              <a:buNone/>
            </a:pPr>
            <a:r>
              <a:rPr lang="en-GB">
                <a:ea typeface="ＭＳ Ｐゴシック"/>
              </a:rPr>
              <a:t>Please use chat for questions at any time. </a:t>
            </a:r>
            <a:endParaRPr lang="en-GB"/>
          </a:p>
          <a:p>
            <a:pPr marL="0" indent="0">
              <a:buNone/>
            </a:pPr>
            <a:r>
              <a:rPr lang="en-GB">
                <a:ea typeface="ＭＳ Ｐゴシック"/>
              </a:rPr>
              <a:t>During Q&amp;A sessions you can also raise your hand for asking questions.</a:t>
            </a:r>
            <a:endParaRPr lang="en-GB" sz="16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8250E3-EF1D-D3AD-18B0-931C18AC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81" y="4777151"/>
            <a:ext cx="269726" cy="45091"/>
          </a:xfrm>
        </p:spPr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Kuva 5" descr="Videokamera tasaisella täytöllä">
            <a:extLst>
              <a:ext uri="{FF2B5EF4-FFF2-40B4-BE49-F238E27FC236}">
                <a16:creationId xmlns:a16="http://schemas.microsoft.com/office/drawing/2014/main" id="{9B3FC367-E9CC-972A-B701-8C3BF6AAA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033" y="1216548"/>
            <a:ext cx="500928" cy="493647"/>
          </a:xfrm>
          <a:prstGeom prst="rect">
            <a:avLst/>
          </a:prstGeom>
        </p:spPr>
      </p:pic>
      <p:pic>
        <p:nvPicPr>
          <p:cNvPr id="7" name="Kuva 7" descr="Nostettu käsi tasaisella täytöllä">
            <a:extLst>
              <a:ext uri="{FF2B5EF4-FFF2-40B4-BE49-F238E27FC236}">
                <a16:creationId xmlns:a16="http://schemas.microsoft.com/office/drawing/2014/main" id="{91D4D50A-E682-B52F-0A0F-CF3BEE883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972" y="3691039"/>
            <a:ext cx="382846" cy="382923"/>
          </a:xfrm>
          <a:prstGeom prst="rect">
            <a:avLst/>
          </a:prstGeom>
        </p:spPr>
      </p:pic>
      <p:pic>
        <p:nvPicPr>
          <p:cNvPr id="8" name="Kuva 8" descr="Keskustelukupla tasaisella täytöllä">
            <a:extLst>
              <a:ext uri="{FF2B5EF4-FFF2-40B4-BE49-F238E27FC236}">
                <a16:creationId xmlns:a16="http://schemas.microsoft.com/office/drawing/2014/main" id="{330BC94B-A4BD-71DC-7A9A-2783D1C4E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864" y="3207325"/>
            <a:ext cx="449267" cy="493647"/>
          </a:xfrm>
          <a:prstGeom prst="rect">
            <a:avLst/>
          </a:prstGeom>
        </p:spPr>
      </p:pic>
      <p:pic>
        <p:nvPicPr>
          <p:cNvPr id="10" name="Kuva 6" descr="Radiomikrofoni tasaisella täytöllä">
            <a:extLst>
              <a:ext uri="{FF2B5EF4-FFF2-40B4-BE49-F238E27FC236}">
                <a16:creationId xmlns:a16="http://schemas.microsoft.com/office/drawing/2014/main" id="{980ACD66-F799-2628-5553-EFCFD2D92F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7173" y="2427999"/>
            <a:ext cx="382846" cy="382923"/>
          </a:xfrm>
          <a:prstGeom prst="rect">
            <a:avLst/>
          </a:prstGeom>
        </p:spPr>
      </p:pic>
      <p:pic>
        <p:nvPicPr>
          <p:cNvPr id="11" name="Kuva 11" descr="Ei merkkiä ääriviiva">
            <a:extLst>
              <a:ext uri="{FF2B5EF4-FFF2-40B4-BE49-F238E27FC236}">
                <a16:creationId xmlns:a16="http://schemas.microsoft.com/office/drawing/2014/main" id="{84898FE5-2E66-1726-66DE-D295A2A53C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1533" y="2306359"/>
            <a:ext cx="641151" cy="64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81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EB71-BDE2-C986-45CD-5B91EFE0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213"/>
            <a:ext cx="5960206" cy="803275"/>
          </a:xfrm>
        </p:spPr>
        <p:txBody>
          <a:bodyPr/>
          <a:lstStyle/>
          <a:p>
            <a:r>
              <a:rPr lang="en-US" err="1">
                <a:ea typeface="ＭＳ Ｐゴシック"/>
              </a:rPr>
              <a:t>Fairdata</a:t>
            </a:r>
            <a:r>
              <a:rPr lang="en-US">
                <a:ea typeface="ＭＳ Ｐゴシック"/>
              </a:rPr>
              <a:t> </a:t>
            </a:r>
            <a:r>
              <a:rPr lang="en-US" err="1">
                <a:ea typeface="ＭＳ Ｐゴシック"/>
              </a:rPr>
              <a:t>Etsin</a:t>
            </a:r>
            <a:r>
              <a:rPr lang="en-US">
                <a:ea typeface="ＭＳ Ｐゴシック"/>
              </a:rPr>
              <a:t> – Research dataset Finder</a:t>
            </a:r>
            <a:endParaRPr lang="en-US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6A23D-CD59-4ADA-A8B6-3231CB51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F5590A-9539-3CF1-1CB7-3B9C146EC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828" y="1895860"/>
            <a:ext cx="5108634" cy="2676260"/>
          </a:xfrm>
          <a:prstGeom prst="rect">
            <a:avLst/>
          </a:prstGeom>
          <a:ln w="38100" cap="sq">
            <a:solidFill>
              <a:srgbClr val="006B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9BD6B22-CD6B-5426-895A-311C3F9B9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26" y="944296"/>
            <a:ext cx="3055028" cy="3625893"/>
          </a:xfrm>
          <a:prstGeom prst="rect">
            <a:avLst/>
          </a:prstGeom>
          <a:ln w="38100" cap="sq">
            <a:solidFill>
              <a:srgbClr val="006B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67BCD4-CEAA-C0E0-D132-A87E06B331B4}"/>
              </a:ext>
            </a:extLst>
          </p:cNvPr>
          <p:cNvSpPr txBox="1"/>
          <p:nvPr/>
        </p:nvSpPr>
        <p:spPr>
          <a:xfrm>
            <a:off x="3952536" y="943895"/>
            <a:ext cx="40873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>
                <a:latin typeface="Candara"/>
                <a:ea typeface="ＭＳ Ｐゴシック"/>
              </a:rPr>
              <a:t>Search and find published datasets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latin typeface="Candara"/>
                <a:ea typeface="ＭＳ Ｐゴシック"/>
              </a:rPr>
              <a:t>Download data</a:t>
            </a:r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641B5-5520-11A0-E2FB-A50851CA7F03}"/>
              </a:ext>
            </a:extLst>
          </p:cNvPr>
          <p:cNvSpPr txBox="1"/>
          <p:nvPr/>
        </p:nvSpPr>
        <p:spPr>
          <a:xfrm>
            <a:off x="6795059" y="412448"/>
            <a:ext cx="27431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B0F0"/>
                </a:solidFill>
                <a:latin typeface="Candara"/>
                <a:ea typeface="ＭＳ Ｐゴシック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etsin.fairdata.fi</a:t>
            </a:r>
            <a:endParaRPr lang="en-US" sz="1600">
              <a:solidFill>
                <a:srgbClr val="00B0F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02830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F394-5CFB-51E7-4AA4-78DF91B6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ＭＳ Ｐゴシック"/>
              </a:rPr>
              <a:t>Fairdata</a:t>
            </a:r>
            <a:r>
              <a:rPr lang="en-US">
                <a:ea typeface="ＭＳ Ｐゴシック"/>
              </a:rPr>
              <a:t> Usage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8E6BD-2A72-A759-F823-90FB2635A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7125"/>
            <a:ext cx="3671320" cy="3184525"/>
          </a:xfrm>
        </p:spPr>
        <p:txBody>
          <a:bodyPr/>
          <a:lstStyle/>
          <a:p>
            <a:r>
              <a:rPr lang="en-US" sz="1600">
                <a:ea typeface="ＭＳ Ｐゴシック"/>
              </a:rPr>
              <a:t>End of 2021:</a:t>
            </a:r>
            <a:endParaRPr lang="en-US" sz="1600"/>
          </a:p>
          <a:p>
            <a:pPr marL="384810" lvl="1" indent="-128905"/>
            <a:r>
              <a:rPr lang="en-US" sz="1400"/>
              <a:t>Over 1 PB of data stored in IDA</a:t>
            </a:r>
            <a:endParaRPr lang="en-US"/>
          </a:p>
          <a:p>
            <a:pPr marL="384810" lvl="1" indent="-128905"/>
            <a:r>
              <a:rPr lang="en-US" sz="1400">
                <a:ea typeface="ＭＳ Ｐゴシック"/>
              </a:rPr>
              <a:t>Over 10 000 published datasets in </a:t>
            </a:r>
            <a:r>
              <a:rPr lang="en-US" sz="1400" err="1">
                <a:ea typeface="ＭＳ Ｐゴシック"/>
              </a:rPr>
              <a:t>Etsin</a:t>
            </a:r>
            <a:endParaRPr lang="en-US" sz="1400">
              <a:ea typeface="ＭＳ Ｐゴシック"/>
            </a:endParaRPr>
          </a:p>
          <a:p>
            <a:pPr marL="384810" lvl="1" indent="-128905"/>
            <a:r>
              <a:rPr lang="en-US" sz="1400">
                <a:ea typeface="ＭＳ Ｐゴシック"/>
              </a:rPr>
              <a:t>8 Finnish higher education institutions and state research institutes utilizing Digital Preservation Service for Research Data (preservation agreements)</a:t>
            </a:r>
          </a:p>
          <a:p>
            <a:pPr marL="384810" lvl="1" indent="-128905"/>
            <a:endParaRPr lang="en-US" sz="1400">
              <a:ea typeface="ＭＳ Ｐゴシック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C378E-0477-C31B-53EC-E87B18A0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094797-16E6-7186-C814-4B3CD2D4B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535182"/>
              </p:ext>
            </p:extLst>
          </p:nvPr>
        </p:nvGraphicFramePr>
        <p:xfrm>
          <a:off x="4914627" y="1641273"/>
          <a:ext cx="2665996" cy="146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37">
                  <a:extLst>
                    <a:ext uri="{9D8B030D-6E8A-4147-A177-3AD203B41FA5}">
                      <a16:colId xmlns:a16="http://schemas.microsoft.com/office/drawing/2014/main" val="406095507"/>
                    </a:ext>
                  </a:extLst>
                </a:gridCol>
                <a:gridCol w="1131359">
                  <a:extLst>
                    <a:ext uri="{9D8B030D-6E8A-4147-A177-3AD203B41FA5}">
                      <a16:colId xmlns:a16="http://schemas.microsoft.com/office/drawing/2014/main" val="2317711436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Sector​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300">
                          <a:effectLst/>
                        </a:rPr>
                        <a:t>CSC 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79113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Higher education institutions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300">
                          <a:effectLst/>
                        </a:rPr>
                        <a:t>389</a:t>
                      </a:r>
                      <a:endParaRPr lang="en-US">
                        <a:solidFill>
                          <a:srgbClr val="006778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84651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Research institutes​</a:t>
                      </a:r>
                      <a:endParaRPr lang="en-US">
                        <a:solidFill>
                          <a:srgbClr val="006778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300">
                          <a:effectLst/>
                        </a:rPr>
                        <a:t>24</a:t>
                      </a:r>
                      <a:endParaRPr lang="en-US">
                        <a:solidFill>
                          <a:srgbClr val="006778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71185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fontAlgn="base"/>
                      <a:r>
                        <a:rPr lang="en-US" sz="1300" b="1">
                          <a:effectLst/>
                        </a:rPr>
                        <a:t>In total​</a:t>
                      </a:r>
                      <a:endParaRPr lang="en-US" b="1">
                        <a:solidFill>
                          <a:srgbClr val="006778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300" b="1">
                          <a:effectLst/>
                        </a:rPr>
                        <a:t>413</a:t>
                      </a:r>
                      <a:endParaRPr lang="en-US" b="1">
                        <a:solidFill>
                          <a:srgbClr val="006778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0075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1323EF-B4AB-A765-3957-325436E21084}"/>
              </a:ext>
            </a:extLst>
          </p:cNvPr>
          <p:cNvSpPr txBox="1"/>
          <p:nvPr/>
        </p:nvSpPr>
        <p:spPr>
          <a:xfrm>
            <a:off x="4738361" y="974659"/>
            <a:ext cx="3040633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4556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2pPr>
            <a:lvl3pPr marL="9128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3pPr>
            <a:lvl4pPr marL="13700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4pPr>
            <a:lvl5pPr marL="18272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1">
                <a:solidFill>
                  <a:srgbClr val="002060"/>
                </a:solidFill>
                <a:latin typeface="Candara"/>
                <a:ea typeface="ＭＳ Ｐゴシック"/>
              </a:rPr>
              <a:t>Amount of CSC projects 2021 with data in IDA:</a:t>
            </a:r>
            <a:endParaRPr lang="en-US" sz="1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76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B204-AF56-D14F-9812-71F46E30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ea typeface="ＭＳ Ｐゴシック"/>
              </a:rPr>
              <a:t>Interesting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things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going</a:t>
            </a:r>
            <a:r>
              <a:rPr lang="fi-FI">
                <a:ea typeface="ＭＳ Ｐゴシック"/>
              </a:rPr>
              <a:t> on in </a:t>
            </a:r>
            <a:r>
              <a:rPr lang="fi-FI" err="1">
                <a:ea typeface="ＭＳ Ｐゴシック"/>
              </a:rPr>
              <a:t>Fairdata</a:t>
            </a:r>
            <a:r>
              <a:rPr lang="fi-FI">
                <a:ea typeface="ＭＳ Ｐゴシック"/>
              </a:rPr>
              <a:t> Services</a:t>
            </a:r>
            <a:endParaRPr lang="fi-FI" b="0">
              <a:ea typeface="ＭＳ Ｐゴシック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4E01-CF9F-0996-7D48-44CBB7E4F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7125"/>
            <a:ext cx="7910066" cy="3184525"/>
          </a:xfrm>
        </p:spPr>
        <p:txBody>
          <a:bodyPr/>
          <a:lstStyle/>
          <a:p>
            <a:r>
              <a:rPr lang="en-US">
                <a:ea typeface="ＭＳ Ｐゴシック"/>
              </a:rPr>
              <a:t>Easier UI for describing datasets</a:t>
            </a:r>
          </a:p>
          <a:p>
            <a:r>
              <a:rPr lang="en-US">
                <a:ea typeface="ＭＳ Ｐゴシック"/>
              </a:rPr>
              <a:t>More datasets findable through new integrations to organization's own repositories</a:t>
            </a:r>
            <a:endParaRPr lang="en-US"/>
          </a:p>
          <a:p>
            <a:r>
              <a:rPr lang="en-US">
                <a:ea typeface="ＭＳ Ｐゴシック"/>
              </a:rPr>
              <a:t>Organization main user accounts to support organization's users' metadata creation and data lifecycle</a:t>
            </a:r>
          </a:p>
          <a:p>
            <a:r>
              <a:rPr lang="en-US">
                <a:ea typeface="ＭＳ Ｐゴシック"/>
              </a:rPr>
              <a:t>Data access by permission applications</a:t>
            </a:r>
          </a:p>
          <a:p>
            <a:r>
              <a:rPr lang="en-US">
                <a:ea typeface="ＭＳ Ｐゴシック"/>
              </a:rPr>
              <a:t>Digital Preservation Service:</a:t>
            </a:r>
            <a:endParaRPr lang="en-US"/>
          </a:p>
          <a:p>
            <a:pPr marL="384810" lvl="1" indent="-128905"/>
            <a:r>
              <a:rPr lang="en-US" sz="1600">
                <a:ea typeface="ＭＳ Ｐゴシック"/>
              </a:rPr>
              <a:t>Investigating and planning the possibility to preserve also Sensitive Data</a:t>
            </a:r>
            <a:endParaRPr lang="en-US" sz="2800" err="1"/>
          </a:p>
          <a:p>
            <a:pPr marL="384810" lvl="1" indent="-128905"/>
            <a:r>
              <a:rPr lang="en-US" sz="1600">
                <a:ea typeface="ＭＳ Ｐゴシック"/>
              </a:rPr>
              <a:t>Project for specifying the organizations' DPS processes in more detail</a:t>
            </a:r>
            <a:endParaRPr lang="en-US" sz="2800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F41FA-4026-11F2-A9B8-D0FC1514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0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F0E4B-F98A-49DD-D053-14111AF6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F094486-BF16-55F4-9A90-1673026EF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854" y="1106"/>
            <a:ext cx="7658540" cy="487458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649C516-F14F-D6D8-CF5C-25A16C31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95" y="42863"/>
            <a:ext cx="1232627" cy="803275"/>
          </a:xfrm>
        </p:spPr>
        <p:txBody>
          <a:bodyPr/>
          <a:lstStyle/>
          <a:p>
            <a:r>
              <a:rPr lang="en-US">
                <a:ea typeface="ＭＳ Ｐゴシック"/>
              </a:rPr>
              <a:t>EUDAT B2DROP</a:t>
            </a:r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111031F-BA2C-A025-5DBB-B17A02E3CC4C}"/>
              </a:ext>
            </a:extLst>
          </p:cNvPr>
          <p:cNvSpPr txBox="1"/>
          <p:nvPr/>
        </p:nvSpPr>
        <p:spPr>
          <a:xfrm>
            <a:off x="27151" y="2387001"/>
            <a:ext cx="2200579" cy="16158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fi-FI" sz="1100">
              <a:latin typeface="Candara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fi-FI" sz="1100" err="1">
                <a:latin typeface="Candara"/>
                <a:ea typeface="ＭＳ Ｐゴシック"/>
              </a:rPr>
              <a:t>Store</a:t>
            </a:r>
            <a:r>
              <a:rPr lang="fi-FI" sz="1100">
                <a:latin typeface="Candara"/>
                <a:ea typeface="ＭＳ Ｐゴシック"/>
              </a:rPr>
              <a:t>, </a:t>
            </a:r>
            <a:r>
              <a:rPr lang="fi-FI" sz="1100" err="1">
                <a:latin typeface="Candara"/>
                <a:ea typeface="ＭＳ Ｐゴシック"/>
              </a:rPr>
              <a:t>share</a:t>
            </a:r>
            <a:r>
              <a:rPr lang="fi-FI" sz="1100">
                <a:latin typeface="Candara"/>
                <a:ea typeface="ＭＳ Ｐゴシック"/>
              </a:rPr>
              <a:t> and </a:t>
            </a:r>
            <a:r>
              <a:rPr lang="fi-FI" sz="1100" err="1">
                <a:latin typeface="Candara"/>
                <a:ea typeface="ＭＳ Ｐゴシック"/>
              </a:rPr>
              <a:t>synchronize</a:t>
            </a:r>
            <a:r>
              <a:rPr lang="fi-FI" sz="1100">
                <a:latin typeface="Candara"/>
                <a:ea typeface="ＭＳ Ｐゴシック"/>
              </a:rPr>
              <a:t> data </a:t>
            </a:r>
            <a:endParaRPr lang="fi-FI" sz="1100"/>
          </a:p>
          <a:p>
            <a:pPr marL="285750" indent="-285750">
              <a:buFont typeface="Arial"/>
              <a:buChar char="•"/>
            </a:pPr>
            <a:r>
              <a:rPr lang="fi-FI" sz="1100">
                <a:latin typeface="Candara"/>
                <a:ea typeface="ＭＳ Ｐゴシック"/>
              </a:rPr>
              <a:t>Access via </a:t>
            </a:r>
            <a:r>
              <a:rPr lang="fi-FI" sz="1100" err="1">
                <a:latin typeface="Candara"/>
                <a:ea typeface="ＭＳ Ｐゴシック"/>
              </a:rPr>
              <a:t>WebGUI</a:t>
            </a:r>
            <a:r>
              <a:rPr lang="fi-FI" sz="1100">
                <a:latin typeface="Candara"/>
                <a:ea typeface="ＭＳ Ｐゴシック"/>
              </a:rPr>
              <a:t>, desktop </a:t>
            </a:r>
            <a:r>
              <a:rPr lang="fi-FI" sz="1100" err="1">
                <a:latin typeface="Candara"/>
                <a:ea typeface="ＭＳ Ｐゴシック"/>
              </a:rPr>
              <a:t>client</a:t>
            </a:r>
            <a:r>
              <a:rPr lang="fi-FI" sz="1100">
                <a:latin typeface="Candara"/>
                <a:ea typeface="ＭＳ Ｐゴシック"/>
              </a:rPr>
              <a:t> &amp; </a:t>
            </a:r>
            <a:r>
              <a:rPr lang="fi-FI" sz="1100" err="1">
                <a:latin typeface="Candara"/>
                <a:ea typeface="ＭＳ Ｐゴシック"/>
              </a:rPr>
              <a:t>Webdav</a:t>
            </a:r>
            <a:endParaRPr lang="fi-FI" sz="1100"/>
          </a:p>
          <a:p>
            <a:pPr marL="285750" indent="-285750">
              <a:buFont typeface="Arial"/>
              <a:buChar char="•"/>
            </a:pPr>
            <a:r>
              <a:rPr lang="fi-FI" sz="1100" err="1">
                <a:latin typeface="Candara"/>
                <a:ea typeface="ＭＳ Ｐゴシック"/>
              </a:rPr>
              <a:t>File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versions</a:t>
            </a:r>
            <a:endParaRPr lang="fi-FI" sz="1100">
              <a:latin typeface="Candara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fi-FI" sz="1100" err="1">
                <a:latin typeface="Candara"/>
                <a:ea typeface="ＭＳ Ｐゴシック"/>
              </a:rPr>
              <a:t>Tailoring</a:t>
            </a:r>
            <a:r>
              <a:rPr lang="fi-FI" sz="1100">
                <a:latin typeface="Candara"/>
                <a:ea typeface="ＭＳ Ｐゴシック"/>
              </a:rPr>
              <a:t>, </a:t>
            </a:r>
            <a:r>
              <a:rPr lang="fi-FI" sz="1100" err="1">
                <a:latin typeface="Candara"/>
                <a:ea typeface="ＭＳ Ｐゴシック"/>
              </a:rPr>
              <a:t>e.g</a:t>
            </a:r>
            <a:r>
              <a:rPr lang="fi-FI" sz="1100">
                <a:latin typeface="Candara"/>
                <a:ea typeface="ＭＳ Ｐゴシック"/>
              </a:rPr>
              <a:t>. </a:t>
            </a:r>
            <a:r>
              <a:rPr lang="fi-FI" sz="1100" err="1">
                <a:latin typeface="Candara"/>
                <a:ea typeface="ＭＳ Ｐゴシック"/>
              </a:rPr>
              <a:t>user</a:t>
            </a:r>
            <a:r>
              <a:rPr lang="fi-FI" sz="1100">
                <a:latin typeface="Candara"/>
                <a:ea typeface="ＭＳ Ｐゴシック"/>
              </a:rPr>
              <a:t> &amp; </a:t>
            </a:r>
            <a:r>
              <a:rPr lang="fi-FI" sz="1100" err="1">
                <a:latin typeface="Candara"/>
                <a:ea typeface="ＭＳ Ｐゴシック"/>
              </a:rPr>
              <a:t>access</a:t>
            </a:r>
            <a:r>
              <a:rPr lang="fi-FI" sz="1100">
                <a:latin typeface="Candara"/>
                <a:ea typeface="ＭＳ Ｐゴシック"/>
              </a:rPr>
              <a:t> management, </a:t>
            </a:r>
            <a:r>
              <a:rPr lang="fi-FI" sz="1100" err="1">
                <a:latin typeface="Candara"/>
                <a:ea typeface="ＭＳ Ｐゴシック"/>
              </a:rPr>
              <a:t>additional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storage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space</a:t>
            </a:r>
            <a:r>
              <a:rPr lang="fi-FI" sz="1100">
                <a:latin typeface="Candara"/>
                <a:ea typeface="ＭＳ Ｐゴシック"/>
              </a:rPr>
              <a:t> etc.</a:t>
            </a:r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1452390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BD3F7-3BFA-9BF4-9182-8789DEC3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3" name="Sisällön paikkamerkki 4">
            <a:extLst>
              <a:ext uri="{FF2B5EF4-FFF2-40B4-BE49-F238E27FC236}">
                <a16:creationId xmlns:a16="http://schemas.microsoft.com/office/drawing/2014/main" id="{5357C69A-020A-20B3-6411-005EFA375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62" y="161925"/>
            <a:ext cx="9127033" cy="2713054"/>
          </a:xfr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ED01116-09FF-CA5E-E0CF-C4F93C10E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10246"/>
            <a:ext cx="3199842" cy="191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24740B-E34C-3018-E1B3-E5A15FC2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6" y="-42862"/>
            <a:ext cx="1461704" cy="784194"/>
          </a:xfrm>
        </p:spPr>
        <p:txBody>
          <a:bodyPr/>
          <a:lstStyle/>
          <a:p>
            <a:r>
              <a:rPr lang="en-US">
                <a:ea typeface="ＭＳ Ｐゴシック"/>
              </a:rPr>
              <a:t>EUDAT B2SAFE</a:t>
            </a:r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1D2C009-2F95-4D2B-50E0-F851A892D20C}"/>
              </a:ext>
            </a:extLst>
          </p:cNvPr>
          <p:cNvSpPr txBox="1"/>
          <p:nvPr/>
        </p:nvSpPr>
        <p:spPr>
          <a:xfrm>
            <a:off x="3545165" y="3247166"/>
            <a:ext cx="510850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1400" err="1">
                <a:latin typeface="Candara"/>
                <a:ea typeface="ＭＳ Ｐゴシック"/>
              </a:rPr>
              <a:t>Policy-based</a:t>
            </a:r>
            <a:r>
              <a:rPr lang="fi-FI" sz="1400">
                <a:latin typeface="Candara"/>
                <a:ea typeface="ＭＳ Ｐゴシック"/>
              </a:rPr>
              <a:t> data management: PID </a:t>
            </a:r>
            <a:r>
              <a:rPr lang="fi-FI" sz="1400" err="1">
                <a:latin typeface="Candara"/>
                <a:ea typeface="ＭＳ Ｐゴシック"/>
              </a:rPr>
              <a:t>registration</a:t>
            </a:r>
            <a:r>
              <a:rPr lang="fi-FI" sz="1400">
                <a:latin typeface="Candara"/>
                <a:ea typeface="ＭＳ Ｐゴシック"/>
              </a:rPr>
              <a:t>, cross-</a:t>
            </a:r>
            <a:r>
              <a:rPr lang="fi-FI" sz="1400" err="1">
                <a:latin typeface="Candara"/>
                <a:ea typeface="ＭＳ Ｐゴシック"/>
              </a:rPr>
              <a:t>site</a:t>
            </a:r>
            <a:r>
              <a:rPr lang="fi-FI" sz="1400">
                <a:latin typeface="Candara"/>
                <a:ea typeface="ＭＳ Ｐゴシック"/>
              </a:rPr>
              <a:t> </a:t>
            </a:r>
            <a:r>
              <a:rPr lang="fi-FI" sz="1400" err="1">
                <a:latin typeface="Candara"/>
                <a:ea typeface="ＭＳ Ｐゴシック"/>
              </a:rPr>
              <a:t>replication</a:t>
            </a:r>
            <a:r>
              <a:rPr lang="fi-FI" sz="1400">
                <a:latin typeface="Candara"/>
                <a:ea typeface="ＭＳ Ｐゴシック"/>
              </a:rPr>
              <a:t>, data </a:t>
            </a:r>
            <a:r>
              <a:rPr lang="fi-FI" sz="1400" err="1">
                <a:latin typeface="Candara"/>
                <a:ea typeface="ＭＳ Ｐゴシック"/>
              </a:rPr>
              <a:t>integrity</a:t>
            </a:r>
            <a:r>
              <a:rPr lang="fi-FI" sz="1400">
                <a:latin typeface="Candara"/>
                <a:ea typeface="ＭＳ Ｐゴシック"/>
              </a:rPr>
              <a:t> </a:t>
            </a:r>
            <a:r>
              <a:rPr lang="fi-FI" sz="1400" err="1">
                <a:latin typeface="Candara"/>
                <a:ea typeface="ＭＳ Ｐゴシック"/>
              </a:rPr>
              <a:t>checks</a:t>
            </a:r>
            <a:r>
              <a:rPr lang="fi-FI" sz="1400">
                <a:latin typeface="Candara"/>
                <a:ea typeface="ＭＳ Ｐゴシック"/>
              </a:rPr>
              <a:t> etc.</a:t>
            </a:r>
          </a:p>
          <a:p>
            <a:pPr marL="285750" indent="-285750">
              <a:buFont typeface="Arial"/>
              <a:buChar char="•"/>
            </a:pPr>
            <a:r>
              <a:rPr lang="fi-FI" sz="1400" err="1">
                <a:latin typeface="Candara"/>
                <a:ea typeface="ＭＳ Ｐゴシック"/>
              </a:rPr>
              <a:t>Supports</a:t>
            </a:r>
            <a:r>
              <a:rPr lang="fi-FI" sz="1400">
                <a:latin typeface="Candara"/>
                <a:ea typeface="ＭＳ Ｐゴシック"/>
              </a:rPr>
              <a:t> </a:t>
            </a:r>
            <a:r>
              <a:rPr lang="fi-FI" sz="1400" err="1">
                <a:latin typeface="Candara"/>
                <a:ea typeface="ＭＳ Ｐゴシック"/>
              </a:rPr>
              <a:t>large</a:t>
            </a:r>
            <a:r>
              <a:rPr lang="fi-FI" sz="1400">
                <a:latin typeface="Candara"/>
                <a:ea typeface="ＭＳ Ｐゴシック"/>
              </a:rPr>
              <a:t> </a:t>
            </a:r>
            <a:r>
              <a:rPr lang="fi-FI" sz="1400" err="1">
                <a:latin typeface="Candara"/>
                <a:ea typeface="ＭＳ Ｐゴシック"/>
              </a:rPr>
              <a:t>scale</a:t>
            </a:r>
            <a:r>
              <a:rPr lang="fi-FI" sz="1400">
                <a:latin typeface="Candara"/>
                <a:ea typeface="ＭＳ Ｐゴシック"/>
              </a:rPr>
              <a:t> </a:t>
            </a:r>
            <a:r>
              <a:rPr lang="fi-FI" sz="1400" err="1">
                <a:latin typeface="Candara"/>
                <a:ea typeface="ＭＳ Ｐゴシック"/>
              </a:rPr>
              <a:t>storage</a:t>
            </a:r>
            <a:r>
              <a:rPr lang="fi-FI" sz="1400">
                <a:latin typeface="Candara"/>
                <a:ea typeface="ＭＳ Ｐゴシック"/>
              </a:rPr>
              <a:t>, </a:t>
            </a:r>
            <a:r>
              <a:rPr lang="fi-FI" sz="1400" err="1">
                <a:latin typeface="Candara"/>
                <a:ea typeface="ＭＳ Ｐゴシック"/>
              </a:rPr>
              <a:t>active</a:t>
            </a:r>
            <a:r>
              <a:rPr lang="fi-FI" sz="1400">
                <a:latin typeface="Candara"/>
                <a:ea typeface="ＭＳ Ｐゴシック"/>
              </a:rPr>
              <a:t> data and </a:t>
            </a:r>
            <a:r>
              <a:rPr lang="fi-FI" sz="1400" err="1">
                <a:latin typeface="Candara"/>
                <a:ea typeface="ＭＳ Ｐゴシック"/>
              </a:rPr>
              <a:t>archival</a:t>
            </a:r>
            <a:endParaRPr lang="fi-FI" sz="1400">
              <a:latin typeface="Candara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fi-FI" sz="1400" err="1">
                <a:latin typeface="Candara"/>
                <a:ea typeface="ＭＳ Ｐゴシック"/>
              </a:rPr>
              <a:t>Interaction</a:t>
            </a:r>
            <a:r>
              <a:rPr lang="fi-FI" sz="1400">
                <a:latin typeface="Candara"/>
                <a:ea typeface="ＭＳ Ｐゴシック"/>
              </a:rPr>
              <a:t> </a:t>
            </a:r>
            <a:r>
              <a:rPr lang="fi-FI" sz="1400" err="1">
                <a:latin typeface="Candara"/>
                <a:ea typeface="ＭＳ Ｐゴシック"/>
              </a:rPr>
              <a:t>options</a:t>
            </a:r>
            <a:r>
              <a:rPr lang="fi-FI" sz="1400">
                <a:latin typeface="Candara"/>
                <a:ea typeface="ＭＳ Ｐゴシック"/>
              </a:rPr>
              <a:t>: </a:t>
            </a:r>
            <a:r>
              <a:rPr lang="fi-FI" sz="1400" err="1">
                <a:latin typeface="Candara"/>
                <a:ea typeface="ＭＳ Ｐゴシック"/>
              </a:rPr>
              <a:t>iRODS</a:t>
            </a:r>
            <a:r>
              <a:rPr lang="fi-FI" sz="1400">
                <a:latin typeface="Candara"/>
                <a:ea typeface="ＭＳ Ｐゴシック"/>
              </a:rPr>
              <a:t> i-</a:t>
            </a:r>
            <a:r>
              <a:rPr lang="fi-FI" sz="1400" err="1">
                <a:latin typeface="Candara"/>
                <a:ea typeface="ＭＳ Ｐゴシック"/>
              </a:rPr>
              <a:t>commands</a:t>
            </a:r>
            <a:r>
              <a:rPr lang="fi-FI" sz="1400">
                <a:latin typeface="Candara"/>
                <a:ea typeface="ＭＳ Ｐゴシック"/>
              </a:rPr>
              <a:t>, </a:t>
            </a:r>
            <a:r>
              <a:rPr lang="fi-FI" sz="1400" err="1">
                <a:latin typeface="Candara"/>
                <a:ea typeface="ＭＳ Ｐゴシック"/>
              </a:rPr>
              <a:t>GridFTP</a:t>
            </a:r>
            <a:r>
              <a:rPr lang="fi-FI" sz="1400">
                <a:latin typeface="Candara"/>
                <a:ea typeface="ＭＳ Ｐゴシック"/>
              </a:rPr>
              <a:t>, http-</a:t>
            </a:r>
            <a:r>
              <a:rPr lang="fi-FI" sz="1400" err="1">
                <a:latin typeface="Candara"/>
                <a:ea typeface="ＭＳ Ｐゴシック"/>
              </a:rPr>
              <a:t>api</a:t>
            </a: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2292518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F498-5F47-6FFF-1446-88A23340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6" y="-4762"/>
            <a:ext cx="2673904" cy="803275"/>
          </a:xfrm>
        </p:spPr>
        <p:txBody>
          <a:bodyPr/>
          <a:lstStyle/>
          <a:p>
            <a:r>
              <a:rPr lang="en-US">
                <a:ea typeface="ＭＳ Ｐゴシック"/>
              </a:rPr>
              <a:t>EUDAT B2SHARE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F0E4B-F98A-49DD-D053-14111AF6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11" name="Picture 11" descr="Table&#10;&#10;Description automatically generated">
            <a:extLst>
              <a:ext uri="{FF2B5EF4-FFF2-40B4-BE49-F238E27FC236}">
                <a16:creationId xmlns:a16="http://schemas.microsoft.com/office/drawing/2014/main" id="{7AEB1EC6-1EDC-BEE7-F495-7690F940C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2967" y="-975"/>
            <a:ext cx="4029473" cy="318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613E251-4E9B-1CCA-1E1C-240B93613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87" y="1590613"/>
            <a:ext cx="4500665" cy="3240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D67B752-BDA0-3FE6-BC21-DCB840CAB9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74" t="49" r="8471" b="-181"/>
          <a:stretch/>
        </p:blipFill>
        <p:spPr bwMode="auto">
          <a:xfrm>
            <a:off x="2884" y="685806"/>
            <a:ext cx="4182281" cy="573143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052091A-0F2C-F3E4-F3C1-DA26AFDFB889}"/>
              </a:ext>
            </a:extLst>
          </p:cNvPr>
          <p:cNvSpPr txBox="1"/>
          <p:nvPr/>
        </p:nvSpPr>
        <p:spPr>
          <a:xfrm>
            <a:off x="2442731" y="-6510"/>
            <a:ext cx="2624960" cy="1446550"/>
          </a:xfrm>
          <a:prstGeom prst="rect">
            <a:avLst/>
          </a:prstGeom>
          <a:solidFill>
            <a:srgbClr val="FFFFFF">
              <a:alpha val="94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fi-FI" sz="1100" err="1">
                <a:latin typeface="Candara"/>
                <a:ea typeface="ＭＳ Ｐゴシック"/>
              </a:rPr>
              <a:t>Describe</a:t>
            </a:r>
            <a:r>
              <a:rPr lang="fi-FI" sz="1100">
                <a:latin typeface="Candara"/>
                <a:ea typeface="ＭＳ Ｐゴシック"/>
              </a:rPr>
              <a:t> and </a:t>
            </a:r>
            <a:r>
              <a:rPr lang="fi-FI" sz="1100" err="1">
                <a:latin typeface="Candara"/>
                <a:ea typeface="ＭＳ Ｐゴシック"/>
              </a:rPr>
              <a:t>publish</a:t>
            </a:r>
            <a:r>
              <a:rPr lang="fi-FI" sz="1100">
                <a:latin typeface="Candara"/>
                <a:ea typeface="ＭＳ Ｐゴシック"/>
              </a:rPr>
              <a:t> </a:t>
            </a:r>
            <a:r>
              <a:rPr lang="fi-FI" sz="1100" err="1">
                <a:latin typeface="Candara"/>
                <a:ea typeface="ＭＳ Ｐゴシック"/>
              </a:rPr>
              <a:t>datasets</a:t>
            </a:r>
            <a:endParaRPr lang="fi-FI" sz="1100">
              <a:latin typeface="Candara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fi-FI" sz="1100" err="1">
                <a:latin typeface="Candara"/>
                <a:ea typeface="ＭＳ Ｐゴシック"/>
              </a:rPr>
              <a:t>Store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or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link</a:t>
            </a:r>
            <a:r>
              <a:rPr lang="fi-FI" sz="1100">
                <a:latin typeface="Candara"/>
                <a:ea typeface="ＭＳ Ｐゴシック"/>
              </a:rPr>
              <a:t> to data, </a:t>
            </a:r>
            <a:r>
              <a:rPr lang="fi-FI" sz="1100" err="1">
                <a:latin typeface="Candara"/>
                <a:ea typeface="ＭＳ Ｐゴシック"/>
              </a:rPr>
              <a:t>direct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upload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from</a:t>
            </a:r>
            <a:r>
              <a:rPr lang="fi-FI" sz="1100">
                <a:latin typeface="Candara"/>
                <a:ea typeface="ＭＳ Ｐゴシック"/>
              </a:rPr>
              <a:t> B2DROP </a:t>
            </a:r>
            <a:endParaRPr lang="fi-FI"/>
          </a:p>
          <a:p>
            <a:pPr marL="285750" indent="-285750">
              <a:buFont typeface="Arial"/>
              <a:buChar char="•"/>
            </a:pPr>
            <a:r>
              <a:rPr lang="fi-FI" sz="1100" err="1">
                <a:latin typeface="Candara"/>
                <a:ea typeface="ＭＳ Ｐゴシック"/>
              </a:rPr>
              <a:t>Shared</a:t>
            </a:r>
            <a:r>
              <a:rPr lang="fi-FI" sz="1100">
                <a:latin typeface="Candara"/>
                <a:ea typeface="ＭＳ Ｐゴシック"/>
              </a:rPr>
              <a:t> EUDAT </a:t>
            </a:r>
            <a:r>
              <a:rPr lang="fi-FI" sz="1100" err="1">
                <a:latin typeface="Candara"/>
                <a:ea typeface="ＭＳ Ｐゴシック"/>
              </a:rPr>
              <a:t>core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schema</a:t>
            </a:r>
            <a:r>
              <a:rPr lang="fi-FI" sz="1100">
                <a:latin typeface="Candara"/>
                <a:ea typeface="ＭＳ Ｐゴシック"/>
              </a:rPr>
              <a:t> + </a:t>
            </a:r>
            <a:r>
              <a:rPr lang="fi-FI" sz="1100" err="1">
                <a:latin typeface="Candara"/>
                <a:ea typeface="ＭＳ Ｐゴシック"/>
              </a:rPr>
              <a:t>schema</a:t>
            </a:r>
            <a:r>
              <a:rPr lang="fi-FI" sz="1100">
                <a:latin typeface="Candara"/>
                <a:ea typeface="ＭＳ Ｐゴシック"/>
              </a:rPr>
              <a:t> </a:t>
            </a:r>
            <a:r>
              <a:rPr lang="fi-FI" sz="1100" err="1">
                <a:latin typeface="Candara"/>
                <a:ea typeface="ＭＳ Ｐゴシック"/>
              </a:rPr>
              <a:t>extensions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support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specific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community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needs</a:t>
            </a:r>
            <a:endParaRPr lang="fi-FI" sz="1100">
              <a:latin typeface="Candara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fi-FI" sz="1100" err="1">
                <a:latin typeface="Candara"/>
                <a:ea typeface="ＭＳ Ｐゴシック"/>
              </a:rPr>
              <a:t>WebGUI</a:t>
            </a:r>
            <a:r>
              <a:rPr lang="fi-FI" sz="1100">
                <a:latin typeface="Candara"/>
                <a:ea typeface="ＭＳ Ｐゴシック"/>
              </a:rPr>
              <a:t> and API for </a:t>
            </a:r>
            <a:r>
              <a:rPr lang="fi-FI" sz="1100" err="1">
                <a:latin typeface="Candara"/>
                <a:ea typeface="ＭＳ Ｐゴシック"/>
              </a:rPr>
              <a:t>workflow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integration</a:t>
            </a:r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372268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F0E4B-F98A-49DD-D053-14111AF6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11" name="Kuva 11">
            <a:extLst>
              <a:ext uri="{FF2B5EF4-FFF2-40B4-BE49-F238E27FC236}">
                <a16:creationId xmlns:a16="http://schemas.microsoft.com/office/drawing/2014/main" id="{E67BF3D3-B870-26A8-E447-01141AEDD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909" y="-262412"/>
            <a:ext cx="4491155" cy="6801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8426949-C85B-EA22-D237-A445AF94A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087" y="705734"/>
            <a:ext cx="4921208" cy="4863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703B46-6340-1ABC-2AB6-444E9837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6" y="-52387"/>
            <a:ext cx="4201085" cy="803275"/>
          </a:xfrm>
        </p:spPr>
        <p:txBody>
          <a:bodyPr/>
          <a:lstStyle/>
          <a:p>
            <a:r>
              <a:rPr lang="en-US">
                <a:ea typeface="ＭＳ Ｐゴシック"/>
              </a:rPr>
              <a:t>EUDAT B2SHARE &amp; B2FIND</a:t>
            </a:r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148BB3C-A56C-C54B-F5D5-93CBFB3EFFE6}"/>
              </a:ext>
            </a:extLst>
          </p:cNvPr>
          <p:cNvSpPr txBox="1"/>
          <p:nvPr/>
        </p:nvSpPr>
        <p:spPr>
          <a:xfrm>
            <a:off x="4835849" y="2132373"/>
            <a:ext cx="2200579" cy="127727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1100" err="1">
                <a:latin typeface="Candara"/>
                <a:ea typeface="ＭＳ Ｐゴシック"/>
              </a:rPr>
              <a:t>Harvesting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repositories</a:t>
            </a:r>
            <a:r>
              <a:rPr lang="fi-FI" sz="1100">
                <a:latin typeface="Candara"/>
                <a:ea typeface="ＭＳ Ｐゴシック"/>
              </a:rPr>
              <a:t> via </a:t>
            </a:r>
            <a:r>
              <a:rPr lang="fi-FI" sz="1100" err="1">
                <a:latin typeface="Candara"/>
                <a:ea typeface="ＭＳ Ｐゴシック"/>
              </a:rPr>
              <a:t>different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protocols</a:t>
            </a:r>
            <a:r>
              <a:rPr lang="fi-FI" sz="1100">
                <a:latin typeface="Candara"/>
                <a:ea typeface="ＭＳ Ｐゴシック"/>
              </a:rPr>
              <a:t>: OAI-PMH, CSW, REST-</a:t>
            </a:r>
            <a:r>
              <a:rPr lang="fi-FI" sz="1100" err="1">
                <a:latin typeface="Candara"/>
                <a:ea typeface="ＭＳ Ｐゴシック"/>
              </a:rPr>
              <a:t>APIs</a:t>
            </a:r>
            <a:endParaRPr lang="fi-FI" sz="1100">
              <a:latin typeface="Candara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fi-FI" sz="1100" err="1">
                <a:latin typeface="Candara"/>
                <a:ea typeface="ＭＳ Ｐゴシック"/>
              </a:rPr>
              <a:t>Aggregating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different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community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repositories</a:t>
            </a:r>
            <a:endParaRPr lang="fi-FI" sz="1100">
              <a:latin typeface="Candara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fi-FI" sz="1100" err="1">
                <a:latin typeface="Candara"/>
                <a:ea typeface="ＭＳ Ｐゴシック"/>
              </a:rPr>
              <a:t>Harmonizing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descriptions</a:t>
            </a:r>
            <a:r>
              <a:rPr lang="fi-FI" sz="1100">
                <a:latin typeface="Candara"/>
                <a:ea typeface="ＭＳ Ｐゴシック"/>
              </a:rPr>
              <a:t> via EUDAT </a:t>
            </a:r>
            <a:r>
              <a:rPr lang="fi-FI" sz="1100" err="1">
                <a:latin typeface="Candara"/>
                <a:ea typeface="ＭＳ Ｐゴシック"/>
              </a:rPr>
              <a:t>Core</a:t>
            </a:r>
            <a:r>
              <a:rPr lang="fi-FI" sz="1100">
                <a:latin typeface="Candara"/>
                <a:ea typeface="ＭＳ Ｐゴシック"/>
              </a:rPr>
              <a:t> </a:t>
            </a:r>
            <a:r>
              <a:rPr lang="fi-FI" sz="1100" err="1">
                <a:latin typeface="Candara"/>
                <a:ea typeface="ＭＳ Ｐゴシック"/>
              </a:rPr>
              <a:t>Schema</a:t>
            </a:r>
          </a:p>
        </p:txBody>
      </p:sp>
    </p:spTree>
    <p:extLst>
      <p:ext uri="{BB962C8B-B14F-4D97-AF65-F5344CB8AC3E}">
        <p14:creationId xmlns:p14="http://schemas.microsoft.com/office/powerpoint/2010/main" val="213262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07CFCA-99CB-C51E-8AF4-CB5CF3DB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EUDAT usage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114D92-8425-3F17-9DB9-39367C7A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7125"/>
            <a:ext cx="7124269" cy="3184525"/>
          </a:xfrm>
        </p:spPr>
        <p:txBody>
          <a:bodyPr/>
          <a:lstStyle/>
          <a:p>
            <a:r>
              <a:rPr lang="fi-FI">
                <a:ea typeface="ＭＳ Ｐゴシック"/>
              </a:rPr>
              <a:t>EUDAT CDI </a:t>
            </a:r>
            <a:r>
              <a:rPr lang="fi-FI" err="1">
                <a:ea typeface="ＭＳ Ｐゴシック"/>
              </a:rPr>
              <a:t>total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used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storage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capacity</a:t>
            </a:r>
            <a:r>
              <a:rPr lang="fi-FI">
                <a:ea typeface="ＭＳ Ｐゴシック"/>
              </a:rPr>
              <a:t> (</a:t>
            </a:r>
            <a:r>
              <a:rPr lang="fi-FI" err="1">
                <a:ea typeface="ＭＳ Ｐゴシック"/>
              </a:rPr>
              <a:t>April</a:t>
            </a:r>
            <a:r>
              <a:rPr lang="fi-FI">
                <a:ea typeface="ＭＳ Ｐゴシック"/>
              </a:rPr>
              <a:t> 2022): 1571 TB</a:t>
            </a:r>
            <a:endParaRPr lang="fi-FI"/>
          </a:p>
          <a:p>
            <a:pPr marL="384810" lvl="1" indent="-128905"/>
            <a:r>
              <a:rPr lang="fi-FI" sz="1400">
                <a:ea typeface="ＭＳ Ｐゴシック"/>
              </a:rPr>
              <a:t>in </a:t>
            </a:r>
            <a:r>
              <a:rPr lang="fi-FI" sz="1400" err="1">
                <a:ea typeface="ＭＳ Ｐゴシック"/>
              </a:rPr>
              <a:t>all</a:t>
            </a:r>
            <a:r>
              <a:rPr lang="fi-FI" sz="1400">
                <a:ea typeface="ＭＳ Ｐゴシック"/>
              </a:rPr>
              <a:t> </a:t>
            </a:r>
            <a:r>
              <a:rPr lang="fi-FI" sz="1400" err="1">
                <a:ea typeface="ＭＳ Ｐゴシック"/>
              </a:rPr>
              <a:t>instances</a:t>
            </a:r>
            <a:r>
              <a:rPr lang="fi-FI" sz="1400">
                <a:ea typeface="ＭＳ Ｐゴシック"/>
              </a:rPr>
              <a:t> of </a:t>
            </a:r>
            <a:r>
              <a:rPr lang="fi-FI" sz="1400" err="1">
                <a:ea typeface="ＭＳ Ｐゴシック"/>
              </a:rPr>
              <a:t>all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service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types</a:t>
            </a:r>
            <a:r>
              <a:rPr lang="fi-FI" sz="1400">
                <a:ea typeface="ＭＳ Ｐゴシック"/>
              </a:rPr>
              <a:t> (B2DROP, B2SAFE, B2SHARE)</a:t>
            </a:r>
            <a:endParaRPr lang="fi-FI" sz="1400"/>
          </a:p>
          <a:p>
            <a:r>
              <a:rPr lang="fi-FI">
                <a:ea typeface="ＭＳ Ｐゴシック"/>
              </a:rPr>
              <a:t>EUDAT CDI </a:t>
            </a:r>
            <a:r>
              <a:rPr lang="fi-FI" err="1">
                <a:ea typeface="ＭＳ Ｐゴシック"/>
              </a:rPr>
              <a:t>total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registered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objects</a:t>
            </a:r>
            <a:r>
              <a:rPr lang="fi-FI">
                <a:ea typeface="ＭＳ Ｐゴシック"/>
              </a:rPr>
              <a:t> (</a:t>
            </a:r>
            <a:r>
              <a:rPr lang="fi-FI" err="1">
                <a:ea typeface="ＭＳ Ｐゴシック"/>
              </a:rPr>
              <a:t>April</a:t>
            </a:r>
            <a:r>
              <a:rPr lang="fi-FI">
                <a:ea typeface="ＭＳ Ｐゴシック"/>
              </a:rPr>
              <a:t> 2022): 65,8 </a:t>
            </a:r>
            <a:r>
              <a:rPr lang="fi-FI" err="1">
                <a:ea typeface="ＭＳ Ｐゴシック"/>
              </a:rPr>
              <a:t>million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objects</a:t>
            </a:r>
            <a:endParaRPr lang="fi-FI">
              <a:ea typeface="ＭＳ Ｐゴシック"/>
            </a:endParaRPr>
          </a:p>
          <a:p>
            <a:pPr marL="384810" lvl="1" indent="-128905"/>
            <a:r>
              <a:rPr lang="fi-FI" sz="1400" err="1">
                <a:ea typeface="ＭＳ Ｐゴシック"/>
              </a:rPr>
              <a:t>Files</a:t>
            </a:r>
            <a:r>
              <a:rPr lang="fi-FI" sz="1400">
                <a:ea typeface="ＭＳ Ｐゴシック"/>
              </a:rPr>
              <a:t>, </a:t>
            </a:r>
            <a:r>
              <a:rPr lang="fi-FI" sz="1400" err="1">
                <a:ea typeface="ＭＳ Ｐゴシック"/>
              </a:rPr>
              <a:t>datasets</a:t>
            </a:r>
            <a:r>
              <a:rPr lang="fi-FI" sz="1400">
                <a:ea typeface="ＭＳ Ｐゴシック"/>
              </a:rPr>
              <a:t> etc.</a:t>
            </a:r>
          </a:p>
          <a:p>
            <a:pPr>
              <a:buFont typeface="Arial"/>
              <a:buChar char="•"/>
            </a:pPr>
            <a:r>
              <a:rPr lang="fi-FI">
                <a:ea typeface="ＭＳ Ｐゴシック"/>
              </a:rPr>
              <a:t>EUDAT CDI </a:t>
            </a:r>
            <a:r>
              <a:rPr lang="fi-FI" err="1">
                <a:ea typeface="ＭＳ Ｐゴシック"/>
              </a:rPr>
              <a:t>total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communities</a:t>
            </a:r>
            <a:r>
              <a:rPr lang="fi-FI">
                <a:ea typeface="ＭＳ Ｐゴシック"/>
              </a:rPr>
              <a:t> (</a:t>
            </a:r>
            <a:r>
              <a:rPr lang="fi-FI" err="1">
                <a:ea typeface="ＭＳ Ｐゴシック"/>
              </a:rPr>
              <a:t>April</a:t>
            </a:r>
            <a:r>
              <a:rPr lang="fi-FI">
                <a:ea typeface="ＭＳ Ｐゴシック"/>
              </a:rPr>
              <a:t> 2022)</a:t>
            </a:r>
          </a:p>
          <a:p>
            <a:pPr marL="384810" lvl="1" indent="-128905"/>
            <a:r>
              <a:rPr lang="fi-FI" sz="1400">
                <a:ea typeface="ＭＳ Ｐゴシック"/>
              </a:rPr>
              <a:t>32 B2SHARE </a:t>
            </a:r>
            <a:r>
              <a:rPr lang="fi-FI" sz="1400" err="1">
                <a:ea typeface="ＭＳ Ｐゴシック"/>
              </a:rPr>
              <a:t>communities</a:t>
            </a:r>
            <a:r>
              <a:rPr lang="fi-FI" sz="1400">
                <a:ea typeface="ＭＳ Ｐゴシック"/>
              </a:rPr>
              <a:t> (</a:t>
            </a:r>
            <a:r>
              <a:rPr lang="fi-FI" sz="1400" err="1">
                <a:ea typeface="ＭＳ Ｐゴシック"/>
              </a:rPr>
              <a:t>public</a:t>
            </a:r>
            <a:r>
              <a:rPr lang="fi-FI" sz="1400">
                <a:ea typeface="ＭＳ Ｐゴシック"/>
              </a:rPr>
              <a:t> and </a:t>
            </a:r>
            <a:r>
              <a:rPr lang="fi-FI" sz="1400" err="1">
                <a:ea typeface="ＭＳ Ｐゴシック"/>
              </a:rPr>
              <a:t>dedicated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service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instances</a:t>
            </a:r>
            <a:r>
              <a:rPr lang="fi-FI" sz="1400">
                <a:ea typeface="ＭＳ Ｐゴシック"/>
              </a:rPr>
              <a:t>)</a:t>
            </a:r>
          </a:p>
          <a:p>
            <a:pPr marL="384810" lvl="1" indent="-128905"/>
            <a:r>
              <a:rPr lang="fi-FI" sz="1400">
                <a:ea typeface="ＭＳ Ｐゴシック"/>
              </a:rPr>
              <a:t>49 B2FIND </a:t>
            </a:r>
            <a:r>
              <a:rPr lang="fi-FI" sz="1400" err="1">
                <a:ea typeface="ＭＳ Ｐゴシック"/>
              </a:rPr>
              <a:t>communities</a:t>
            </a:r>
            <a:r>
              <a:rPr lang="fi-FI" sz="1400">
                <a:ea typeface="ＭＳ Ｐゴシック"/>
              </a:rPr>
              <a:t> (</a:t>
            </a:r>
            <a:r>
              <a:rPr lang="fi-FI" sz="1400" err="1">
                <a:ea typeface="ＭＳ Ｐゴシック"/>
              </a:rPr>
              <a:t>harvested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from</a:t>
            </a:r>
            <a:r>
              <a:rPr lang="fi-FI" sz="1400">
                <a:ea typeface="ＭＳ Ｐゴシック"/>
              </a:rPr>
              <a:t> B2SHARE </a:t>
            </a:r>
            <a:r>
              <a:rPr lang="fi-FI" sz="1400" err="1">
                <a:ea typeface="ＭＳ Ｐゴシック"/>
              </a:rPr>
              <a:t>instances</a:t>
            </a:r>
            <a:r>
              <a:rPr lang="fi-FI" sz="1400">
                <a:ea typeface="ＭＳ Ｐゴシック"/>
              </a:rPr>
              <a:t> and </a:t>
            </a:r>
            <a:r>
              <a:rPr lang="fi-FI" sz="1400" err="1">
                <a:ea typeface="ＭＳ Ｐゴシック"/>
              </a:rPr>
              <a:t>other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repositories</a:t>
            </a:r>
            <a:r>
              <a:rPr lang="fi-FI" sz="1400">
                <a:ea typeface="ＭＳ Ｐゴシック"/>
              </a:rPr>
              <a:t>)</a:t>
            </a:r>
          </a:p>
          <a:p>
            <a:pPr marL="384810" lvl="1" indent="-128905"/>
            <a:endParaRPr lang="fi-FI" sz="1000">
              <a:ea typeface="ＭＳ Ｐゴシック"/>
            </a:endParaRPr>
          </a:p>
          <a:p>
            <a:pPr marL="255905" lvl="1" indent="0">
              <a:buNone/>
            </a:pPr>
            <a:endParaRPr lang="fi-FI" sz="1000">
              <a:ea typeface="ＭＳ Ｐゴシック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08863E5-84FD-C5CB-BDC1-44AB9790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3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4677-B29C-4E3A-27EF-91E56DC0E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ea typeface="ＭＳ Ｐゴシック"/>
              </a:rPr>
              <a:t>Interesting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things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going</a:t>
            </a:r>
            <a:r>
              <a:rPr lang="fi-FI">
                <a:ea typeface="ＭＳ Ｐゴシック"/>
              </a:rPr>
              <a:t> on in EUDAT Services</a:t>
            </a:r>
            <a:endParaRPr lang="fi-FI" b="0">
              <a:ea typeface="ＭＳ Ｐゴシック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477CD-439C-B935-B21C-DE0428633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New customer and community deployments</a:t>
            </a:r>
          </a:p>
          <a:p>
            <a:r>
              <a:rPr lang="en-US">
                <a:ea typeface="ＭＳ Ｐゴシック"/>
              </a:rPr>
              <a:t>Tailored features for selected customers</a:t>
            </a:r>
          </a:p>
          <a:p>
            <a:r>
              <a:rPr lang="en-US">
                <a:ea typeface="ＭＳ Ｐゴシック"/>
              </a:rPr>
              <a:t>EUDAT schema version updates for selected communities</a:t>
            </a:r>
            <a:endParaRPr lang="en-US"/>
          </a:p>
          <a:p>
            <a:r>
              <a:rPr lang="en-US">
                <a:ea typeface="ＭＳ Ｐゴシック"/>
              </a:rPr>
              <a:t>Datasets of selected B2SHARE communities made findable in B2FIND and </a:t>
            </a:r>
            <a:r>
              <a:rPr lang="en-US" err="1">
                <a:ea typeface="ＭＳ Ｐゴシック"/>
              </a:rPr>
              <a:t>Fairdata</a:t>
            </a:r>
          </a:p>
          <a:p>
            <a:r>
              <a:rPr lang="en-US">
                <a:ea typeface="ＭＳ Ｐゴシック"/>
              </a:rPr>
              <a:t>Virtu identification option for selected instances</a:t>
            </a:r>
          </a:p>
          <a:p>
            <a:r>
              <a:rPr lang="en-US">
                <a:ea typeface="ＭＳ Ｐゴシック"/>
              </a:rPr>
              <a:t>Major version updates for B2SHARE, B2SAFE, B2DROP (effects on functionality and features may vary)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E3B00-F7FE-B4B6-65B5-1FDCF9A80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9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25BBFE-031D-7EF5-7EE0-482C089B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12" y="1716438"/>
            <a:ext cx="7742238" cy="803275"/>
          </a:xfrm>
        </p:spPr>
        <p:txBody>
          <a:bodyPr/>
          <a:lstStyle/>
          <a:p>
            <a:r>
              <a:rPr lang="fi-FI" sz="2800" err="1">
                <a:ea typeface="ＭＳ Ｐゴシック"/>
              </a:rPr>
              <a:t>Questions</a:t>
            </a:r>
            <a:r>
              <a:rPr lang="fi-FI" sz="2800">
                <a:ea typeface="ＭＳ Ｐゴシック"/>
              </a:rPr>
              <a:t>?</a:t>
            </a:r>
            <a:endParaRPr lang="fi-FI" sz="28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BABBA9-52C6-6106-6C4B-AF42F26A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6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B5AC4-105A-486F-9142-BDCAC5A1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CSC´s generic services for storing, sharing and publishing data</a:t>
            </a:r>
            <a:br>
              <a:rPr lang="en-US">
                <a:ea typeface="ＭＳ Ｐゴシック"/>
              </a:rPr>
            </a:br>
            <a:endParaRPr lang="fi-FI" b="0">
              <a:ea typeface="ＭＳ Ｐゴシック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702F9-16F6-4BBF-8E5B-A52D3A9B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5539"/>
            <a:ext cx="6543852" cy="3264038"/>
          </a:xfrm>
        </p:spPr>
        <p:txBody>
          <a:bodyPr/>
          <a:lstStyle/>
          <a:p>
            <a:r>
              <a:rPr lang="fi-FI">
                <a:ea typeface="ＭＳ Ｐゴシック"/>
              </a:rPr>
              <a:t>Allas (</a:t>
            </a:r>
            <a:r>
              <a:rPr lang="fi-FI" err="1">
                <a:ea typeface="ＭＳ Ｐゴシック"/>
              </a:rPr>
              <a:t>Tua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Hindersson</a:t>
            </a:r>
            <a:r>
              <a:rPr lang="fi-FI">
                <a:ea typeface="ＭＳ Ｐゴシック"/>
              </a:rPr>
              <a:t>-Söderholm)</a:t>
            </a:r>
            <a:endParaRPr lang="en-US"/>
          </a:p>
          <a:p>
            <a:r>
              <a:rPr lang="fi-FI" err="1">
                <a:ea typeface="ＭＳ Ｐゴシック"/>
              </a:rPr>
              <a:t>Fairdata</a:t>
            </a:r>
            <a:r>
              <a:rPr lang="fi-FI">
                <a:ea typeface="ＭＳ Ｐゴシック"/>
              </a:rPr>
              <a:t> (Erja Kortelainen, Suvi </a:t>
            </a:r>
            <a:r>
              <a:rPr lang="fi-FI" err="1">
                <a:ea typeface="ＭＳ Ｐゴシック"/>
              </a:rPr>
              <a:t>Pousi</a:t>
            </a:r>
            <a:r>
              <a:rPr lang="fi-FI">
                <a:ea typeface="ＭＳ Ｐゴシック"/>
              </a:rPr>
              <a:t>)</a:t>
            </a:r>
            <a:endParaRPr lang="fi-FI"/>
          </a:p>
          <a:p>
            <a:r>
              <a:rPr lang="fi-FI">
                <a:ea typeface="ＭＳ Ｐゴシック"/>
              </a:rPr>
              <a:t>EUDAT (Anssi Kainulainen)</a:t>
            </a:r>
            <a:endParaRPr lang="fi-FI"/>
          </a:p>
          <a:p>
            <a:pPr marL="0" indent="0">
              <a:buNone/>
            </a:pPr>
            <a:endParaRPr lang="fi-FI">
              <a:ea typeface="ＭＳ Ｐゴシック"/>
            </a:endParaRPr>
          </a:p>
          <a:p>
            <a:pPr marL="384810" lvl="1" indent="-128905"/>
            <a:r>
              <a:rPr lang="fi-FI" sz="1600">
                <a:ea typeface="ＭＳ Ｐゴシック"/>
              </a:rPr>
              <a:t>Short </a:t>
            </a:r>
            <a:r>
              <a:rPr lang="fi-FI" sz="1600" err="1">
                <a:ea typeface="ＭＳ Ｐゴシック"/>
              </a:rPr>
              <a:t>introductions</a:t>
            </a:r>
            <a:r>
              <a:rPr lang="fi-FI" sz="1600">
                <a:ea typeface="ＭＳ Ｐゴシック"/>
              </a:rPr>
              <a:t> and </a:t>
            </a:r>
            <a:r>
              <a:rPr lang="fi-FI" sz="1600" err="1">
                <a:ea typeface="ＭＳ Ｐゴシック"/>
              </a:rPr>
              <a:t>key</a:t>
            </a:r>
            <a:r>
              <a:rPr lang="fi-FI" sz="1600">
                <a:ea typeface="ＭＳ Ｐゴシック"/>
              </a:rPr>
              <a:t> </a:t>
            </a:r>
            <a:r>
              <a:rPr lang="fi-FI" sz="1600" err="1">
                <a:ea typeface="ＭＳ Ｐゴシック"/>
              </a:rPr>
              <a:t>benefits</a:t>
            </a:r>
            <a:r>
              <a:rPr lang="fi-FI" sz="1600">
                <a:ea typeface="ＭＳ Ｐゴシック"/>
              </a:rPr>
              <a:t> of </a:t>
            </a:r>
            <a:r>
              <a:rPr lang="fi-FI" sz="1600" err="1">
                <a:ea typeface="ＭＳ Ｐゴシック"/>
              </a:rPr>
              <a:t>each</a:t>
            </a:r>
            <a:r>
              <a:rPr lang="fi-FI" sz="1600">
                <a:ea typeface="ＭＳ Ｐゴシック"/>
              </a:rPr>
              <a:t> </a:t>
            </a:r>
            <a:r>
              <a:rPr lang="fi-FI" sz="1600" err="1">
                <a:ea typeface="ＭＳ Ｐゴシック"/>
              </a:rPr>
              <a:t>service</a:t>
            </a:r>
            <a:endParaRPr lang="fi-FI" sz="1600" err="1"/>
          </a:p>
          <a:p>
            <a:pPr marL="384810" lvl="1" indent="-128905"/>
            <a:r>
              <a:rPr lang="fi-FI" sz="1600" err="1">
                <a:ea typeface="ＭＳ Ｐゴシック"/>
              </a:rPr>
              <a:t>Comparing</a:t>
            </a:r>
            <a:r>
              <a:rPr lang="fi-FI" sz="1600">
                <a:ea typeface="ＭＳ Ｐゴシック"/>
              </a:rPr>
              <a:t> </a:t>
            </a:r>
            <a:r>
              <a:rPr lang="fi-FI" sz="1600" err="1">
                <a:ea typeface="ＭＳ Ｐゴシック"/>
              </a:rPr>
              <a:t>the</a:t>
            </a:r>
            <a:r>
              <a:rPr lang="fi-FI" sz="1600">
                <a:ea typeface="ＭＳ Ｐゴシック"/>
              </a:rPr>
              <a:t> </a:t>
            </a:r>
            <a:r>
              <a:rPr lang="fi-FI" sz="1600" err="1">
                <a:ea typeface="ＭＳ Ｐゴシック"/>
              </a:rPr>
              <a:t>services</a:t>
            </a:r>
            <a:endParaRPr lang="fi-FI" sz="1600" err="1"/>
          </a:p>
          <a:p>
            <a:pPr marL="384810" lvl="1" indent="-128905"/>
            <a:r>
              <a:rPr lang="fi-FI" sz="1600">
                <a:ea typeface="ＭＳ Ｐゴシック"/>
              </a:rPr>
              <a:t>UI </a:t>
            </a:r>
            <a:r>
              <a:rPr lang="fi-FI" sz="1600" err="1">
                <a:ea typeface="ＭＳ Ｐゴシック"/>
              </a:rPr>
              <a:t>examples</a:t>
            </a:r>
            <a:r>
              <a:rPr lang="fi-FI" sz="1600">
                <a:ea typeface="ＭＳ Ｐゴシック"/>
              </a:rPr>
              <a:t> and </a:t>
            </a:r>
            <a:r>
              <a:rPr lang="fi-FI" sz="1600" err="1">
                <a:ea typeface="ＭＳ Ｐゴシック"/>
              </a:rPr>
              <a:t>development</a:t>
            </a:r>
            <a:r>
              <a:rPr lang="fi-FI" sz="1600">
                <a:ea typeface="ＭＳ Ｐゴシック"/>
              </a:rPr>
              <a:t> </a:t>
            </a:r>
            <a:r>
              <a:rPr lang="fi-FI" sz="1600" err="1">
                <a:ea typeface="ＭＳ Ｐゴシック"/>
              </a:rPr>
              <a:t>plans</a:t>
            </a:r>
            <a:endParaRPr lang="fi-FI" sz="1600" err="1"/>
          </a:p>
          <a:p>
            <a:pPr marL="384810" lvl="1" indent="-128905"/>
            <a:endParaRPr lang="fi-FI" sz="33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B9584-FDEC-4481-8185-0108DE76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37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18B6ED-74B8-3D1C-C130-7FA8D6CA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ea typeface="ＭＳ Ｐゴシック"/>
              </a:rPr>
              <a:t>Webinar</a:t>
            </a:r>
            <a:r>
              <a:rPr lang="fi-FI">
                <a:ea typeface="ＭＳ Ｐゴシック"/>
              </a:rPr>
              <a:t> on Digital </a:t>
            </a:r>
            <a:r>
              <a:rPr lang="fi-FI" err="1">
                <a:ea typeface="ＭＳ Ｐゴシック"/>
              </a:rPr>
              <a:t>Preservation</a:t>
            </a:r>
            <a:r>
              <a:rPr lang="fi-FI">
                <a:ea typeface="ＭＳ Ｐゴシック"/>
              </a:rPr>
              <a:t> Service (</a:t>
            </a:r>
            <a:r>
              <a:rPr lang="fi-FI" err="1">
                <a:ea typeface="ＭＳ Ｐゴシック"/>
              </a:rPr>
              <a:t>Fairdata</a:t>
            </a:r>
            <a:r>
              <a:rPr lang="fi-FI">
                <a:ea typeface="ＭＳ Ｐゴシック"/>
              </a:rPr>
              <a:t>-PAS) 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570F7B-807E-C680-C58C-258912A9D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For Data </a:t>
            </a:r>
            <a:r>
              <a:rPr lang="fi-FI" err="1">
                <a:ea typeface="ＭＳ Ｐゴシック"/>
              </a:rPr>
              <a:t>Support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Personnel</a:t>
            </a:r>
            <a:r>
              <a:rPr lang="fi-FI">
                <a:ea typeface="ＭＳ Ｐゴシック"/>
              </a:rPr>
              <a:t> at </a:t>
            </a:r>
            <a:r>
              <a:rPr lang="fi-FI" err="1">
                <a:ea typeface="ＭＳ Ｐゴシック"/>
              </a:rPr>
              <a:t>research</a:t>
            </a:r>
            <a:r>
              <a:rPr lang="fi-FI">
                <a:ea typeface="ＭＳ Ｐゴシック"/>
              </a:rPr>
              <a:t> organizations </a:t>
            </a:r>
          </a:p>
          <a:p>
            <a:r>
              <a:rPr lang="fi-FI">
                <a:ea typeface="ＭＳ Ｐゴシック"/>
              </a:rPr>
              <a:t>23rd of </a:t>
            </a:r>
            <a:r>
              <a:rPr lang="fi-FI" err="1">
                <a:ea typeface="ＭＳ Ｐゴシック"/>
              </a:rPr>
              <a:t>May</a:t>
            </a:r>
            <a:r>
              <a:rPr lang="fi-FI">
                <a:ea typeface="ＭＳ Ｐゴシック"/>
              </a:rPr>
              <a:t> at 12:00-15:00</a:t>
            </a:r>
          </a:p>
          <a:p>
            <a:r>
              <a:rPr lang="fi-FI">
                <a:ea typeface="ＭＳ Ｐゴシック"/>
                <a:hlinkClick r:id="rId2"/>
              </a:rPr>
              <a:t>https://ssl.eventilla.com/event/Q2zRM</a:t>
            </a:r>
            <a:endParaRPr lang="fi-FI">
              <a:ea typeface="ＭＳ Ｐゴシック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3D936B8-812B-B8BB-09F8-6ADEAE93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54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A5436E-D1BB-293A-BE84-990CF6DBDE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>
                <a:ea typeface="ＭＳ Ｐゴシック"/>
              </a:rPr>
              <a:t>Thank you!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7610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B0E0-DEAF-4F5C-9F67-4993E3A2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do</a:t>
            </a:r>
            <a:r>
              <a:rPr lang="fi-FI"/>
              <a:t> </a:t>
            </a:r>
            <a:r>
              <a:rPr lang="fi-FI" err="1"/>
              <a:t>we</a:t>
            </a:r>
            <a:r>
              <a:rPr lang="fi-FI"/>
              <a:t> </a:t>
            </a:r>
            <a:r>
              <a:rPr lang="fi-FI" err="1"/>
              <a:t>mean</a:t>
            </a:r>
            <a:r>
              <a:rPr lang="fi-FI"/>
              <a:t> </a:t>
            </a: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storing</a:t>
            </a:r>
            <a:r>
              <a:rPr lang="fi-FI"/>
              <a:t>, </a:t>
            </a:r>
            <a:r>
              <a:rPr lang="fi-FI" err="1"/>
              <a:t>sharing</a:t>
            </a:r>
            <a:r>
              <a:rPr lang="fi-FI"/>
              <a:t> and publishing data?</a:t>
            </a:r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6DE35087-C91B-9CD0-571F-8E2BD798A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7945" y="1127126"/>
            <a:ext cx="4595405" cy="31845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46909-897C-437A-A260-F4E952FE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36957D-2772-7DE0-6232-71C7C5AF883C}"/>
              </a:ext>
            </a:extLst>
          </p:cNvPr>
          <p:cNvSpPr txBox="1">
            <a:spLocks/>
          </p:cNvSpPr>
          <p:nvPr/>
        </p:nvSpPr>
        <p:spPr bwMode="auto">
          <a:xfrm>
            <a:off x="457200" y="1200820"/>
            <a:ext cx="3695552" cy="31919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>
            <a:lvl1pPr marL="142875" indent="-142875" algn="l" defTabSz="334963" rtl="0" eaLnBrk="1" fontAlgn="base" hangingPunct="1">
              <a:lnSpc>
                <a:spcPct val="11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5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3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4pPr>
            <a:lvl5pPr marL="1508125" indent="-88900" algn="l" defTabSz="3349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00" kern="120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defRPr>
            </a:lvl5pPr>
            <a:lvl6pPr marL="1843448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8620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3793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8964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fi-FI" sz="1400" b="1" err="1">
                <a:ea typeface="ＭＳ Ｐゴシック"/>
              </a:rPr>
              <a:t>Storing</a:t>
            </a:r>
            <a:r>
              <a:rPr lang="fi-FI" sz="1400" b="1">
                <a:ea typeface="ＭＳ Ｐゴシック"/>
              </a:rPr>
              <a:t>: </a:t>
            </a:r>
            <a:r>
              <a:rPr lang="fi-FI" sz="1400" err="1">
                <a:ea typeface="ＭＳ Ｐゴシック"/>
              </a:rPr>
              <a:t>storing</a:t>
            </a:r>
            <a:r>
              <a:rPr lang="fi-FI" sz="1400">
                <a:ea typeface="ＭＳ Ｐゴシック"/>
              </a:rPr>
              <a:t> data in a </a:t>
            </a:r>
            <a:r>
              <a:rPr lang="fi-FI" sz="1400" err="1">
                <a:ea typeface="ＭＳ Ｐゴシック"/>
              </a:rPr>
              <a:t>service</a:t>
            </a:r>
            <a:r>
              <a:rPr lang="fi-FI" sz="1400">
                <a:ea typeface="ＭＳ Ｐゴシック"/>
              </a:rPr>
              <a:t> for a </a:t>
            </a:r>
            <a:r>
              <a:rPr lang="fi-FI" sz="1400" err="1">
                <a:ea typeface="ＭＳ Ｐゴシック"/>
              </a:rPr>
              <a:t>period</a:t>
            </a:r>
            <a:r>
              <a:rPr lang="fi-FI" sz="1400">
                <a:ea typeface="ＭＳ Ｐゴシック"/>
              </a:rPr>
              <a:t> of </a:t>
            </a:r>
            <a:r>
              <a:rPr lang="fi-FI" sz="1400" err="1">
                <a:ea typeface="ＭＳ Ｐゴシック"/>
              </a:rPr>
              <a:t>time</a:t>
            </a:r>
            <a:endParaRPr lang="fi-FI" sz="1400"/>
          </a:p>
          <a:p>
            <a:pPr marL="285750" indent="-285750"/>
            <a:r>
              <a:rPr lang="fi-FI" sz="1400" b="1" err="1">
                <a:ea typeface="ＭＳ Ｐゴシック"/>
              </a:rPr>
              <a:t>Sharing</a:t>
            </a:r>
            <a:r>
              <a:rPr lang="fi-FI" sz="1400" b="1">
                <a:ea typeface="ＭＳ Ｐゴシック"/>
              </a:rPr>
              <a:t>: </a:t>
            </a:r>
            <a:r>
              <a:rPr lang="fi-FI" sz="1400" err="1">
                <a:ea typeface="ＭＳ Ｐゴシック"/>
              </a:rPr>
              <a:t>sharing</a:t>
            </a:r>
            <a:r>
              <a:rPr lang="fi-FI" sz="1400">
                <a:ea typeface="ＭＳ Ｐゴシック"/>
              </a:rPr>
              <a:t> data </a:t>
            </a:r>
            <a:r>
              <a:rPr lang="fi-FI" sz="1400" err="1">
                <a:ea typeface="ＭＳ Ｐゴシック"/>
              </a:rPr>
              <a:t>through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shared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storage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space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or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by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using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links</a:t>
            </a:r>
            <a:r>
              <a:rPr lang="fi-FI" sz="1400">
                <a:ea typeface="ＭＳ Ｐゴシック"/>
              </a:rPr>
              <a:t> </a:t>
            </a:r>
          </a:p>
          <a:p>
            <a:pPr marL="285750" indent="-285750"/>
            <a:r>
              <a:rPr lang="fi-FI" sz="1400" b="1">
                <a:ea typeface="ＭＳ Ｐゴシック"/>
              </a:rPr>
              <a:t>Publishing</a:t>
            </a:r>
            <a:r>
              <a:rPr lang="fi-FI" sz="1400">
                <a:ea typeface="ＭＳ Ｐゴシック"/>
              </a:rPr>
              <a:t> data as dataset: Dataset metadata is </a:t>
            </a:r>
            <a:r>
              <a:rPr lang="fi-FI" sz="1400" err="1">
                <a:ea typeface="ＭＳ Ｐゴシック"/>
              </a:rPr>
              <a:t>available</a:t>
            </a:r>
            <a:r>
              <a:rPr lang="fi-FI" sz="1400">
                <a:ea typeface="ＭＳ Ｐゴシック"/>
              </a:rPr>
              <a:t> for </a:t>
            </a:r>
            <a:r>
              <a:rPr lang="fi-FI" sz="1400" err="1">
                <a:ea typeface="ＭＳ Ｐゴシック"/>
              </a:rPr>
              <a:t>others</a:t>
            </a:r>
            <a:r>
              <a:rPr lang="fi-FI" sz="1400">
                <a:ea typeface="ＭＳ Ｐゴシック"/>
              </a:rPr>
              <a:t> via a </a:t>
            </a:r>
            <a:r>
              <a:rPr lang="fi-FI" sz="1400" err="1">
                <a:ea typeface="ＭＳ Ｐゴシック"/>
              </a:rPr>
              <a:t>landing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page</a:t>
            </a:r>
            <a:r>
              <a:rPr lang="fi-FI" sz="1400">
                <a:ea typeface="ＭＳ Ｐゴシック"/>
              </a:rPr>
              <a:t>, </a:t>
            </a:r>
            <a:r>
              <a:rPr lang="fi-FI" sz="1400" err="1">
                <a:ea typeface="ＭＳ Ｐゴシック"/>
              </a:rPr>
              <a:t>that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has</a:t>
            </a:r>
            <a:r>
              <a:rPr lang="fi-FI" sz="1400">
                <a:ea typeface="ＭＳ Ｐゴシック"/>
              </a:rPr>
              <a:t> a </a:t>
            </a:r>
            <a:r>
              <a:rPr lang="fi-FI" sz="1400" err="1">
                <a:ea typeface="ＭＳ Ｐゴシック"/>
              </a:rPr>
              <a:t>persistent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identifier</a:t>
            </a:r>
            <a:endParaRPr lang="fi-FI" sz="1400">
              <a:ea typeface="ＭＳ Ｐゴシック"/>
            </a:endParaRPr>
          </a:p>
          <a:p>
            <a:pPr marL="285750" indent="-285750"/>
            <a:r>
              <a:rPr lang="fi-FI" sz="1400" b="1">
                <a:ea typeface="ＭＳ Ｐゴシック"/>
              </a:rPr>
              <a:t>Digital </a:t>
            </a:r>
            <a:r>
              <a:rPr lang="fi-FI" sz="1400" b="1" err="1">
                <a:ea typeface="ＭＳ Ｐゴシック"/>
              </a:rPr>
              <a:t>preservation</a:t>
            </a:r>
            <a:r>
              <a:rPr lang="fi-FI" sz="1400">
                <a:ea typeface="ＭＳ Ｐゴシック"/>
              </a:rPr>
              <a:t>: </a:t>
            </a:r>
            <a:r>
              <a:rPr lang="fi-FI" sz="1400" err="1">
                <a:ea typeface="ＭＳ Ｐゴシック"/>
              </a:rPr>
              <a:t>reliable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preservation</a:t>
            </a:r>
            <a:r>
              <a:rPr lang="fi-FI" sz="1400">
                <a:ea typeface="ＭＳ Ｐゴシック"/>
              </a:rPr>
              <a:t> of </a:t>
            </a:r>
            <a:r>
              <a:rPr lang="fi-FI" sz="1400" err="1">
                <a:ea typeface="ＭＳ Ｐゴシック"/>
              </a:rPr>
              <a:t>digital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information</a:t>
            </a:r>
            <a:r>
              <a:rPr lang="fi-FI" sz="1400">
                <a:ea typeface="ＭＳ Ｐゴシック"/>
              </a:rPr>
              <a:t> for </a:t>
            </a:r>
            <a:r>
              <a:rPr lang="fi-FI" sz="1400" err="1">
                <a:ea typeface="ＭＳ Ｐゴシック"/>
              </a:rPr>
              <a:t>several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decades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or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even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centuries</a:t>
            </a:r>
            <a:endParaRPr lang="fi-FI" sz="1400" err="1"/>
          </a:p>
          <a:p>
            <a:pPr marL="285750" indent="-285750"/>
            <a:endParaRPr lang="fi-FI" sz="1600"/>
          </a:p>
          <a:p>
            <a:endParaRPr lang="fi-FI"/>
          </a:p>
          <a:p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B7DC900-FFE8-7341-D07D-A9E77C47CFAF}"/>
              </a:ext>
            </a:extLst>
          </p:cNvPr>
          <p:cNvSpPr txBox="1"/>
          <p:nvPr/>
        </p:nvSpPr>
        <p:spPr>
          <a:xfrm rot="420000">
            <a:off x="5808367" y="2123962"/>
            <a:ext cx="137049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1600" err="1">
                <a:solidFill>
                  <a:srgbClr val="006B99"/>
                </a:solidFill>
                <a:latin typeface="Aharoni"/>
                <a:ea typeface="ＭＳ Ｐゴシック"/>
              </a:rPr>
              <a:t>Simplified</a:t>
            </a:r>
            <a:r>
              <a:rPr lang="fi-FI" sz="1600">
                <a:solidFill>
                  <a:srgbClr val="006B99"/>
                </a:solidFill>
                <a:latin typeface="Aharoni"/>
                <a:ea typeface="ＭＳ Ｐゴシック"/>
              </a:rPr>
              <a:t> (data) life </a:t>
            </a:r>
            <a:r>
              <a:rPr lang="fi-FI" sz="1600" err="1">
                <a:solidFill>
                  <a:srgbClr val="006B99"/>
                </a:solidFill>
                <a:latin typeface="Aharoni"/>
                <a:ea typeface="ＭＳ Ｐゴシック"/>
              </a:rPr>
              <a:t>cycle</a:t>
            </a:r>
            <a:endParaRPr lang="fi-FI" sz="1600">
              <a:solidFill>
                <a:srgbClr val="006B99"/>
              </a:solidFill>
              <a:latin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63763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B5AC4-105A-486F-9142-BDCAC5A1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ea typeface="ＭＳ Ｐゴシック"/>
              </a:rPr>
              <a:t>Generally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about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the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services´usage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policies</a:t>
            </a:r>
            <a:r>
              <a:rPr lang="fi-FI">
                <a:ea typeface="ＭＳ Ｐゴシック"/>
              </a:rPr>
              <a:t>, </a:t>
            </a:r>
            <a:r>
              <a:rPr lang="fi-FI" err="1">
                <a:ea typeface="ＭＳ Ｐゴシック"/>
              </a:rPr>
              <a:t>the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roles</a:t>
            </a:r>
            <a:r>
              <a:rPr lang="fi-FI">
                <a:ea typeface="ＭＳ Ｐゴシック"/>
              </a:rPr>
              <a:t> and </a:t>
            </a:r>
            <a:r>
              <a:rPr lang="fi-FI" err="1">
                <a:ea typeface="ＭＳ Ｐゴシック"/>
              </a:rPr>
              <a:t>responsibilities</a:t>
            </a:r>
            <a:endParaRPr lang="fi-FI">
              <a:ea typeface="ＭＳ Ｐゴシック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702F9-16F6-4BBF-8E5B-A52D3A9B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5539"/>
            <a:ext cx="6543852" cy="3264038"/>
          </a:xfrm>
        </p:spPr>
        <p:txBody>
          <a:bodyPr/>
          <a:lstStyle/>
          <a:p>
            <a:r>
              <a:rPr lang="fi-FI">
                <a:ea typeface="ＭＳ Ｐゴシック"/>
              </a:rPr>
              <a:t>CSC </a:t>
            </a:r>
            <a:r>
              <a:rPr lang="fi-FI" err="1">
                <a:ea typeface="ＭＳ Ｐゴシック"/>
              </a:rPr>
              <a:t>does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not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assert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ownership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or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any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intellectual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property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rights</a:t>
            </a:r>
            <a:r>
              <a:rPr lang="fi-FI">
                <a:ea typeface="ＭＳ Ｐゴシック"/>
              </a:rPr>
              <a:t> to data in </a:t>
            </a:r>
            <a:r>
              <a:rPr lang="fi-FI" err="1">
                <a:ea typeface="ＭＳ Ｐゴシック"/>
              </a:rPr>
              <a:t>our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services</a:t>
            </a:r>
            <a:r>
              <a:rPr lang="fi-FI">
                <a:ea typeface="ＭＳ Ｐゴシック"/>
              </a:rPr>
              <a:t>.</a:t>
            </a:r>
            <a:endParaRPr lang="fi-FI"/>
          </a:p>
          <a:p>
            <a:r>
              <a:rPr lang="fi-FI" err="1">
                <a:ea typeface="ＭＳ Ｐゴシック"/>
              </a:rPr>
              <a:t>It's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recommended</a:t>
            </a:r>
            <a:r>
              <a:rPr lang="fi-FI">
                <a:ea typeface="ＭＳ Ｐゴシック"/>
              </a:rPr>
              <a:t> to </a:t>
            </a:r>
            <a:r>
              <a:rPr lang="fi-FI" err="1">
                <a:ea typeface="ＭＳ Ｐゴシック"/>
              </a:rPr>
              <a:t>agree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upon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the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rights</a:t>
            </a:r>
            <a:r>
              <a:rPr lang="fi-FI">
                <a:ea typeface="ＭＳ Ｐゴシック"/>
              </a:rPr>
              <a:t> to </a:t>
            </a:r>
            <a:r>
              <a:rPr lang="fi-FI" err="1">
                <a:ea typeface="ＭＳ Ｐゴシック"/>
              </a:rPr>
              <a:t>research</a:t>
            </a:r>
            <a:r>
              <a:rPr lang="fi-FI">
                <a:ea typeface="ＭＳ Ｐゴシック"/>
              </a:rPr>
              <a:t> data </a:t>
            </a:r>
            <a:r>
              <a:rPr lang="fi-FI" err="1">
                <a:ea typeface="ＭＳ Ｐゴシック"/>
              </a:rPr>
              <a:t>within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the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research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group</a:t>
            </a:r>
            <a:r>
              <a:rPr lang="fi-FI">
                <a:ea typeface="ＭＳ Ｐゴシック"/>
              </a:rPr>
              <a:t> and </a:t>
            </a:r>
            <a:r>
              <a:rPr lang="fi-FI" err="1">
                <a:ea typeface="ＭＳ Ｐゴシック"/>
              </a:rPr>
              <a:t>research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organisation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early</a:t>
            </a:r>
            <a:r>
              <a:rPr lang="fi-FI">
                <a:ea typeface="ＭＳ Ｐゴシック"/>
              </a:rPr>
              <a:t> on</a:t>
            </a:r>
            <a:endParaRPr lang="en-US">
              <a:ea typeface="ＭＳ Ｐゴシック"/>
            </a:endParaRPr>
          </a:p>
          <a:p>
            <a:r>
              <a:rPr lang="fi-FI">
                <a:ea typeface="ＭＳ Ｐゴシック"/>
              </a:rPr>
              <a:t>It is </a:t>
            </a:r>
            <a:r>
              <a:rPr lang="fi-FI" err="1">
                <a:ea typeface="ＭＳ Ｐゴシック"/>
              </a:rPr>
              <a:t>the</a:t>
            </a:r>
            <a:r>
              <a:rPr lang="fi-FI">
                <a:ea typeface="ＭＳ Ｐゴシック"/>
              </a:rPr>
              <a:t> data </a:t>
            </a:r>
            <a:r>
              <a:rPr lang="fi-FI" err="1">
                <a:ea typeface="ＭＳ Ｐゴシック"/>
              </a:rPr>
              <a:t>owner's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responsibility</a:t>
            </a:r>
            <a:r>
              <a:rPr lang="fi-FI">
                <a:ea typeface="ＭＳ Ｐゴシック"/>
              </a:rPr>
              <a:t> to </a:t>
            </a:r>
            <a:r>
              <a:rPr lang="fi-FI" err="1">
                <a:ea typeface="ＭＳ Ｐゴシック"/>
              </a:rPr>
              <a:t>decide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which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service</a:t>
            </a:r>
            <a:r>
              <a:rPr lang="fi-FI">
                <a:ea typeface="ＭＳ Ｐゴシック"/>
              </a:rPr>
              <a:t> is </a:t>
            </a:r>
            <a:r>
              <a:rPr lang="fi-FI" err="1">
                <a:ea typeface="ＭＳ Ｐゴシック"/>
              </a:rPr>
              <a:t>suitable</a:t>
            </a:r>
            <a:r>
              <a:rPr lang="fi-FI">
                <a:ea typeface="ＭＳ Ｐゴシック"/>
              </a:rPr>
              <a:t> for </a:t>
            </a:r>
            <a:r>
              <a:rPr lang="fi-FI" err="1">
                <a:ea typeface="ＭＳ Ｐゴシック"/>
              </a:rPr>
              <a:t>the</a:t>
            </a:r>
            <a:r>
              <a:rPr lang="fi-FI">
                <a:ea typeface="ＭＳ Ｐゴシック"/>
              </a:rPr>
              <a:t> data in </a:t>
            </a:r>
            <a:r>
              <a:rPr lang="fi-FI" err="1">
                <a:ea typeface="ＭＳ Ｐゴシック"/>
              </a:rPr>
              <a:t>question</a:t>
            </a:r>
            <a:r>
              <a:rPr lang="fi-FI">
                <a:ea typeface="ＭＳ Ｐゴシック"/>
              </a:rPr>
              <a:t> and </a:t>
            </a:r>
            <a:r>
              <a:rPr lang="fi-FI" err="1">
                <a:ea typeface="ＭＳ Ｐゴシック"/>
              </a:rPr>
              <a:t>that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the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encryption</a:t>
            </a:r>
            <a:r>
              <a:rPr lang="fi-FI">
                <a:ea typeface="ＭＳ Ｐゴシック"/>
              </a:rPr>
              <a:t> - </a:t>
            </a:r>
            <a:r>
              <a:rPr lang="fi-FI" err="1">
                <a:ea typeface="ＭＳ Ｐゴシック"/>
              </a:rPr>
              <a:t>if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needed</a:t>
            </a:r>
            <a:r>
              <a:rPr lang="fi-FI">
                <a:ea typeface="ＭＳ Ｐゴシック"/>
              </a:rPr>
              <a:t> - is </a:t>
            </a:r>
            <a:r>
              <a:rPr lang="fi-FI" err="1">
                <a:ea typeface="ＭＳ Ｐゴシック"/>
              </a:rPr>
              <a:t>done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appropriately</a:t>
            </a:r>
            <a:r>
              <a:rPr lang="fi-FI">
                <a:ea typeface="ＭＳ Ｐゴシック"/>
              </a:rPr>
              <a:t>.</a:t>
            </a:r>
            <a:endParaRPr lang="fi-FI"/>
          </a:p>
          <a:p>
            <a:r>
              <a:rPr lang="fi-FI" err="1">
                <a:ea typeface="ＭＳ Ｐゴシック"/>
              </a:rPr>
              <a:t>The</a:t>
            </a:r>
            <a:r>
              <a:rPr lang="fi-FI">
                <a:ea typeface="ＭＳ Ｐゴシック"/>
              </a:rPr>
              <a:t> data </a:t>
            </a:r>
            <a:r>
              <a:rPr lang="fi-FI" err="1">
                <a:ea typeface="ＭＳ Ｐゴシック"/>
              </a:rPr>
              <a:t>owner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decides</a:t>
            </a:r>
            <a:r>
              <a:rPr lang="fi-FI">
                <a:ea typeface="ＭＳ Ｐゴシック"/>
              </a:rPr>
              <a:t> on </a:t>
            </a:r>
            <a:r>
              <a:rPr lang="fi-FI" err="1">
                <a:ea typeface="ＭＳ Ｐゴシック"/>
              </a:rPr>
              <a:t>the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openness</a:t>
            </a:r>
            <a:r>
              <a:rPr lang="fi-FI">
                <a:ea typeface="ＭＳ Ｐゴシック"/>
              </a:rPr>
              <a:t> and </a:t>
            </a:r>
            <a:r>
              <a:rPr lang="fi-FI" err="1">
                <a:ea typeface="ＭＳ Ｐゴシック"/>
              </a:rPr>
              <a:t>usage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policies</a:t>
            </a:r>
            <a:r>
              <a:rPr lang="fi-FI">
                <a:ea typeface="ＭＳ Ｐゴシック"/>
              </a:rPr>
              <a:t> for </a:t>
            </a:r>
            <a:r>
              <a:rPr lang="fi-FI" err="1">
                <a:ea typeface="ＭＳ Ｐゴシック"/>
              </a:rPr>
              <a:t>their</a:t>
            </a:r>
            <a:r>
              <a:rPr lang="fi-FI">
                <a:ea typeface="ＭＳ Ｐゴシック"/>
              </a:rPr>
              <a:t> data.</a:t>
            </a:r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B9584-FDEC-4481-8185-0108DE76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889D-263F-4B93-93D4-409E7E23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Allas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1738D-4E84-43BA-9F10-8EE8F6BB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BAC803-99D9-4975-9741-B0FFC60A1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891469"/>
              </p:ext>
            </p:extLst>
          </p:nvPr>
        </p:nvGraphicFramePr>
        <p:xfrm>
          <a:off x="5144908" y="937794"/>
          <a:ext cx="324612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Play free icon">
            <a:extLst>
              <a:ext uri="{FF2B5EF4-FFF2-40B4-BE49-F238E27FC236}">
                <a16:creationId xmlns:a16="http://schemas.microsoft.com/office/drawing/2014/main" id="{CC67A27B-DCE3-4AD3-9A4A-53129AD2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968" y="1239653"/>
            <a:ext cx="48006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ttings free icon">
            <a:extLst>
              <a:ext uri="{FF2B5EF4-FFF2-40B4-BE49-F238E27FC236}">
                <a16:creationId xmlns:a16="http://schemas.microsoft.com/office/drawing/2014/main" id="{DD669C39-736B-41B7-91F5-15D2406F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028" y="263396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ublishing free icon">
            <a:extLst>
              <a:ext uri="{FF2B5EF4-FFF2-40B4-BE49-F238E27FC236}">
                <a16:creationId xmlns:a16="http://schemas.microsoft.com/office/drawing/2014/main" id="{4BDF6A83-7CA1-4BD9-940D-4E526F4BF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73" y="2675681"/>
            <a:ext cx="525083" cy="52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Research free icon">
            <a:extLst>
              <a:ext uri="{FF2B5EF4-FFF2-40B4-BE49-F238E27FC236}">
                <a16:creationId xmlns:a16="http://schemas.microsoft.com/office/drawing/2014/main" id="{3317EDC8-020C-4980-884A-11EAB84E1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908" y="1257084"/>
            <a:ext cx="507365" cy="50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dn-icons.flaticon.com/png/512/586/premium/586239.png?token=exp=1647590550~hmac=73814781490173b85bbeff5b87e72bab">
            <a:extLst>
              <a:ext uri="{FF2B5EF4-FFF2-40B4-BE49-F238E27FC236}">
                <a16:creationId xmlns:a16="http://schemas.microsoft.com/office/drawing/2014/main" id="{A50042A5-8E6D-4AC8-972E-9925723B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40" y="3840556"/>
            <a:ext cx="541670" cy="54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FAA743-8E72-401A-AD51-BFBA97BE6B1C}"/>
              </a:ext>
            </a:extLst>
          </p:cNvPr>
          <p:cNvSpPr/>
          <p:nvPr/>
        </p:nvSpPr>
        <p:spPr>
          <a:xfrm>
            <a:off x="7661806" y="4389765"/>
            <a:ext cx="14446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err="1">
                <a:solidFill>
                  <a:srgbClr val="002F5F"/>
                </a:solidFill>
              </a:rPr>
              <a:t>Images</a:t>
            </a:r>
            <a:r>
              <a:rPr lang="fi-FI" sz="1100">
                <a:solidFill>
                  <a:srgbClr val="002F5F"/>
                </a:solidFill>
              </a:rPr>
              <a:t>: Flaticon.com</a:t>
            </a:r>
            <a:endParaRPr lang="en-GB" sz="1100">
              <a:solidFill>
                <a:srgbClr val="002F5F"/>
              </a:solidFill>
            </a:endParaRPr>
          </a:p>
        </p:txBody>
      </p:sp>
      <p:pic>
        <p:nvPicPr>
          <p:cNvPr id="33" name="Kuva 33">
            <a:extLst>
              <a:ext uri="{FF2B5EF4-FFF2-40B4-BE49-F238E27FC236}">
                <a16:creationId xmlns:a16="http://schemas.microsoft.com/office/drawing/2014/main" id="{6CEC915E-D9C5-4D63-B347-BBA497724B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2352" y="4004630"/>
            <a:ext cx="314580" cy="322024"/>
          </a:xfrm>
          <a:prstGeom prst="rect">
            <a:avLst/>
          </a:prstGeom>
        </p:spPr>
      </p:pic>
      <p:cxnSp>
        <p:nvCxnSpPr>
          <p:cNvPr id="35" name="Suora nuoliyhdysviiva 34">
            <a:extLst>
              <a:ext uri="{FF2B5EF4-FFF2-40B4-BE49-F238E27FC236}">
                <a16:creationId xmlns:a16="http://schemas.microsoft.com/office/drawing/2014/main" id="{A3888923-666B-4180-B6AB-1B6B156479B8}"/>
              </a:ext>
            </a:extLst>
          </p:cNvPr>
          <p:cNvCxnSpPr/>
          <p:nvPr/>
        </p:nvCxnSpPr>
        <p:spPr>
          <a:xfrm flipH="1">
            <a:off x="5395774" y="4181509"/>
            <a:ext cx="450928" cy="645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Kuva 35" descr="Kello tasaisella täytöllä">
            <a:extLst>
              <a:ext uri="{FF2B5EF4-FFF2-40B4-BE49-F238E27FC236}">
                <a16:creationId xmlns:a16="http://schemas.microsoft.com/office/drawing/2014/main" id="{28D411D0-4F19-C2E5-30BD-365F099F65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54457" y="3902495"/>
            <a:ext cx="204779" cy="204818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CA7F1B9-C7FF-899F-E7DB-73A043FC695F}"/>
              </a:ext>
            </a:extLst>
          </p:cNvPr>
          <p:cNvSpPr txBox="1">
            <a:spLocks/>
          </p:cNvSpPr>
          <p:nvPr/>
        </p:nvSpPr>
        <p:spPr bwMode="auto">
          <a:xfrm>
            <a:off x="412768" y="974831"/>
            <a:ext cx="3410327" cy="3184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>
            <a:lvl1pPr marL="142875" indent="-142875" algn="l" defTabSz="334963" rtl="0" eaLnBrk="1" fontAlgn="base" hangingPunct="1">
              <a:lnSpc>
                <a:spcPct val="11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5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3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4pPr>
            <a:lvl5pPr marL="1508125" indent="-88900" algn="l" defTabSz="3349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00" kern="120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defRPr>
            </a:lvl5pPr>
            <a:lvl6pPr marL="1843448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8620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3793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8964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b="1" err="1">
                <a:ea typeface="ＭＳ Ｐゴシック"/>
              </a:rPr>
              <a:t>Purpose</a:t>
            </a:r>
            <a:r>
              <a:rPr lang="fi-FI" sz="1400" b="1">
                <a:ea typeface="ＭＳ Ｐゴシック"/>
              </a:rPr>
              <a:t> of </a:t>
            </a:r>
            <a:r>
              <a:rPr lang="fi-FI" sz="1400" b="1" err="1">
                <a:ea typeface="ＭＳ Ｐゴシック"/>
              </a:rPr>
              <a:t>the</a:t>
            </a:r>
            <a:r>
              <a:rPr lang="fi-FI" sz="1400" b="1">
                <a:ea typeface="ＭＳ Ｐゴシック"/>
              </a:rPr>
              <a:t> </a:t>
            </a:r>
            <a:r>
              <a:rPr lang="fi-FI" sz="1400" b="1" err="1">
                <a:ea typeface="ＭＳ Ｐゴシック"/>
              </a:rPr>
              <a:t>service</a:t>
            </a:r>
            <a:r>
              <a:rPr lang="fi-FI" sz="1400" b="1">
                <a:ea typeface="ＭＳ Ｐゴシック"/>
              </a:rPr>
              <a:t>: </a:t>
            </a:r>
            <a:br>
              <a:rPr lang="fi-FI" sz="1400" b="1">
                <a:ea typeface="ＭＳ Ｐゴシック"/>
              </a:rPr>
            </a:br>
            <a:r>
              <a:rPr lang="fi-FI" sz="1400" err="1">
                <a:ea typeface="ＭＳ Ｐゴシック"/>
              </a:rPr>
              <a:t>Storing</a:t>
            </a:r>
            <a:r>
              <a:rPr lang="fi-FI" sz="1400">
                <a:ea typeface="ＭＳ Ｐゴシック"/>
              </a:rPr>
              <a:t> and </a:t>
            </a:r>
            <a:r>
              <a:rPr lang="fi-FI" sz="1400" err="1">
                <a:ea typeface="ＭＳ Ｐゴシック"/>
              </a:rPr>
              <a:t>sharing</a:t>
            </a:r>
            <a:r>
              <a:rPr lang="fi-FI" sz="1400">
                <a:ea typeface="ＭＳ Ｐゴシック"/>
              </a:rPr>
              <a:t> - </a:t>
            </a:r>
            <a:r>
              <a:rPr lang="fi-FI" sz="1400" err="1">
                <a:ea typeface="ＭＳ Ｐゴシック"/>
              </a:rPr>
              <a:t>especially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large</a:t>
            </a:r>
            <a:r>
              <a:rPr lang="fi-FI" sz="1400">
                <a:ea typeface="ＭＳ Ｐゴシック"/>
              </a:rPr>
              <a:t> </a:t>
            </a:r>
            <a:r>
              <a:rPr lang="fi-FI" sz="1400" err="1">
                <a:ea typeface="ＭＳ Ｐゴシック"/>
              </a:rPr>
              <a:t>amounts</a:t>
            </a:r>
            <a:r>
              <a:rPr lang="fi-FI" sz="1400">
                <a:ea typeface="ＭＳ Ｐゴシック"/>
              </a:rPr>
              <a:t> of data - </a:t>
            </a:r>
            <a:r>
              <a:rPr lang="fi-FI" sz="1400" err="1">
                <a:ea typeface="ＭＳ Ｐゴシック"/>
              </a:rPr>
              <a:t>during</a:t>
            </a:r>
            <a:r>
              <a:rPr lang="fi-FI" sz="1400">
                <a:ea typeface="ＭＳ Ｐゴシック"/>
              </a:rPr>
              <a:t> </a:t>
            </a:r>
            <a:r>
              <a:rPr lang="fi-FI" sz="1400" err="1">
                <a:ea typeface="ＭＳ Ｐゴシック"/>
              </a:rPr>
              <a:t>active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phase</a:t>
            </a:r>
            <a:r>
              <a:rPr lang="fi-FI" sz="1400">
                <a:ea typeface="ＭＳ Ｐゴシック"/>
              </a:rPr>
              <a:t> of </a:t>
            </a:r>
            <a:r>
              <a:rPr lang="fi-FI" sz="1400" err="1">
                <a:ea typeface="ＭＳ Ｐゴシック"/>
              </a:rPr>
              <a:t>the</a:t>
            </a:r>
            <a:r>
              <a:rPr lang="fi-FI" sz="1400">
                <a:ea typeface="ＭＳ Ｐゴシック"/>
              </a:rPr>
              <a:t> </a:t>
            </a:r>
            <a:r>
              <a:rPr lang="fi-FI" sz="1400" err="1">
                <a:ea typeface="ＭＳ Ｐゴシック"/>
              </a:rPr>
              <a:t>research</a:t>
            </a:r>
            <a:r>
              <a:rPr lang="fi-FI" sz="1400">
                <a:ea typeface="ＭＳ Ｐゴシック"/>
              </a:rPr>
              <a:t> </a:t>
            </a:r>
            <a:r>
              <a:rPr lang="fi-FI" sz="1400" err="1">
                <a:ea typeface="ＭＳ Ｐゴシック"/>
              </a:rPr>
              <a:t>project</a:t>
            </a:r>
            <a:r>
              <a:rPr lang="fi-FI" sz="1400">
                <a:ea typeface="ＭＳ Ｐゴシック"/>
              </a:rPr>
              <a:t>.</a:t>
            </a:r>
          </a:p>
          <a:p>
            <a:r>
              <a:rPr lang="fi-FI" sz="1400" b="1">
                <a:ea typeface="ＭＳ Ｐゴシック"/>
              </a:rPr>
              <a:t>Key </a:t>
            </a:r>
            <a:r>
              <a:rPr lang="fi-FI" sz="1400" b="1" err="1">
                <a:ea typeface="ＭＳ Ｐゴシック"/>
              </a:rPr>
              <a:t>benefits</a:t>
            </a:r>
            <a:r>
              <a:rPr lang="fi-FI" sz="1400" b="1">
                <a:ea typeface="ＭＳ Ｐゴシック"/>
              </a:rPr>
              <a:t>: </a:t>
            </a:r>
            <a:br>
              <a:rPr lang="fi-FI" sz="1400" b="1">
                <a:ea typeface="ＭＳ Ｐゴシック"/>
              </a:rPr>
            </a:br>
            <a:r>
              <a:rPr lang="fi-FI" sz="1400">
                <a:ea typeface="ＭＳ Ｐゴシック"/>
              </a:rPr>
              <a:t>Data </a:t>
            </a:r>
            <a:r>
              <a:rPr lang="fi-FI" sz="1400" err="1">
                <a:ea typeface="ＭＳ Ｐゴシック"/>
              </a:rPr>
              <a:t>processing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can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be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done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using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standard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APIs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from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anywhere</a:t>
            </a:r>
            <a:r>
              <a:rPr lang="fi-FI" sz="1400">
                <a:ea typeface="ＭＳ Ｐゴシック"/>
              </a:rPr>
              <a:t>. </a:t>
            </a:r>
            <a:br>
              <a:rPr lang="fi-FI" sz="1400">
                <a:ea typeface="ＭＳ Ｐゴシック"/>
              </a:rPr>
            </a:br>
            <a:r>
              <a:rPr lang="fi-FI" sz="1400">
                <a:ea typeface="ＭＳ Ｐゴシック"/>
              </a:rPr>
              <a:t>Data </a:t>
            </a:r>
            <a:r>
              <a:rPr lang="fi-FI" sz="1400" err="1">
                <a:ea typeface="ＭＳ Ｐゴシック"/>
              </a:rPr>
              <a:t>can</a:t>
            </a:r>
            <a:r>
              <a:rPr lang="fi-FI" sz="1400">
                <a:ea typeface="ＭＳ Ｐゴシック"/>
              </a:rPr>
              <a:t> </a:t>
            </a:r>
            <a:r>
              <a:rPr lang="fi-FI" sz="1400" err="1">
                <a:ea typeface="ＭＳ Ｐゴシック"/>
              </a:rPr>
              <a:t>easily</a:t>
            </a:r>
            <a:r>
              <a:rPr lang="fi-FI" sz="1400">
                <a:ea typeface="ＭＳ Ｐゴシック"/>
              </a:rPr>
              <a:t> </a:t>
            </a:r>
            <a:r>
              <a:rPr lang="fi-FI" sz="1400" err="1">
                <a:ea typeface="ＭＳ Ｐゴシック"/>
              </a:rPr>
              <a:t>be</a:t>
            </a:r>
            <a:r>
              <a:rPr lang="fi-FI" sz="1400">
                <a:ea typeface="ＭＳ Ｐゴシック"/>
              </a:rPr>
              <a:t> </a:t>
            </a:r>
            <a:r>
              <a:rPr lang="fi-FI" sz="1400" err="1">
                <a:ea typeface="ＭＳ Ｐゴシック"/>
              </a:rPr>
              <a:t>moved</a:t>
            </a:r>
            <a:r>
              <a:rPr lang="fi-FI" sz="1400">
                <a:ea typeface="ＭＳ Ｐゴシック"/>
              </a:rPr>
              <a:t> to and </a:t>
            </a:r>
            <a:r>
              <a:rPr lang="fi-FI" sz="1400" err="1">
                <a:ea typeface="ＭＳ Ｐゴシック"/>
              </a:rPr>
              <a:t>from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CSC's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cloud</a:t>
            </a:r>
            <a:r>
              <a:rPr lang="fi-FI" sz="1400">
                <a:ea typeface="ＭＳ Ｐゴシック"/>
              </a:rPr>
              <a:t> and </a:t>
            </a:r>
            <a:r>
              <a:rPr lang="fi-FI" sz="1400" err="1">
                <a:ea typeface="ＭＳ Ｐゴシック"/>
              </a:rPr>
              <a:t>computing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environments</a:t>
            </a:r>
            <a:r>
              <a:rPr lang="fi-FI" sz="1400">
                <a:ea typeface="ＭＳ Ｐゴシック"/>
              </a:rPr>
              <a:t>.</a:t>
            </a:r>
            <a:endParaRPr lang="fi-FI" sz="1400"/>
          </a:p>
          <a:p>
            <a:r>
              <a:rPr lang="fi-FI" sz="1400" b="1">
                <a:ea typeface="ＭＳ Ｐゴシック"/>
              </a:rPr>
              <a:t>More </a:t>
            </a:r>
            <a:r>
              <a:rPr lang="fi-FI" sz="1400" b="1" err="1">
                <a:ea typeface="ＭＳ Ｐゴシック"/>
              </a:rPr>
              <a:t>information</a:t>
            </a:r>
            <a:r>
              <a:rPr lang="fi-FI" sz="1400" b="1">
                <a:ea typeface="ＭＳ Ｐゴシック"/>
              </a:rPr>
              <a:t>:</a:t>
            </a:r>
            <a:br>
              <a:rPr lang="fi-FI" sz="1400" b="1">
                <a:ea typeface="ＭＳ Ｐゴシック"/>
              </a:rPr>
            </a:br>
            <a:r>
              <a:rPr lang="fi-FI" sz="1400">
                <a:ea typeface="ＭＳ Ｐゴシック"/>
              </a:rPr>
              <a:t>https://research.csc.fi/en/-/allas</a:t>
            </a:r>
          </a:p>
          <a:p>
            <a:endParaRPr lang="fi-FI" sz="1100" b="1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0552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92E61-1BFB-4223-BB9B-79F81E35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7125"/>
            <a:ext cx="3402766" cy="3202306"/>
          </a:xfrm>
        </p:spPr>
        <p:txBody>
          <a:bodyPr/>
          <a:lstStyle/>
          <a:p>
            <a:r>
              <a:rPr lang="fi-FI" sz="1400" b="1" err="1">
                <a:ea typeface="ＭＳ Ｐゴシック"/>
              </a:rPr>
              <a:t>Purpose</a:t>
            </a:r>
            <a:r>
              <a:rPr lang="fi-FI" sz="1400" b="1">
                <a:ea typeface="ＭＳ Ｐゴシック"/>
              </a:rPr>
              <a:t> of </a:t>
            </a:r>
            <a:r>
              <a:rPr lang="fi-FI" sz="1400" b="1" err="1">
                <a:ea typeface="ＭＳ Ｐゴシック"/>
              </a:rPr>
              <a:t>the</a:t>
            </a:r>
            <a:r>
              <a:rPr lang="fi-FI" sz="1400" b="1">
                <a:ea typeface="ＭＳ Ｐゴシック"/>
              </a:rPr>
              <a:t> </a:t>
            </a:r>
            <a:r>
              <a:rPr lang="fi-FI" sz="1400" b="1" err="1">
                <a:ea typeface="ＭＳ Ｐゴシック"/>
              </a:rPr>
              <a:t>service</a:t>
            </a:r>
            <a:r>
              <a:rPr lang="fi-FI" sz="1400" b="1">
                <a:ea typeface="ＭＳ Ｐゴシック"/>
              </a:rPr>
              <a:t>: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Storing</a:t>
            </a:r>
            <a:r>
              <a:rPr lang="fi-FI" sz="1400">
                <a:ea typeface="ＭＳ Ｐゴシック"/>
              </a:rPr>
              <a:t>, </a:t>
            </a:r>
            <a:r>
              <a:rPr lang="fi-FI" sz="1400" err="1">
                <a:ea typeface="ＭＳ Ｐゴシック"/>
              </a:rPr>
              <a:t>describing</a:t>
            </a:r>
            <a:r>
              <a:rPr lang="fi-FI" sz="1400">
                <a:ea typeface="ＭＳ Ｐゴシック"/>
              </a:rPr>
              <a:t>, publishing, </a:t>
            </a:r>
            <a:r>
              <a:rPr lang="fi-FI" sz="1400" err="1">
                <a:ea typeface="ＭＳ Ｐゴシック"/>
              </a:rPr>
              <a:t>discovering</a:t>
            </a:r>
            <a:r>
              <a:rPr lang="fi-FI" sz="1400">
                <a:ea typeface="ＭＳ Ｐゴシック"/>
              </a:rPr>
              <a:t> and </a:t>
            </a:r>
            <a:r>
              <a:rPr lang="fi-FI" sz="1400" err="1">
                <a:ea typeface="ＭＳ Ｐゴシック"/>
              </a:rPr>
              <a:t>preserving</a:t>
            </a:r>
            <a:r>
              <a:rPr lang="fi-FI" sz="1400">
                <a:ea typeface="ＭＳ Ｐゴシック"/>
              </a:rPr>
              <a:t> </a:t>
            </a:r>
            <a:r>
              <a:rPr lang="fi-FI" sz="1400" err="1">
                <a:ea typeface="ＭＳ Ｐゴシック"/>
              </a:rPr>
              <a:t>research</a:t>
            </a:r>
            <a:r>
              <a:rPr lang="fi-FI" sz="1400">
                <a:ea typeface="ＭＳ Ｐゴシック"/>
              </a:rPr>
              <a:t> data.</a:t>
            </a:r>
          </a:p>
          <a:p>
            <a:r>
              <a:rPr lang="fi-FI" sz="1400" b="1">
                <a:ea typeface="ＭＳ Ｐゴシック"/>
              </a:rPr>
              <a:t>Key </a:t>
            </a:r>
            <a:r>
              <a:rPr lang="fi-FI" sz="1400" b="1" err="1">
                <a:ea typeface="ＭＳ Ｐゴシック"/>
              </a:rPr>
              <a:t>benefits</a:t>
            </a:r>
            <a:r>
              <a:rPr lang="fi-FI" sz="1400" b="1">
                <a:ea typeface="ＭＳ Ｐゴシック"/>
              </a:rPr>
              <a:t>: </a:t>
            </a:r>
          </a:p>
          <a:p>
            <a:pPr marL="384810" lvl="1" indent="-128905"/>
            <a:r>
              <a:rPr lang="fi-FI" sz="1200">
                <a:ea typeface="ＭＳ Ｐゴシック"/>
              </a:rPr>
              <a:t>Publishing </a:t>
            </a:r>
            <a:r>
              <a:rPr lang="fi-FI" sz="1200" err="1">
                <a:ea typeface="ＭＳ Ｐゴシック"/>
              </a:rPr>
              <a:t>even</a:t>
            </a:r>
            <a:r>
              <a:rPr lang="fi-FI" sz="1200">
                <a:ea typeface="ＭＳ Ｐゴシック"/>
              </a:rPr>
              <a:t> </a:t>
            </a:r>
            <a:r>
              <a:rPr lang="fi-FI" sz="1200" err="1">
                <a:ea typeface="ＭＳ Ｐゴシック"/>
              </a:rPr>
              <a:t>large</a:t>
            </a:r>
            <a:r>
              <a:rPr lang="fi-FI" sz="1200">
                <a:ea typeface="ＭＳ Ｐゴシック"/>
              </a:rPr>
              <a:t> </a:t>
            </a:r>
            <a:r>
              <a:rPr lang="fi-FI" sz="1200" err="1">
                <a:ea typeface="ＭＳ Ｐゴシック"/>
              </a:rPr>
              <a:t>or</a:t>
            </a:r>
            <a:r>
              <a:rPr lang="fi-FI" sz="1200">
                <a:ea typeface="ＭＳ Ｐゴシック"/>
              </a:rPr>
              <a:t> </a:t>
            </a:r>
            <a:r>
              <a:rPr lang="fi-FI" sz="1200" err="1">
                <a:ea typeface="ＭＳ Ｐゴシック"/>
              </a:rPr>
              <a:t>growing</a:t>
            </a:r>
            <a:r>
              <a:rPr lang="fi-FI" sz="1200">
                <a:ea typeface="ＭＳ Ｐゴシック"/>
              </a:rPr>
              <a:t> </a:t>
            </a:r>
            <a:r>
              <a:rPr lang="fi-FI" sz="1200" err="1">
                <a:ea typeface="ＭＳ Ｐゴシック"/>
              </a:rPr>
              <a:t>research</a:t>
            </a:r>
            <a:r>
              <a:rPr lang="fi-FI" sz="1200">
                <a:ea typeface="ＭＳ Ｐゴシック"/>
              </a:rPr>
              <a:t> </a:t>
            </a:r>
            <a:r>
              <a:rPr lang="fi-FI" sz="1200" err="1">
                <a:ea typeface="ＭＳ Ｐゴシック"/>
              </a:rPr>
              <a:t>datasets</a:t>
            </a:r>
            <a:r>
              <a:rPr lang="fi-FI" sz="1200">
                <a:ea typeface="ＭＳ Ｐゴシック"/>
              </a:rPr>
              <a:t> </a:t>
            </a:r>
            <a:r>
              <a:rPr lang="fi-FI" sz="1200" err="1">
                <a:ea typeface="ＭＳ Ｐゴシック"/>
              </a:rPr>
              <a:t>according</a:t>
            </a:r>
            <a:r>
              <a:rPr lang="fi-FI" sz="1200">
                <a:ea typeface="ＭＳ Ｐゴシック"/>
              </a:rPr>
              <a:t> to FAIR </a:t>
            </a:r>
            <a:r>
              <a:rPr lang="fi-FI" sz="1200" err="1">
                <a:ea typeface="ＭＳ Ｐゴシック"/>
              </a:rPr>
              <a:t>principles</a:t>
            </a:r>
            <a:r>
              <a:rPr lang="fi-FI" sz="1200">
                <a:ea typeface="ＭＳ Ｐゴシック"/>
              </a:rPr>
              <a:t> </a:t>
            </a:r>
            <a:r>
              <a:rPr lang="fi-FI" sz="1200" err="1">
                <a:ea typeface="ＭＳ Ｐゴシック"/>
              </a:rPr>
              <a:t>free</a:t>
            </a:r>
            <a:r>
              <a:rPr lang="fi-FI" sz="1200">
                <a:ea typeface="ＭＳ Ｐゴシック"/>
              </a:rPr>
              <a:t> of </a:t>
            </a:r>
            <a:r>
              <a:rPr lang="fi-FI" sz="1200" err="1">
                <a:ea typeface="ＭＳ Ｐゴシック"/>
              </a:rPr>
              <a:t>charge</a:t>
            </a:r>
            <a:r>
              <a:rPr lang="fi-FI" sz="1200">
                <a:ea typeface="ＭＳ Ｐゴシック"/>
              </a:rPr>
              <a:t>, </a:t>
            </a:r>
            <a:r>
              <a:rPr lang="fi-FI" sz="1200" err="1">
                <a:ea typeface="ＭＳ Ｐゴシック"/>
              </a:rPr>
              <a:t>with</a:t>
            </a:r>
            <a:r>
              <a:rPr lang="fi-FI" sz="1200">
                <a:ea typeface="ＭＳ Ｐゴシック"/>
              </a:rPr>
              <a:t> </a:t>
            </a:r>
            <a:r>
              <a:rPr lang="fi-FI" sz="1200" err="1">
                <a:ea typeface="ＭＳ Ｐゴシック"/>
              </a:rPr>
              <a:t>easy</a:t>
            </a:r>
            <a:r>
              <a:rPr lang="fi-FI" sz="1200">
                <a:ea typeface="ＭＳ Ｐゴシック"/>
              </a:rPr>
              <a:t> to </a:t>
            </a:r>
            <a:r>
              <a:rPr lang="fi-FI" sz="1200" err="1">
                <a:ea typeface="ＭＳ Ｐゴシック"/>
              </a:rPr>
              <a:t>use</a:t>
            </a:r>
            <a:r>
              <a:rPr lang="fi-FI" sz="1200">
                <a:ea typeface="ＭＳ Ｐゴシック"/>
              </a:rPr>
              <a:t> web </a:t>
            </a:r>
            <a:r>
              <a:rPr lang="fi-FI" sz="1200" err="1">
                <a:ea typeface="ＭＳ Ｐゴシック"/>
              </a:rPr>
              <a:t>tools</a:t>
            </a:r>
            <a:r>
              <a:rPr lang="fi-FI" sz="1200">
                <a:ea typeface="ＭＳ Ｐゴシック"/>
              </a:rPr>
              <a:t>. </a:t>
            </a:r>
            <a:endParaRPr lang="fi-FI" sz="1200"/>
          </a:p>
          <a:p>
            <a:pPr marL="384810" lvl="1" indent="-128905"/>
            <a:r>
              <a:rPr lang="fi-FI" sz="1200">
                <a:ea typeface="ＭＳ Ｐゴシック"/>
              </a:rPr>
              <a:t>Dataset </a:t>
            </a:r>
            <a:r>
              <a:rPr lang="fi-FI" sz="1200" err="1">
                <a:ea typeface="ＭＳ Ｐゴシック"/>
              </a:rPr>
              <a:t>can</a:t>
            </a:r>
            <a:r>
              <a:rPr lang="fi-FI" sz="1200">
                <a:ea typeface="ＭＳ Ｐゴシック"/>
              </a:rPr>
              <a:t> </a:t>
            </a:r>
            <a:r>
              <a:rPr lang="fi-FI" sz="1200" err="1">
                <a:ea typeface="ＭＳ Ｐゴシック"/>
              </a:rPr>
              <a:t>be</a:t>
            </a:r>
            <a:r>
              <a:rPr lang="fi-FI" sz="1200">
                <a:ea typeface="ＭＳ Ｐゴシック"/>
              </a:rPr>
              <a:t> </a:t>
            </a:r>
            <a:r>
              <a:rPr lang="fi-FI" sz="1200" err="1">
                <a:ea typeface="ＭＳ Ｐゴシック"/>
              </a:rPr>
              <a:t>transferred</a:t>
            </a:r>
            <a:r>
              <a:rPr lang="fi-FI" sz="1200">
                <a:ea typeface="ＭＳ Ｐゴシック"/>
              </a:rPr>
              <a:t> to Digital </a:t>
            </a:r>
            <a:r>
              <a:rPr lang="fi-FI" sz="1200" err="1">
                <a:ea typeface="ＭＳ Ｐゴシック"/>
              </a:rPr>
              <a:t>Preservation</a:t>
            </a:r>
            <a:r>
              <a:rPr lang="fi-FI" sz="1200">
                <a:ea typeface="ＭＳ Ｐゴシック"/>
              </a:rPr>
              <a:t> Service for </a:t>
            </a:r>
            <a:r>
              <a:rPr lang="fi-FI" sz="1200" err="1">
                <a:ea typeface="ＭＳ Ｐゴシック"/>
              </a:rPr>
              <a:t>Research</a:t>
            </a:r>
            <a:r>
              <a:rPr lang="fi-FI" sz="1200">
                <a:ea typeface="ＭＳ Ｐゴシック"/>
              </a:rPr>
              <a:t> Data.</a:t>
            </a:r>
            <a:endParaRPr lang="fi-FI" sz="1200"/>
          </a:p>
          <a:p>
            <a:pPr marL="384810" lvl="1" indent="-128905"/>
            <a:r>
              <a:rPr lang="fi-FI" sz="1200" err="1">
                <a:ea typeface="ＭＳ Ｐゴシック"/>
              </a:rPr>
              <a:t>Increased</a:t>
            </a:r>
            <a:r>
              <a:rPr lang="fi-FI" sz="1200">
                <a:ea typeface="ＭＳ Ｐゴシック"/>
              </a:rPr>
              <a:t> </a:t>
            </a:r>
            <a:r>
              <a:rPr lang="fi-FI" sz="1200" err="1">
                <a:ea typeface="ＭＳ Ｐゴシック"/>
              </a:rPr>
              <a:t>national</a:t>
            </a:r>
            <a:r>
              <a:rPr lang="fi-FI" sz="1200">
                <a:ea typeface="ＭＳ Ｐゴシック"/>
              </a:rPr>
              <a:t> </a:t>
            </a:r>
            <a:r>
              <a:rPr lang="fi-FI" sz="1200" err="1">
                <a:ea typeface="ＭＳ Ｐゴシック"/>
              </a:rPr>
              <a:t>visibility</a:t>
            </a:r>
            <a:r>
              <a:rPr lang="fi-FI" sz="1200">
                <a:ea typeface="ＭＳ Ｐゴシック"/>
              </a:rPr>
              <a:t> for </a:t>
            </a:r>
            <a:r>
              <a:rPr lang="fi-FI" sz="1200" err="1">
                <a:ea typeface="ＭＳ Ｐゴシック"/>
              </a:rPr>
              <a:t>published</a:t>
            </a:r>
            <a:r>
              <a:rPr lang="fi-FI" sz="1200">
                <a:ea typeface="ＭＳ Ｐゴシック"/>
              </a:rPr>
              <a:t> data </a:t>
            </a:r>
            <a:r>
              <a:rPr lang="fi-FI" sz="1200" err="1">
                <a:ea typeface="ＭＳ Ｐゴシック"/>
              </a:rPr>
              <a:t>through</a:t>
            </a:r>
            <a:r>
              <a:rPr lang="fi-FI" sz="1200">
                <a:ea typeface="ＭＳ Ｐゴシック"/>
              </a:rPr>
              <a:t> </a:t>
            </a:r>
            <a:r>
              <a:rPr lang="fi-FI" sz="1200">
                <a:ea typeface="ＭＳ Ｐゴシック"/>
                <a:hlinkClick r:id="rId2"/>
              </a:rPr>
              <a:t>research.fi</a:t>
            </a:r>
            <a:r>
              <a:rPr lang="fi-FI" sz="1200">
                <a:ea typeface="ＭＳ Ｐゴシック"/>
              </a:rPr>
              <a:t> </a:t>
            </a:r>
            <a:r>
              <a:rPr lang="fi-FI" sz="1200" err="1">
                <a:ea typeface="ＭＳ Ｐゴシック"/>
              </a:rPr>
              <a:t>portal</a:t>
            </a:r>
            <a:r>
              <a:rPr lang="fi-FI" sz="1200">
                <a:ea typeface="ＭＳ Ｐゴシック"/>
              </a:rPr>
              <a:t>. </a:t>
            </a:r>
            <a:endParaRPr lang="fi-FI" sz="1200"/>
          </a:p>
          <a:p>
            <a:pPr marL="384810" lvl="1" indent="-128905"/>
            <a:endParaRPr lang="fi-FI" sz="1200"/>
          </a:p>
          <a:p>
            <a:pPr>
              <a:buFont typeface="Arial"/>
              <a:buChar char="•"/>
            </a:pPr>
            <a:r>
              <a:rPr lang="fi-FI" sz="1400" b="1">
                <a:ea typeface="ＭＳ Ｐゴシック"/>
              </a:rPr>
              <a:t>More </a:t>
            </a:r>
            <a:r>
              <a:rPr lang="fi-FI" sz="1400" b="1" err="1">
                <a:ea typeface="ＭＳ Ｐゴシック"/>
              </a:rPr>
              <a:t>information</a:t>
            </a:r>
            <a:r>
              <a:rPr lang="fi-FI" sz="1400" b="1">
                <a:ea typeface="ＭＳ Ｐゴシック"/>
              </a:rPr>
              <a:t>: </a:t>
            </a:r>
            <a:r>
              <a:rPr lang="fi-FI" sz="1400">
                <a:ea typeface="ＭＳ Ｐゴシック"/>
              </a:rPr>
              <a:t>https://www.fairdata.fi</a:t>
            </a:r>
            <a:endParaRPr lang="fi-FI" sz="600" b="1">
              <a:ea typeface="ＭＳ Ｐゴシック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1738D-4E84-43BA-9F10-8EE8F6BB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BAC803-99D9-4975-9741-B0FFC60A1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771142"/>
              </p:ext>
            </p:extLst>
          </p:nvPr>
        </p:nvGraphicFramePr>
        <p:xfrm>
          <a:off x="5050989" y="937794"/>
          <a:ext cx="324612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Play free icon">
            <a:extLst>
              <a:ext uri="{FF2B5EF4-FFF2-40B4-BE49-F238E27FC236}">
                <a16:creationId xmlns:a16="http://schemas.microsoft.com/office/drawing/2014/main" id="{CC67A27B-DCE3-4AD3-9A4A-53129AD2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49" y="1239653"/>
            <a:ext cx="48006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ttings free icon">
            <a:extLst>
              <a:ext uri="{FF2B5EF4-FFF2-40B4-BE49-F238E27FC236}">
                <a16:creationId xmlns:a16="http://schemas.microsoft.com/office/drawing/2014/main" id="{DD669C39-736B-41B7-91F5-15D2406F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09" y="263396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ublishing free icon">
            <a:extLst>
              <a:ext uri="{FF2B5EF4-FFF2-40B4-BE49-F238E27FC236}">
                <a16:creationId xmlns:a16="http://schemas.microsoft.com/office/drawing/2014/main" id="{4BDF6A83-7CA1-4BD9-940D-4E526F4BF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54" y="2675681"/>
            <a:ext cx="525083" cy="52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Research free icon">
            <a:extLst>
              <a:ext uri="{FF2B5EF4-FFF2-40B4-BE49-F238E27FC236}">
                <a16:creationId xmlns:a16="http://schemas.microsoft.com/office/drawing/2014/main" id="{3317EDC8-020C-4980-884A-11EAB84E1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89" y="1257084"/>
            <a:ext cx="507365" cy="50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dn-icons.flaticon.com/png/512/586/premium/586239.png?token=exp=1647590550~hmac=73814781490173b85bbeff5b87e72bab">
            <a:extLst>
              <a:ext uri="{FF2B5EF4-FFF2-40B4-BE49-F238E27FC236}">
                <a16:creationId xmlns:a16="http://schemas.microsoft.com/office/drawing/2014/main" id="{A50042A5-8E6D-4AC8-972E-9925723B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21" y="3840556"/>
            <a:ext cx="541670" cy="54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FAA743-8E72-401A-AD51-BFBA97BE6B1C}"/>
              </a:ext>
            </a:extLst>
          </p:cNvPr>
          <p:cNvSpPr/>
          <p:nvPr/>
        </p:nvSpPr>
        <p:spPr>
          <a:xfrm>
            <a:off x="7688147" y="4286037"/>
            <a:ext cx="1444626" cy="43088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i-FI" sz="1100" err="1">
                <a:solidFill>
                  <a:srgbClr val="002F5F"/>
                </a:solidFill>
                <a:latin typeface="Candara"/>
                <a:ea typeface="ＭＳ Ｐゴシック"/>
              </a:rPr>
              <a:t>Images</a:t>
            </a:r>
            <a:r>
              <a:rPr lang="fi-FI" sz="1100">
                <a:solidFill>
                  <a:srgbClr val="002F5F"/>
                </a:solidFill>
                <a:latin typeface="Candara"/>
                <a:ea typeface="ＭＳ Ｐゴシック"/>
              </a:rPr>
              <a:t>: Flaticon.com</a:t>
            </a:r>
            <a:br>
              <a:rPr lang="fi-FI" sz="1100">
                <a:latin typeface="Candara"/>
                <a:ea typeface="ＭＳ Ｐゴシック"/>
              </a:rPr>
            </a:br>
            <a:r>
              <a:rPr lang="fi-FI" sz="1100">
                <a:solidFill>
                  <a:srgbClr val="002F5F"/>
                </a:solidFill>
                <a:latin typeface="Candara"/>
                <a:ea typeface="ＭＳ Ｐゴシック"/>
              </a:rPr>
              <a:t>                 Fairdata.fi</a:t>
            </a:r>
            <a:endParaRPr lang="en-GB" sz="1100">
              <a:solidFill>
                <a:srgbClr val="002F5F"/>
              </a:solidFill>
            </a:endParaRP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24B2DEF2-D8C3-E367-8EF5-7179E3CA1F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35600" y="3101053"/>
            <a:ext cx="1305102" cy="337743"/>
          </a:xfrm>
          <a:prstGeom prst="rect">
            <a:avLst/>
          </a:prstGeom>
        </p:spPr>
      </p:pic>
      <p:pic>
        <p:nvPicPr>
          <p:cNvPr id="34" name="Picture 34" descr="A picture containing icon&#10;&#10;Description automatically generated">
            <a:extLst>
              <a:ext uri="{FF2B5EF4-FFF2-40B4-BE49-F238E27FC236}">
                <a16:creationId xmlns:a16="http://schemas.microsoft.com/office/drawing/2014/main" id="{5B82D5D3-9B26-D6F4-09C9-0BB8D7EAD6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3821" y="751385"/>
            <a:ext cx="1559873" cy="374447"/>
          </a:xfrm>
          <a:prstGeom prst="rect">
            <a:avLst/>
          </a:prstGeom>
        </p:spPr>
      </p:pic>
      <p:pic>
        <p:nvPicPr>
          <p:cNvPr id="35" name="Picture 35" descr="A picture containing logo&#10;&#10;Description automatically generated">
            <a:extLst>
              <a:ext uri="{FF2B5EF4-FFF2-40B4-BE49-F238E27FC236}">
                <a16:creationId xmlns:a16="http://schemas.microsoft.com/office/drawing/2014/main" id="{5F1D65A2-B69E-AF4D-5980-820D76A988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3036" y="2297594"/>
            <a:ext cx="1295487" cy="328601"/>
          </a:xfrm>
          <a:prstGeom prst="rect">
            <a:avLst/>
          </a:prstGeom>
        </p:spPr>
      </p:pic>
      <p:pic>
        <p:nvPicPr>
          <p:cNvPr id="36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9D468013-73B5-A9B7-6C4E-41B40398B3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24412" y="2292041"/>
            <a:ext cx="1387353" cy="332277"/>
          </a:xfrm>
          <a:prstGeom prst="rect">
            <a:avLst/>
          </a:prstGeom>
        </p:spPr>
      </p:pic>
      <p:pic>
        <p:nvPicPr>
          <p:cNvPr id="59" name="Picture 59" descr="Logo&#10;&#10;Description automatically generated">
            <a:extLst>
              <a:ext uri="{FF2B5EF4-FFF2-40B4-BE49-F238E27FC236}">
                <a16:creationId xmlns:a16="http://schemas.microsoft.com/office/drawing/2014/main" id="{6F2F799A-365F-8EFF-CB97-AEA55D9A4A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6893" y="185333"/>
            <a:ext cx="2505854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1738D-4E84-43BA-9F10-8EE8F6BB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BAC803-99D9-4975-9741-B0FFC60A1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47698"/>
              </p:ext>
            </p:extLst>
          </p:nvPr>
        </p:nvGraphicFramePr>
        <p:xfrm>
          <a:off x="5041597" y="984769"/>
          <a:ext cx="324612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Play free icon">
            <a:extLst>
              <a:ext uri="{FF2B5EF4-FFF2-40B4-BE49-F238E27FC236}">
                <a16:creationId xmlns:a16="http://schemas.microsoft.com/office/drawing/2014/main" id="{CC67A27B-DCE3-4AD3-9A4A-53129AD2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657" y="1286628"/>
            <a:ext cx="48006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ttings free icon">
            <a:extLst>
              <a:ext uri="{FF2B5EF4-FFF2-40B4-BE49-F238E27FC236}">
                <a16:creationId xmlns:a16="http://schemas.microsoft.com/office/drawing/2014/main" id="{DD669C39-736B-41B7-91F5-15D2406F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717" y="268094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ublishing free icon">
            <a:extLst>
              <a:ext uri="{FF2B5EF4-FFF2-40B4-BE49-F238E27FC236}">
                <a16:creationId xmlns:a16="http://schemas.microsoft.com/office/drawing/2014/main" id="{4BDF6A83-7CA1-4BD9-940D-4E526F4BF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62" y="2722656"/>
            <a:ext cx="525083" cy="52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Research free icon">
            <a:extLst>
              <a:ext uri="{FF2B5EF4-FFF2-40B4-BE49-F238E27FC236}">
                <a16:creationId xmlns:a16="http://schemas.microsoft.com/office/drawing/2014/main" id="{3317EDC8-020C-4980-884A-11EAB84E1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97" y="1304059"/>
            <a:ext cx="507365" cy="50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dn-icons.flaticon.com/png/512/586/premium/586239.png?token=exp=1647590550~hmac=73814781490173b85bbeff5b87e72bab">
            <a:extLst>
              <a:ext uri="{FF2B5EF4-FFF2-40B4-BE49-F238E27FC236}">
                <a16:creationId xmlns:a16="http://schemas.microsoft.com/office/drawing/2014/main" id="{A50042A5-8E6D-4AC8-972E-9925723B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29" y="3887531"/>
            <a:ext cx="541670" cy="54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FAA743-8E72-401A-AD51-BFBA97BE6B1C}"/>
              </a:ext>
            </a:extLst>
          </p:cNvPr>
          <p:cNvSpPr/>
          <p:nvPr/>
        </p:nvSpPr>
        <p:spPr>
          <a:xfrm>
            <a:off x="7614572" y="4275725"/>
            <a:ext cx="1444626" cy="43088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i-FI" sz="1100" err="1">
                <a:solidFill>
                  <a:srgbClr val="002F5F"/>
                </a:solidFill>
                <a:latin typeface="Candara"/>
                <a:ea typeface="ＭＳ Ｐゴシック"/>
              </a:rPr>
              <a:t>Images</a:t>
            </a:r>
            <a:r>
              <a:rPr lang="fi-FI" sz="1100">
                <a:solidFill>
                  <a:srgbClr val="002F5F"/>
                </a:solidFill>
                <a:latin typeface="Candara"/>
                <a:ea typeface="ＭＳ Ｐゴシック"/>
              </a:rPr>
              <a:t>: Flaticon.com</a:t>
            </a:r>
            <a:br>
              <a:rPr lang="fi-FI" sz="1100">
                <a:latin typeface="Candara"/>
                <a:ea typeface="ＭＳ Ｐゴシック"/>
              </a:rPr>
            </a:br>
            <a:r>
              <a:rPr lang="fi-FI" sz="1100">
                <a:solidFill>
                  <a:srgbClr val="002F5F"/>
                </a:solidFill>
                <a:latin typeface="Candara"/>
                <a:ea typeface="ＭＳ Ｐゴシック"/>
              </a:rPr>
              <a:t>                Eudat.eu</a:t>
            </a:r>
            <a:endParaRPr lang="en-GB" sz="1100">
              <a:solidFill>
                <a:srgbClr val="002F5F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A9D6398-79D5-4348-95BF-CC5705054C22}"/>
              </a:ext>
            </a:extLst>
          </p:cNvPr>
          <p:cNvSpPr txBox="1">
            <a:spLocks/>
          </p:cNvSpPr>
          <p:nvPr/>
        </p:nvSpPr>
        <p:spPr bwMode="auto">
          <a:xfrm>
            <a:off x="447805" y="982731"/>
            <a:ext cx="3881084" cy="3184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>
            <a:lvl1pPr marL="142875" indent="-142875" algn="l" defTabSz="334963" rtl="0" eaLnBrk="1" fontAlgn="base" hangingPunct="1">
              <a:lnSpc>
                <a:spcPct val="11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5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3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4pPr>
            <a:lvl5pPr marL="1508125" indent="-88900" algn="l" defTabSz="3349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00" kern="120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defRPr>
            </a:lvl5pPr>
            <a:lvl6pPr marL="1843448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8620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3793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8964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ea typeface="ＭＳ Ｐゴシック"/>
              </a:rPr>
              <a:t>Purpose of the service</a:t>
            </a:r>
            <a:r>
              <a:rPr lang="en-US" sz="1400">
                <a:ea typeface="ＭＳ Ｐゴシック"/>
              </a:rPr>
              <a:t>: Same as </a:t>
            </a:r>
            <a:r>
              <a:rPr lang="en-US" sz="1400" err="1">
                <a:ea typeface="ＭＳ Ｐゴシック"/>
              </a:rPr>
              <a:t>Fairdata</a:t>
            </a:r>
            <a:r>
              <a:rPr lang="en-US" sz="1400">
                <a:ea typeface="ＭＳ Ｐゴシック"/>
              </a:rPr>
              <a:t>, with the difference that EUDAT</a:t>
            </a:r>
          </a:p>
          <a:p>
            <a:pPr marL="384810" lvl="1" indent="-128905"/>
            <a:r>
              <a:rPr lang="en-US" sz="1200">
                <a:ea typeface="ＭＳ Ｐゴシック"/>
              </a:rPr>
              <a:t>provides an easy access to international </a:t>
            </a:r>
            <a:br>
              <a:rPr lang="en-US" sz="1200">
                <a:ea typeface="ＭＳ Ｐゴシック"/>
              </a:rPr>
            </a:br>
            <a:r>
              <a:rPr lang="en-US" sz="1200">
                <a:ea typeface="ＭＳ Ｐゴシック"/>
              </a:rPr>
              <a:t>infrastructures, services and resources</a:t>
            </a:r>
          </a:p>
          <a:p>
            <a:pPr marL="384810" lvl="1" indent="-128905"/>
            <a:r>
              <a:rPr lang="en-US" sz="1200">
                <a:ea typeface="ＭＳ Ｐゴシック"/>
              </a:rPr>
              <a:t>does not offer Digital Preservation</a:t>
            </a:r>
          </a:p>
          <a:p>
            <a:r>
              <a:rPr lang="en-US" sz="1400" b="1">
                <a:ea typeface="ＭＳ Ｐゴシック"/>
              </a:rPr>
              <a:t>Key benefits: </a:t>
            </a:r>
            <a:endParaRPr lang="en-US" sz="1400"/>
          </a:p>
          <a:p>
            <a:pPr marL="384810" lvl="1" indent="-128905"/>
            <a:r>
              <a:rPr lang="en-US" sz="1200">
                <a:ea typeface="ＭＳ Ｐゴシック"/>
              </a:rPr>
              <a:t>Can be tailored to meet the specific needs of a </a:t>
            </a:r>
            <a:br>
              <a:rPr lang="en-US" sz="1200">
                <a:ea typeface="ＭＳ Ｐゴシック"/>
              </a:rPr>
            </a:br>
            <a:r>
              <a:rPr lang="en-US" sz="1200">
                <a:ea typeface="ＭＳ Ｐゴシック"/>
              </a:rPr>
              <a:t>community in terms of metadata, storage space, </a:t>
            </a:r>
            <a:br>
              <a:rPr lang="en-US" sz="1200">
                <a:ea typeface="ＭＳ Ｐゴシック"/>
              </a:rPr>
            </a:br>
            <a:r>
              <a:rPr lang="en-US" sz="1200">
                <a:ea typeface="ＭＳ Ｐゴシック"/>
              </a:rPr>
              <a:t>user management and branding.</a:t>
            </a:r>
            <a:endParaRPr lang="en-US" sz="1200"/>
          </a:p>
          <a:p>
            <a:pPr marL="384810" lvl="1" indent="-128905"/>
            <a:r>
              <a:rPr lang="en-US" sz="1200">
                <a:ea typeface="ＭＳ Ｐゴシック"/>
              </a:rPr>
              <a:t> Shared core schema and dataset findability through B2FIND. Support for access across multiple international organizations.</a:t>
            </a:r>
          </a:p>
          <a:p>
            <a:pPr marL="384810" lvl="1" indent="-128905"/>
            <a:r>
              <a:rPr lang="en-US" sz="1200">
                <a:ea typeface="ＭＳ Ｐゴシック"/>
              </a:rPr>
              <a:t>Supports policy driven data management through automation and open APIs</a:t>
            </a:r>
            <a:endParaRPr lang="en-US" sz="1200"/>
          </a:p>
          <a:p>
            <a:endParaRPr lang="en-US" sz="1400">
              <a:ea typeface="ＭＳ Ｐゴシック"/>
            </a:endParaRPr>
          </a:p>
        </p:txBody>
      </p:sp>
      <p:pic>
        <p:nvPicPr>
          <p:cNvPr id="1030" name="Kuva 1030">
            <a:extLst>
              <a:ext uri="{FF2B5EF4-FFF2-40B4-BE49-F238E27FC236}">
                <a16:creationId xmlns:a16="http://schemas.microsoft.com/office/drawing/2014/main" id="{70EC56A4-238F-E026-447D-6DD5CEC960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437" y="175048"/>
            <a:ext cx="2745021" cy="704204"/>
          </a:xfrm>
          <a:prstGeom prst="rect">
            <a:avLst/>
          </a:prstGeom>
        </p:spPr>
      </p:pic>
      <p:pic>
        <p:nvPicPr>
          <p:cNvPr id="1064" name="Kuva 1064" descr="Kuva, joka sisältää kohteen teksti, käyntikortti&#10;&#10;Kuvaus luotu automaattisesti">
            <a:extLst>
              <a:ext uri="{FF2B5EF4-FFF2-40B4-BE49-F238E27FC236}">
                <a16:creationId xmlns:a16="http://schemas.microsoft.com/office/drawing/2014/main" id="{85359E0C-7D4F-2294-C48D-863E399BF3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4980" y="259430"/>
            <a:ext cx="997694" cy="1084444"/>
          </a:xfrm>
          <a:prstGeom prst="rect">
            <a:avLst/>
          </a:prstGeom>
        </p:spPr>
      </p:pic>
      <p:pic>
        <p:nvPicPr>
          <p:cNvPr id="1168" name="Kuva 1168">
            <a:extLst>
              <a:ext uri="{FF2B5EF4-FFF2-40B4-BE49-F238E27FC236}">
                <a16:creationId xmlns:a16="http://schemas.microsoft.com/office/drawing/2014/main" id="{160DA445-B8CA-DB01-0852-558950847A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68468" y="2669255"/>
            <a:ext cx="1007238" cy="1084444"/>
          </a:xfrm>
          <a:prstGeom prst="rect">
            <a:avLst/>
          </a:prstGeom>
        </p:spPr>
      </p:pic>
      <p:pic>
        <p:nvPicPr>
          <p:cNvPr id="1169" name="Kuva 1169">
            <a:extLst>
              <a:ext uri="{FF2B5EF4-FFF2-40B4-BE49-F238E27FC236}">
                <a16:creationId xmlns:a16="http://schemas.microsoft.com/office/drawing/2014/main" id="{B3FDAA0C-73AC-FE5F-BC67-D0A8E9D059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68031" y="2678780"/>
            <a:ext cx="997694" cy="1084444"/>
          </a:xfrm>
          <a:prstGeom prst="rect">
            <a:avLst/>
          </a:prstGeom>
        </p:spPr>
      </p:pic>
      <p:pic>
        <p:nvPicPr>
          <p:cNvPr id="1170" name="Kuva 1170">
            <a:extLst>
              <a:ext uri="{FF2B5EF4-FFF2-40B4-BE49-F238E27FC236}">
                <a16:creationId xmlns:a16="http://schemas.microsoft.com/office/drawing/2014/main" id="{BCE7B6DF-3AE6-CF91-0949-2F0937A237F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48167" y="1698355"/>
            <a:ext cx="1007238" cy="108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7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305C-522E-494B-961E-0246C2EA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How </a:t>
            </a:r>
            <a:r>
              <a:rPr lang="fi-FI" err="1">
                <a:ea typeface="ＭＳ Ｐゴシック"/>
              </a:rPr>
              <a:t>Fairdata</a:t>
            </a:r>
            <a:r>
              <a:rPr lang="fi-FI">
                <a:ea typeface="ＭＳ Ｐゴシック"/>
              </a:rPr>
              <a:t> and EUDAT </a:t>
            </a:r>
            <a:r>
              <a:rPr lang="fi-FI" err="1">
                <a:ea typeface="ＭＳ Ｐゴシック"/>
              </a:rPr>
              <a:t>services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can</a:t>
            </a:r>
            <a:r>
              <a:rPr lang="fi-FI">
                <a:ea typeface="ＭＳ Ｐゴシック"/>
              </a:rPr>
              <a:t> help to </a:t>
            </a:r>
            <a:r>
              <a:rPr lang="fi-FI" err="1">
                <a:ea typeface="ＭＳ Ｐゴシック"/>
              </a:rPr>
              <a:t>comply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with</a:t>
            </a:r>
            <a:r>
              <a:rPr lang="fi-FI">
                <a:ea typeface="ＭＳ Ｐゴシック"/>
              </a:rPr>
              <a:t> FAIR </a:t>
            </a:r>
            <a:r>
              <a:rPr lang="fi-FI" err="1">
                <a:ea typeface="ＭＳ Ｐゴシック"/>
              </a:rPr>
              <a:t>principles</a:t>
            </a:r>
            <a:r>
              <a:rPr lang="fi-FI">
                <a:ea typeface="ＭＳ Ｐゴシック"/>
              </a:rPr>
              <a:t>, </a:t>
            </a:r>
            <a:r>
              <a:rPr lang="fi-FI" err="1">
                <a:ea typeface="ＭＳ Ｐゴシック"/>
              </a:rPr>
              <a:t>which</a:t>
            </a:r>
            <a:r>
              <a:rPr lang="fi-FI">
                <a:ea typeface="ＭＳ Ｐゴシック"/>
              </a:rPr>
              <a:t> Allas </a:t>
            </a:r>
            <a:r>
              <a:rPr lang="fi-FI" err="1">
                <a:ea typeface="ＭＳ Ｐゴシック"/>
              </a:rPr>
              <a:t>does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not</a:t>
            </a:r>
            <a:endParaRPr lang="fi-FI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48E8C-3A5F-4B9D-B2AB-F85E12E94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7125"/>
            <a:ext cx="4462428" cy="33630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sz="1600">
                <a:ea typeface="ＭＳ Ｐゴシック"/>
              </a:rPr>
              <a:t>Services </a:t>
            </a:r>
            <a:r>
              <a:rPr lang="fi-FI" sz="1600" err="1">
                <a:ea typeface="ＭＳ Ｐゴシック"/>
              </a:rPr>
              <a:t>utilize</a:t>
            </a:r>
            <a:r>
              <a:rPr lang="fi-FI" sz="1600">
                <a:ea typeface="ＭＳ Ｐゴシック"/>
              </a:rPr>
              <a:t> </a:t>
            </a:r>
            <a:r>
              <a:rPr lang="fi-FI" sz="1600" err="1">
                <a:ea typeface="ＭＳ Ｐゴシック"/>
              </a:rPr>
              <a:t>many</a:t>
            </a:r>
            <a:r>
              <a:rPr lang="fi-FI" sz="1600">
                <a:ea typeface="ＭＳ Ｐゴシック"/>
              </a:rPr>
              <a:t> </a:t>
            </a:r>
            <a:r>
              <a:rPr lang="fi-FI" sz="1600" err="1">
                <a:ea typeface="ＭＳ Ｐゴシック"/>
              </a:rPr>
              <a:t>common</a:t>
            </a:r>
            <a:r>
              <a:rPr lang="fi-FI" sz="1600">
                <a:ea typeface="ＭＳ Ｐゴシック"/>
              </a:rPr>
              <a:t> </a:t>
            </a:r>
            <a:r>
              <a:rPr lang="fi-FI" sz="1600" err="1">
                <a:ea typeface="ＭＳ Ｐゴシック"/>
              </a:rPr>
              <a:t>vocabularies</a:t>
            </a:r>
            <a:r>
              <a:rPr lang="fi-FI" sz="1600">
                <a:ea typeface="ＭＳ Ｐゴシック"/>
              </a:rPr>
              <a:t> (F, I)</a:t>
            </a:r>
            <a:endParaRPr lang="fi-FI" sz="1600"/>
          </a:p>
          <a:p>
            <a:pPr>
              <a:buFont typeface="Arial" panose="020B0604020202020204" pitchFamily="34" charset="0"/>
              <a:buChar char="•"/>
            </a:pPr>
            <a:r>
              <a:rPr lang="fi-FI" sz="1600" err="1">
                <a:ea typeface="ＭＳ Ｐゴシック"/>
              </a:rPr>
              <a:t>Stored</a:t>
            </a:r>
            <a:r>
              <a:rPr lang="fi-FI" sz="1600">
                <a:ea typeface="ＭＳ Ｐゴシック"/>
              </a:rPr>
              <a:t> data </a:t>
            </a:r>
            <a:r>
              <a:rPr lang="fi-FI" sz="1600" err="1">
                <a:ea typeface="ＭＳ Ｐゴシック"/>
              </a:rPr>
              <a:t>can</a:t>
            </a:r>
            <a:r>
              <a:rPr lang="fi-FI" sz="1600">
                <a:ea typeface="ＭＳ Ｐゴシック"/>
              </a:rPr>
              <a:t> </a:t>
            </a:r>
            <a:r>
              <a:rPr lang="fi-FI" sz="1600" err="1">
                <a:ea typeface="ＭＳ Ｐゴシック"/>
              </a:rPr>
              <a:t>be</a:t>
            </a:r>
            <a:r>
              <a:rPr lang="fi-FI" sz="1600">
                <a:ea typeface="ＭＳ Ｐゴシック"/>
              </a:rPr>
              <a:t> made </a:t>
            </a:r>
            <a:r>
              <a:rPr lang="fi-FI" sz="1600" err="1">
                <a:ea typeface="ＭＳ Ｐゴシック"/>
              </a:rPr>
              <a:t>part</a:t>
            </a:r>
            <a:r>
              <a:rPr lang="fi-FI" sz="1600">
                <a:ea typeface="ＭＳ Ｐゴシック"/>
              </a:rPr>
              <a:t> of </a:t>
            </a:r>
            <a:r>
              <a:rPr lang="fi-FI" sz="1600" err="1">
                <a:ea typeface="ＭＳ Ｐゴシック"/>
              </a:rPr>
              <a:t>datasets</a:t>
            </a:r>
            <a:r>
              <a:rPr lang="fi-FI" sz="1600">
                <a:ea typeface="ＭＳ Ｐゴシック"/>
              </a:rPr>
              <a:t>, </a:t>
            </a:r>
            <a:r>
              <a:rPr lang="fi-FI" sz="1600" err="1">
                <a:ea typeface="ＭＳ Ｐゴシック"/>
              </a:rPr>
              <a:t>described</a:t>
            </a:r>
            <a:r>
              <a:rPr lang="fi-FI" sz="1600">
                <a:ea typeface="ＭＳ Ｐゴシック"/>
              </a:rPr>
              <a:t> and </a:t>
            </a:r>
            <a:r>
              <a:rPr lang="fi-FI" sz="1600" err="1">
                <a:ea typeface="ＭＳ Ｐゴシック"/>
              </a:rPr>
              <a:t>published</a:t>
            </a:r>
            <a:r>
              <a:rPr lang="fi-FI" sz="1600">
                <a:ea typeface="ＭＳ Ｐゴシック"/>
              </a:rPr>
              <a:t> (A, R)</a:t>
            </a:r>
            <a:endParaRPr lang="fi-FI" sz="1600"/>
          </a:p>
          <a:p>
            <a:pPr>
              <a:buFont typeface="Arial" panose="020B0604020202020204" pitchFamily="34" charset="0"/>
              <a:buChar char="•"/>
            </a:pPr>
            <a:r>
              <a:rPr lang="fi-FI" sz="1600" err="1">
                <a:ea typeface="ＭＳ Ｐゴシック"/>
              </a:rPr>
              <a:t>Published</a:t>
            </a:r>
            <a:r>
              <a:rPr lang="fi-FI" sz="1600">
                <a:ea typeface="ＭＳ Ｐゴシック"/>
              </a:rPr>
              <a:t> dataset </a:t>
            </a:r>
            <a:r>
              <a:rPr lang="fi-FI" sz="1600" err="1">
                <a:ea typeface="ＭＳ Ｐゴシック"/>
              </a:rPr>
              <a:t>has</a:t>
            </a:r>
            <a:r>
              <a:rPr lang="fi-FI" sz="1600">
                <a:ea typeface="ＭＳ Ｐゴシック"/>
              </a:rPr>
              <a:t> a </a:t>
            </a:r>
            <a:r>
              <a:rPr lang="fi-FI" sz="1600" err="1">
                <a:ea typeface="ＭＳ Ｐゴシック"/>
              </a:rPr>
              <a:t>persistent</a:t>
            </a:r>
            <a:r>
              <a:rPr lang="fi-FI" sz="1600">
                <a:ea typeface="ＭＳ Ｐゴシック"/>
              </a:rPr>
              <a:t> </a:t>
            </a:r>
            <a:r>
              <a:rPr lang="fi-FI" sz="1600" err="1">
                <a:ea typeface="ＭＳ Ｐゴシック"/>
              </a:rPr>
              <a:t>identifier</a:t>
            </a:r>
            <a:r>
              <a:rPr lang="fi-FI" sz="1600">
                <a:ea typeface="ＭＳ Ｐゴシック"/>
              </a:rPr>
              <a:t> and </a:t>
            </a:r>
            <a:r>
              <a:rPr lang="fi-FI" sz="1600" err="1">
                <a:ea typeface="ＭＳ Ｐゴシック"/>
              </a:rPr>
              <a:t>landing</a:t>
            </a:r>
            <a:r>
              <a:rPr lang="fi-FI" sz="1600">
                <a:ea typeface="ＭＳ Ｐゴシック"/>
              </a:rPr>
              <a:t> </a:t>
            </a:r>
            <a:r>
              <a:rPr lang="fi-FI" sz="1600" err="1">
                <a:ea typeface="ＭＳ Ｐゴシック"/>
              </a:rPr>
              <a:t>page</a:t>
            </a:r>
            <a:r>
              <a:rPr lang="fi-FI" sz="1600">
                <a:ea typeface="ＭＳ Ｐゴシック"/>
              </a:rPr>
              <a:t>, </a:t>
            </a:r>
            <a:r>
              <a:rPr lang="fi-FI" sz="1600" err="1">
                <a:ea typeface="ＭＳ Ｐゴシック"/>
              </a:rPr>
              <a:t>through</a:t>
            </a:r>
            <a:r>
              <a:rPr lang="fi-FI" sz="1600">
                <a:ea typeface="ＭＳ Ｐゴシック"/>
              </a:rPr>
              <a:t> </a:t>
            </a:r>
            <a:r>
              <a:rPr lang="fi-FI" sz="1600" err="1">
                <a:ea typeface="ＭＳ Ｐゴシック"/>
              </a:rPr>
              <a:t>which</a:t>
            </a:r>
            <a:r>
              <a:rPr lang="fi-FI" sz="1600">
                <a:ea typeface="ＭＳ Ｐゴシック"/>
              </a:rPr>
              <a:t> data </a:t>
            </a:r>
            <a:r>
              <a:rPr lang="fi-FI" sz="1600" err="1">
                <a:ea typeface="ＭＳ Ｐゴシック"/>
              </a:rPr>
              <a:t>can</a:t>
            </a:r>
            <a:r>
              <a:rPr lang="fi-FI" sz="1600">
                <a:ea typeface="ＭＳ Ｐゴシック"/>
              </a:rPr>
              <a:t> </a:t>
            </a:r>
            <a:r>
              <a:rPr lang="fi-FI" sz="1600" err="1">
                <a:ea typeface="ＭＳ Ｐゴシック"/>
              </a:rPr>
              <a:t>be</a:t>
            </a:r>
            <a:r>
              <a:rPr lang="fi-FI" sz="1600">
                <a:ea typeface="ＭＳ Ｐゴシック"/>
              </a:rPr>
              <a:t> </a:t>
            </a:r>
            <a:r>
              <a:rPr lang="fi-FI" sz="1600" err="1">
                <a:ea typeface="ＭＳ Ｐゴシック"/>
              </a:rPr>
              <a:t>accessed</a:t>
            </a:r>
            <a:r>
              <a:rPr lang="fi-FI" sz="1600">
                <a:ea typeface="ＭＳ Ｐゴシック"/>
              </a:rPr>
              <a:t> (F, A, I, R)</a:t>
            </a:r>
            <a:endParaRPr lang="fi-FI" sz="1600"/>
          </a:p>
          <a:p>
            <a:pPr>
              <a:buFont typeface="Arial" panose="020B0604020202020204" pitchFamily="34" charset="0"/>
              <a:buChar char="•"/>
            </a:pPr>
            <a:r>
              <a:rPr lang="fi-FI" sz="1600" err="1">
                <a:ea typeface="ＭＳ Ｐゴシック"/>
              </a:rPr>
              <a:t>Research</a:t>
            </a:r>
            <a:r>
              <a:rPr lang="fi-FI" sz="1600">
                <a:ea typeface="ＭＳ Ｐゴシック"/>
              </a:rPr>
              <a:t> data </a:t>
            </a:r>
            <a:r>
              <a:rPr lang="fi-FI" sz="1600" err="1">
                <a:ea typeface="ＭＳ Ｐゴシック"/>
              </a:rPr>
              <a:t>documentation</a:t>
            </a:r>
            <a:r>
              <a:rPr lang="fi-FI" sz="1600">
                <a:ea typeface="ＭＳ Ｐゴシック"/>
              </a:rPr>
              <a:t> is </a:t>
            </a:r>
            <a:r>
              <a:rPr lang="fi-FI" sz="1600" err="1">
                <a:ea typeface="ＭＳ Ｐゴシック"/>
              </a:rPr>
              <a:t>available</a:t>
            </a:r>
            <a:r>
              <a:rPr lang="fi-FI" sz="1600">
                <a:ea typeface="ＭＳ Ｐゴシック"/>
              </a:rPr>
              <a:t> in an </a:t>
            </a:r>
            <a:r>
              <a:rPr lang="fi-FI" sz="1600" err="1">
                <a:ea typeface="ＭＳ Ｐゴシック"/>
              </a:rPr>
              <a:t>interoperable</a:t>
            </a:r>
            <a:r>
              <a:rPr lang="fi-FI" sz="1600">
                <a:ea typeface="ＭＳ Ｐゴシック"/>
              </a:rPr>
              <a:t>, </a:t>
            </a:r>
            <a:r>
              <a:rPr lang="fi-FI" sz="1600" err="1">
                <a:ea typeface="ＭＳ Ｐゴシック"/>
              </a:rPr>
              <a:t>machine-readable</a:t>
            </a:r>
            <a:r>
              <a:rPr lang="fi-FI" sz="1600">
                <a:ea typeface="ＭＳ Ｐゴシック"/>
              </a:rPr>
              <a:t> </a:t>
            </a:r>
            <a:r>
              <a:rPr lang="fi-FI" sz="1600" err="1">
                <a:ea typeface="ＭＳ Ｐゴシック"/>
              </a:rPr>
              <a:t>format</a:t>
            </a:r>
            <a:r>
              <a:rPr lang="fi-FI" sz="1600">
                <a:ea typeface="ＭＳ Ｐゴシック"/>
              </a:rPr>
              <a:t> </a:t>
            </a:r>
            <a:br>
              <a:rPr lang="fi-FI" sz="1600">
                <a:ea typeface="ＭＳ Ｐゴシック"/>
              </a:rPr>
            </a:br>
            <a:r>
              <a:rPr lang="fi-FI" sz="1600">
                <a:ea typeface="ＭＳ Ｐゴシック"/>
              </a:rPr>
              <a:t>(F, A, I, R)</a:t>
            </a:r>
            <a:endParaRPr lang="fi-FI" sz="1200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A9B14-1EAC-496F-B8E7-4CDA0FDA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5CBD1-6BF9-4363-9131-C005AB171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575" y="1406343"/>
            <a:ext cx="4646652" cy="272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80968"/>
      </p:ext>
    </p:extLst>
  </p:cSld>
  <p:clrMapOvr>
    <a:masterClrMapping/>
  </p:clrMapOvr>
</p:sld>
</file>

<file path=ppt/theme/theme1.xml><?xml version="1.0" encoding="utf-8"?>
<a:theme xmlns:a="http://schemas.openxmlformats.org/drawingml/2006/main" name="CSC_template_2017">
  <a:themeElements>
    <a:clrScheme name="Custom 15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25B96"/>
      </a:accent4>
      <a:accent5>
        <a:srgbClr val="92C746"/>
      </a:accent5>
      <a:accent6>
        <a:srgbClr val="F05422"/>
      </a:accent6>
      <a:hlink>
        <a:srgbClr val="74003D"/>
      </a:hlink>
      <a:folHlink>
        <a:srgbClr val="07508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 PowerPoint-template.pptx" id="{F2A741A0-D5DE-4705-A172-FE33E0D58909}" vid="{CD873E69-D1B7-4235-A758-7B97520355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C80219A95E8354DA0E2774D47F09152" ma:contentTypeVersion="2" ma:contentTypeDescription="Luo uusi asiakirja." ma:contentTypeScope="" ma:versionID="16eeb1b6e580aec886f5cabea9a92a85">
  <xsd:schema xmlns:xsd="http://www.w3.org/2001/XMLSchema" xmlns:xs="http://www.w3.org/2001/XMLSchema" xmlns:p="http://schemas.microsoft.com/office/2006/metadata/properties" xmlns:ns3="8990f981-4a49-463d-baf1-11232c3e7349" targetNamespace="http://schemas.microsoft.com/office/2006/metadata/properties" ma:root="true" ma:fieldsID="ce0fd0798544ef894394e1d1cf39f2fc" ns3:_="">
    <xsd:import namespace="8990f981-4a49-463d-baf1-11232c3e73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0f981-4a49-463d-baf1-11232c3e7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C36F62-D19A-4E5A-97FA-1BDAE7B3AED5}">
  <ds:schemaRefs>
    <ds:schemaRef ds:uri="8990f981-4a49-463d-baf1-11232c3e73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48522EB-21DE-46A5-A25F-4CAAB9B532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8A3F4-F572-40C1-A32F-15FF12C1612A}">
  <ds:schemaRefs>
    <ds:schemaRef ds:uri="8990f981-4a49-463d-baf1-11232c3e73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Custom</PresentationFormat>
  <Slides>31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CSC_template_2017</vt:lpstr>
      <vt:lpstr>CSC´s generic services for storing, sharing and publishing data </vt:lpstr>
      <vt:lpstr>Welcome to CSC´s generic services for storing, sharing and publishing data webinar!</vt:lpstr>
      <vt:lpstr>CSC´s generic services for storing, sharing and publishing data </vt:lpstr>
      <vt:lpstr>What do we mean by storing, sharing and publishing data?</vt:lpstr>
      <vt:lpstr>Generally about the services´usage policies, the roles and responsibilities</vt:lpstr>
      <vt:lpstr>Allas</vt:lpstr>
      <vt:lpstr>PowerPoint Presentation</vt:lpstr>
      <vt:lpstr>PowerPoint Presentation</vt:lpstr>
      <vt:lpstr>How Fairdata and EUDAT services can help to comply with FAIR principles, which Allas does not</vt:lpstr>
      <vt:lpstr>Service Comparison Table 1/2</vt:lpstr>
      <vt:lpstr>Service Comparison Table 2/2</vt:lpstr>
      <vt:lpstr>Questions?</vt:lpstr>
      <vt:lpstr>Allas – command line interface</vt:lpstr>
      <vt:lpstr>Allas – graphical user interfaces</vt:lpstr>
      <vt:lpstr>Allas usage</vt:lpstr>
      <vt:lpstr>Interesting things going on in Allas Service</vt:lpstr>
      <vt:lpstr>Allas – design picture for the planned graphical user interface </vt:lpstr>
      <vt:lpstr>Fairdata IDA – Research Data Storage</vt:lpstr>
      <vt:lpstr>Fairdata Qvain – Research Dataset Description Tool</vt:lpstr>
      <vt:lpstr>Fairdata Etsin – Research dataset Finder</vt:lpstr>
      <vt:lpstr>Fairdata Usage </vt:lpstr>
      <vt:lpstr>Interesting things going on in Fairdata Services</vt:lpstr>
      <vt:lpstr>EUDAT B2DROP</vt:lpstr>
      <vt:lpstr>EUDAT B2SAFE</vt:lpstr>
      <vt:lpstr>EUDAT B2SHARE</vt:lpstr>
      <vt:lpstr>EUDAT B2SHARE &amp; B2FIND</vt:lpstr>
      <vt:lpstr>EUDAT usage</vt:lpstr>
      <vt:lpstr>Interesting things going on in EUDAT Services</vt:lpstr>
      <vt:lpstr>Questions?</vt:lpstr>
      <vt:lpstr>Webinar on Digital Preservation Service (Fairdata-PAS) </vt:lpstr>
      <vt:lpstr>PowerPoint Presentation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Päivi Rauste</dc:creator>
  <cp:revision>2</cp:revision>
  <dcterms:created xsi:type="dcterms:W3CDTF">2022-03-17T09:26:24Z</dcterms:created>
  <dcterms:modified xsi:type="dcterms:W3CDTF">2022-05-24T12:17:11Z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0x0101001C80219A95E8354DA0E2774D47F09152</vt:lpwstr>
  </property>
</Properties>
</file>