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5"/>
  </p:notesMasterIdLst>
  <p:sldIdLst>
    <p:sldId id="256" r:id="rId2"/>
    <p:sldId id="270" r:id="rId3"/>
    <p:sldId id="271" r:id="rId4"/>
    <p:sldId id="257" r:id="rId5"/>
    <p:sldId id="353" r:id="rId6"/>
    <p:sldId id="321" r:id="rId7"/>
    <p:sldId id="349" r:id="rId8"/>
    <p:sldId id="280" r:id="rId9"/>
    <p:sldId id="351" r:id="rId10"/>
    <p:sldId id="352" r:id="rId11"/>
    <p:sldId id="281" r:id="rId12"/>
    <p:sldId id="335" r:id="rId13"/>
    <p:sldId id="262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C348"/>
    <a:srgbClr val="007FAD"/>
    <a:srgbClr val="82BF37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9" autoAdjust="0"/>
    <p:restoredTop sz="95878"/>
  </p:normalViewPr>
  <p:slideViewPr>
    <p:cSldViewPr snapToGrid="0">
      <p:cViewPr varScale="1">
        <p:scale>
          <a:sx n="63" d="100"/>
          <a:sy n="63" d="100"/>
        </p:scale>
        <p:origin x="8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54603-1AF4-402D-93B9-9F18E1436A0E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FC65A-BC5F-403E-9FFA-16A42AC65B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430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s://www.facebook.com/CSCfi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-1" y="5149699"/>
            <a:ext cx="2879984" cy="1708301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3594"/>
            <a:ext cx="2885675" cy="2910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803" y="5156456"/>
            <a:ext cx="7058428" cy="170365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80" y="-2035"/>
            <a:ext cx="9318321" cy="22932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79983" y="2284497"/>
            <a:ext cx="9312017" cy="2884950"/>
          </a:xfrm>
          <a:prstGeom prst="rect">
            <a:avLst/>
          </a:prstGeom>
          <a:solidFill>
            <a:srgbClr val="D0D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7451" y="2836747"/>
            <a:ext cx="7117956" cy="1397003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rgbClr val="025C96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7451" y="4298165"/>
            <a:ext cx="7117956" cy="500236"/>
          </a:xfrm>
        </p:spPr>
        <p:txBody>
          <a:bodyPr>
            <a:normAutofit/>
          </a:bodyPr>
          <a:lstStyle>
            <a:lvl1pPr marL="0" indent="0" algn="l">
              <a:buNone/>
              <a:defRPr sz="1333">
                <a:solidFill>
                  <a:srgbClr val="025C96"/>
                </a:solidFill>
                <a:latin typeface="Corbel"/>
                <a:cs typeface="Corbel"/>
              </a:defRPr>
            </a:lvl1pPr>
            <a:lvl2pPr marL="446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3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0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7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4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1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8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5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" y="0"/>
            <a:ext cx="2879983" cy="2284497"/>
          </a:xfrm>
          <a:prstGeom prst="rect">
            <a:avLst/>
          </a:prstGeom>
          <a:solidFill>
            <a:srgbClr val="025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4690261"/>
            <a:ext cx="451504" cy="479186"/>
          </a:xfrm>
          <a:prstGeom prst="rect">
            <a:avLst/>
          </a:prstGeom>
          <a:solidFill>
            <a:srgbClr val="002F5F">
              <a:alpha val="5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53" name="Rectangle 52"/>
          <p:cNvSpPr/>
          <p:nvPr/>
        </p:nvSpPr>
        <p:spPr>
          <a:xfrm>
            <a:off x="9926622" y="5169447"/>
            <a:ext cx="2273845" cy="1688556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60" name="Rectangle 59"/>
          <p:cNvSpPr/>
          <p:nvPr/>
        </p:nvSpPr>
        <p:spPr>
          <a:xfrm>
            <a:off x="11722088" y="4669831"/>
            <a:ext cx="475200" cy="50600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9434011" y="5180148"/>
            <a:ext cx="496195" cy="50600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11400488" y="5169447"/>
            <a:ext cx="321600" cy="340134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56" name="Rectangle 55"/>
          <p:cNvSpPr/>
          <p:nvPr/>
        </p:nvSpPr>
        <p:spPr>
          <a:xfrm rot="10800000">
            <a:off x="2541924" y="5155171"/>
            <a:ext cx="335141" cy="953429"/>
          </a:xfrm>
          <a:prstGeom prst="rect">
            <a:avLst/>
          </a:prstGeom>
          <a:solidFill>
            <a:srgbClr val="025C96">
              <a:alpha val="42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51" y="423112"/>
            <a:ext cx="1402080" cy="14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4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"/>
            <a:ext cx="12192000" cy="6692824"/>
          </a:xfrm>
        </p:spPr>
        <p:txBody>
          <a:bodyPr rtlCol="0">
            <a:normAutofit/>
          </a:bodyPr>
          <a:lstStyle>
            <a:lvl1pPr marL="0" indent="0">
              <a:buNone/>
              <a:defRPr sz="3067"/>
            </a:lvl1pPr>
            <a:lvl2pPr marL="446886" indent="0">
              <a:buNone/>
              <a:defRPr sz="2800"/>
            </a:lvl2pPr>
            <a:lvl3pPr marL="893772" indent="0">
              <a:buNone/>
              <a:defRPr sz="2400"/>
            </a:lvl3pPr>
            <a:lvl4pPr marL="1340654" indent="0">
              <a:buNone/>
              <a:defRPr sz="2000"/>
            </a:lvl4pPr>
            <a:lvl5pPr marL="1787542" indent="0">
              <a:buNone/>
              <a:defRPr sz="2000"/>
            </a:lvl5pPr>
            <a:lvl6pPr marL="2234427" indent="0">
              <a:buNone/>
              <a:defRPr sz="2000"/>
            </a:lvl6pPr>
            <a:lvl7pPr marL="2681310" indent="0">
              <a:buNone/>
              <a:defRPr sz="2000"/>
            </a:lvl7pPr>
            <a:lvl8pPr marL="3128198" indent="0">
              <a:buNone/>
              <a:defRPr sz="2000"/>
            </a:lvl8pPr>
            <a:lvl9pPr marL="357508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574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69337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" y="2280121"/>
            <a:ext cx="12192000" cy="44132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9110133" y="4438193"/>
            <a:ext cx="3092451" cy="105994"/>
            <a:chOff x="8913156" y="2232185"/>
            <a:chExt cx="3272924" cy="56821"/>
          </a:xfrm>
        </p:grpSpPr>
        <p:sp>
          <p:nvSpPr>
            <p:cNvPr id="12" name="Rectangle 11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6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85315" y="748075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8131629" y="759673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7249886" y="799106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grpSp>
        <p:nvGrpSpPr>
          <p:cNvPr id="24" name="Group 46"/>
          <p:cNvGrpSpPr>
            <a:grpSpLocks/>
          </p:cNvGrpSpPr>
          <p:nvPr/>
        </p:nvGrpSpPr>
        <p:grpSpPr bwMode="auto">
          <a:xfrm>
            <a:off x="9110133" y="4438193"/>
            <a:ext cx="3092451" cy="105994"/>
            <a:chOff x="8913156" y="2232185"/>
            <a:chExt cx="3272924" cy="56821"/>
          </a:xfrm>
        </p:grpSpPr>
        <p:sp>
          <p:nvSpPr>
            <p:cNvPr id="25" name="Rectangle 2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  <p:grpSp>
        <p:nvGrpSpPr>
          <p:cNvPr id="64" name="Group 34"/>
          <p:cNvGrpSpPr>
            <a:grpSpLocks/>
          </p:cNvGrpSpPr>
          <p:nvPr/>
        </p:nvGrpSpPr>
        <p:grpSpPr bwMode="auto">
          <a:xfrm>
            <a:off x="9104037" y="4438193"/>
            <a:ext cx="3092451" cy="105994"/>
            <a:chOff x="8913156" y="2232185"/>
            <a:chExt cx="3272924" cy="56821"/>
          </a:xfrm>
        </p:grpSpPr>
        <p:sp>
          <p:nvSpPr>
            <p:cNvPr id="65" name="Rectangle 6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37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69337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5287"/>
            <a:ext cx="12192000" cy="43970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9110133" y="4444688"/>
            <a:ext cx="3092451" cy="105994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6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744008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"/>
            <a:ext cx="12192000" cy="6715923"/>
          </a:xfrm>
          <a:prstGeom prst="rect">
            <a:avLst/>
          </a:prstGeom>
          <a:solidFill>
            <a:srgbClr val="EA1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0816"/>
            <a:ext cx="12192000" cy="44172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9104037" y="4438193"/>
            <a:ext cx="3092451" cy="105994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6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48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69337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" y="2290023"/>
            <a:ext cx="12192000" cy="44153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9110133" y="4438193"/>
            <a:ext cx="3092451" cy="105994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6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12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693371"/>
          </a:xfrm>
          <a:prstGeom prst="rect">
            <a:avLst/>
          </a:prstGeom>
          <a:solidFill>
            <a:srgbClr val="00BA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" y="2280470"/>
            <a:ext cx="12185312" cy="4412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9110133" y="4438193"/>
            <a:ext cx="3092451" cy="105994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9110133" y="4438193"/>
            <a:ext cx="3092451" cy="105994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6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7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693371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8" y="2284819"/>
            <a:ext cx="12194879" cy="44244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2291262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6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8" name="Group 34"/>
          <p:cNvGrpSpPr>
            <a:grpSpLocks/>
          </p:cNvGrpSpPr>
          <p:nvPr/>
        </p:nvGrpSpPr>
        <p:grpSpPr bwMode="auto">
          <a:xfrm>
            <a:off x="9116229" y="4431698"/>
            <a:ext cx="3092451" cy="105994"/>
            <a:chOff x="8913156" y="2232185"/>
            <a:chExt cx="3272924" cy="56821"/>
          </a:xfrm>
        </p:grpSpPr>
        <p:sp>
          <p:nvSpPr>
            <p:cNvPr id="39" name="Rectangle 38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6712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69337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291784"/>
            <a:ext cx="12196483" cy="44067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6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3" name="Group 34"/>
          <p:cNvGrpSpPr>
            <a:grpSpLocks/>
          </p:cNvGrpSpPr>
          <p:nvPr/>
        </p:nvGrpSpPr>
        <p:grpSpPr bwMode="auto">
          <a:xfrm>
            <a:off x="9110133" y="4438193"/>
            <a:ext cx="3092451" cy="105994"/>
            <a:chOff x="8913156" y="2232185"/>
            <a:chExt cx="3272924" cy="56821"/>
          </a:xfrm>
        </p:grpSpPr>
        <p:sp>
          <p:nvSpPr>
            <p:cNvPr id="34" name="Rectangle 3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708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älisivu_1_oma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22912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9110133" y="4438193"/>
            <a:ext cx="3092451" cy="105994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12192000" cy="22912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9110133" y="4438193"/>
            <a:ext cx="3092451" cy="105994"/>
            <a:chOff x="8913156" y="2232185"/>
            <a:chExt cx="3272924" cy="56821"/>
          </a:xfrm>
        </p:grpSpPr>
        <p:sp>
          <p:nvSpPr>
            <p:cNvPr id="24" name="Rectangle 2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" y="2289183"/>
            <a:ext cx="6076951" cy="4405313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76948" y="2288570"/>
            <a:ext cx="3033269" cy="4413153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110225" y="2288578"/>
            <a:ext cx="3081783" cy="2210497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110225" y="4544794"/>
            <a:ext cx="3081783" cy="2149097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6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69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23034" y="0"/>
            <a:ext cx="1468967" cy="10734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92" tIns="44696" rIns="89392" bIns="44696" anchor="ctr"/>
          <a:lstStyle/>
          <a:p>
            <a:pPr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7446434" y="3412087"/>
            <a:ext cx="2925233" cy="29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92" tIns="44696" rIns="89392" bIns="44696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1167"/>
              </a:spcBef>
              <a:buFont typeface="Arial" charset="0"/>
              <a:buNone/>
              <a:defRPr/>
            </a:pPr>
            <a:r>
              <a:rPr lang="en-US" sz="1200">
                <a:solidFill>
                  <a:srgbClr val="5E6A71"/>
                </a:solidFill>
                <a:latin typeface="Corbel" charset="0"/>
                <a:cs typeface="Corbel" charset="0"/>
              </a:rPr>
              <a:t>facebook.com/CSCfi</a:t>
            </a:r>
            <a:endParaRPr lang="en-US" sz="1200">
              <a:solidFill>
                <a:srgbClr val="5E6A71"/>
              </a:solidFill>
            </a:endParaRPr>
          </a:p>
        </p:txBody>
      </p:sp>
      <p:sp>
        <p:nvSpPr>
          <p:cNvPr id="26" name="TextBox 46"/>
          <p:cNvSpPr txBox="1">
            <a:spLocks noChangeArrowheads="1"/>
          </p:cNvSpPr>
          <p:nvPr/>
        </p:nvSpPr>
        <p:spPr bwMode="auto">
          <a:xfrm>
            <a:off x="7446433" y="3991667"/>
            <a:ext cx="2133600" cy="29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92" tIns="44696" rIns="89392" bIns="44696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1167"/>
              </a:spcBef>
              <a:buFont typeface="Arial" charset="0"/>
              <a:buNone/>
              <a:defRPr/>
            </a:pPr>
            <a:r>
              <a:rPr lang="en-US" sz="1200">
                <a:solidFill>
                  <a:srgbClr val="5E6A71"/>
                </a:solidFill>
              </a:rPr>
              <a:t>twitter.com/CSCfi</a:t>
            </a:r>
            <a:endParaRPr lang="en-US" sz="120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>
            <a:off x="7446433" y="4568993"/>
            <a:ext cx="3640667" cy="29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92" tIns="44696" rIns="89392" bIns="44696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1167"/>
              </a:spcBef>
              <a:buFont typeface="Arial" charset="0"/>
              <a:buNone/>
              <a:defRPr/>
            </a:pPr>
            <a:r>
              <a:rPr lang="pl-PL" sz="1200">
                <a:solidFill>
                  <a:srgbClr val="5E6A71"/>
                </a:solidFill>
              </a:rPr>
              <a:t>youtube.com/CSCfi</a:t>
            </a:r>
            <a:endParaRPr lang="pl-PL" sz="120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8" name="TextBox 48"/>
          <p:cNvSpPr txBox="1">
            <a:spLocks noChangeArrowheads="1"/>
          </p:cNvSpPr>
          <p:nvPr/>
        </p:nvSpPr>
        <p:spPr bwMode="auto">
          <a:xfrm>
            <a:off x="7446433" y="5146319"/>
            <a:ext cx="4607984" cy="29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92" tIns="44696" rIns="89392" bIns="44696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1167"/>
              </a:spcBef>
              <a:buFont typeface="Arial" charset="0"/>
              <a:buNone/>
              <a:defRPr/>
            </a:pPr>
            <a:r>
              <a:rPr lang="en-US" sz="1200">
                <a:solidFill>
                  <a:srgbClr val="5E6A71"/>
                </a:solidFill>
              </a:rPr>
              <a:t>linkedin.com/company/csc---it-center-for-science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096000" y="3373748"/>
            <a:ext cx="0" cy="2690429"/>
          </a:xfrm>
          <a:prstGeom prst="line">
            <a:avLst/>
          </a:prstGeom>
          <a:ln w="952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50"/>
          <p:cNvGrpSpPr>
            <a:grpSpLocks/>
          </p:cNvGrpSpPr>
          <p:nvPr/>
        </p:nvGrpSpPr>
        <p:grpSpPr bwMode="auto">
          <a:xfrm>
            <a:off x="4942418" y="1017087"/>
            <a:ext cx="2307167" cy="1465866"/>
            <a:chOff x="3018474" y="609992"/>
            <a:chExt cx="2171462" cy="1379264"/>
          </a:xfrm>
        </p:grpSpPr>
        <p:sp>
          <p:nvSpPr>
            <p:cNvPr id="3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" name="Freeform 3"/>
            <p:cNvSpPr>
              <a:spLocks noChangeArrowheads="1"/>
            </p:cNvSpPr>
            <p:nvPr/>
          </p:nvSpPr>
          <p:spPr bwMode="auto">
            <a:xfrm>
              <a:off x="3767529" y="1798281"/>
              <a:ext cx="651438" cy="190975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6778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Rectangle 54"/>
          <p:cNvSpPr>
            <a:spLocks noChangeArrowheads="1"/>
          </p:cNvSpPr>
          <p:nvPr/>
        </p:nvSpPr>
        <p:spPr bwMode="auto">
          <a:xfrm>
            <a:off x="-6350" y="6659545"/>
            <a:ext cx="2209932" cy="2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392" tIns="44696" rIns="89392" bIns="44696">
            <a:spAutoFit/>
          </a:bodyPr>
          <a:lstStyle/>
          <a:p>
            <a:r>
              <a:rPr lang="fi-FI" sz="800" dirty="0">
                <a:solidFill>
                  <a:srgbClr val="FFFFFF"/>
                </a:solidFill>
              </a:rPr>
              <a:t>Kuvat </a:t>
            </a:r>
            <a:r>
              <a:rPr lang="fi-FI" sz="800" dirty="0" err="1">
                <a:solidFill>
                  <a:srgbClr val="FFFFFF"/>
                </a:solidFill>
              </a:rPr>
              <a:t>CSC:n</a:t>
            </a:r>
            <a:r>
              <a:rPr lang="fi-FI" sz="800" dirty="0">
                <a:solidFill>
                  <a:srgbClr val="FFFFFF"/>
                </a:solidFill>
              </a:rPr>
              <a:t> arkisto, Adobe </a:t>
            </a:r>
            <a:r>
              <a:rPr lang="fi-FI" sz="800" dirty="0" err="1">
                <a:solidFill>
                  <a:srgbClr val="FFFFFF"/>
                </a:solidFill>
              </a:rPr>
              <a:t>Stock</a:t>
            </a:r>
            <a:r>
              <a:rPr lang="fi-FI" sz="800" dirty="0">
                <a:solidFill>
                  <a:srgbClr val="FFFFFF"/>
                </a:solidFill>
              </a:rPr>
              <a:t> ja </a:t>
            </a:r>
            <a:r>
              <a:rPr lang="fi-FI" sz="800" dirty="0" err="1">
                <a:solidFill>
                  <a:srgbClr val="FFFFFF"/>
                </a:solidFill>
              </a:rPr>
              <a:t>Thinkstock</a:t>
            </a:r>
            <a:endParaRPr lang="fi-FI" sz="800" dirty="0">
              <a:solidFill>
                <a:srgbClr val="FFFFFF"/>
              </a:solidFill>
            </a:endParaRPr>
          </a:p>
        </p:txBody>
      </p:sp>
      <p:sp>
        <p:nvSpPr>
          <p:cNvPr id="36" name="TextBox 56"/>
          <p:cNvSpPr txBox="1">
            <a:spLocks noChangeArrowheads="1"/>
          </p:cNvSpPr>
          <p:nvPr/>
        </p:nvSpPr>
        <p:spPr bwMode="auto">
          <a:xfrm>
            <a:off x="7446433" y="5723645"/>
            <a:ext cx="4607984" cy="29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92" tIns="44696" rIns="89392" bIns="44696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1167"/>
              </a:spcBef>
              <a:buFont typeface="Arial" charset="0"/>
              <a:buNone/>
              <a:defRPr/>
            </a:pPr>
            <a:r>
              <a:rPr lang="en-US" sz="1200">
                <a:solidFill>
                  <a:srgbClr val="5E6A71"/>
                </a:solidFill>
              </a:rPr>
              <a:t>github.com/CSCfi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0"/>
          </p:nvPr>
        </p:nvSpPr>
        <p:spPr>
          <a:xfrm>
            <a:off x="3072907" y="3372680"/>
            <a:ext cx="2618188" cy="385062"/>
          </a:xfrm>
        </p:spPr>
        <p:txBody>
          <a:bodyPr lIns="0"/>
          <a:lstStyle>
            <a:lvl1pPr marL="0" indent="0">
              <a:buNone/>
              <a:defRPr sz="1333" b="1">
                <a:solidFill>
                  <a:schemeClr val="tx1"/>
                </a:solidFill>
              </a:defRPr>
            </a:lvl1pPr>
            <a:lvl2pPr marL="339876" indent="0">
              <a:buFont typeface="Arial"/>
              <a:buNone/>
              <a:defRPr sz="1200"/>
            </a:lvl2pPr>
            <a:lvl3pPr marL="1117397" indent="0">
              <a:buFont typeface="Arial"/>
              <a:buNone/>
              <a:defRPr sz="1200"/>
            </a:lvl3pPr>
            <a:lvl4pPr marL="1444856" indent="0">
              <a:buNone/>
              <a:defRPr sz="1200"/>
            </a:lvl4pPr>
            <a:lvl5pPr marL="1891815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1"/>
          </p:nvPr>
        </p:nvSpPr>
        <p:spPr>
          <a:xfrm>
            <a:off x="1102652" y="3463737"/>
            <a:ext cx="1657609" cy="1655807"/>
          </a:xfrm>
          <a:prstGeom prst="ellipse">
            <a:avLst/>
          </a:prstGeom>
        </p:spPr>
        <p:txBody>
          <a:bodyPr/>
          <a:lstStyle>
            <a:lvl1pPr marL="0" indent="0">
              <a:buFont typeface="Arial"/>
              <a:buNone/>
              <a:defRPr sz="1333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2"/>
          </p:nvPr>
        </p:nvSpPr>
        <p:spPr>
          <a:xfrm>
            <a:off x="3072904" y="3823615"/>
            <a:ext cx="2618189" cy="1717210"/>
          </a:xfrm>
        </p:spPr>
        <p:txBody>
          <a:bodyPr lIns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200"/>
            </a:lvl1pPr>
            <a:lvl2pPr marL="675094" indent="-335220">
              <a:buFont typeface="Arial"/>
              <a:buChar char="•"/>
              <a:defRPr sz="1333"/>
            </a:lvl2pPr>
            <a:lvl3pPr marL="1396746" indent="-279349">
              <a:buFont typeface="Arial"/>
              <a:buChar char="•"/>
              <a:defRPr sz="1200"/>
            </a:lvl3pPr>
            <a:lvl4pPr>
              <a:defRPr sz="1067"/>
            </a:lvl4pPr>
            <a:lvl5pPr>
              <a:defRPr sz="9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050" y="3360218"/>
            <a:ext cx="359833" cy="38338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00" y="4568994"/>
            <a:ext cx="392251" cy="29384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67" y="3962429"/>
            <a:ext cx="361535" cy="38519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01" y="5108202"/>
            <a:ext cx="395428" cy="38519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41" y="5680205"/>
            <a:ext cx="371527" cy="39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1374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63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519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solidFill>
                  <a:srgbClr val="000000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1166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1" y="1600205"/>
            <a:ext cx="5091289" cy="4525963"/>
          </a:xfrm>
        </p:spPr>
        <p:txBody>
          <a:bodyPr/>
          <a:lstStyle>
            <a:lvl2pPr marL="513954" marR="0" indent="-172492" algn="l" defTabSz="4470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90165" marR="0" indent="-172492" algn="l" defTabSz="4470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7234" marR="0" indent="-172492" algn="l" defTabSz="4470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071721" y="1600205"/>
            <a:ext cx="4815788" cy="4525963"/>
          </a:xfrm>
        </p:spPr>
        <p:txBody>
          <a:bodyPr/>
          <a:lstStyle>
            <a:lvl2pPr marL="513954" marR="0" indent="-172492" algn="l" defTabSz="4470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90165" marR="0" indent="-172492" algn="l" defTabSz="4470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7234" marR="0" indent="-172492" algn="l" defTabSz="4470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27790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883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6438" y="-69808"/>
            <a:ext cx="12298439" cy="676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1146367" y="372106"/>
            <a:ext cx="630767" cy="399166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1146367" y="372106"/>
            <a:ext cx="630767" cy="399166"/>
            <a:chOff x="3018474" y="609992"/>
            <a:chExt cx="2171462" cy="1379264"/>
          </a:xfrm>
        </p:grpSpPr>
        <p:sp>
          <p:nvSpPr>
            <p:cNvPr id="10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1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1374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63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519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2970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84" y="0"/>
            <a:ext cx="6455504" cy="6693371"/>
          </a:xfrm>
          <a:prstGeom prst="rect">
            <a:avLst/>
          </a:prstGeom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1146367" y="372106"/>
            <a:ext cx="630767" cy="399166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1364384" y="372106"/>
            <a:ext cx="412749" cy="399166"/>
            <a:chOff x="3768229" y="609992"/>
            <a:chExt cx="1421707" cy="1379264"/>
          </a:xfrm>
        </p:grpSpPr>
        <p:sp>
          <p:nvSpPr>
            <p:cNvPr id="10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1374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63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519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337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68705" y="9"/>
            <a:ext cx="4123303" cy="6693881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7" y="1600212"/>
            <a:ext cx="6911623" cy="4525963"/>
          </a:xfrm>
        </p:spPr>
        <p:txBody>
          <a:bodyPr/>
          <a:lstStyle>
            <a:lvl2pPr marL="51374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63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519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3" y="274637"/>
            <a:ext cx="69116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086101" y="6377646"/>
            <a:ext cx="4982633" cy="3157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256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3" y="1600212"/>
            <a:ext cx="3143956" cy="4525963"/>
          </a:xfrm>
        </p:spPr>
        <p:txBody>
          <a:bodyPr/>
          <a:lstStyle>
            <a:lvl2pPr marL="51374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63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519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10" y="274637"/>
            <a:ext cx="1032807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919" y="1601181"/>
            <a:ext cx="3361415" cy="212864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747995" y="1600202"/>
            <a:ext cx="3189695" cy="212864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919" y="3998498"/>
            <a:ext cx="3361415" cy="212864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747995" y="3997521"/>
            <a:ext cx="3189695" cy="212864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70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39112" y="1598138"/>
            <a:ext cx="4598577" cy="4525963"/>
          </a:xfrm>
        </p:spPr>
        <p:txBody>
          <a:bodyPr/>
          <a:lstStyle>
            <a:lvl2pPr marL="51374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63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519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3" y="1600212"/>
            <a:ext cx="5260620" cy="452388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26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8" y="1600212"/>
            <a:ext cx="5091289" cy="4525963"/>
          </a:xfrm>
        </p:spPr>
        <p:txBody>
          <a:bodyPr/>
          <a:lstStyle>
            <a:lvl2pPr marL="51374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63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519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71723" y="1600212"/>
            <a:ext cx="4815788" cy="4525963"/>
          </a:xfrm>
        </p:spPr>
        <p:txBody>
          <a:bodyPr/>
          <a:lstStyle>
            <a:lvl2pPr marL="51374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63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519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381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67"/>
            </a:lvl1pPr>
            <a:lvl2pPr marL="446886" indent="0">
              <a:buNone/>
              <a:defRPr sz="2800"/>
            </a:lvl2pPr>
            <a:lvl3pPr marL="893772" indent="0">
              <a:buNone/>
              <a:defRPr sz="2400"/>
            </a:lvl3pPr>
            <a:lvl4pPr marL="1340654" indent="0">
              <a:buNone/>
              <a:defRPr sz="2000"/>
            </a:lvl4pPr>
            <a:lvl5pPr marL="1787542" indent="0">
              <a:buNone/>
              <a:defRPr sz="2000"/>
            </a:lvl5pPr>
            <a:lvl6pPr marL="2234427" indent="0">
              <a:buNone/>
              <a:defRPr sz="2000"/>
            </a:lvl6pPr>
            <a:lvl7pPr marL="2681310" indent="0">
              <a:buNone/>
              <a:defRPr sz="2000"/>
            </a:lvl7pPr>
            <a:lvl8pPr marL="3128198" indent="0">
              <a:buNone/>
              <a:defRPr sz="2000"/>
            </a:lvl8pPr>
            <a:lvl9pPr marL="357508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46886" indent="0">
              <a:buNone/>
              <a:defRPr sz="1200"/>
            </a:lvl2pPr>
            <a:lvl3pPr marL="893772" indent="0">
              <a:buNone/>
              <a:defRPr sz="933"/>
            </a:lvl3pPr>
            <a:lvl4pPr marL="1340654" indent="0">
              <a:buNone/>
              <a:defRPr sz="933"/>
            </a:lvl4pPr>
            <a:lvl5pPr marL="1787542" indent="0">
              <a:buNone/>
              <a:defRPr sz="933"/>
            </a:lvl5pPr>
            <a:lvl6pPr marL="2234427" indent="0">
              <a:buNone/>
              <a:defRPr sz="933"/>
            </a:lvl6pPr>
            <a:lvl7pPr marL="2681310" indent="0">
              <a:buNone/>
              <a:defRPr sz="933"/>
            </a:lvl7pPr>
            <a:lvl8pPr marL="3128198" indent="0">
              <a:buNone/>
              <a:defRPr sz="933"/>
            </a:lvl8pPr>
            <a:lvl9pPr marL="3575083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69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50326"/>
            <a:ext cx="10322984" cy="114112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1" y="1601178"/>
            <a:ext cx="8225367" cy="452388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 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3484" y="6377646"/>
            <a:ext cx="1301749" cy="315725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609334" fontAlgn="auto">
              <a:spcBef>
                <a:spcPts val="0"/>
              </a:spcBef>
              <a:spcAft>
                <a:spcPts val="0"/>
              </a:spcAft>
              <a:defRPr sz="933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100" y="6377646"/>
            <a:ext cx="5748867" cy="315725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609334" fontAlgn="auto">
              <a:spcBef>
                <a:spcPts val="0"/>
              </a:spcBef>
              <a:spcAft>
                <a:spcPts val="0"/>
              </a:spcAft>
              <a:defRPr sz="933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77646"/>
            <a:ext cx="861484" cy="315725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609334" fontAlgn="auto">
              <a:spcBef>
                <a:spcPts val="0"/>
              </a:spcBef>
              <a:spcAft>
                <a:spcPts val="0"/>
              </a:spcAft>
              <a:defRPr sz="933" b="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  <p:grpSp>
        <p:nvGrpSpPr>
          <p:cNvPr id="1031" name="Group 17"/>
          <p:cNvGrpSpPr>
            <a:grpSpLocks/>
          </p:cNvGrpSpPr>
          <p:nvPr/>
        </p:nvGrpSpPr>
        <p:grpSpPr bwMode="auto">
          <a:xfrm>
            <a:off x="11146367" y="372106"/>
            <a:ext cx="630767" cy="399166"/>
            <a:chOff x="3018474" y="609992"/>
            <a:chExt cx="2171462" cy="1379264"/>
          </a:xfrm>
        </p:grpSpPr>
        <p:sp>
          <p:nvSpPr>
            <p:cNvPr id="104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4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1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35" name="Group 14"/>
          <p:cNvGrpSpPr>
            <a:grpSpLocks/>
          </p:cNvGrpSpPr>
          <p:nvPr/>
        </p:nvGrpSpPr>
        <p:grpSpPr bwMode="auto">
          <a:xfrm>
            <a:off x="11364384" y="372106"/>
            <a:ext cx="412749" cy="399166"/>
            <a:chOff x="3768229" y="609992"/>
            <a:chExt cx="1421707" cy="1379264"/>
          </a:xfrm>
        </p:grpSpPr>
        <p:sp>
          <p:nvSpPr>
            <p:cNvPr id="1039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2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8648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446606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Corbel"/>
          <a:ea typeface="ＭＳ Ｐゴシック" charset="0"/>
          <a:cs typeface="Corbel"/>
        </a:defRPr>
      </a:lvl1pPr>
      <a:lvl2pPr algn="l" defTabSz="446606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orbel" charset="0"/>
          <a:ea typeface="ＭＳ Ｐゴシック" charset="0"/>
        </a:defRPr>
      </a:lvl2pPr>
      <a:lvl3pPr algn="l" defTabSz="446606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orbel" charset="0"/>
          <a:ea typeface="ＭＳ Ｐゴシック" charset="0"/>
        </a:defRPr>
      </a:lvl3pPr>
      <a:lvl4pPr algn="l" defTabSz="446606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orbel" charset="0"/>
          <a:ea typeface="ＭＳ Ｐゴシック" charset="0"/>
        </a:defRPr>
      </a:lvl4pPr>
      <a:lvl5pPr algn="l" defTabSz="446606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orbel" charset="0"/>
          <a:ea typeface="ＭＳ Ｐゴシック" charset="0"/>
        </a:defRPr>
      </a:lvl5pPr>
      <a:lvl6pPr marL="446886" algn="l" defTabSz="446886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94C5F"/>
          </a:solidFill>
          <a:latin typeface="Candara" charset="0"/>
          <a:ea typeface="ＭＳ Ｐゴシック" charset="0"/>
        </a:defRPr>
      </a:lvl6pPr>
      <a:lvl7pPr marL="893772" algn="l" defTabSz="446886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94C5F"/>
          </a:solidFill>
          <a:latin typeface="Candara" charset="0"/>
          <a:ea typeface="ＭＳ Ｐゴシック" charset="0"/>
        </a:defRPr>
      </a:lvl7pPr>
      <a:lvl8pPr marL="1340654" algn="l" defTabSz="446886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94C5F"/>
          </a:solidFill>
          <a:latin typeface="Candara" charset="0"/>
          <a:ea typeface="ＭＳ Ｐゴシック" charset="0"/>
        </a:defRPr>
      </a:lvl8pPr>
      <a:lvl9pPr marL="1787542" algn="l" defTabSz="446886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94C5F"/>
          </a:solidFill>
          <a:latin typeface="Candara" charset="0"/>
          <a:ea typeface="ＭＳ Ｐゴシック" charset="0"/>
        </a:defRPr>
      </a:lvl9pPr>
    </p:titleStyle>
    <p:bodyStyle>
      <a:lvl1pPr marL="190495" indent="-190495" algn="l" defTabSz="446606" rtl="0" eaLnBrk="1" fontAlgn="base" hangingPunct="1">
        <a:lnSpc>
          <a:spcPct val="110000"/>
        </a:lnSpc>
        <a:spcBef>
          <a:spcPts val="1167"/>
        </a:spcBef>
        <a:spcAft>
          <a:spcPct val="0"/>
        </a:spcAft>
        <a:buFont typeface="Arial" charset="0"/>
        <a:buChar char="•"/>
        <a:defRPr kern="1200">
          <a:solidFill>
            <a:srgbClr val="464F55"/>
          </a:solidFill>
          <a:latin typeface="Corbel"/>
          <a:ea typeface="ＭＳ Ｐゴシック" charset="0"/>
          <a:cs typeface="Corbel"/>
        </a:defRPr>
      </a:lvl1pPr>
      <a:lvl2pPr marL="338658" indent="270927" algn="l" defTabSz="446606" rtl="0" eaLnBrk="1" fontAlgn="base" hangingPunct="1">
        <a:spcBef>
          <a:spcPct val="20000"/>
        </a:spcBef>
        <a:spcAft>
          <a:spcPct val="0"/>
        </a:spcAft>
        <a:buFont typeface="Courier New" charset="0"/>
        <a:defRPr sz="2000" kern="1200">
          <a:solidFill>
            <a:srgbClr val="464F55"/>
          </a:solidFill>
          <a:latin typeface="Corbel"/>
          <a:ea typeface="ＭＳ Ｐゴシック" charset="0"/>
          <a:cs typeface="Corbel"/>
        </a:defRPr>
      </a:lvl2pPr>
      <a:lvl3pPr marL="1115456" indent="103715" algn="l" defTabSz="446606" rtl="0" eaLnBrk="1" fontAlgn="base" hangingPunct="1">
        <a:spcBef>
          <a:spcPts val="200"/>
        </a:spcBef>
        <a:spcAft>
          <a:spcPct val="0"/>
        </a:spcAft>
        <a:defRPr sz="1733" kern="1200">
          <a:solidFill>
            <a:srgbClr val="464F55"/>
          </a:solidFill>
          <a:latin typeface="Corbel"/>
          <a:ea typeface="ＭＳ Ｐゴシック" charset="0"/>
          <a:cs typeface="Corbel"/>
        </a:defRPr>
      </a:lvl3pPr>
      <a:lvl4pPr marL="1562061" indent="-118530" algn="l" defTabSz="446606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600" kern="1200">
          <a:solidFill>
            <a:srgbClr val="464F55"/>
          </a:solidFill>
          <a:latin typeface="Corbel"/>
          <a:ea typeface="ＭＳ Ｐゴシック" charset="0"/>
          <a:cs typeface="Corbel"/>
        </a:defRPr>
      </a:lvl4pPr>
      <a:lvl5pPr marL="2010783" indent="-118530" algn="l" defTabSz="446606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67" kern="1200">
          <a:solidFill>
            <a:schemeClr val="tx1"/>
          </a:solidFill>
          <a:latin typeface="Verdana"/>
          <a:ea typeface="ＭＳ Ｐゴシック" charset="0"/>
          <a:cs typeface="Verdana"/>
        </a:defRPr>
      </a:lvl5pPr>
      <a:lvl6pPr marL="2457869" indent="-223442" algn="l" defTabSz="4468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4754" indent="-223442" algn="l" defTabSz="4468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640" indent="-223442" algn="l" defTabSz="4468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8524" indent="-223442" algn="l" defTabSz="4468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688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6886" algn="l" defTabSz="44688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93772" algn="l" defTabSz="44688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40654" algn="l" defTabSz="44688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87542" algn="l" defTabSz="44688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34427" algn="l" defTabSz="44688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81310" algn="l" defTabSz="44688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128198" algn="l" defTabSz="44688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75083" algn="l" defTabSz="44688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preservation.fi/specifications/sanasto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flickr.com/people/26782864@N00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hyperlink" Target="https://www.digitalpreservation.fi/specifications/ndsalevel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Digitaalisen tutkimusaineiston säilytys </a:t>
            </a:r>
            <a:r>
              <a:rPr lang="fi-FI" dirty="0" err="1"/>
              <a:t>Fairdata</a:t>
            </a:r>
            <a:r>
              <a:rPr lang="fi-FI" dirty="0"/>
              <a:t> PAS-palvelussa</a:t>
            </a:r>
            <a:br>
              <a:rPr lang="fi-FI" dirty="0"/>
            </a:br>
            <a:r>
              <a:rPr lang="fi-FI" dirty="0"/>
              <a:t>23.5.2022, klo 12:00-15:00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Kimmo Koivunen, Juha Lehtonen, Johan </a:t>
            </a:r>
            <a:r>
              <a:rPr lang="fi-FI" sz="2000" dirty="0" err="1"/>
              <a:t>Kylander</a:t>
            </a:r>
            <a:r>
              <a:rPr lang="fi-FI" sz="2000" dirty="0"/>
              <a:t>, Heikki Helin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0878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1A1FB-8BF6-016E-139F-EAD908995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3FBFE5-3805-572F-3AAB-EAD35CD59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5" b="62311"/>
          <a:stretch/>
        </p:blipFill>
        <p:spPr>
          <a:xfrm>
            <a:off x="484904" y="250326"/>
            <a:ext cx="5167125" cy="660767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315121-E2BF-FF62-D820-17EBD3B1B47C}"/>
              </a:ext>
            </a:extLst>
          </p:cNvPr>
          <p:cNvSpPr txBox="1"/>
          <p:nvPr/>
        </p:nvSpPr>
        <p:spPr>
          <a:xfrm>
            <a:off x="5943600" y="1657351"/>
            <a:ext cx="43291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400" dirty="0"/>
              <a:t>Maantieteellinen hajauttaminen</a:t>
            </a:r>
          </a:p>
          <a:p>
            <a:endParaRPr lang="en-FI" sz="2400" dirty="0"/>
          </a:p>
          <a:p>
            <a:endParaRPr lang="en-FI" sz="2400" dirty="0"/>
          </a:p>
          <a:p>
            <a:endParaRPr lang="en-FI" sz="2400" dirty="0"/>
          </a:p>
          <a:p>
            <a:r>
              <a:rPr lang="en-FI" sz="2400" dirty="0"/>
              <a:t>Teknologian heterogeenisuus</a:t>
            </a:r>
          </a:p>
          <a:p>
            <a:endParaRPr lang="en-FI" sz="2400" dirty="0"/>
          </a:p>
          <a:p>
            <a:endParaRPr lang="en-FI" sz="2400" dirty="0"/>
          </a:p>
          <a:p>
            <a:endParaRPr lang="en-FI" sz="2400" dirty="0"/>
          </a:p>
          <a:p>
            <a:endParaRPr lang="en-FI" sz="2400" dirty="0"/>
          </a:p>
          <a:p>
            <a:r>
              <a:rPr lang="en-FI" sz="2400" dirty="0"/>
              <a:t>Jatkuvuussuunnittelu</a:t>
            </a:r>
          </a:p>
          <a:p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3277231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Pitkäaikaissäilytyksen</a:t>
            </a:r>
            <a:r>
              <a:rPr lang="en-US" dirty="0"/>
              <a:t> OAIS-</a:t>
            </a:r>
            <a:r>
              <a:rPr lang="en-US" dirty="0" err="1"/>
              <a:t>viitemalli</a:t>
            </a:r>
            <a:br>
              <a:rPr lang="en-US" dirty="0"/>
            </a:br>
            <a:r>
              <a:rPr lang="en-US" dirty="0"/>
              <a:t>ISO 14721:2012 (</a:t>
            </a:r>
            <a:r>
              <a:rPr lang="en-US" dirty="0" err="1"/>
              <a:t>suomennos</a:t>
            </a:r>
            <a:r>
              <a:rPr lang="en-US" dirty="0"/>
              <a:t> SFS 5972)</a:t>
            </a:r>
            <a:endParaRPr lang="fi-FI" dirty="0"/>
          </a:p>
        </p:txBody>
      </p:sp>
      <p:pic>
        <p:nvPicPr>
          <p:cNvPr id="1026" name="Picture 2" descr="ttps://euromachs2014.files.wordpress.com/2014/12/oa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42" y="2018742"/>
            <a:ext cx="6224324" cy="396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575" y="1712525"/>
            <a:ext cx="6782461" cy="4618468"/>
          </a:xfrm>
        </p:spPr>
        <p:txBody>
          <a:bodyPr>
            <a:normAutofit/>
          </a:bodyPr>
          <a:lstStyle/>
          <a:p>
            <a:endParaRPr lang="fi-FI" dirty="0"/>
          </a:p>
          <a:p>
            <a:r>
              <a:rPr lang="fi-FI" sz="2200" dirty="0"/>
              <a:t>Keskeisiä käsitteitä:</a:t>
            </a:r>
          </a:p>
          <a:p>
            <a:pPr lvl="1"/>
            <a:r>
              <a:rPr lang="fi-FI" dirty="0"/>
              <a:t>Siirtopaketti (SIP)</a:t>
            </a:r>
          </a:p>
          <a:p>
            <a:pPr lvl="1"/>
            <a:r>
              <a:rPr lang="fi-FI" dirty="0"/>
              <a:t>Säilytyspaketti (AIP)</a:t>
            </a:r>
          </a:p>
          <a:p>
            <a:pPr lvl="1"/>
            <a:r>
              <a:rPr lang="fi-FI" dirty="0"/>
              <a:t>Jakelupaketti (DIP)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Kohdeyhteisö </a:t>
            </a:r>
            <a:br>
              <a:rPr lang="fi-FI" dirty="0"/>
            </a:br>
            <a:r>
              <a:rPr lang="fi-FI" dirty="0"/>
              <a:t>(</a:t>
            </a:r>
            <a:r>
              <a:rPr lang="fi-FI" dirty="0" err="1"/>
              <a:t>desinated</a:t>
            </a:r>
            <a:r>
              <a:rPr lang="fi-FI" dirty="0"/>
              <a:t> </a:t>
            </a:r>
            <a:r>
              <a:rPr lang="fi-FI" dirty="0" err="1"/>
              <a:t>community</a:t>
            </a:r>
            <a:r>
              <a:rPr lang="fi-FI" dirty="0"/>
              <a:t>)</a:t>
            </a:r>
          </a:p>
          <a:p>
            <a:pPr lvl="1"/>
            <a:endParaRPr lang="fi-FI" dirty="0"/>
          </a:p>
          <a:p>
            <a:r>
              <a:rPr lang="fi-FI" dirty="0"/>
              <a:t>PAS-sanasto:</a:t>
            </a:r>
          </a:p>
          <a:p>
            <a:pPr lvl="1"/>
            <a:r>
              <a:rPr lang="fi-FI" dirty="0">
                <a:hlinkClick r:id="rId3"/>
              </a:rPr>
              <a:t>http://digitalpreservation.fi/specifications/sanasto</a:t>
            </a: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7515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Säilyttäminen on aktiivista toimintaa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1178"/>
            <a:ext cx="10702834" cy="4523889"/>
          </a:xfrm>
        </p:spPr>
        <p:txBody>
          <a:bodyPr>
            <a:normAutofit fontScale="85000" lnSpcReduction="20000"/>
          </a:bodyPr>
          <a:lstStyle/>
          <a:p>
            <a:r>
              <a:rPr lang="fi-FI" sz="2600" dirty="0"/>
              <a:t>Aineistojen laatu tarkistettava</a:t>
            </a:r>
          </a:p>
          <a:p>
            <a:pPr lvl="1"/>
            <a:r>
              <a:rPr lang="fi-FI" sz="2100" dirty="0"/>
              <a:t>Määritellään ns. säilyttämisen lähtötaso</a:t>
            </a:r>
          </a:p>
          <a:p>
            <a:r>
              <a:rPr lang="fi-FI" sz="2600" dirty="0"/>
              <a:t>Aineistojen eheyttä tarkkaillaan jatkuvasti</a:t>
            </a:r>
          </a:p>
          <a:p>
            <a:pPr lvl="1"/>
            <a:r>
              <a:rPr lang="fi-FI" sz="2100" dirty="0"/>
              <a:t>Eheyden palauttaminen normaalia palvelutoimintaa</a:t>
            </a:r>
          </a:p>
          <a:p>
            <a:r>
              <a:rPr lang="fi-FI" sz="2600" dirty="0"/>
              <a:t>Aktiivinen teknologioiden seuranta</a:t>
            </a:r>
          </a:p>
          <a:p>
            <a:pPr lvl="1"/>
            <a:r>
              <a:rPr lang="fi-FI" sz="2100" dirty="0"/>
              <a:t>Tiedostomuodot, ohjelmistot, …</a:t>
            </a:r>
          </a:p>
          <a:p>
            <a:r>
              <a:rPr lang="fi-FI" sz="2600" dirty="0"/>
              <a:t>Laitteistojen elinkaaren hallinta tärkeää</a:t>
            </a:r>
          </a:p>
          <a:p>
            <a:pPr lvl="1"/>
            <a:r>
              <a:rPr lang="fi-FI" sz="2100" dirty="0"/>
              <a:t>Levy- ja nauharikoista toipuminen normaalia toimintaa</a:t>
            </a:r>
          </a:p>
          <a:p>
            <a:r>
              <a:rPr lang="fi-FI" sz="2600" dirty="0"/>
              <a:t>Hyödyntävien organisaatioiden tukeminen</a:t>
            </a:r>
          </a:p>
          <a:p>
            <a:r>
              <a:rPr lang="fi-FI" sz="2600" dirty="0"/>
              <a:t>Tietoturva ja tietosuoja huomioitava toiminnassa</a:t>
            </a:r>
          </a:p>
          <a:p>
            <a:pPr lvl="1"/>
            <a:r>
              <a:rPr lang="fi-FI" sz="2100" dirty="0"/>
              <a:t>PAS-palvelut sisältyvät </a:t>
            </a:r>
            <a:r>
              <a:rPr lang="fi-FI" sz="2100" dirty="0" err="1"/>
              <a:t>CSC:n</a:t>
            </a:r>
            <a:r>
              <a:rPr lang="fi-FI" sz="2100" dirty="0"/>
              <a:t> </a:t>
            </a:r>
            <a:r>
              <a:rPr lang="is-IS" sz="2100" dirty="0"/>
              <a:t>ISO/IEC 27001:2013</a:t>
            </a:r>
            <a:r>
              <a:rPr lang="fi-FI" sz="2100" dirty="0"/>
              <a:t>-auditoinnissa </a:t>
            </a:r>
            <a:br>
              <a:rPr lang="fi-FI" sz="2100" dirty="0"/>
            </a:br>
            <a:r>
              <a:rPr lang="fi-FI" sz="2100" dirty="0"/>
              <a:t>tarkasteltuihin palveluihin </a:t>
            </a:r>
            <a:endParaRPr lang="fi-FI" dirty="0"/>
          </a:p>
          <a:p>
            <a:endParaRPr lang="fi-FI" dirty="0"/>
          </a:p>
        </p:txBody>
      </p:sp>
      <p:sp>
        <p:nvSpPr>
          <p:cNvPr id="6" name="Oval 5"/>
          <p:cNvSpPr/>
          <p:nvPr/>
        </p:nvSpPr>
        <p:spPr>
          <a:xfrm>
            <a:off x="9469698" y="1077412"/>
            <a:ext cx="2373088" cy="2211470"/>
          </a:xfrm>
          <a:prstGeom prst="ellipse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600" dirty="0"/>
              <a:t>Säilytyksessä oleva aineistomäärä kasvaa noin 50 teratavua kuukaudessa</a:t>
            </a:r>
          </a:p>
        </p:txBody>
      </p:sp>
      <p:sp>
        <p:nvSpPr>
          <p:cNvPr id="4" name="Oval 3"/>
          <p:cNvSpPr/>
          <p:nvPr/>
        </p:nvSpPr>
        <p:spPr>
          <a:xfrm>
            <a:off x="8316250" y="2882742"/>
            <a:ext cx="2917371" cy="2685907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err="1"/>
              <a:t>Aineistot</a:t>
            </a:r>
            <a:r>
              <a:rPr lang="en-US" sz="2000" dirty="0"/>
              <a:t> </a:t>
            </a:r>
            <a:r>
              <a:rPr lang="en-US" sz="2000" dirty="0" err="1"/>
              <a:t>tallennettu</a:t>
            </a:r>
            <a:r>
              <a:rPr lang="en-US" sz="2000" dirty="0"/>
              <a:t> </a:t>
            </a:r>
            <a:r>
              <a:rPr lang="en-US" sz="2000" dirty="0" err="1"/>
              <a:t>kolmelle</a:t>
            </a:r>
            <a:r>
              <a:rPr lang="en-US" sz="2000" dirty="0"/>
              <a:t> </a:t>
            </a:r>
            <a:r>
              <a:rPr lang="en-US" sz="2000" dirty="0" err="1"/>
              <a:t>eri</a:t>
            </a:r>
            <a:r>
              <a:rPr lang="en-US" sz="2000" dirty="0"/>
              <a:t> </a:t>
            </a:r>
            <a:r>
              <a:rPr lang="en-US" sz="2000" dirty="0" err="1"/>
              <a:t>mediatyypille</a:t>
            </a:r>
            <a:r>
              <a:rPr lang="en-US" sz="2000" dirty="0"/>
              <a:t> (levy ja </a:t>
            </a:r>
            <a:r>
              <a:rPr lang="en-US" sz="2000" dirty="0" err="1"/>
              <a:t>kaksi</a:t>
            </a:r>
            <a:r>
              <a:rPr lang="en-US" sz="2000" dirty="0"/>
              <a:t> </a:t>
            </a:r>
            <a:r>
              <a:rPr lang="en-US" sz="2000" dirty="0" err="1"/>
              <a:t>nauhaa</a:t>
            </a:r>
            <a:r>
              <a:rPr lang="en-US" sz="200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0326"/>
            <a:ext cx="10322984" cy="1141121"/>
          </a:xfrm>
        </p:spPr>
        <p:txBody>
          <a:bodyPr/>
          <a:lstStyle/>
          <a:p>
            <a:r>
              <a:rPr lang="fi-FI" dirty="0"/>
              <a:t>Yhteistyö mahdollistaa aineistojen pitkäkestoisen hyödyntämisen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537229-5B0C-4C76-BB51-5B05C0E7531E}"/>
              </a:ext>
            </a:extLst>
          </p:cNvPr>
          <p:cNvGrpSpPr/>
          <p:nvPr/>
        </p:nvGrpSpPr>
        <p:grpSpPr>
          <a:xfrm>
            <a:off x="2442124" y="1625602"/>
            <a:ext cx="7194982" cy="4301446"/>
            <a:chOff x="2442124" y="1625602"/>
            <a:chExt cx="7194982" cy="430144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54E0B3B-945C-4656-8DA4-FDC5680AAE95}"/>
                </a:ext>
              </a:extLst>
            </p:cNvPr>
            <p:cNvSpPr/>
            <p:nvPr/>
          </p:nvSpPr>
          <p:spPr>
            <a:xfrm>
              <a:off x="2475271" y="1625602"/>
              <a:ext cx="7088105" cy="134591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927AF0B-1869-4281-B512-1FDCB17D6F2D}"/>
                </a:ext>
              </a:extLst>
            </p:cNvPr>
            <p:cNvSpPr/>
            <p:nvPr/>
          </p:nvSpPr>
          <p:spPr>
            <a:xfrm>
              <a:off x="2475271" y="3103368"/>
              <a:ext cx="7088105" cy="13459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5E97544-327F-471F-99BD-47D3A0CB57A8}"/>
                </a:ext>
              </a:extLst>
            </p:cNvPr>
            <p:cNvSpPr/>
            <p:nvPr/>
          </p:nvSpPr>
          <p:spPr>
            <a:xfrm>
              <a:off x="2475271" y="4581134"/>
              <a:ext cx="7088106" cy="13459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60099AF-48F3-453E-B2AE-7AD5AA518C61}"/>
                </a:ext>
              </a:extLst>
            </p:cNvPr>
            <p:cNvSpPr txBox="1"/>
            <p:nvPr/>
          </p:nvSpPr>
          <p:spPr>
            <a:xfrm>
              <a:off x="6494899" y="5440004"/>
              <a:ext cx="31422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>
                  <a:solidFill>
                    <a:schemeClr val="bg1"/>
                  </a:solidFill>
                </a:rPr>
                <a:t>Bittitason säilyttäminen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271353-0317-4385-A2A9-C33E18D2EF42}"/>
                </a:ext>
              </a:extLst>
            </p:cNvPr>
            <p:cNvSpPr txBox="1"/>
            <p:nvPr/>
          </p:nvSpPr>
          <p:spPr>
            <a:xfrm>
              <a:off x="6548999" y="4001947"/>
              <a:ext cx="301717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>
                  <a:solidFill>
                    <a:schemeClr val="bg1"/>
                  </a:solidFill>
                </a:rPr>
                <a:t>Looginen säilyttäminen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A3C0FF-50A6-4004-B2FA-58623FCF8C8F}"/>
                </a:ext>
              </a:extLst>
            </p:cNvPr>
            <p:cNvSpPr txBox="1"/>
            <p:nvPr/>
          </p:nvSpPr>
          <p:spPr>
            <a:xfrm>
              <a:off x="6134246" y="2540629"/>
              <a:ext cx="343555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err="1">
                  <a:solidFill>
                    <a:schemeClr val="bg1"/>
                  </a:solidFill>
                </a:rPr>
                <a:t>Semanttinen</a:t>
              </a:r>
              <a:r>
                <a:rPr lang="en-US" sz="2200" b="1" dirty="0">
                  <a:solidFill>
                    <a:schemeClr val="bg1"/>
                  </a:solidFill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</a:rPr>
                <a:t>säilyttäminen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81D3201-427A-4E1C-85DB-0E50DDBE681F}"/>
                </a:ext>
              </a:extLst>
            </p:cNvPr>
            <p:cNvSpPr txBox="1"/>
            <p:nvPr/>
          </p:nvSpPr>
          <p:spPr>
            <a:xfrm>
              <a:off x="5001290" y="5207720"/>
              <a:ext cx="1591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>
                  <a:solidFill>
                    <a:schemeClr val="bg1">
                      <a:lumMod val="85000"/>
                    </a:schemeClr>
                  </a:solidFill>
                </a:rPr>
                <a:t>Tallennuslaitteet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3666636-EDAF-4D4D-B81C-F48A3C257148}"/>
                </a:ext>
              </a:extLst>
            </p:cNvPr>
            <p:cNvSpPr txBox="1"/>
            <p:nvPr/>
          </p:nvSpPr>
          <p:spPr>
            <a:xfrm>
              <a:off x="6612140" y="5049429"/>
              <a:ext cx="14125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err="1">
                  <a:solidFill>
                    <a:schemeClr val="bg1">
                      <a:lumMod val="85000"/>
                    </a:schemeClr>
                  </a:solidFill>
                </a:rPr>
                <a:t>Säilytysmediat</a:t>
              </a:r>
              <a:endParaRPr lang="en-US" sz="1600" i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814F5B-81EB-4B6E-800E-156C35F00D57}"/>
                </a:ext>
              </a:extLst>
            </p:cNvPr>
            <p:cNvSpPr txBox="1"/>
            <p:nvPr/>
          </p:nvSpPr>
          <p:spPr>
            <a:xfrm>
              <a:off x="4568729" y="4720866"/>
              <a:ext cx="2419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>
                  <a:solidFill>
                    <a:schemeClr val="bg1">
                      <a:lumMod val="85000"/>
                    </a:schemeClr>
                  </a:solidFill>
                </a:rPr>
                <a:t>Datan ja kopioiden hallinta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9F10F0C-DB81-4A16-82C3-DB3D2EDDD3A3}"/>
                </a:ext>
              </a:extLst>
            </p:cNvPr>
            <p:cNvSpPr txBox="1"/>
            <p:nvPr/>
          </p:nvSpPr>
          <p:spPr>
            <a:xfrm>
              <a:off x="4504022" y="3982854"/>
              <a:ext cx="19271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>
                  <a:solidFill>
                    <a:schemeClr val="bg1">
                      <a:lumMod val="95000"/>
                    </a:schemeClr>
                  </a:solidFill>
                </a:rPr>
                <a:t>Säilytystoimenpiteet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16EA455-DB2F-4AC5-B0C2-915D6EF0C537}"/>
                </a:ext>
              </a:extLst>
            </p:cNvPr>
            <p:cNvSpPr txBox="1"/>
            <p:nvPr/>
          </p:nvSpPr>
          <p:spPr>
            <a:xfrm>
              <a:off x="4243907" y="3592442"/>
              <a:ext cx="15969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>
                  <a:solidFill>
                    <a:schemeClr val="bg1">
                      <a:lumMod val="95000"/>
                    </a:schemeClr>
                  </a:solidFill>
                </a:rPr>
                <a:t>Tiedostomuodot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C641173-C479-43BB-ADDC-B7532E60ABC9}"/>
                </a:ext>
              </a:extLst>
            </p:cNvPr>
            <p:cNvSpPr/>
            <p:nvPr/>
          </p:nvSpPr>
          <p:spPr>
            <a:xfrm>
              <a:off x="4568729" y="3203715"/>
              <a:ext cx="317586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>
                  <a:solidFill>
                    <a:schemeClr val="bg1">
                      <a:lumMod val="95000"/>
                    </a:schemeClr>
                  </a:solidFill>
                </a:rPr>
                <a:t>Hallinnollinen ja tekninen metatieto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5E3B060-FB42-4630-A344-F3FF6C276445}"/>
                </a:ext>
              </a:extLst>
            </p:cNvPr>
            <p:cNvSpPr txBox="1"/>
            <p:nvPr/>
          </p:nvSpPr>
          <p:spPr>
            <a:xfrm>
              <a:off x="6442006" y="3549040"/>
              <a:ext cx="21259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>
                  <a:solidFill>
                    <a:schemeClr val="bg1">
                      <a:lumMod val="95000"/>
                    </a:schemeClr>
                  </a:solidFill>
                </a:rPr>
                <a:t>Säilytyksen suunnittelu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7F164E7-0126-41EC-84CA-00F8AA8CFDEB}"/>
                </a:ext>
              </a:extLst>
            </p:cNvPr>
            <p:cNvSpPr txBox="1"/>
            <p:nvPr/>
          </p:nvSpPr>
          <p:spPr>
            <a:xfrm>
              <a:off x="4628905" y="2246582"/>
              <a:ext cx="18694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err="1">
                  <a:solidFill>
                    <a:schemeClr val="bg1">
                      <a:lumMod val="85000"/>
                    </a:schemeClr>
                  </a:solidFill>
                </a:rPr>
                <a:t>Kuvaileva</a:t>
              </a:r>
              <a:r>
                <a:rPr lang="en-US" sz="1600" i="1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lang="en-US" sz="1600" i="1" dirty="0" err="1">
                  <a:solidFill>
                    <a:schemeClr val="bg1">
                      <a:lumMod val="85000"/>
                    </a:schemeClr>
                  </a:solidFill>
                </a:rPr>
                <a:t>metatieto</a:t>
              </a:r>
              <a:endParaRPr lang="en-US" sz="1600" i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EC86A5C-DFBE-41A0-BC03-6AADB452624A}"/>
                </a:ext>
              </a:extLst>
            </p:cNvPr>
            <p:cNvSpPr txBox="1"/>
            <p:nvPr/>
          </p:nvSpPr>
          <p:spPr>
            <a:xfrm>
              <a:off x="5375978" y="1827392"/>
              <a:ext cx="27510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>
                  <a:solidFill>
                    <a:schemeClr val="bg1">
                      <a:lumMod val="85000"/>
                    </a:schemeClr>
                  </a:solidFill>
                </a:rPr>
                <a:t>Sisällön tuntemus ja ymmärrys</a:t>
              </a:r>
            </a:p>
          </p:txBody>
        </p:sp>
        <p:sp>
          <p:nvSpPr>
            <p:cNvPr id="46" name="Right Arrow 18">
              <a:extLst>
                <a:ext uri="{FF2B5EF4-FFF2-40B4-BE49-F238E27FC236}">
                  <a16:creationId xmlns:a16="http://schemas.microsoft.com/office/drawing/2014/main" id="{761B9F49-4815-4E4B-A33D-48682BAF9032}"/>
                </a:ext>
              </a:extLst>
            </p:cNvPr>
            <p:cNvSpPr/>
            <p:nvPr/>
          </p:nvSpPr>
          <p:spPr>
            <a:xfrm rot="16200000">
              <a:off x="1919434" y="3604488"/>
              <a:ext cx="3305531" cy="85621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PAS-</a:t>
              </a:r>
              <a:r>
                <a:rPr lang="en-US" sz="1600" dirty="0" err="1">
                  <a:solidFill>
                    <a:schemeClr val="tx1"/>
                  </a:solidFill>
                </a:rPr>
                <a:t>palvelu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D7AA3B3-805C-4565-A509-B14A4359872E}"/>
                </a:ext>
              </a:extLst>
            </p:cNvPr>
            <p:cNvGrpSpPr/>
            <p:nvPr/>
          </p:nvGrpSpPr>
          <p:grpSpPr>
            <a:xfrm rot="9110457">
              <a:off x="8825642" y="3218967"/>
              <a:ext cx="563404" cy="509288"/>
              <a:chOff x="9950427" y="5079784"/>
              <a:chExt cx="1310322" cy="1174273"/>
            </a:xfrm>
            <a:noFill/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192F4709-BFA7-46D3-B6E3-087D47198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9950427" y="5079784"/>
                <a:ext cx="655272" cy="655272"/>
              </a:xfrm>
              <a:prstGeom prst="rect">
                <a:avLst/>
              </a:prstGeom>
              <a:grpFill/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D436204C-0F12-4CAC-8E2E-9D5CF918B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07137" flipV="1">
                <a:off x="10605477" y="5188421"/>
                <a:ext cx="655272" cy="655272"/>
              </a:xfrm>
              <a:prstGeom prst="rect">
                <a:avLst/>
              </a:prstGeom>
              <a:grpFill/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D2C53D1-E7B3-4D57-86E1-DA6DB1DF91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836280" flipV="1">
                <a:off x="10281200" y="5745609"/>
                <a:ext cx="508448" cy="508448"/>
              </a:xfrm>
              <a:prstGeom prst="rect">
                <a:avLst/>
              </a:prstGeom>
              <a:grpFill/>
            </p:spPr>
          </p:pic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5E1CF1A-ADFD-4851-8D5B-D3EF60A6C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62003" y="1760467"/>
              <a:ext cx="529453" cy="528833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CE630A3-2B7A-4A8F-A252-1B56FB183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62003" y="4731187"/>
              <a:ext cx="570429" cy="570429"/>
            </a:xfrm>
            <a:prstGeom prst="rect">
              <a:avLst/>
            </a:prstGeom>
          </p:spPr>
        </p:pic>
        <p:sp>
          <p:nvSpPr>
            <p:cNvPr id="50" name="Down Arrow 25">
              <a:extLst>
                <a:ext uri="{FF2B5EF4-FFF2-40B4-BE49-F238E27FC236}">
                  <a16:creationId xmlns:a16="http://schemas.microsoft.com/office/drawing/2014/main" id="{9F4E2BA6-BF8E-4A07-929C-505D2F76D65D}"/>
                </a:ext>
              </a:extLst>
            </p:cNvPr>
            <p:cNvSpPr/>
            <p:nvPr/>
          </p:nvSpPr>
          <p:spPr>
            <a:xfrm>
              <a:off x="2442124" y="1935913"/>
              <a:ext cx="856800" cy="3304800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i-FI" sz="1600">
                  <a:solidFill>
                    <a:schemeClr val="tx1"/>
                  </a:solidFill>
                </a:rPr>
                <a:t>Hyödyntävät organisaatiot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512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463E1-1B19-4D80-9500-53172549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Tervetuloa webinaariin!</a:t>
            </a:r>
          </a:p>
        </p:txBody>
      </p:sp>
      <p:sp>
        <p:nvSpPr>
          <p:cNvPr id="5" name="AutoShape 4" descr="data:image/svg+xml;charset=utf8,%20%3Csvg%20width%3D'57'%20height%3D'56'%20xmlns%3D'http%3A%2F%2Fwww.w3.org%2F2000%2Fsvg'%20xmlns%3Axlink%3D'http%3A%2F%2Fwww.w3.org%2F1999%2Fxlink'%20overflow%3D'hidden'%3E%3Cdefs%3E%3CclipPath%20id%3D'clip0'%3E%3Crect%20x%3D'0'%20y%3D'0'%20width%3D'57'%20height%3D'56'%2F%3E%3C%2FclipPath%3E%3C%2Fdefs%3E%3Cg%20clip-path%3D'url(%23clip0)'%3E%3Cpath%20d%3D'M15.4613%2018.3245C15.4613%2018.957%2014.9485%2019.4698%2014.316%2019.4698%2013.6835%2019.4698%2013.1707%2018.957%2013.1707%2018.3245%2013.1707%2017.692%2013.6835%2017.1792%2014.316%2017.1792%2014.9485%2017.1792%2015.4613%2017.692%2015.4613%2018.3245Z'%20transform%3D'matrix(1.03686%200%200%201%20-2.19816e-05%200.933963)'%2F%3E%3Cpath%20d%3D'M15.4613%2022.9056C15.4613%2023.5381%2014.9485%2024.0509%2014.316%2024.0509%2013.6835%2024.0509%2013.1707%2023.5381%2013.1707%2022.9056%2013.1707%2022.2731%2013.6835%2021.7603%2014.316%2021.7603%2014.9485%2021.7603%2015.4613%2022.2731%2015.4613%2022.9056Z'%20transform%3D'matrix(1.03686%200%200%201%20-2.19816e-05%200.933963)'%2F%3E%3Cpath%20d%3D'M13.1707%2020.615C13.1707%2021.2476%2012.658%2021.7603%2012.0254%2021.7603%2011.3929%2021.7603%2010.8802%2021.2476%2010.8802%2020.615%2010.8802%2019.9825%2011.3929%2019.4698%2012.0254%2019.4698%2012.658%2019.4698%2013.1707%2019.9825%2013.1707%2020.615Z'%20transform%3D'matrix(1.03686%200%200%201%20-2.19816e-05%200.933963)'%2F%3E%3Cpath%20d%3D'M17.7518%2020.615C17.7518%2021.2476%2017.2391%2021.7603%2016.6066%2021.7603%2015.974%2021.7603%2015.4613%2021.2476%2015.4613%2020.615%2015.4613%2019.9825%2015.974%2019.4698%2016.6066%2019.4698%2017.2391%2019.4698%2017.7518%2019.9825%2017.7518%2020.615Z'%20transform%3D'matrix(1.03686%200%200%201%20-2.19816e-05%200.933963)'%2F%3E%3Cpath%20d%3D'M31.4952%2016.0339C31.4952%2016.6664%2030.9824%2017.1792%2030.3499%2017.1792%2029.7174%2017.1792%2029.2046%2016.6664%2029.2046%2016.0339%2029.2046%2015.4014%2029.7174%2014.8886%2030.3499%2014.8886%2030.9824%2014.8886%2031.4952%2015.4014%2031.4952%2016.0339Z'%20transform%3D'matrix(1.03686%200%200%201%20-2.19816e-05%200.933963)'%2F%3E%3Cpath%20d%3D'M31.4952%2020.615C31.4952%2021.2476%2030.9824%2021.7603%2030.3499%2021.7603%2029.7174%2021.7603%2029.2046%2021.2476%2029.2046%2020.615%2029.2046%2019.9825%2029.7174%2019.4698%2030.3499%2019.4698%2030.9824%2019.4698%2031.4952%2019.9825%2031.4952%2020.615Z'%20transform%3D'matrix(1.03686%200%200%201%20-2.19816e-05%200.933963)'%2F%3E%3Cpath%20d%3D'M29.2046%2018.3245C29.2046%2018.957%2028.6919%2019.4698%2028.0594%2019.4698%2027.4268%2019.4698%2026.9141%2018.957%2026.9141%2018.3245%2026.9141%2017.692%2027.4268%2017.1792%2028.0594%2017.1792%2028.6919%2017.1792%2029.2046%2017.692%2029.2046%2018.3245Z'%20transform%3D'matrix(1.03686%200%200%201%20-2.19816e-05%200.933963)'%2F%3E%3Cpath%20d%3D'M33.7858%2018.3245C33.7858%2018.957%2033.273%2019.4698%2032.6405%2019.4698%2032.008%2019.4698%2031.4952%2018.957%2031.4952%2018.3245%2031.4952%2017.692%2032.008%2017.1792%2032.6405%2017.1792%2033.273%2017.1792%2033.7858%2017.692%2033.7858%2018.3245Z'%20transform%3D'matrix(1.03686%200%200%201%20-2.19816e-05%200.933963)'%2F%3E%3Cpath%20d%3D'M46.9565%2025.7688%2043.5206%2029.2046%2038.9395%2029.2046%2038.9395%2041.8027%2043.5206%2041.8027%2046.9565%2045.2386%2050.3923%2045.2386%2050.3923%2025.7688Z'%20transform%3D'matrix(1.03686%200%200%201%20-2.19816e-05%200.933963)'%2F%3E%3Cpath%20d%3D'M30.3499%2023.4782C27.4867%2023.4782%2025.1962%2021.1877%2025.1962%2018.3245%2025.1962%2015.4613%2027.4867%2013.1707%2030.3499%2013.1707%2033.2131%2013.1707%2035.5037%2015.4613%2035.5037%2018.3245%2035.5037%2021.1877%2033.2131%2023.4782%2030.3499%2023.4782ZM32.0678%2041.8027C31.4379%2041.8027%2030.9226%2041.2873%2030.9226%2040.6574%2030.9226%2040.0275%2031.4379%2039.5122%2032.0678%2039.5122%2032.6977%2039.5122%2033.2131%2040.0275%2033.2131%2040.6574%2033.2131%2041.2873%2032.6977%2041.8027%2032.0678%2041.8027ZM21.1877%2025.7688C21.9321%2024.738%2022.5047%2023.5928%2022.7338%2022.2757%2023.4782%2023.7073%2024.6808%2024.9098%2026.0551%2025.7688L21.1877%2025.7688ZM14.316%2025.7688C11.4528%2025.7688%209.16224%2023.4782%209.16224%2020.615%209.16224%2017.7518%2011.4528%2015.4613%2014.316%2015.4613%2017.1792%2015.4613%2019.4698%2017.7518%2019.4698%2020.615%2019.4698%2023.4782%2017.1792%2025.7688%2014.316%2025.7688ZM34.5875%2025.7688C37.1643%2024.2799%2038.9395%2021.5313%2038.9395%2018.3245%2038.9395%2013.5716%2035.1028%209.73488%2030.3499%209.73488%2026.1696%209.73488%2022.7338%2012.7126%2021.9321%2016.6638%2020.5005%2013.9151%2017.6373%2012.0254%2014.316%2012.0254%209.56309%2012.0254%205.7264%2015.8621%205.7264%2020.615%205.7264%2023.421%207.10074%2025.8833%209.16224%2027.4867L9.16224%2029.2046%208.01696%2029.2046%206.87168%2028.0594%204.58112%2028.0594%204.58112%2033.7858%206.87168%2033.7858%208.01696%2032.6405%209.16224%2032.6405%209.16224%2042.948C9.16224%2044.2078%2010.193%2045.2386%2011.4528%2045.2386L34.3584%2045.2386C35.6182%2045.2386%2036.649%2044.2078%2036.649%2042.948L36.649%2028.0594C36.649%2026.8568%2035.7327%2025.8833%2034.5875%2025.7688Z'%20transform%3D'matrix(1.03686%200%200%201%20-2.19816e-05%200.933963)'%2F%3E%3C%2Fg%3E%3C%2Fsvg%3E">
            <a:extLst>
              <a:ext uri="{FF2B5EF4-FFF2-40B4-BE49-F238E27FC236}">
                <a16:creationId xmlns:a16="http://schemas.microsoft.com/office/drawing/2014/main" id="{9F276F9D-8394-451B-9D77-0B5B18CC952D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09602" y="1601180"/>
            <a:ext cx="10322983" cy="452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2600" dirty="0"/>
              <a:t>Webinaari äänitetään</a:t>
            </a:r>
          </a:p>
          <a:p>
            <a:r>
              <a:rPr lang="fi-FI" sz="2600" dirty="0"/>
              <a:t>Äänitys on pois päältä kysymyssessioiden aikana</a:t>
            </a:r>
          </a:p>
          <a:p>
            <a:r>
              <a:rPr lang="fi-FI" sz="2600" dirty="0"/>
              <a:t>Pidäthän mikrofonin pois päältä</a:t>
            </a:r>
          </a:p>
          <a:p>
            <a:endParaRPr lang="fi-FI" sz="2600" dirty="0"/>
          </a:p>
          <a:p>
            <a:r>
              <a:rPr lang="fi-FI" sz="2600" dirty="0"/>
              <a:t>Voit kirjoittaa kysymyksiä chattiin milloin tahansa – ja niihin vastataan esitysten aikana mahdollisuuksien mukaan</a:t>
            </a:r>
          </a:p>
          <a:p>
            <a:r>
              <a:rPr lang="fi-FI" sz="2600" dirty="0"/>
              <a:t>Esitysten jälkeen voit myös pyytää puheenvuoroa ”</a:t>
            </a:r>
            <a:r>
              <a:rPr lang="fi-FI" sz="2600" dirty="0" err="1"/>
              <a:t>raise</a:t>
            </a:r>
            <a:r>
              <a:rPr lang="fi-FI" sz="2600" dirty="0"/>
              <a:t> </a:t>
            </a:r>
            <a:r>
              <a:rPr lang="fi-FI" sz="2600" dirty="0" err="1"/>
              <a:t>hand</a:t>
            </a:r>
            <a:r>
              <a:rPr lang="fi-FI" sz="2600" dirty="0"/>
              <a:t>” -toiminnolla</a:t>
            </a:r>
          </a:p>
        </p:txBody>
      </p:sp>
      <p:sp>
        <p:nvSpPr>
          <p:cNvPr id="7" name="AutoShape 8" descr="data:image/svg+xml;charset=utf8,%20%3Csvg%20width%3D'57'%20height%3D'56'%20xmlns%3D'http%3A%2F%2Fwww.w3.org%2F2000%2Fsvg'%20xmlns%3Axlink%3D'http%3A%2F%2Fwww.w3.org%2F1999%2Fxlink'%20overflow%3D'hidden'%3E%3Cdefs%3E%3CclipPath%20id%3D'clip0'%3E%3Crect%20x%3D'0'%20y%3D'0'%20width%3D'57'%20height%3D'56'%2F%3E%3C%2FclipPath%3E%3C%2Fdefs%3E%3Cg%20clip-path%3D'url(%23clip0)'%3E%3Cpath%20d%3D'M15.4613%2018.3245C15.4613%2018.957%2014.9485%2019.4698%2014.316%2019.4698%2013.6835%2019.4698%2013.1707%2018.957%2013.1707%2018.3245%2013.1707%2017.692%2013.6835%2017.1792%2014.316%2017.1792%2014.9485%2017.1792%2015.4613%2017.692%2015.4613%2018.3245Z'%20transform%3D'matrix(1.03686%200%200%201%20-2.19816e-05%200.933963)'%2F%3E%3Cpath%20d%3D'M15.4613%2022.9056C15.4613%2023.5381%2014.9485%2024.0509%2014.316%2024.0509%2013.6835%2024.0509%2013.1707%2023.5381%2013.1707%2022.9056%2013.1707%2022.2731%2013.6835%2021.7603%2014.316%2021.7603%2014.9485%2021.7603%2015.4613%2022.2731%2015.4613%2022.9056Z'%20transform%3D'matrix(1.03686%200%200%201%20-2.19816e-05%200.933963)'%2F%3E%3Cpath%20d%3D'M13.1707%2020.615C13.1707%2021.2476%2012.658%2021.7603%2012.0254%2021.7603%2011.3929%2021.7603%2010.8802%2021.2476%2010.8802%2020.615%2010.8802%2019.9825%2011.3929%2019.4698%2012.0254%2019.4698%2012.658%2019.4698%2013.1707%2019.9825%2013.1707%2020.615Z'%20transform%3D'matrix(1.03686%200%200%201%20-2.19816e-05%200.933963)'%2F%3E%3Cpath%20d%3D'M17.7518%2020.615C17.7518%2021.2476%2017.2391%2021.7603%2016.6066%2021.7603%2015.974%2021.7603%2015.4613%2021.2476%2015.4613%2020.615%2015.4613%2019.9825%2015.974%2019.4698%2016.6066%2019.4698%2017.2391%2019.4698%2017.7518%2019.9825%2017.7518%2020.615Z'%20transform%3D'matrix(1.03686%200%200%201%20-2.19816e-05%200.933963)'%2F%3E%3Cpath%20d%3D'M31.4952%2016.0339C31.4952%2016.6664%2030.9824%2017.1792%2030.3499%2017.1792%2029.7174%2017.1792%2029.2046%2016.6664%2029.2046%2016.0339%2029.2046%2015.4014%2029.7174%2014.8886%2030.3499%2014.8886%2030.9824%2014.8886%2031.4952%2015.4014%2031.4952%2016.0339Z'%20transform%3D'matrix(1.03686%200%200%201%20-2.19816e-05%200.933963)'%2F%3E%3Cpath%20d%3D'M31.4952%2020.615C31.4952%2021.2476%2030.9824%2021.7603%2030.3499%2021.7603%2029.7174%2021.7603%2029.2046%2021.2476%2029.2046%2020.615%2029.2046%2019.9825%2029.7174%2019.4698%2030.3499%2019.4698%2030.9824%2019.4698%2031.4952%2019.9825%2031.4952%2020.615Z'%20transform%3D'matrix(1.03686%200%200%201%20-2.19816e-05%200.933963)'%2F%3E%3Cpath%20d%3D'M29.2046%2018.3245C29.2046%2018.957%2028.6919%2019.4698%2028.0594%2019.4698%2027.4268%2019.4698%2026.9141%2018.957%2026.9141%2018.3245%2026.9141%2017.692%2027.4268%2017.1792%2028.0594%2017.1792%2028.6919%2017.1792%2029.2046%2017.692%2029.2046%2018.3245Z'%20transform%3D'matrix(1.03686%200%200%201%20-2.19816e-05%200.933963)'%2F%3E%3Cpath%20d%3D'M33.7858%2018.3245C33.7858%2018.957%2033.273%2019.4698%2032.6405%2019.4698%2032.008%2019.4698%2031.4952%2018.957%2031.4952%2018.3245%2031.4952%2017.692%2032.008%2017.1792%2032.6405%2017.1792%2033.273%2017.1792%2033.7858%2017.692%2033.7858%2018.3245Z'%20transform%3D'matrix(1.03686%200%200%201%20-2.19816e-05%200.933963)'%2F%3E%3Cpath%20d%3D'M46.9565%2025.7688%2043.5206%2029.2046%2038.9395%2029.2046%2038.9395%2041.8027%2043.5206%2041.8027%2046.9565%2045.2386%2050.3923%2045.2386%2050.3923%2025.7688Z'%20transform%3D'matrix(1.03686%200%200%201%20-2.19816e-05%200.933963)'%2F%3E%3Cpath%20d%3D'M30.3499%2023.4782C27.4867%2023.4782%2025.1962%2021.1877%2025.1962%2018.3245%2025.1962%2015.4613%2027.4867%2013.1707%2030.3499%2013.1707%2033.2131%2013.1707%2035.5037%2015.4613%2035.5037%2018.3245%2035.5037%2021.1877%2033.2131%2023.4782%2030.3499%2023.4782ZM32.0678%2041.8027C31.4379%2041.8027%2030.9226%2041.2873%2030.9226%2040.6574%2030.9226%2040.0275%2031.4379%2039.5122%2032.0678%2039.5122%2032.6977%2039.5122%2033.2131%2040.0275%2033.2131%2040.6574%2033.2131%2041.2873%2032.6977%2041.8027%2032.0678%2041.8027ZM21.1877%2025.7688C21.9321%2024.738%2022.5047%2023.5928%2022.7338%2022.2757%2023.4782%2023.7073%2024.6808%2024.9098%2026.0551%2025.7688L21.1877%2025.7688ZM14.316%2025.7688C11.4528%2025.7688%209.16224%2023.4782%209.16224%2020.615%209.16224%2017.7518%2011.4528%2015.4613%2014.316%2015.4613%2017.1792%2015.4613%2019.4698%2017.7518%2019.4698%2020.615%2019.4698%2023.4782%2017.1792%2025.7688%2014.316%2025.7688ZM34.5875%2025.7688C37.1643%2024.2799%2038.9395%2021.5313%2038.9395%2018.3245%2038.9395%2013.5716%2035.1028%209.73488%2030.3499%209.73488%2026.1696%209.73488%2022.7338%2012.7126%2021.9321%2016.6638%2020.5005%2013.9151%2017.6373%2012.0254%2014.316%2012.0254%209.56309%2012.0254%205.7264%2015.8621%205.7264%2020.615%205.7264%2023.421%207.10074%2025.8833%209.16224%2027.4867L9.16224%2029.2046%208.01696%2029.2046%206.87168%2028.0594%204.58112%2028.0594%204.58112%2033.7858%206.87168%2033.7858%208.01696%2032.6405%209.16224%2032.6405%209.16224%2042.948C9.16224%2044.2078%2010.193%2045.2386%2011.4528%2045.2386L34.3584%2045.2386C35.6182%2045.2386%2036.649%2044.2078%2036.649%2042.948L36.649%2028.0594C36.649%2026.8568%2035.7327%2025.8833%2034.5875%2025.7688Z'%20transform%3D'matrix(1.03686%200%200%201%20-2.19816e-05%200.933963)'%2F%3E%3C%2Fg%3E%3C%2Fsvg%3E">
            <a:extLst>
              <a:ext uri="{FF2B5EF4-FFF2-40B4-BE49-F238E27FC236}">
                <a16:creationId xmlns:a16="http://schemas.microsoft.com/office/drawing/2014/main" id="{5D05A6A3-5BE7-43B3-B470-F410ADFCBF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3435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C43CA-3E2D-445E-9CCE-643355AC8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6542C-0FE5-4D1C-A1F5-47FC86C6F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12:00-12:20 Miten digitaalinen tieto säilyy?</a:t>
            </a:r>
          </a:p>
          <a:p>
            <a:r>
              <a:rPr lang="fi-FI" dirty="0"/>
              <a:t>12:20-12.50 Mikä </a:t>
            </a:r>
            <a:r>
              <a:rPr lang="fi-FI" dirty="0" err="1"/>
              <a:t>Fairdata</a:t>
            </a:r>
            <a:r>
              <a:rPr lang="fi-FI" dirty="0"/>
              <a:t> PAS on?</a:t>
            </a:r>
          </a:p>
          <a:p>
            <a:r>
              <a:rPr lang="fi-FI" dirty="0"/>
              <a:t>12.50-13.05 </a:t>
            </a:r>
            <a:r>
              <a:rPr lang="fi-FI" dirty="0" err="1"/>
              <a:t>Kommenttipuheenvuoro</a:t>
            </a:r>
            <a:r>
              <a:rPr lang="fi-FI" dirty="0"/>
              <a:t>, Helsingin yliopisto</a:t>
            </a:r>
          </a:p>
          <a:p>
            <a:r>
              <a:rPr lang="fi-FI" dirty="0"/>
              <a:t>13.05-13.20 Keskustelua</a:t>
            </a:r>
          </a:p>
          <a:p>
            <a:r>
              <a:rPr lang="fi-FI" b="1" dirty="0"/>
              <a:t>13.20-13.35  tauko</a:t>
            </a:r>
            <a:endParaRPr lang="fi-FI" dirty="0"/>
          </a:p>
          <a:p>
            <a:r>
              <a:rPr lang="fi-FI" dirty="0"/>
              <a:t>13.35-14.05 Aineistonhallinta pitkäaikaissäilytystä ajatellen</a:t>
            </a:r>
          </a:p>
          <a:p>
            <a:r>
              <a:rPr lang="fi-FI" dirty="0"/>
              <a:t>14.05-14.25 </a:t>
            </a:r>
            <a:r>
              <a:rPr lang="fi-FI"/>
              <a:t>Miten hyödyntäjäksi?</a:t>
            </a:r>
            <a:endParaRPr lang="fi-FI" dirty="0"/>
          </a:p>
          <a:p>
            <a:r>
              <a:rPr lang="fi-FI" dirty="0"/>
              <a:t>14.25-14.40 </a:t>
            </a:r>
            <a:r>
              <a:rPr lang="fi-FI" dirty="0" err="1"/>
              <a:t>Kommenttipuheenvuoro</a:t>
            </a:r>
            <a:r>
              <a:rPr lang="fi-FI" dirty="0"/>
              <a:t>, Itä-Suomen yliopisto</a:t>
            </a:r>
          </a:p>
          <a:p>
            <a:r>
              <a:rPr lang="fi-FI" dirty="0"/>
              <a:t>14.40-15.00 Kysymyksiä ja keskustelua + </a:t>
            </a:r>
            <a:r>
              <a:rPr lang="fi-FI" dirty="0" err="1"/>
              <a:t>Mentimeter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6057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7451" y="2836747"/>
            <a:ext cx="7490778" cy="1397003"/>
          </a:xfrm>
        </p:spPr>
        <p:txBody>
          <a:bodyPr>
            <a:normAutofit/>
          </a:bodyPr>
          <a:lstStyle/>
          <a:p>
            <a:r>
              <a:rPr lang="fi-FI" dirty="0"/>
              <a:t>Miten digitaalinen tieto säilyy</a:t>
            </a:r>
            <a:br>
              <a:rPr lang="fi-FI" dirty="0"/>
            </a:br>
            <a:r>
              <a:rPr lang="fi-FI" sz="2000" dirty="0"/>
              <a:t>toukokuu 2022</a:t>
            </a:r>
            <a:br>
              <a:rPr lang="fi-FI" sz="2000" dirty="0"/>
            </a:br>
            <a:endParaRPr lang="fi-FI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7451" y="4182883"/>
            <a:ext cx="7117956" cy="500236"/>
          </a:xfrm>
        </p:spPr>
        <p:txBody>
          <a:bodyPr>
            <a:noAutofit/>
          </a:bodyPr>
          <a:lstStyle/>
          <a:p>
            <a:r>
              <a:rPr lang="fi-FI" sz="1800" dirty="0"/>
              <a:t>Kimmo Koivunen</a:t>
            </a:r>
          </a:p>
        </p:txBody>
      </p:sp>
    </p:spTree>
    <p:extLst>
      <p:ext uri="{BB962C8B-B14F-4D97-AF65-F5344CB8AC3E}">
        <p14:creationId xmlns:p14="http://schemas.microsoft.com/office/powerpoint/2010/main" val="96524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D8E8DC-C454-484C-B36C-41F3CA497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FI" dirty="0"/>
              <a:t> Kumpi säilyy seuraavat sata vuotta?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9F139-E731-9842-95A5-43DB25DD4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8" y="4726745"/>
            <a:ext cx="5091289" cy="1399430"/>
          </a:xfrm>
        </p:spPr>
        <p:txBody>
          <a:bodyPr/>
          <a:lstStyle/>
          <a:p>
            <a:pPr marL="0" indent="0">
              <a:buNone/>
            </a:pPr>
            <a:r>
              <a:rPr lang="en-GB" b="1" dirty="0" err="1"/>
              <a:t>Missale</a:t>
            </a:r>
            <a:r>
              <a:rPr lang="en-GB" b="1" dirty="0"/>
              <a:t> </a:t>
            </a:r>
            <a:r>
              <a:rPr lang="en-GB" b="1" dirty="0" err="1"/>
              <a:t>Aboense</a:t>
            </a:r>
            <a:r>
              <a:rPr lang="en-GB" b="1" dirty="0"/>
              <a:t> 1488</a:t>
            </a:r>
          </a:p>
          <a:p>
            <a:pPr marL="0" indent="0">
              <a:buNone/>
            </a:pPr>
            <a:r>
              <a:rPr lang="en-GB" dirty="0" err="1"/>
              <a:t>Vanhin</a:t>
            </a:r>
            <a:r>
              <a:rPr lang="en-GB" dirty="0"/>
              <a:t> </a:t>
            </a:r>
            <a:r>
              <a:rPr lang="en-GB" dirty="0" err="1"/>
              <a:t>Suomea</a:t>
            </a:r>
            <a:r>
              <a:rPr lang="en-GB" dirty="0"/>
              <a:t> </a:t>
            </a:r>
            <a:r>
              <a:rPr lang="en-GB" dirty="0" err="1"/>
              <a:t>varten</a:t>
            </a:r>
            <a:r>
              <a:rPr lang="en-GB" dirty="0"/>
              <a:t> </a:t>
            </a:r>
            <a:r>
              <a:rPr lang="en-GB" dirty="0" err="1"/>
              <a:t>painettu</a:t>
            </a:r>
            <a:r>
              <a:rPr lang="en-GB" dirty="0"/>
              <a:t> </a:t>
            </a:r>
            <a:r>
              <a:rPr lang="en-GB" dirty="0" err="1"/>
              <a:t>kirja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http://</a:t>
            </a:r>
            <a:r>
              <a:rPr lang="en-GB" dirty="0" err="1"/>
              <a:t>jyk.jyu.fi</a:t>
            </a:r>
            <a:r>
              <a:rPr lang="en-GB" dirty="0"/>
              <a:t>/</a:t>
            </a:r>
            <a:r>
              <a:rPr lang="en-GB" dirty="0" err="1"/>
              <a:t>jyk</a:t>
            </a:r>
            <a:r>
              <a:rPr lang="en-GB" dirty="0"/>
              <a:t>/</a:t>
            </a:r>
            <a:r>
              <a:rPr lang="en-GB" dirty="0" err="1"/>
              <a:t>kokoelmat</a:t>
            </a:r>
            <a:r>
              <a:rPr lang="en-GB" dirty="0"/>
              <a:t>/</a:t>
            </a:r>
            <a:r>
              <a:rPr lang="en-GB" dirty="0" err="1"/>
              <a:t>missale</a:t>
            </a:r>
            <a:r>
              <a:rPr lang="en-GB" dirty="0"/>
              <a:t>/</a:t>
            </a:r>
            <a:r>
              <a:rPr lang="en-GB" dirty="0" err="1"/>
              <a:t>index.htm</a:t>
            </a:r>
            <a:endParaRPr lang="en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5E3ED9-66AE-414E-9D61-01D301EBCB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71723" y="4726745"/>
            <a:ext cx="4815788" cy="1399430"/>
          </a:xfrm>
        </p:spPr>
        <p:txBody>
          <a:bodyPr/>
          <a:lstStyle/>
          <a:p>
            <a:pPr marL="0" indent="0">
              <a:buNone/>
            </a:pPr>
            <a:r>
              <a:rPr lang="en-GB" b="1" dirty="0" err="1"/>
              <a:t>Tietokoneen</a:t>
            </a:r>
            <a:r>
              <a:rPr lang="en-GB" b="1" dirty="0"/>
              <a:t> k</a:t>
            </a:r>
            <a:r>
              <a:rPr lang="en-FI" b="1" dirty="0"/>
              <a:t>ovalevy 2018</a:t>
            </a:r>
          </a:p>
          <a:p>
            <a:pPr marL="0" indent="0">
              <a:buNone/>
            </a:pPr>
            <a:r>
              <a:rPr lang="en-FI" dirty="0"/>
              <a:t>  </a:t>
            </a:r>
            <a:r>
              <a:rPr lang="en-GB" dirty="0"/>
              <a:t>Kuva: </a:t>
            </a:r>
            <a:r>
              <a:rPr lang="en-GB" dirty="0">
                <a:hlinkClick r:id="rId2"/>
              </a:rPr>
              <a:t>William Warby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7A66B3-BE0D-9C40-B371-FCF7A3BCA6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68" y="1683197"/>
            <a:ext cx="3429162" cy="27517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BEF7A3-869F-A148-A893-C0A04AF67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422" y="1551830"/>
            <a:ext cx="4250007" cy="318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86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156">
            <a:off x="7608465" y="4984433"/>
            <a:ext cx="4847619" cy="1695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Digitaalinen pitkäaikaissäilytys?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1178"/>
            <a:ext cx="9605553" cy="4523889"/>
          </a:xfrm>
        </p:spPr>
        <p:txBody>
          <a:bodyPr/>
          <a:lstStyle/>
          <a:p>
            <a:r>
              <a:rPr lang="fi-FI" sz="2200" dirty="0"/>
              <a:t>Tarkoituksena säilyttää digitaaliset aineistot </a:t>
            </a:r>
            <a:r>
              <a:rPr lang="fi-FI" sz="2200" u="sng" dirty="0"/>
              <a:t>eheinä</a:t>
            </a:r>
            <a:r>
              <a:rPr lang="fi-FI" sz="2200" dirty="0"/>
              <a:t>, </a:t>
            </a:r>
            <a:r>
              <a:rPr lang="fi-FI" sz="2200" u="sng" dirty="0"/>
              <a:t>autenttisina</a:t>
            </a:r>
            <a:r>
              <a:rPr lang="fi-FI" sz="2200" dirty="0"/>
              <a:t> ja</a:t>
            </a:r>
            <a:r>
              <a:rPr lang="fi-FI" sz="2200" u="sng" dirty="0"/>
              <a:t> käyttökelpoisina</a:t>
            </a:r>
            <a:r>
              <a:rPr lang="fi-FI" sz="2200" dirty="0"/>
              <a:t> useiden </a:t>
            </a:r>
            <a:r>
              <a:rPr lang="fi-FI" sz="2200" u="sng" dirty="0"/>
              <a:t>vuosikymmenien</a:t>
            </a:r>
            <a:r>
              <a:rPr lang="fi-FI" sz="2200" dirty="0"/>
              <a:t> tai </a:t>
            </a:r>
            <a:r>
              <a:rPr lang="fi-FI" sz="2200" u="sng" dirty="0"/>
              <a:t>satojen</a:t>
            </a:r>
            <a:r>
              <a:rPr lang="fi-FI" sz="2200" dirty="0"/>
              <a:t> vuosien ajan</a:t>
            </a:r>
          </a:p>
          <a:p>
            <a:r>
              <a:rPr lang="fi-FI" sz="2200" dirty="0"/>
              <a:t>Mahdollistaa digitaalisten aineistojen </a:t>
            </a:r>
            <a:r>
              <a:rPr lang="fi-FI" sz="2200" u="sng" dirty="0"/>
              <a:t>hyödyntäminen</a:t>
            </a:r>
            <a:r>
              <a:rPr lang="fi-FI" sz="2200" dirty="0"/>
              <a:t> tuleville sukupolville</a:t>
            </a:r>
          </a:p>
          <a:p>
            <a:r>
              <a:rPr lang="fi-FI" sz="2200" dirty="0"/>
              <a:t>Toteutuksen näkökulmasta korostaa </a:t>
            </a:r>
            <a:r>
              <a:rPr lang="fi-FI" sz="2200" u="sng" dirty="0"/>
              <a:t>jatkuvuussuunnittelua</a:t>
            </a:r>
          </a:p>
          <a:p>
            <a:pPr lvl="1"/>
            <a:r>
              <a:rPr lang="fi-FI" sz="1800" dirty="0"/>
              <a:t>Toiminnan elinkaari ylittää kaikkien toteutuksen osakokonaisuuksien käyttöajan</a:t>
            </a:r>
          </a:p>
          <a:p>
            <a:r>
              <a:rPr lang="fi-FI" sz="2200" dirty="0"/>
              <a:t>Pitkäaikaissäilyttäminen on aina </a:t>
            </a:r>
            <a:r>
              <a:rPr lang="fi-FI" sz="2200" u="sng" dirty="0"/>
              <a:t>aktiivista</a:t>
            </a:r>
            <a:r>
              <a:rPr lang="fi-FI" sz="2200" dirty="0"/>
              <a:t> toimintaa</a:t>
            </a:r>
          </a:p>
        </p:txBody>
      </p:sp>
      <p:pic>
        <p:nvPicPr>
          <p:cNvPr id="4" name="Picture 3" descr="iltalehti-etusivu.PNG"/>
          <p:cNvPicPr>
            <a:picLocks noChangeAspect="1"/>
          </p:cNvPicPr>
          <p:nvPr/>
        </p:nvPicPr>
        <p:blipFill>
          <a:blip r:embed="rId3" cstate="print"/>
          <a:srcRect l="13259" t="25850" r="45290" b="36350"/>
          <a:stretch>
            <a:fillRect/>
          </a:stretch>
        </p:blipFill>
        <p:spPr>
          <a:xfrm rot="512417">
            <a:off x="-13811" y="4544002"/>
            <a:ext cx="2939629" cy="24051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71070">
            <a:off x="3511059" y="4590517"/>
            <a:ext cx="4242903" cy="30018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 rot="301974">
            <a:off x="10107187" y="4450458"/>
            <a:ext cx="2610763" cy="1822585"/>
            <a:chOff x="9046677" y="2895600"/>
            <a:chExt cx="2168627" cy="15075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180"/>
            <a:stretch/>
          </p:blipFill>
          <p:spPr>
            <a:xfrm>
              <a:off x="9046677" y="2895600"/>
              <a:ext cx="2168626" cy="32623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856"/>
            <a:stretch/>
          </p:blipFill>
          <p:spPr>
            <a:xfrm>
              <a:off x="9046678" y="3192780"/>
              <a:ext cx="2168626" cy="121039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 rot="331937">
            <a:off x="7058111" y="5484763"/>
            <a:ext cx="3007077" cy="1922118"/>
            <a:chOff x="1217354" y="2718826"/>
            <a:chExt cx="3026118" cy="21667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57"/>
            <a:stretch/>
          </p:blipFill>
          <p:spPr>
            <a:xfrm>
              <a:off x="1217355" y="2895600"/>
              <a:ext cx="3026117" cy="198999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14"/>
            <a:stretch/>
          </p:blipFill>
          <p:spPr>
            <a:xfrm>
              <a:off x="1217354" y="2718826"/>
              <a:ext cx="3026117" cy="176774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141">
            <a:off x="1287684" y="5191968"/>
            <a:ext cx="3106175" cy="250770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6829">
            <a:off x="3425524" y="5569563"/>
            <a:ext cx="3955684" cy="162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9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7876D-6B30-B740-8FEC-B4126DBC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Digitaalisiin aineistoihin kohdistuvat uhat ja niihin varautuminen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09A06-822C-7246-8663-E276FBE06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96312"/>
            <a:ext cx="9121422" cy="4523889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err="1"/>
              <a:t>Säilytysmedian</a:t>
            </a:r>
            <a:r>
              <a:rPr lang="en-GB" sz="2000" dirty="0"/>
              <a:t> </a:t>
            </a:r>
            <a:r>
              <a:rPr lang="en-GB" sz="2000" dirty="0" err="1"/>
              <a:t>viat</a:t>
            </a:r>
            <a:r>
              <a:rPr lang="en-GB" sz="2000" dirty="0"/>
              <a:t> </a:t>
            </a:r>
            <a:r>
              <a:rPr lang="en-GB" sz="2000" dirty="0" err="1"/>
              <a:t>ja</a:t>
            </a:r>
            <a:r>
              <a:rPr lang="en-GB" sz="2000" dirty="0"/>
              <a:t> </a:t>
            </a:r>
            <a:r>
              <a:rPr lang="en-GB" sz="2000" dirty="0" err="1"/>
              <a:t>vanhentuminen</a:t>
            </a:r>
            <a:endParaRPr lang="en-GB" sz="2000" dirty="0"/>
          </a:p>
          <a:p>
            <a:pPr lvl="1"/>
            <a:r>
              <a:rPr lang="en-GB" sz="1800" dirty="0" err="1"/>
              <a:t>Datasta</a:t>
            </a:r>
            <a:r>
              <a:rPr lang="en-GB" sz="1800" dirty="0"/>
              <a:t> </a:t>
            </a:r>
            <a:r>
              <a:rPr lang="en-GB" sz="1800" dirty="0" err="1"/>
              <a:t>useampi</a:t>
            </a:r>
            <a:r>
              <a:rPr lang="en-GB" sz="1800" dirty="0"/>
              <a:t> </a:t>
            </a:r>
            <a:r>
              <a:rPr lang="en-GB" sz="1800" dirty="0" err="1"/>
              <a:t>kopio</a:t>
            </a:r>
            <a:r>
              <a:rPr lang="en-GB" sz="1800" dirty="0"/>
              <a:t> </a:t>
            </a:r>
            <a:r>
              <a:rPr lang="en-GB" sz="1800" dirty="0" err="1"/>
              <a:t>erilaisilla</a:t>
            </a:r>
            <a:r>
              <a:rPr lang="en-GB" sz="1800" dirty="0"/>
              <a:t> </a:t>
            </a:r>
            <a:r>
              <a:rPr lang="en-GB" sz="1800" dirty="0" err="1"/>
              <a:t>medioilla</a:t>
            </a:r>
            <a:r>
              <a:rPr lang="en-GB" sz="1800" dirty="0"/>
              <a:t>, </a:t>
            </a:r>
            <a:r>
              <a:rPr lang="en-GB" sz="1800" dirty="0" err="1"/>
              <a:t>medioiden</a:t>
            </a:r>
            <a:r>
              <a:rPr lang="en-GB" sz="1800" dirty="0"/>
              <a:t> </a:t>
            </a:r>
            <a:r>
              <a:rPr lang="en-GB" sz="1800" dirty="0" err="1"/>
              <a:t>virkistäminen</a:t>
            </a:r>
            <a:endParaRPr lang="en-GB" sz="1800" dirty="0"/>
          </a:p>
          <a:p>
            <a:r>
              <a:rPr lang="en-GB" sz="2000" dirty="0" err="1"/>
              <a:t>Toimittajakohtaiset</a:t>
            </a:r>
            <a:r>
              <a:rPr lang="en-GB" sz="2000" dirty="0"/>
              <a:t> </a:t>
            </a:r>
            <a:r>
              <a:rPr lang="en-GB" sz="2000" dirty="0" err="1"/>
              <a:t>systemaattiset</a:t>
            </a:r>
            <a:r>
              <a:rPr lang="en-GB" sz="2000" dirty="0"/>
              <a:t> </a:t>
            </a:r>
            <a:r>
              <a:rPr lang="en-GB" sz="2000" dirty="0" err="1"/>
              <a:t>viat</a:t>
            </a:r>
            <a:r>
              <a:rPr lang="en-GB" sz="2000" dirty="0"/>
              <a:t> </a:t>
            </a:r>
            <a:r>
              <a:rPr lang="en-GB" sz="2000" dirty="0" err="1"/>
              <a:t>ja</a:t>
            </a:r>
            <a:r>
              <a:rPr lang="en-GB" sz="2000" dirty="0"/>
              <a:t> </a:t>
            </a:r>
            <a:r>
              <a:rPr lang="en-GB" sz="2000" dirty="0" err="1"/>
              <a:t>vanhentuminen</a:t>
            </a:r>
            <a:endParaRPr lang="en-GB" sz="2000" dirty="0"/>
          </a:p>
          <a:p>
            <a:pPr lvl="1"/>
            <a:r>
              <a:rPr lang="en-GB" sz="1800" dirty="0" err="1"/>
              <a:t>Datasta</a:t>
            </a:r>
            <a:r>
              <a:rPr lang="en-GB" sz="1800" dirty="0"/>
              <a:t> </a:t>
            </a:r>
            <a:r>
              <a:rPr lang="en-GB" sz="1800" dirty="0" err="1"/>
              <a:t>kopiot</a:t>
            </a:r>
            <a:r>
              <a:rPr lang="en-GB" sz="1800" dirty="0"/>
              <a:t> </a:t>
            </a:r>
            <a:r>
              <a:rPr lang="en-GB" sz="1800" dirty="0" err="1"/>
              <a:t>eri</a:t>
            </a:r>
            <a:r>
              <a:rPr lang="en-GB" sz="1800" dirty="0"/>
              <a:t> </a:t>
            </a:r>
            <a:r>
              <a:rPr lang="en-GB" sz="1800" dirty="0" err="1"/>
              <a:t>toimittajien</a:t>
            </a:r>
            <a:r>
              <a:rPr lang="en-GB" sz="1800" dirty="0"/>
              <a:t> </a:t>
            </a:r>
            <a:r>
              <a:rPr lang="en-GB" sz="1800" dirty="0" err="1"/>
              <a:t>ratkaisussa</a:t>
            </a:r>
            <a:r>
              <a:rPr lang="en-GB" sz="1800" dirty="0"/>
              <a:t>, </a:t>
            </a:r>
            <a:r>
              <a:rPr lang="en-GB" sz="1800" dirty="0" err="1"/>
              <a:t>ratkaisut</a:t>
            </a:r>
            <a:r>
              <a:rPr lang="en-GB" sz="1800" dirty="0"/>
              <a:t> </a:t>
            </a:r>
            <a:r>
              <a:rPr lang="en-GB" sz="1800" dirty="0" err="1"/>
              <a:t>mahdollisimman</a:t>
            </a:r>
            <a:r>
              <a:rPr lang="en-GB" sz="1800" dirty="0"/>
              <a:t> </a:t>
            </a:r>
            <a:r>
              <a:rPr lang="en-GB" sz="1800" dirty="0" err="1"/>
              <a:t>avoimia</a:t>
            </a:r>
            <a:r>
              <a:rPr lang="en-GB" sz="1800" dirty="0"/>
              <a:t>, </a:t>
            </a:r>
            <a:r>
              <a:rPr lang="en-GB" sz="1800" dirty="0" err="1"/>
              <a:t>kokonaisuuden</a:t>
            </a:r>
            <a:r>
              <a:rPr lang="en-GB" sz="1800" dirty="0"/>
              <a:t> </a:t>
            </a:r>
            <a:r>
              <a:rPr lang="en-GB" sz="1800" dirty="0" err="1"/>
              <a:t>elinkaaren</a:t>
            </a:r>
            <a:r>
              <a:rPr lang="en-GB" sz="1800" dirty="0"/>
              <a:t> </a:t>
            </a:r>
            <a:r>
              <a:rPr lang="en-GB" sz="1800" dirty="0" err="1"/>
              <a:t>hallinta</a:t>
            </a:r>
            <a:endParaRPr lang="en-GB" sz="1800" dirty="0"/>
          </a:p>
          <a:p>
            <a:r>
              <a:rPr lang="en-GB" sz="2000" dirty="0" err="1"/>
              <a:t>Toiminnallinen</a:t>
            </a:r>
            <a:r>
              <a:rPr lang="en-GB" sz="2000" dirty="0"/>
              <a:t> tai </a:t>
            </a:r>
            <a:r>
              <a:rPr lang="en-GB" sz="2000" dirty="0" err="1"/>
              <a:t>hallinnollinen</a:t>
            </a:r>
            <a:r>
              <a:rPr lang="en-GB" sz="2000" dirty="0"/>
              <a:t> </a:t>
            </a:r>
            <a:r>
              <a:rPr lang="en-GB" sz="2000" dirty="0" err="1"/>
              <a:t>virhe</a:t>
            </a:r>
            <a:endParaRPr lang="en-GB" sz="2000" dirty="0"/>
          </a:p>
          <a:p>
            <a:pPr lvl="1"/>
            <a:r>
              <a:rPr lang="en-GB" sz="1800" dirty="0"/>
              <a:t>Data </a:t>
            </a:r>
            <a:r>
              <a:rPr lang="en-GB" sz="1800" dirty="0" err="1"/>
              <a:t>hallinoidaan</a:t>
            </a:r>
            <a:r>
              <a:rPr lang="en-GB" sz="1800" dirty="0"/>
              <a:t> </a:t>
            </a:r>
            <a:r>
              <a:rPr lang="en-GB" sz="1800" dirty="0" err="1"/>
              <a:t>vähintään</a:t>
            </a:r>
            <a:r>
              <a:rPr lang="en-GB" sz="1800" dirty="0"/>
              <a:t> </a:t>
            </a:r>
            <a:r>
              <a:rPr lang="en-GB" sz="1800" dirty="0" err="1"/>
              <a:t>kahdessa</a:t>
            </a:r>
            <a:r>
              <a:rPr lang="en-GB" sz="1800" dirty="0"/>
              <a:t> </a:t>
            </a:r>
            <a:r>
              <a:rPr lang="en-GB" sz="1800" dirty="0" err="1"/>
              <a:t>järjestelmässä</a:t>
            </a:r>
            <a:endParaRPr lang="en-GB" sz="1800" dirty="0"/>
          </a:p>
          <a:p>
            <a:r>
              <a:rPr lang="en-GB" sz="2000" dirty="0" err="1"/>
              <a:t>Luonnonkatastrofit</a:t>
            </a:r>
            <a:r>
              <a:rPr lang="en-GB" sz="2000" dirty="0"/>
              <a:t> </a:t>
            </a:r>
            <a:r>
              <a:rPr lang="en-GB" sz="2000" dirty="0" err="1"/>
              <a:t>ja</a:t>
            </a:r>
            <a:r>
              <a:rPr lang="en-GB" sz="2000" dirty="0"/>
              <a:t> </a:t>
            </a:r>
            <a:r>
              <a:rPr lang="en-GB" sz="2000" dirty="0" err="1"/>
              <a:t>muut</a:t>
            </a:r>
            <a:r>
              <a:rPr lang="en-GB" sz="2000" dirty="0"/>
              <a:t> </a:t>
            </a:r>
            <a:r>
              <a:rPr lang="en-GB" sz="2000" dirty="0" err="1"/>
              <a:t>sijaintiin</a:t>
            </a:r>
            <a:r>
              <a:rPr lang="en-GB" sz="2000" dirty="0"/>
              <a:t> </a:t>
            </a:r>
            <a:r>
              <a:rPr lang="en-GB" sz="2000" dirty="0" err="1"/>
              <a:t>liittyvät</a:t>
            </a:r>
            <a:r>
              <a:rPr lang="en-GB" sz="2000" dirty="0"/>
              <a:t> </a:t>
            </a:r>
            <a:r>
              <a:rPr lang="en-GB" sz="2000" dirty="0" err="1"/>
              <a:t>uhat</a:t>
            </a:r>
            <a:endParaRPr lang="en-GB" sz="2000" dirty="0"/>
          </a:p>
          <a:p>
            <a:pPr lvl="1"/>
            <a:r>
              <a:rPr lang="en-GB" sz="1800" dirty="0" err="1"/>
              <a:t>Säilytys</a:t>
            </a:r>
            <a:r>
              <a:rPr lang="en-GB" sz="1800" dirty="0"/>
              <a:t> </a:t>
            </a:r>
            <a:r>
              <a:rPr lang="en-GB" sz="1800" dirty="0" err="1"/>
              <a:t>toteutetaan</a:t>
            </a:r>
            <a:r>
              <a:rPr lang="en-GB" sz="1800" dirty="0"/>
              <a:t> </a:t>
            </a:r>
            <a:r>
              <a:rPr lang="en-GB" sz="1800" dirty="0" err="1"/>
              <a:t>maantieteellisesti</a:t>
            </a:r>
            <a:r>
              <a:rPr lang="en-GB" sz="1800" dirty="0"/>
              <a:t> </a:t>
            </a:r>
            <a:r>
              <a:rPr lang="en-GB" sz="1800" dirty="0" err="1"/>
              <a:t>hajautettuna</a:t>
            </a:r>
            <a:endParaRPr lang="en-GB" sz="1800" dirty="0"/>
          </a:p>
          <a:p>
            <a:r>
              <a:rPr lang="en-GB" sz="2000" dirty="0" err="1"/>
              <a:t>Pahantahtoinen</a:t>
            </a:r>
            <a:r>
              <a:rPr lang="en-GB" sz="2000" dirty="0"/>
              <a:t> </a:t>
            </a:r>
            <a:r>
              <a:rPr lang="en-GB" sz="2000" dirty="0" err="1"/>
              <a:t>käyttäjä</a:t>
            </a:r>
            <a:endParaRPr lang="en-GB" sz="2000" dirty="0"/>
          </a:p>
          <a:p>
            <a:pPr lvl="1"/>
            <a:r>
              <a:rPr lang="en-GB" sz="1800" dirty="0" err="1"/>
              <a:t>Säilytystä</a:t>
            </a:r>
            <a:r>
              <a:rPr lang="en-GB" sz="1800" dirty="0"/>
              <a:t> </a:t>
            </a:r>
            <a:r>
              <a:rPr lang="en-GB" sz="1800" dirty="0" err="1"/>
              <a:t>varmennetaan</a:t>
            </a:r>
            <a:r>
              <a:rPr lang="en-GB" sz="1800" dirty="0"/>
              <a:t> ns. </a:t>
            </a:r>
            <a:r>
              <a:rPr lang="en-GB" sz="1800" dirty="0" err="1"/>
              <a:t>pimeällä</a:t>
            </a:r>
            <a:r>
              <a:rPr lang="en-GB" sz="1800" dirty="0"/>
              <a:t> </a:t>
            </a:r>
            <a:r>
              <a:rPr lang="en-GB" sz="1800" dirty="0" err="1"/>
              <a:t>arkistolla</a:t>
            </a:r>
            <a:endParaRPr lang="en-GB" sz="1800" dirty="0"/>
          </a:p>
          <a:p>
            <a:r>
              <a:rPr lang="en-GB" sz="2000" dirty="0" err="1"/>
              <a:t>Osaamisen</a:t>
            </a:r>
            <a:r>
              <a:rPr lang="en-GB" sz="2000" dirty="0"/>
              <a:t> </a:t>
            </a:r>
            <a:r>
              <a:rPr lang="en-GB" sz="2000" dirty="0" err="1"/>
              <a:t>ja</a:t>
            </a:r>
            <a:r>
              <a:rPr lang="en-GB" sz="2000" dirty="0"/>
              <a:t>/tai </a:t>
            </a:r>
            <a:r>
              <a:rPr lang="en-GB" sz="2000" dirty="0" err="1"/>
              <a:t>henkilöstön</a:t>
            </a:r>
            <a:r>
              <a:rPr lang="en-GB" sz="2000" dirty="0"/>
              <a:t> </a:t>
            </a:r>
            <a:r>
              <a:rPr lang="en-GB" sz="2000" dirty="0" err="1"/>
              <a:t>riittämättömyys</a:t>
            </a:r>
            <a:endParaRPr lang="en-GB" sz="2000" dirty="0"/>
          </a:p>
          <a:p>
            <a:pPr lvl="1"/>
            <a:r>
              <a:rPr lang="en-GB" sz="1800" dirty="0" err="1"/>
              <a:t>Toiminnan</a:t>
            </a:r>
            <a:r>
              <a:rPr lang="en-GB" sz="1800" dirty="0"/>
              <a:t> </a:t>
            </a:r>
            <a:r>
              <a:rPr lang="en-GB" sz="1800" dirty="0" err="1"/>
              <a:t>keskittäminen</a:t>
            </a:r>
            <a:r>
              <a:rPr lang="en-GB" sz="1800" dirty="0"/>
              <a:t>, </a:t>
            </a:r>
            <a:r>
              <a:rPr lang="en-GB" sz="1800" dirty="0" err="1"/>
              <a:t>kyvykkyyksien</a:t>
            </a:r>
            <a:r>
              <a:rPr lang="en-GB" sz="1800" dirty="0"/>
              <a:t> </a:t>
            </a:r>
            <a:r>
              <a:rPr lang="en-GB" sz="1800" dirty="0" err="1"/>
              <a:t>tunnistaminen</a:t>
            </a:r>
            <a:r>
              <a:rPr lang="en-GB" sz="1800" dirty="0"/>
              <a:t> </a:t>
            </a:r>
            <a:r>
              <a:rPr lang="en-GB" sz="1800" dirty="0" err="1"/>
              <a:t>ja</a:t>
            </a:r>
            <a:r>
              <a:rPr lang="en-GB" sz="1800" dirty="0"/>
              <a:t> </a:t>
            </a:r>
            <a:r>
              <a:rPr lang="en-GB" sz="1800" dirty="0" err="1"/>
              <a:t>kehittäminen</a:t>
            </a:r>
            <a:endParaRPr lang="en-GB" sz="1800" dirty="0"/>
          </a:p>
          <a:p>
            <a:endParaRPr lang="en-GB" dirty="0"/>
          </a:p>
          <a:p>
            <a:endParaRPr lang="en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FBBE06-0D79-9A40-A7A9-1C9A62DD645C}"/>
              </a:ext>
            </a:extLst>
          </p:cNvPr>
          <p:cNvSpPr txBox="1"/>
          <p:nvPr/>
        </p:nvSpPr>
        <p:spPr>
          <a:xfrm>
            <a:off x="259772" y="6125067"/>
            <a:ext cx="1148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Rosenthal et al (2005): Requirements for Digital Preservation Systems, A Bottom-Up Approach. doi:10.1045/november2005-rosenthal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5727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5010"/>
            <a:ext cx="2445481" cy="424798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Toiminnalliset</a:t>
            </a:r>
            <a:r>
              <a:rPr lang="en-US" dirty="0"/>
              <a:t> </a:t>
            </a:r>
            <a:r>
              <a:rPr lang="en-US" dirty="0" err="1"/>
              <a:t>alueet</a:t>
            </a:r>
            <a:r>
              <a:rPr lang="en-US" dirty="0"/>
              <a:t>:</a:t>
            </a:r>
          </a:p>
          <a:p>
            <a:r>
              <a:rPr lang="en-US" dirty="0" err="1"/>
              <a:t>Tallennus</a:t>
            </a:r>
            <a:endParaRPr lang="en-US" dirty="0"/>
          </a:p>
          <a:p>
            <a:r>
              <a:rPr lang="en-US" dirty="0" err="1"/>
              <a:t>Eheys</a:t>
            </a:r>
            <a:endParaRPr lang="en-US" dirty="0"/>
          </a:p>
          <a:p>
            <a:r>
              <a:rPr lang="en-US" dirty="0" err="1"/>
              <a:t>Valvonta</a:t>
            </a:r>
            <a:endParaRPr lang="en-US" dirty="0"/>
          </a:p>
          <a:p>
            <a:r>
              <a:rPr lang="en-US" dirty="0" err="1"/>
              <a:t>Metatieto</a:t>
            </a:r>
            <a:endParaRPr lang="en-US" dirty="0"/>
          </a:p>
          <a:p>
            <a:r>
              <a:rPr lang="en-US" dirty="0" err="1"/>
              <a:t>Aineisto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Suomeksi</a:t>
            </a:r>
            <a:r>
              <a:rPr lang="en-US" dirty="0"/>
              <a:t> </a:t>
            </a:r>
            <a:r>
              <a:rPr lang="en-US" dirty="0" err="1"/>
              <a:t>saatavilla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fi-FI" sz="1600" dirty="0">
                <a:hlinkClick r:id="rId2"/>
              </a:rPr>
              <a:t>www.digitalpreservation.fi/specifications/ndsalevels</a:t>
            </a:r>
            <a:endParaRPr lang="fi-FI" sz="1600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10" y="-279390"/>
            <a:ext cx="9598186" cy="74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50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1A1FB-8BF6-016E-139F-EAD908995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Muuta esimerkki “Säilyttämisen tasot”-mallista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3FBFE5-3805-572F-3AAB-EAD35CD59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2" t="66901" r="42413" b="16926"/>
          <a:stretch/>
        </p:blipFill>
        <p:spPr>
          <a:xfrm>
            <a:off x="3493888" y="2320134"/>
            <a:ext cx="4321955" cy="2428876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08C07FB-EE5D-24A8-23C7-9AED606F0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8" t="555" r="44283" b="93731"/>
          <a:stretch/>
        </p:blipFill>
        <p:spPr bwMode="auto">
          <a:xfrm>
            <a:off x="3571874" y="1391447"/>
            <a:ext cx="4165985" cy="9286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C6B96E7-6BDF-1101-0E2F-8B952038F2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01" r="84815" b="15974"/>
          <a:stretch/>
        </p:blipFill>
        <p:spPr bwMode="auto">
          <a:xfrm>
            <a:off x="443522" y="2248697"/>
            <a:ext cx="3050366" cy="25717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BC441E-2C5B-3FC5-268E-E59809B2B3DE}"/>
              </a:ext>
            </a:extLst>
          </p:cNvPr>
          <p:cNvSpPr txBox="1"/>
          <p:nvPr/>
        </p:nvSpPr>
        <p:spPr>
          <a:xfrm>
            <a:off x="8143876" y="2826686"/>
            <a:ext cx="2928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400" dirty="0"/>
              <a:t>Tarvitaan muutakin kuin kuvailevaa metatietoa</a:t>
            </a:r>
          </a:p>
        </p:txBody>
      </p:sp>
    </p:spTree>
    <p:extLst>
      <p:ext uri="{BB962C8B-B14F-4D97-AF65-F5344CB8AC3E}">
        <p14:creationId xmlns:p14="http://schemas.microsoft.com/office/powerpoint/2010/main" val="2330115920"/>
      </p:ext>
    </p:extLst>
  </p:cSld>
  <p:clrMapOvr>
    <a:masterClrMapping/>
  </p:clrMapOvr>
</p:sld>
</file>

<file path=ppt/theme/theme1.xml><?xml version="1.0" encoding="utf-8"?>
<a:theme xmlns:a="http://schemas.openxmlformats.org/drawingml/2006/main" name="CSC_template_2017">
  <a:themeElements>
    <a:clrScheme name="Custom 15">
      <a:dk1>
        <a:srgbClr val="006778"/>
      </a:dk1>
      <a:lt1>
        <a:srgbClr val="FFFFFF"/>
      </a:lt1>
      <a:dk2>
        <a:srgbClr val="830051"/>
      </a:dk2>
      <a:lt2>
        <a:srgbClr val="FFFFFF"/>
      </a:lt2>
      <a:accent1>
        <a:srgbClr val="006778"/>
      </a:accent1>
      <a:accent2>
        <a:srgbClr val="830051"/>
      </a:accent2>
      <a:accent3>
        <a:srgbClr val="5E6971"/>
      </a:accent3>
      <a:accent4>
        <a:srgbClr val="025B96"/>
      </a:accent4>
      <a:accent5>
        <a:srgbClr val="92C746"/>
      </a:accent5>
      <a:accent6>
        <a:srgbClr val="F05422"/>
      </a:accent6>
      <a:hlink>
        <a:srgbClr val="74003D"/>
      </a:hlink>
      <a:folHlink>
        <a:srgbClr val="075084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4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  <a:lnDef>
      <a:spPr>
        <a:ln w="9525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C_template_2019" id="{78346274-15C2-3345-A713-023BD6478522}" vid="{D7AA20EA-1214-A441-BE1E-A1601B1F9E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CSC PowerPoint-template</Template>
  <TotalTime>68424</TotalTime>
  <Words>447</Words>
  <Application>Microsoft Office PowerPoint</Application>
  <PresentationFormat>Widescreen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Calibri</vt:lpstr>
      <vt:lpstr>Candara</vt:lpstr>
      <vt:lpstr>Corbel</vt:lpstr>
      <vt:lpstr>Courier New</vt:lpstr>
      <vt:lpstr>Verdana</vt:lpstr>
      <vt:lpstr>Wingdings</vt:lpstr>
      <vt:lpstr>CSC_template_2017</vt:lpstr>
      <vt:lpstr>Digitaalisen tutkimusaineiston säilytys Fairdata PAS-palvelussa 23.5.2022, klo 12:00-15:00</vt:lpstr>
      <vt:lpstr>Tervetuloa webinaariin!</vt:lpstr>
      <vt:lpstr>Ohjelma</vt:lpstr>
      <vt:lpstr>Miten digitaalinen tieto säilyy toukokuu 2022 </vt:lpstr>
      <vt:lpstr> Kumpi säilyy seuraavat sata vuotta?</vt:lpstr>
      <vt:lpstr>Digitaalinen pitkäaikaissäilytys?</vt:lpstr>
      <vt:lpstr>Digitaalisiin aineistoihin kohdistuvat uhat ja niihin varautuminen</vt:lpstr>
      <vt:lpstr>PowerPoint Presentation</vt:lpstr>
      <vt:lpstr>Muuta esimerkki “Säilyttämisen tasot”-mallista</vt:lpstr>
      <vt:lpstr>PowerPoint Presentation</vt:lpstr>
      <vt:lpstr>Pitkäaikaissäilytyksen OAIS-viitemalli ISO 14721:2012 (suomennos SFS 5972)</vt:lpstr>
      <vt:lpstr>Säilyttäminen on aktiivista toimintaa</vt:lpstr>
      <vt:lpstr>Yhteistyö mahdollistaa aineistojen pitkäkestoisen hyödyntämisen </vt:lpstr>
    </vt:vector>
  </TitlesOfParts>
  <Company>CSC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PAS-yhteistyöryhmä  13.3.2019</dc:title>
  <dc:creator>CSC</dc:creator>
  <cp:lastModifiedBy>Päivi Rauste</cp:lastModifiedBy>
  <cp:revision>301</cp:revision>
  <dcterms:created xsi:type="dcterms:W3CDTF">2019-03-11T11:14:17Z</dcterms:created>
  <dcterms:modified xsi:type="dcterms:W3CDTF">2022-06-21T07:19:31Z</dcterms:modified>
</cp:coreProperties>
</file>