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379" r:id="rId4"/>
    <p:sldId id="378" r:id="rId5"/>
    <p:sldId id="356" r:id="rId6"/>
    <p:sldId id="357" r:id="rId7"/>
    <p:sldId id="358" r:id="rId8"/>
    <p:sldId id="369" r:id="rId9"/>
    <p:sldId id="368" r:id="rId10"/>
    <p:sldId id="370" r:id="rId11"/>
    <p:sldId id="367" r:id="rId12"/>
    <p:sldId id="346" r:id="rId13"/>
    <p:sldId id="347" r:id="rId14"/>
    <p:sldId id="330" r:id="rId15"/>
    <p:sldId id="372" r:id="rId16"/>
    <p:sldId id="371" r:id="rId17"/>
    <p:sldId id="359" r:id="rId18"/>
    <p:sldId id="360" r:id="rId19"/>
    <p:sldId id="362" r:id="rId20"/>
    <p:sldId id="328" r:id="rId21"/>
    <p:sldId id="339" r:id="rId22"/>
    <p:sldId id="377" r:id="rId23"/>
    <p:sldId id="345" r:id="rId24"/>
    <p:sldId id="340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C348"/>
    <a:srgbClr val="007FAD"/>
    <a:srgbClr val="82BF37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8" autoAdjust="0"/>
    <p:restoredTop sz="94650" autoAdjust="0"/>
  </p:normalViewPr>
  <p:slideViewPr>
    <p:cSldViewPr snapToGrid="0">
      <p:cViewPr varScale="1">
        <p:scale>
          <a:sx n="63" d="100"/>
          <a:sy n="63" d="100"/>
        </p:scale>
        <p:origin x="7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54603-1AF4-402D-93B9-9F18E1436A0E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FC65A-BC5F-403E-9FFA-16A42AC65B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30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baseline="0" dirty="0"/>
              <a:t>Määrityksen ohjaavat myös hyviin käytäntöihin PAS-palvelun ulkopuolella</a:t>
            </a:r>
          </a:p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ECE71-DADD-A94D-928E-31D778B1F7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3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Speksien</a:t>
            </a:r>
            <a:r>
              <a:rPr lang="fi-FI" baseline="0" dirty="0"/>
              <a:t> numerointi logiikka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ECE71-DADD-A94D-928E-31D778B1F7A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8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-1" y="5149699"/>
            <a:ext cx="2879984" cy="1708301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594"/>
            <a:ext cx="2885675" cy="2910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03" y="5156456"/>
            <a:ext cx="7058428" cy="170365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80" y="-2035"/>
            <a:ext cx="9318321" cy="22932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79983" y="2284497"/>
            <a:ext cx="9312017" cy="2884950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7451" y="2836747"/>
            <a:ext cx="7117956" cy="1397003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7451" y="4298165"/>
            <a:ext cx="7117956" cy="500236"/>
          </a:xfrm>
        </p:spPr>
        <p:txBody>
          <a:bodyPr>
            <a:normAutofit/>
          </a:bodyPr>
          <a:lstStyle>
            <a:lvl1pPr marL="0" indent="0" algn="l">
              <a:buNone/>
              <a:defRPr sz="1333">
                <a:solidFill>
                  <a:srgbClr val="025C96"/>
                </a:solidFill>
                <a:latin typeface="Corbel"/>
                <a:cs typeface="Corbel"/>
              </a:defRPr>
            </a:lvl1pPr>
            <a:lvl2pPr marL="446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4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8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5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" y="0"/>
            <a:ext cx="2879983" cy="2284497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4690261"/>
            <a:ext cx="451504" cy="479186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53" name="Rectangle 52"/>
          <p:cNvSpPr/>
          <p:nvPr/>
        </p:nvSpPr>
        <p:spPr>
          <a:xfrm>
            <a:off x="9926622" y="5169447"/>
            <a:ext cx="2273845" cy="1688556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11722088" y="4669831"/>
            <a:ext cx="475200" cy="50600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9434011" y="5180148"/>
            <a:ext cx="496195" cy="50600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1400488" y="5169447"/>
            <a:ext cx="321600" cy="340134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 rot="10800000">
            <a:off x="2541924" y="5155171"/>
            <a:ext cx="335141" cy="953429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51" y="423112"/>
            <a:ext cx="1402080" cy="14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12192000" cy="6692824"/>
          </a:xfrm>
        </p:spPr>
        <p:txBody>
          <a:bodyPr rtlCol="0">
            <a:normAutofit/>
          </a:bodyPr>
          <a:lstStyle>
            <a:lvl1pPr marL="0" indent="0">
              <a:buNone/>
              <a:defRPr sz="3067"/>
            </a:lvl1pPr>
            <a:lvl2pPr marL="446886" indent="0">
              <a:buNone/>
              <a:defRPr sz="2800"/>
            </a:lvl2pPr>
            <a:lvl3pPr marL="893772" indent="0">
              <a:buNone/>
              <a:defRPr sz="2400"/>
            </a:lvl3pPr>
            <a:lvl4pPr marL="1340654" indent="0">
              <a:buNone/>
              <a:defRPr sz="2000"/>
            </a:lvl4pPr>
            <a:lvl5pPr marL="1787542" indent="0">
              <a:buNone/>
              <a:defRPr sz="2000"/>
            </a:lvl5pPr>
            <a:lvl6pPr marL="2234427" indent="0">
              <a:buNone/>
              <a:defRPr sz="2000"/>
            </a:lvl6pPr>
            <a:lvl7pPr marL="2681310" indent="0">
              <a:buNone/>
              <a:defRPr sz="2000"/>
            </a:lvl7pPr>
            <a:lvl8pPr marL="3128198" indent="0">
              <a:buNone/>
              <a:defRPr sz="2000"/>
            </a:lvl8pPr>
            <a:lvl9pPr marL="357508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74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2280121"/>
            <a:ext cx="12192000" cy="4413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85315" y="748075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8131629" y="759673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249886" y="799106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grpSp>
        <p:nvGrpSpPr>
          <p:cNvPr id="64" name="Group 34"/>
          <p:cNvGrpSpPr>
            <a:grpSpLocks/>
          </p:cNvGrpSpPr>
          <p:nvPr/>
        </p:nvGrpSpPr>
        <p:grpSpPr bwMode="auto">
          <a:xfrm>
            <a:off x="9104037" y="4438193"/>
            <a:ext cx="3092451" cy="105994"/>
            <a:chOff x="8913156" y="2232185"/>
            <a:chExt cx="3272924" cy="56821"/>
          </a:xfrm>
        </p:grpSpPr>
        <p:sp>
          <p:nvSpPr>
            <p:cNvPr id="65" name="Rectangle 6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3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5287"/>
            <a:ext cx="12192000" cy="43970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9110133" y="4444688"/>
            <a:ext cx="3092451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4400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"/>
            <a:ext cx="12192000" cy="6715923"/>
          </a:xfrm>
          <a:prstGeom prst="rect">
            <a:avLst/>
          </a:prstGeom>
          <a:solidFill>
            <a:srgbClr val="EA1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816"/>
            <a:ext cx="12192000" cy="44172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9104037" y="4438193"/>
            <a:ext cx="3092451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4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" y="2290023"/>
            <a:ext cx="12192000" cy="44153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12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rgbClr val="00BA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" y="2280470"/>
            <a:ext cx="12185312" cy="4412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8" y="2284819"/>
            <a:ext cx="12194879" cy="44244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2291262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8" name="Group 34"/>
          <p:cNvGrpSpPr>
            <a:grpSpLocks/>
          </p:cNvGrpSpPr>
          <p:nvPr/>
        </p:nvGrpSpPr>
        <p:grpSpPr bwMode="auto">
          <a:xfrm>
            <a:off x="9116229" y="4431698"/>
            <a:ext cx="3092451" cy="105994"/>
            <a:chOff x="8913156" y="2232185"/>
            <a:chExt cx="3272924" cy="56821"/>
          </a:xfrm>
        </p:grpSpPr>
        <p:sp>
          <p:nvSpPr>
            <p:cNvPr id="39" name="Rectangle 38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712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291784"/>
            <a:ext cx="12196483" cy="44067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34" name="Rectangle 3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708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291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12192000" cy="2291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" y="2289183"/>
            <a:ext cx="6076951" cy="4405313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76948" y="2288570"/>
            <a:ext cx="3033269" cy="4413153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10225" y="2288578"/>
            <a:ext cx="3081783" cy="221049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110225" y="4544794"/>
            <a:ext cx="3081783" cy="214909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69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23034" y="0"/>
            <a:ext cx="1468967" cy="1073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92" tIns="44696" rIns="89392" bIns="44696" anchor="ctr"/>
          <a:lstStyle/>
          <a:p>
            <a:pPr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7446434" y="3412087"/>
            <a:ext cx="2925233" cy="2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92" tIns="44696" rIns="89392" bIns="4469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7"/>
              </a:spcBef>
              <a:buFont typeface="Arial" charset="0"/>
              <a:buNone/>
              <a:defRPr/>
            </a:pPr>
            <a:r>
              <a:rPr lang="en-US" sz="120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1200">
              <a:solidFill>
                <a:srgbClr val="5E6A71"/>
              </a:solidFill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7446433" y="3991667"/>
            <a:ext cx="2133600" cy="2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92" tIns="44696" rIns="89392" bIns="4469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7"/>
              </a:spcBef>
              <a:buFont typeface="Arial" charset="0"/>
              <a:buNone/>
              <a:defRPr/>
            </a:pPr>
            <a:r>
              <a:rPr lang="en-US" sz="1200">
                <a:solidFill>
                  <a:srgbClr val="5E6A71"/>
                </a:solidFill>
              </a:rPr>
              <a:t>twitter.com/CSCfi</a:t>
            </a:r>
            <a:endParaRPr lang="en-US" sz="12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7446433" y="4568993"/>
            <a:ext cx="3640667" cy="2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92" tIns="44696" rIns="89392" bIns="4469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7"/>
              </a:spcBef>
              <a:buFont typeface="Arial" charset="0"/>
              <a:buNone/>
              <a:defRPr/>
            </a:pPr>
            <a:r>
              <a:rPr lang="pl-PL" sz="1200">
                <a:solidFill>
                  <a:srgbClr val="5E6A71"/>
                </a:solidFill>
              </a:rPr>
              <a:t>youtube.com/CSCfi</a:t>
            </a:r>
            <a:endParaRPr lang="pl-PL" sz="12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7446433" y="5146319"/>
            <a:ext cx="4607984" cy="2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92" tIns="44696" rIns="89392" bIns="4469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7"/>
              </a:spcBef>
              <a:buFont typeface="Arial" charset="0"/>
              <a:buNone/>
              <a:defRPr/>
            </a:pPr>
            <a:r>
              <a:rPr lang="en-US" sz="120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096000" y="3373748"/>
            <a:ext cx="0" cy="2690429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4942418" y="1017087"/>
            <a:ext cx="2307167" cy="1465866"/>
            <a:chOff x="3018474" y="609992"/>
            <a:chExt cx="2171462" cy="1379264"/>
          </a:xfrm>
        </p:grpSpPr>
        <p:sp>
          <p:nvSpPr>
            <p:cNvPr id="3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3767529" y="1798281"/>
              <a:ext cx="651438" cy="190975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6778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6350" y="6659545"/>
            <a:ext cx="2209932" cy="2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392" tIns="44696" rIns="89392" bIns="44696">
            <a:spAutoFit/>
          </a:bodyPr>
          <a:lstStyle/>
          <a:p>
            <a:r>
              <a:rPr lang="fi-FI" sz="800" dirty="0">
                <a:solidFill>
                  <a:srgbClr val="FFFFFF"/>
                </a:solidFill>
              </a:rPr>
              <a:t>Kuvat </a:t>
            </a:r>
            <a:r>
              <a:rPr lang="fi-FI" sz="800" dirty="0" err="1">
                <a:solidFill>
                  <a:srgbClr val="FFFFFF"/>
                </a:solidFill>
              </a:rPr>
              <a:t>CSC:n</a:t>
            </a:r>
            <a:r>
              <a:rPr lang="fi-FI" sz="800" dirty="0">
                <a:solidFill>
                  <a:srgbClr val="FFFFFF"/>
                </a:solidFill>
              </a:rPr>
              <a:t> arkisto, Adobe </a:t>
            </a:r>
            <a:r>
              <a:rPr lang="fi-FI" sz="800" dirty="0" err="1">
                <a:solidFill>
                  <a:srgbClr val="FFFFFF"/>
                </a:solidFill>
              </a:rPr>
              <a:t>Stock</a:t>
            </a:r>
            <a:r>
              <a:rPr lang="fi-FI" sz="800" dirty="0">
                <a:solidFill>
                  <a:srgbClr val="FFFFFF"/>
                </a:solidFill>
              </a:rPr>
              <a:t> ja </a:t>
            </a:r>
            <a:r>
              <a:rPr lang="fi-FI" sz="800" dirty="0" err="1">
                <a:solidFill>
                  <a:srgbClr val="FFFFFF"/>
                </a:solidFill>
              </a:rPr>
              <a:t>Thinkstock</a:t>
            </a:r>
            <a:endParaRPr lang="fi-FI" sz="800" dirty="0">
              <a:solidFill>
                <a:srgbClr val="FFFFFF"/>
              </a:solidFill>
            </a:endParaRPr>
          </a:p>
        </p:txBody>
      </p: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7446433" y="5723645"/>
            <a:ext cx="4607984" cy="2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92" tIns="44696" rIns="89392" bIns="4469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7"/>
              </a:spcBef>
              <a:buFont typeface="Arial" charset="0"/>
              <a:buNone/>
              <a:defRPr/>
            </a:pPr>
            <a:r>
              <a:rPr lang="en-US" sz="120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3072907" y="3372680"/>
            <a:ext cx="2618188" cy="385062"/>
          </a:xfrm>
        </p:spPr>
        <p:txBody>
          <a:bodyPr lIns="0"/>
          <a:lstStyle>
            <a:lvl1pPr marL="0" indent="0">
              <a:buNone/>
              <a:defRPr sz="1333" b="1">
                <a:solidFill>
                  <a:schemeClr val="tx1"/>
                </a:solidFill>
              </a:defRPr>
            </a:lvl1pPr>
            <a:lvl2pPr marL="339876" indent="0">
              <a:buFont typeface="Arial"/>
              <a:buNone/>
              <a:defRPr sz="1200"/>
            </a:lvl2pPr>
            <a:lvl3pPr marL="1117397" indent="0">
              <a:buFont typeface="Arial"/>
              <a:buNone/>
              <a:defRPr sz="1200"/>
            </a:lvl3pPr>
            <a:lvl4pPr marL="1444856" indent="0">
              <a:buNone/>
              <a:defRPr sz="1200"/>
            </a:lvl4pPr>
            <a:lvl5pPr marL="1891815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1102652" y="3463737"/>
            <a:ext cx="1657609" cy="1655807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333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3072904" y="3823615"/>
            <a:ext cx="2618189" cy="1717210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/>
            </a:lvl1pPr>
            <a:lvl2pPr marL="675094" indent="-335220">
              <a:buFont typeface="Arial"/>
              <a:buChar char="•"/>
              <a:defRPr sz="1333"/>
            </a:lvl2pPr>
            <a:lvl3pPr marL="1396746" indent="-279349">
              <a:buFont typeface="Arial"/>
              <a:buChar char="•"/>
              <a:defRPr sz="1200"/>
            </a:lvl3pPr>
            <a:lvl4pPr>
              <a:defRPr sz="1067"/>
            </a:lvl4pPr>
            <a:lvl5pPr>
              <a:defRPr sz="9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50" y="3360218"/>
            <a:ext cx="359833" cy="3833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00" y="4568994"/>
            <a:ext cx="392251" cy="2938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67" y="3962429"/>
            <a:ext cx="361535" cy="38519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01" y="5108202"/>
            <a:ext cx="395428" cy="3851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41" y="5680205"/>
            <a:ext cx="371527" cy="3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1166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1" y="1600205"/>
            <a:ext cx="5091289" cy="4525963"/>
          </a:xfrm>
        </p:spPr>
        <p:txBody>
          <a:bodyPr/>
          <a:lstStyle>
            <a:lvl2pPr marL="513954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90165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7234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071721" y="1600205"/>
            <a:ext cx="4815788" cy="4525963"/>
          </a:xfrm>
        </p:spPr>
        <p:txBody>
          <a:bodyPr/>
          <a:lstStyle>
            <a:lvl2pPr marL="513954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90165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7234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27790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8836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F43-CD8C-42E6-A451-53473A15FBC5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2AFD-4CEB-40F9-BD19-A13DFECE90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544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438" y="-69808"/>
            <a:ext cx="12298439" cy="676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1146367" y="372106"/>
            <a:ext cx="630767" cy="399166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1146367" y="372106"/>
            <a:ext cx="630767" cy="399166"/>
            <a:chOff x="3018474" y="609992"/>
            <a:chExt cx="2171462" cy="1379264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297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84" y="0"/>
            <a:ext cx="6455504" cy="6693371"/>
          </a:xfrm>
          <a:prstGeom prst="rect">
            <a:avLst/>
          </a:prstGeom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1146367" y="372106"/>
            <a:ext cx="630767" cy="399166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1364384" y="372106"/>
            <a:ext cx="412749" cy="399166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37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68705" y="9"/>
            <a:ext cx="4123303" cy="669388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7" y="1600212"/>
            <a:ext cx="6911623" cy="4525963"/>
          </a:xfrm>
        </p:spPr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3" y="274637"/>
            <a:ext cx="69116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086101" y="6377646"/>
            <a:ext cx="4982633" cy="3157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256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3" y="1600212"/>
            <a:ext cx="3143956" cy="4525963"/>
          </a:xfrm>
        </p:spPr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10" y="274637"/>
            <a:ext cx="1032807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919" y="1601181"/>
            <a:ext cx="3361415" cy="21286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47995" y="1600202"/>
            <a:ext cx="3189695" cy="21286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919" y="3998498"/>
            <a:ext cx="3361415" cy="21286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747995" y="3997521"/>
            <a:ext cx="3189695" cy="21286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0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39112" y="1598138"/>
            <a:ext cx="4598577" cy="4525963"/>
          </a:xfrm>
        </p:spPr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3" y="1600212"/>
            <a:ext cx="5260620" cy="452388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26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8" y="1600212"/>
            <a:ext cx="5091289" cy="4525963"/>
          </a:xfrm>
        </p:spPr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71723" y="1600212"/>
            <a:ext cx="4815788" cy="4525963"/>
          </a:xfrm>
        </p:spPr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381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67"/>
            </a:lvl1pPr>
            <a:lvl2pPr marL="446886" indent="0">
              <a:buNone/>
              <a:defRPr sz="2800"/>
            </a:lvl2pPr>
            <a:lvl3pPr marL="893772" indent="0">
              <a:buNone/>
              <a:defRPr sz="2400"/>
            </a:lvl3pPr>
            <a:lvl4pPr marL="1340654" indent="0">
              <a:buNone/>
              <a:defRPr sz="2000"/>
            </a:lvl4pPr>
            <a:lvl5pPr marL="1787542" indent="0">
              <a:buNone/>
              <a:defRPr sz="2000"/>
            </a:lvl5pPr>
            <a:lvl6pPr marL="2234427" indent="0">
              <a:buNone/>
              <a:defRPr sz="2000"/>
            </a:lvl6pPr>
            <a:lvl7pPr marL="2681310" indent="0">
              <a:buNone/>
              <a:defRPr sz="2000"/>
            </a:lvl7pPr>
            <a:lvl8pPr marL="3128198" indent="0">
              <a:buNone/>
              <a:defRPr sz="2000"/>
            </a:lvl8pPr>
            <a:lvl9pPr marL="357508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46886" indent="0">
              <a:buNone/>
              <a:defRPr sz="1200"/>
            </a:lvl2pPr>
            <a:lvl3pPr marL="893772" indent="0">
              <a:buNone/>
              <a:defRPr sz="933"/>
            </a:lvl3pPr>
            <a:lvl4pPr marL="1340654" indent="0">
              <a:buNone/>
              <a:defRPr sz="933"/>
            </a:lvl4pPr>
            <a:lvl5pPr marL="1787542" indent="0">
              <a:buNone/>
              <a:defRPr sz="933"/>
            </a:lvl5pPr>
            <a:lvl6pPr marL="2234427" indent="0">
              <a:buNone/>
              <a:defRPr sz="933"/>
            </a:lvl6pPr>
            <a:lvl7pPr marL="2681310" indent="0">
              <a:buNone/>
              <a:defRPr sz="933"/>
            </a:lvl7pPr>
            <a:lvl8pPr marL="3128198" indent="0">
              <a:buNone/>
              <a:defRPr sz="933"/>
            </a:lvl8pPr>
            <a:lvl9pPr marL="3575083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69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50326"/>
            <a:ext cx="10322984" cy="11411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01178"/>
            <a:ext cx="8225367" cy="452388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 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3484" y="6377646"/>
            <a:ext cx="1301749" cy="315725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609334" fontAlgn="auto">
              <a:spcBef>
                <a:spcPts val="0"/>
              </a:spcBef>
              <a:spcAft>
                <a:spcPts val="0"/>
              </a:spcAft>
              <a:defRPr sz="933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100" y="6377646"/>
            <a:ext cx="5748867" cy="315725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609334" fontAlgn="auto">
              <a:spcBef>
                <a:spcPts val="0"/>
              </a:spcBef>
              <a:spcAft>
                <a:spcPts val="0"/>
              </a:spcAft>
              <a:defRPr sz="933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77646"/>
            <a:ext cx="861484" cy="315725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609334" fontAlgn="auto">
              <a:spcBef>
                <a:spcPts val="0"/>
              </a:spcBef>
              <a:spcAft>
                <a:spcPts val="0"/>
              </a:spcAft>
              <a:defRPr sz="933" b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11146367" y="372106"/>
            <a:ext cx="630767" cy="399166"/>
            <a:chOff x="3018474" y="609992"/>
            <a:chExt cx="2171462" cy="1379264"/>
          </a:xfrm>
        </p:grpSpPr>
        <p:sp>
          <p:nvSpPr>
            <p:cNvPr id="104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4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11364384" y="372106"/>
            <a:ext cx="412749" cy="399166"/>
            <a:chOff x="3768229" y="609992"/>
            <a:chExt cx="1421707" cy="1379264"/>
          </a:xfrm>
        </p:grpSpPr>
        <p:sp>
          <p:nvSpPr>
            <p:cNvPr id="103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8648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446606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algn="l" defTabSz="44660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orbel" charset="0"/>
          <a:ea typeface="ＭＳ Ｐゴシック" charset="0"/>
        </a:defRPr>
      </a:lvl2pPr>
      <a:lvl3pPr algn="l" defTabSz="44660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orbel" charset="0"/>
          <a:ea typeface="ＭＳ Ｐゴシック" charset="0"/>
        </a:defRPr>
      </a:lvl3pPr>
      <a:lvl4pPr algn="l" defTabSz="44660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orbel" charset="0"/>
          <a:ea typeface="ＭＳ Ｐゴシック" charset="0"/>
        </a:defRPr>
      </a:lvl4pPr>
      <a:lvl5pPr algn="l" defTabSz="44660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orbel" charset="0"/>
          <a:ea typeface="ＭＳ Ｐゴシック" charset="0"/>
        </a:defRPr>
      </a:lvl5pPr>
      <a:lvl6pPr marL="446886" algn="l" defTabSz="446886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94C5F"/>
          </a:solidFill>
          <a:latin typeface="Candara" charset="0"/>
          <a:ea typeface="ＭＳ Ｐゴシック" charset="0"/>
        </a:defRPr>
      </a:lvl6pPr>
      <a:lvl7pPr marL="893772" algn="l" defTabSz="446886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94C5F"/>
          </a:solidFill>
          <a:latin typeface="Candara" charset="0"/>
          <a:ea typeface="ＭＳ Ｐゴシック" charset="0"/>
        </a:defRPr>
      </a:lvl7pPr>
      <a:lvl8pPr marL="1340654" algn="l" defTabSz="446886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94C5F"/>
          </a:solidFill>
          <a:latin typeface="Candara" charset="0"/>
          <a:ea typeface="ＭＳ Ｐゴシック" charset="0"/>
        </a:defRPr>
      </a:lvl8pPr>
      <a:lvl9pPr marL="1787542" algn="l" defTabSz="446886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90495" indent="-190495" algn="l" defTabSz="446606" rtl="0" eaLnBrk="1" fontAlgn="base" hangingPunct="1">
        <a:lnSpc>
          <a:spcPct val="110000"/>
        </a:lnSpc>
        <a:spcBef>
          <a:spcPts val="1167"/>
        </a:spcBef>
        <a:spcAft>
          <a:spcPct val="0"/>
        </a:spcAft>
        <a:buFont typeface="Arial" charset="0"/>
        <a:buChar char="•"/>
        <a:defRPr kern="1200">
          <a:solidFill>
            <a:srgbClr val="464F55"/>
          </a:solidFill>
          <a:latin typeface="Corbel"/>
          <a:ea typeface="ＭＳ Ｐゴシック" charset="0"/>
          <a:cs typeface="Corbel"/>
        </a:defRPr>
      </a:lvl1pPr>
      <a:lvl2pPr marL="338658" indent="270927" algn="l" defTabSz="446606" rtl="0" eaLnBrk="1" fontAlgn="base" hangingPunct="1">
        <a:spcBef>
          <a:spcPct val="20000"/>
        </a:spcBef>
        <a:spcAft>
          <a:spcPct val="0"/>
        </a:spcAft>
        <a:buFont typeface="Courier New" charset="0"/>
        <a:defRPr sz="2000" kern="1200">
          <a:solidFill>
            <a:srgbClr val="464F55"/>
          </a:solidFill>
          <a:latin typeface="Corbel"/>
          <a:ea typeface="ＭＳ Ｐゴシック" charset="0"/>
          <a:cs typeface="Corbel"/>
        </a:defRPr>
      </a:lvl2pPr>
      <a:lvl3pPr marL="1115456" indent="103715" algn="l" defTabSz="446606" rtl="0" eaLnBrk="1" fontAlgn="base" hangingPunct="1">
        <a:spcBef>
          <a:spcPts val="200"/>
        </a:spcBef>
        <a:spcAft>
          <a:spcPct val="0"/>
        </a:spcAft>
        <a:defRPr sz="1733" kern="1200">
          <a:solidFill>
            <a:srgbClr val="464F55"/>
          </a:solidFill>
          <a:latin typeface="Corbel"/>
          <a:ea typeface="ＭＳ Ｐゴシック" charset="0"/>
          <a:cs typeface="Corbel"/>
        </a:defRPr>
      </a:lvl3pPr>
      <a:lvl4pPr marL="1562061" indent="-118530" algn="l" defTabSz="446606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 kern="1200">
          <a:solidFill>
            <a:srgbClr val="464F55"/>
          </a:solidFill>
          <a:latin typeface="Corbel"/>
          <a:ea typeface="ＭＳ Ｐゴシック" charset="0"/>
          <a:cs typeface="Corbel"/>
        </a:defRPr>
      </a:lvl4pPr>
      <a:lvl5pPr marL="2010783" indent="-118530" algn="l" defTabSz="44660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67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2457869" indent="-223442" algn="l" defTabSz="4468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4754" indent="-223442" algn="l" defTabSz="4468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40" indent="-223442" algn="l" defTabSz="4468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8524" indent="-223442" algn="l" defTabSz="4468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6886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93772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40654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87542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34427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81310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128198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75083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7451" y="2836747"/>
            <a:ext cx="7490778" cy="1397003"/>
          </a:xfrm>
        </p:spPr>
        <p:txBody>
          <a:bodyPr/>
          <a:lstStyle/>
          <a:p>
            <a:r>
              <a:rPr lang="fi-FI" dirty="0"/>
              <a:t>Aineistonhallinta pitkäaikaissäilytystä ajatellen</a:t>
            </a:r>
            <a:endParaRPr lang="fi-FI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7451" y="4182883"/>
            <a:ext cx="7117956" cy="500236"/>
          </a:xfrm>
        </p:spPr>
        <p:txBody>
          <a:bodyPr>
            <a:noAutofit/>
          </a:bodyPr>
          <a:lstStyle/>
          <a:p>
            <a:r>
              <a:rPr lang="fi-FI" sz="1800" dirty="0"/>
              <a:t>Johan Kylander</a:t>
            </a:r>
          </a:p>
        </p:txBody>
      </p:sp>
    </p:spTree>
    <p:extLst>
      <p:ext uri="{BB962C8B-B14F-4D97-AF65-F5344CB8AC3E}">
        <p14:creationId xmlns:p14="http://schemas.microsoft.com/office/powerpoint/2010/main" val="96524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63" y="2496311"/>
            <a:ext cx="1690341" cy="9508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751" y="250326"/>
            <a:ext cx="9238833" cy="1141121"/>
          </a:xfrm>
        </p:spPr>
        <p:txBody>
          <a:bodyPr/>
          <a:lstStyle/>
          <a:p>
            <a:r>
              <a:rPr lang="fi-FI" dirty="0"/>
              <a:t>Tarkistussummat</a:t>
            </a:r>
            <a:br>
              <a:rPr lang="fi-FI" dirty="0"/>
            </a:br>
            <a:r>
              <a:rPr lang="fi-FI" sz="1600" dirty="0"/>
              <a:t>Näin…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78" y="3556398"/>
            <a:ext cx="1262546" cy="1564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62" y="3456399"/>
            <a:ext cx="1868424" cy="1764825"/>
          </a:xfrm>
          <a:prstGeom prst="rect">
            <a:avLst/>
          </a:prstGeom>
        </p:spPr>
      </p:pic>
      <p:sp>
        <p:nvSpPr>
          <p:cNvPr id="10" name="Shape 9"/>
          <p:cNvSpPr/>
          <p:nvPr/>
        </p:nvSpPr>
        <p:spPr>
          <a:xfrm rot="11782745" flipH="1">
            <a:off x="649822" y="3667288"/>
            <a:ext cx="951889" cy="789773"/>
          </a:xfrm>
          <a:prstGeom prst="swooshArrow">
            <a:avLst>
              <a:gd name="adj1" fmla="val 10744"/>
              <a:gd name="adj2" fmla="val 25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/>
          </a:p>
        </p:txBody>
      </p:sp>
      <p:sp>
        <p:nvSpPr>
          <p:cNvPr id="11" name="Shape 10"/>
          <p:cNvSpPr/>
          <p:nvPr/>
        </p:nvSpPr>
        <p:spPr>
          <a:xfrm rot="19907826">
            <a:off x="2019058" y="2576831"/>
            <a:ext cx="729656" cy="789773"/>
          </a:xfrm>
          <a:prstGeom prst="swooshArrow">
            <a:avLst>
              <a:gd name="adj1" fmla="val 10744"/>
              <a:gd name="adj2" fmla="val 25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1875749" y="2049835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sha-1:310570</a:t>
            </a:r>
          </a:p>
        </p:txBody>
      </p:sp>
      <p:sp>
        <p:nvSpPr>
          <p:cNvPr id="13" name="Shape 12"/>
          <p:cNvSpPr/>
          <p:nvPr/>
        </p:nvSpPr>
        <p:spPr>
          <a:xfrm rot="1276209" flipH="1">
            <a:off x="4880431" y="2598221"/>
            <a:ext cx="841198" cy="720881"/>
          </a:xfrm>
          <a:prstGeom prst="swooshArrow">
            <a:avLst>
              <a:gd name="adj1" fmla="val 10744"/>
              <a:gd name="adj2" fmla="val 25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3921253" y="2075010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sha-1:445566</a:t>
            </a:r>
            <a:r>
              <a:rPr lang="fi-FI" dirty="0"/>
              <a:t> != sha-1:310570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42" y="3545679"/>
            <a:ext cx="1467803" cy="130957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3201188" y="3980888"/>
            <a:ext cx="1380744" cy="594360"/>
          </a:xfrm>
          <a:prstGeom prst="rightArrow">
            <a:avLst/>
          </a:prstGeom>
          <a:solidFill>
            <a:schemeClr val="accent5"/>
          </a:solidFill>
          <a:ln>
            <a:noFill/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7" name="Right Arrow 16"/>
          <p:cNvSpPr/>
          <p:nvPr/>
        </p:nvSpPr>
        <p:spPr>
          <a:xfrm>
            <a:off x="6303282" y="3980888"/>
            <a:ext cx="1380744" cy="594360"/>
          </a:xfrm>
          <a:prstGeom prst="rightArrow">
            <a:avLst/>
          </a:prstGeom>
          <a:solidFill>
            <a:schemeClr val="accent5"/>
          </a:solidFill>
          <a:ln>
            <a:noFill/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8" name="TextBox 17"/>
          <p:cNvSpPr txBox="1"/>
          <p:nvPr/>
        </p:nvSpPr>
        <p:spPr>
          <a:xfrm>
            <a:off x="6555014" y="3813504"/>
            <a:ext cx="5757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5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9433006" y="3903285"/>
            <a:ext cx="1380744" cy="594360"/>
          </a:xfrm>
          <a:prstGeom prst="rightArrow">
            <a:avLst/>
          </a:prstGeom>
          <a:solidFill>
            <a:schemeClr val="accent5"/>
          </a:solidFill>
          <a:ln>
            <a:noFill/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20" name="TextBox 19"/>
          <p:cNvSpPr txBox="1"/>
          <p:nvPr/>
        </p:nvSpPr>
        <p:spPr>
          <a:xfrm>
            <a:off x="9752366" y="3754189"/>
            <a:ext cx="5757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5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813712" y="3969479"/>
            <a:ext cx="1350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PAS-palvelu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7782" y="155905"/>
            <a:ext cx="11929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0" dirty="0">
                <a:solidFill>
                  <a:schemeClr val="accent5"/>
                </a:solidFill>
                <a:sym typeface="Wingdings" panose="05000000000000000000" pitchFamily="2" charset="2"/>
              </a:rPr>
              <a:t></a:t>
            </a:r>
            <a:endParaRPr lang="fi-FI" sz="10000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4381">
            <a:off x="7921748" y="428529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SIP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21" y="2451296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9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63" y="2496311"/>
            <a:ext cx="1690341" cy="9508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750" y="250326"/>
            <a:ext cx="9238833" cy="1141121"/>
          </a:xfrm>
        </p:spPr>
        <p:txBody>
          <a:bodyPr/>
          <a:lstStyle/>
          <a:p>
            <a:r>
              <a:rPr lang="fi-FI" dirty="0"/>
              <a:t>Tarkistussummat</a:t>
            </a:r>
            <a:br>
              <a:rPr lang="fi-FI" dirty="0"/>
            </a:br>
            <a:r>
              <a:rPr lang="fi-FI" sz="1600" dirty="0"/>
              <a:t>Ei näin…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78" y="3556398"/>
            <a:ext cx="1262546" cy="1564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62" y="3447128"/>
            <a:ext cx="1868424" cy="1764825"/>
          </a:xfrm>
          <a:prstGeom prst="rect">
            <a:avLst/>
          </a:prstGeom>
        </p:spPr>
      </p:pic>
      <p:sp>
        <p:nvSpPr>
          <p:cNvPr id="10" name="Shape 9"/>
          <p:cNvSpPr/>
          <p:nvPr/>
        </p:nvSpPr>
        <p:spPr>
          <a:xfrm rot="11782745" flipH="1">
            <a:off x="649822" y="3667288"/>
            <a:ext cx="951889" cy="789773"/>
          </a:xfrm>
          <a:prstGeom prst="swooshArrow">
            <a:avLst>
              <a:gd name="adj1" fmla="val 10744"/>
              <a:gd name="adj2" fmla="val 25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/>
          </a:p>
        </p:txBody>
      </p:sp>
      <p:sp>
        <p:nvSpPr>
          <p:cNvPr id="13" name="Shape 12"/>
          <p:cNvSpPr/>
          <p:nvPr/>
        </p:nvSpPr>
        <p:spPr>
          <a:xfrm rot="1276209" flipH="1">
            <a:off x="4880431" y="2598221"/>
            <a:ext cx="841198" cy="720881"/>
          </a:xfrm>
          <a:prstGeom prst="swooshArrow">
            <a:avLst>
              <a:gd name="adj1" fmla="val 10744"/>
              <a:gd name="adj2" fmla="val 25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4116650" y="2054591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sha-1:445566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73" y="3545679"/>
            <a:ext cx="1467803" cy="130957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3201188" y="3980888"/>
            <a:ext cx="1380744" cy="594360"/>
          </a:xfrm>
          <a:prstGeom prst="rightArrow">
            <a:avLst/>
          </a:prstGeom>
          <a:solidFill>
            <a:schemeClr val="accent5"/>
          </a:solidFill>
          <a:ln>
            <a:noFill/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7" name="Right Arrow 16"/>
          <p:cNvSpPr/>
          <p:nvPr/>
        </p:nvSpPr>
        <p:spPr>
          <a:xfrm>
            <a:off x="6303282" y="3980888"/>
            <a:ext cx="1002774" cy="594360"/>
          </a:xfrm>
          <a:prstGeom prst="rightArrow">
            <a:avLst/>
          </a:prstGeom>
          <a:solidFill>
            <a:schemeClr val="accent5"/>
          </a:solidFill>
          <a:ln>
            <a:noFill/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9" name="Right Arrow 18"/>
          <p:cNvSpPr/>
          <p:nvPr/>
        </p:nvSpPr>
        <p:spPr>
          <a:xfrm>
            <a:off x="9064846" y="3903285"/>
            <a:ext cx="984410" cy="594360"/>
          </a:xfrm>
          <a:prstGeom prst="rightArrow">
            <a:avLst/>
          </a:prstGeom>
          <a:solidFill>
            <a:schemeClr val="accent5"/>
          </a:solidFill>
          <a:ln>
            <a:noFill/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21" name="TextBox 20"/>
          <p:cNvSpPr txBox="1"/>
          <p:nvPr/>
        </p:nvSpPr>
        <p:spPr>
          <a:xfrm>
            <a:off x="10221466" y="4051716"/>
            <a:ext cx="1350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PAS-palvelu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55" y="2506160"/>
            <a:ext cx="1489826" cy="140721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72582" y="1822231"/>
            <a:ext cx="3034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sha-1:445566 == sha-1:445566</a:t>
            </a:r>
          </a:p>
          <a:p>
            <a:pPr algn="ctr"/>
            <a:r>
              <a:rPr lang="fi-FI" dirty="0"/>
              <a:t>=&gt; Tiedosto ”OK”</a:t>
            </a:r>
          </a:p>
        </p:txBody>
      </p:sp>
      <p:sp>
        <p:nvSpPr>
          <p:cNvPr id="24" name="Shape 23"/>
          <p:cNvSpPr/>
          <p:nvPr/>
        </p:nvSpPr>
        <p:spPr>
          <a:xfrm rot="6597150" flipH="1" flipV="1">
            <a:off x="9313756" y="2338935"/>
            <a:ext cx="774120" cy="905677"/>
          </a:xfrm>
          <a:prstGeom prst="swooshArrow">
            <a:avLst>
              <a:gd name="adj1" fmla="val 10744"/>
              <a:gd name="adj2" fmla="val 25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/>
          </a:p>
        </p:txBody>
      </p:sp>
      <p:sp>
        <p:nvSpPr>
          <p:cNvPr id="4" name="&quot;No&quot; Symbol 3"/>
          <p:cNvSpPr/>
          <p:nvPr/>
        </p:nvSpPr>
        <p:spPr>
          <a:xfrm>
            <a:off x="557782" y="400262"/>
            <a:ext cx="872666" cy="841248"/>
          </a:xfrm>
          <a:prstGeom prst="noSmoking">
            <a:avLst/>
          </a:prstGeom>
          <a:solidFill>
            <a:srgbClr val="C00000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4381">
            <a:off x="7521375" y="4264759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SIP</a:t>
            </a:r>
          </a:p>
        </p:txBody>
      </p:sp>
    </p:spTree>
    <p:extLst>
      <p:ext uri="{BB962C8B-B14F-4D97-AF65-F5344CB8AC3E}">
        <p14:creationId xmlns:p14="http://schemas.microsoft.com/office/powerpoint/2010/main" val="151627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Tekninen metatieto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1178"/>
            <a:ext cx="10926617" cy="4523889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fi-FI" sz="2400" dirty="0"/>
              <a:t>Tiedostomuoto (</a:t>
            </a:r>
            <a:r>
              <a:rPr lang="fi-FI" sz="2400" dirty="0" err="1"/>
              <a:t>mimetyyppi</a:t>
            </a:r>
            <a:r>
              <a:rPr lang="fi-FI" sz="2400" dirty="0"/>
              <a:t> ja versio)</a:t>
            </a:r>
          </a:p>
          <a:p>
            <a:pPr>
              <a:buClr>
                <a:schemeClr val="accent5"/>
              </a:buClr>
            </a:pPr>
            <a:r>
              <a:rPr lang="fi-FI" sz="2400" dirty="0"/>
              <a:t>Tiedoston eheystieto (tarkistussumma)</a:t>
            </a:r>
          </a:p>
          <a:p>
            <a:pPr>
              <a:buClr>
                <a:schemeClr val="accent5"/>
              </a:buClr>
            </a:pPr>
            <a:r>
              <a:rPr lang="fi-FI" sz="2400" dirty="0"/>
              <a:t>Aineistotyyppikohtaiset tiedot (merkistö, kuvan korkeus, äänen näytteenottotaajuus jne.) </a:t>
            </a:r>
          </a:p>
          <a:p>
            <a:pPr>
              <a:buClr>
                <a:schemeClr val="accent5"/>
              </a:buClr>
            </a:pPr>
            <a:endParaRPr lang="fi-FI" sz="2400" dirty="0"/>
          </a:p>
          <a:p>
            <a:pPr>
              <a:buClr>
                <a:schemeClr val="accent5"/>
              </a:buClr>
            </a:pPr>
            <a:r>
              <a:rPr lang="fi-FI" sz="2400" dirty="0"/>
              <a:t>(Lähes) kaikki tekninen metatieto on luettavissa tiedostoista</a:t>
            </a:r>
          </a:p>
          <a:p>
            <a:pPr>
              <a:buClr>
                <a:schemeClr val="accent5"/>
              </a:buClr>
            </a:pPr>
            <a:r>
              <a:rPr lang="fi-FI" sz="2400" dirty="0"/>
              <a:t>Tarkistussumma on kuitenkin eheyden kannalta hyvä ottaa talteen mahdollisimman aikaisessa vaiheessa</a:t>
            </a:r>
          </a:p>
        </p:txBody>
      </p:sp>
    </p:spTree>
    <p:extLst>
      <p:ext uri="{BB962C8B-B14F-4D97-AF65-F5344CB8AC3E}">
        <p14:creationId xmlns:p14="http://schemas.microsoft.com/office/powerpoint/2010/main" val="191257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Tapahtumahistoria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1178"/>
            <a:ext cx="10189028" cy="4523889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fi-FI" sz="2400" dirty="0"/>
              <a:t>Aineiston tapahtumahistorialla kerrotaan mitä aineistolle on tapahtunut ja milloin</a:t>
            </a:r>
          </a:p>
          <a:p>
            <a:pPr>
              <a:buClr>
                <a:schemeClr val="accent5"/>
              </a:buClr>
            </a:pPr>
            <a:r>
              <a:rPr lang="fi-FI" sz="2400" dirty="0"/>
              <a:t>Tapahtumahistoria esitetään tyypillisesti tapahtumina</a:t>
            </a:r>
          </a:p>
          <a:p>
            <a:pPr>
              <a:buClr>
                <a:schemeClr val="accent5"/>
              </a:buClr>
            </a:pPr>
            <a:r>
              <a:rPr lang="fi-FI" sz="2400" dirty="0"/>
              <a:t>Tapahtumahistoria selittää miksi digitaalinen aineisto on juuri tämänkaltainen (onko se digitoitu, alkujaan digitaalinen, onko aineistoa muokattu, millä ohjelmistoilla tiedosto on käsitelty)</a:t>
            </a:r>
          </a:p>
          <a:p>
            <a:pPr>
              <a:buClr>
                <a:schemeClr val="accent5"/>
              </a:buClr>
            </a:pPr>
            <a:r>
              <a:rPr lang="fi-FI" sz="2400" dirty="0"/>
              <a:t>Tapahtumahistoriaa on käytännössä mahdotonta luoda retroaktiivisesti</a:t>
            </a:r>
          </a:p>
          <a:p>
            <a:pPr>
              <a:buClr>
                <a:schemeClr val="accent5"/>
              </a:buClr>
            </a:pPr>
            <a:r>
              <a:rPr lang="fi-FI" sz="2400" dirty="0"/>
              <a:t>Varsinkin aineiston synty (laite, ohjelmisto) on yleensä vaikeaa luoda jälkikäteen</a:t>
            </a:r>
          </a:p>
        </p:txBody>
      </p:sp>
    </p:spTree>
    <p:extLst>
      <p:ext uri="{BB962C8B-B14F-4D97-AF65-F5344CB8AC3E}">
        <p14:creationId xmlns:p14="http://schemas.microsoft.com/office/powerpoint/2010/main" val="357248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0326"/>
            <a:ext cx="10322984" cy="1141121"/>
          </a:xfrm>
        </p:spPr>
        <p:txBody>
          <a:bodyPr/>
          <a:lstStyle/>
          <a:p>
            <a:r>
              <a:rPr lang="fi-FI" dirty="0"/>
              <a:t>Hyödyntäviä organisaatioita ohjaavat PAS-määrittely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616" y="4760283"/>
            <a:ext cx="8917837" cy="1382808"/>
          </a:xfrm>
        </p:spPr>
        <p:txBody>
          <a:bodyPr/>
          <a:lstStyle/>
          <a:p>
            <a:pPr marL="268179" lvl="1" indent="-268179">
              <a:buFont typeface="Arial" panose="020B0604020202020204" pitchFamily="34" charset="0"/>
              <a:buChar char="•"/>
            </a:pPr>
            <a:r>
              <a:rPr lang="fi-FI" sz="2200" dirty="0"/>
              <a:t>Yksi PAS-palvelun näkyvimpiä osia hyödyntäville organisaatioille </a:t>
            </a:r>
          </a:p>
          <a:p>
            <a:pPr marL="268179" lvl="1" indent="-268179">
              <a:buFont typeface="Arial" panose="020B0604020202020204" pitchFamily="34" charset="0"/>
              <a:buChar char="•"/>
            </a:pPr>
            <a:r>
              <a:rPr lang="fi-FI" sz="2200" dirty="0"/>
              <a:t>PAS-määrittelyt on tehty tiiviissä yhteistyössä hyödyntävien organisaatioiden kanssa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61909" y="3102296"/>
            <a:ext cx="2778844" cy="545304"/>
          </a:xfrm>
          <a:prstGeom prst="rightArrow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20" dirty="0"/>
              <a:t>Siirtopaketit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52432" y="2491312"/>
            <a:ext cx="3929585" cy="51106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867" dirty="0"/>
              <a:t>Kansalliset METS-profiilit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52431" y="1958779"/>
            <a:ext cx="988301" cy="473819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45" dirty="0"/>
              <a:t>Säilytyskelpoiset tiedostomuodot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60300" y="1958779"/>
            <a:ext cx="974937" cy="473819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45" dirty="0"/>
              <a:t>Siirtokelpoiset tiedostomuodot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54805" y="1958779"/>
            <a:ext cx="946089" cy="473819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45" dirty="0"/>
              <a:t>Hallinnolliset ja rakenteelliset metatiedot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020461" y="1958779"/>
            <a:ext cx="946089" cy="473819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45" dirty="0"/>
              <a:t>Kuvailevat metatiedot</a:t>
            </a:r>
          </a:p>
        </p:txBody>
      </p:sp>
      <p:sp>
        <p:nvSpPr>
          <p:cNvPr id="15" name="Right Arrow 14"/>
          <p:cNvSpPr/>
          <p:nvPr/>
        </p:nvSpPr>
        <p:spPr>
          <a:xfrm flipH="1">
            <a:off x="4605632" y="3601644"/>
            <a:ext cx="2831633" cy="524563"/>
          </a:xfrm>
          <a:prstGeom prst="rightArrow">
            <a:avLst>
              <a:gd name="adj1" fmla="val 50000"/>
              <a:gd name="adj2" fmla="val 55299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220" dirty="0"/>
              <a:t>Jakelupaketit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69766" y="3090291"/>
            <a:ext cx="1717041" cy="1078757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501" dirty="0"/>
              <a:t>Kansalliset PAS-palvelut</a:t>
            </a:r>
          </a:p>
          <a:p>
            <a:pPr algn="ctr"/>
            <a:endParaRPr lang="fi-FI" sz="1501" dirty="0"/>
          </a:p>
        </p:txBody>
      </p:sp>
      <p:sp>
        <p:nvSpPr>
          <p:cNvPr id="17" name="Rounded Rectangle 16"/>
          <p:cNvSpPr/>
          <p:nvPr/>
        </p:nvSpPr>
        <p:spPr>
          <a:xfrm>
            <a:off x="2795415" y="3069431"/>
            <a:ext cx="1792528" cy="1078757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24" tIns="42912" rIns="85824" bIns="4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1501" dirty="0"/>
              <a:t>Organisaatioiden tausta-</a:t>
            </a:r>
            <a:br>
              <a:rPr lang="fi-FI" sz="1501" dirty="0"/>
            </a:br>
            <a:r>
              <a:rPr lang="fi-FI" sz="1501" dirty="0"/>
              <a:t>järjestelmät</a:t>
            </a:r>
          </a:p>
        </p:txBody>
      </p:sp>
      <p:pic>
        <p:nvPicPr>
          <p:cNvPr id="18" name="Picture 2" descr="http://icons.iconarchive.com/icons/visualpharm/icons8-metro-style/512/Data-Database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02" y="3754684"/>
            <a:ext cx="326077" cy="3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19" y="3663137"/>
            <a:ext cx="423815" cy="3948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277" y="2527974"/>
            <a:ext cx="408315" cy="4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0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Kansallinen tiedostomuotojen määrittely</a:t>
            </a:r>
            <a:br>
              <a:rPr lang="fi-FI" dirty="0"/>
            </a:br>
            <a:r>
              <a:rPr lang="fi-FI" sz="1600" dirty="0"/>
              <a:t>https://urn.fi/urn:nbn:fi-fe2020100578095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1178"/>
            <a:ext cx="9410699" cy="4523889"/>
          </a:xfrm>
        </p:spPr>
        <p:txBody>
          <a:bodyPr/>
          <a:lstStyle/>
          <a:p>
            <a:r>
              <a:rPr lang="fi-FI" sz="2400" dirty="0"/>
              <a:t>Säilytys- ja siirtokelpoiset tiedostomuodot määrittely</a:t>
            </a:r>
          </a:p>
          <a:p>
            <a:pPr lvl="1"/>
            <a:r>
              <a:rPr lang="fi-FI" dirty="0"/>
              <a:t>”</a:t>
            </a:r>
            <a:r>
              <a:rPr lang="fi-FI" dirty="0" err="1"/>
              <a:t>Recommended</a:t>
            </a:r>
            <a:r>
              <a:rPr lang="fi-FI" dirty="0"/>
              <a:t>” vs. ”</a:t>
            </a:r>
            <a:r>
              <a:rPr lang="fi-FI" dirty="0" err="1"/>
              <a:t>acceptable</a:t>
            </a:r>
            <a:r>
              <a:rPr lang="fi-FI" dirty="0"/>
              <a:t> for </a:t>
            </a:r>
            <a:r>
              <a:rPr lang="fi-FI" dirty="0" err="1"/>
              <a:t>transfer</a:t>
            </a:r>
            <a:r>
              <a:rPr lang="fi-FI" dirty="0"/>
              <a:t>”</a:t>
            </a:r>
          </a:p>
          <a:p>
            <a:pPr lvl="1"/>
            <a:r>
              <a:rPr lang="fi-FI" dirty="0"/>
              <a:t>Yleisesti hyväksytty jako kansainvälisesti</a:t>
            </a:r>
          </a:p>
          <a:p>
            <a:pPr marL="712788" lvl="2" indent="-171450" defTabSz="238125"/>
            <a:r>
              <a:rPr lang="fi-FI" dirty="0"/>
              <a:t>Toki muitakin lähestymistapoja on olemassa</a:t>
            </a:r>
          </a:p>
          <a:p>
            <a:r>
              <a:rPr lang="fi-FI" sz="2400" dirty="0"/>
              <a:t>Tietyin ehdoin myös muita tiedostomuotoja voidaan ottaa säilytykseen</a:t>
            </a:r>
          </a:p>
          <a:p>
            <a:pPr lvl="1"/>
            <a:r>
              <a:rPr lang="fi-FI" dirty="0"/>
              <a:t>Organisaation pitää itse pystyä arvioimaan säilyttämisen riskit pitkällä tähtäimellä</a:t>
            </a:r>
          </a:p>
          <a:p>
            <a:pPr lvl="1"/>
            <a:r>
              <a:rPr lang="fi-FI" dirty="0"/>
              <a:t>Asiasta on kuitenkin aina sovittava erikseen</a:t>
            </a:r>
          </a:p>
          <a:p>
            <a:r>
              <a:rPr lang="fi-FI" sz="2400" dirty="0"/>
              <a:t>Päivittyvä määrittely</a:t>
            </a:r>
          </a:p>
          <a:p>
            <a:pPr lvl="1"/>
            <a:r>
              <a:rPr lang="fi-FI" dirty="0"/>
              <a:t>Viime vuosina päivittynyt varsin maltillisesti</a:t>
            </a:r>
          </a:p>
          <a:p>
            <a:pPr lvl="1"/>
            <a:r>
              <a:rPr lang="fi-FI" dirty="0"/>
              <a:t>Määrittelyä päivitetään yhteistyössä hyödyntävien organisaatioiden kanssa</a:t>
            </a:r>
          </a:p>
          <a:p>
            <a:pPr marL="712788" lvl="2" indent="-171450"/>
            <a:r>
              <a:rPr lang="fi-FI" dirty="0"/>
              <a:t>Mutta päivitykset aina tarve edellä</a:t>
            </a:r>
          </a:p>
        </p:txBody>
      </p:sp>
    </p:spTree>
    <p:extLst>
      <p:ext uri="{BB962C8B-B14F-4D97-AF65-F5344CB8AC3E}">
        <p14:creationId xmlns:p14="http://schemas.microsoft.com/office/powerpoint/2010/main" val="409531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Säilytyskelpoiset tiedostomuodot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1178"/>
            <a:ext cx="10226039" cy="4523889"/>
          </a:xfrm>
        </p:spPr>
        <p:txBody>
          <a:bodyPr/>
          <a:lstStyle/>
          <a:p>
            <a:r>
              <a:rPr lang="fi-FI" sz="2400" dirty="0"/>
              <a:t>Säilytyskelpoinen tiedostomuoto on sellainen, jonka tietosisällön säilyminen ja ymmärrettävyys voidaan taata pidemmällä aikavälillä</a:t>
            </a:r>
            <a:endParaRPr lang="fi-FI" dirty="0"/>
          </a:p>
          <a:p>
            <a:pPr lvl="1"/>
            <a:r>
              <a:rPr lang="fi-FI" dirty="0"/>
              <a:t>Tällä hetkellä yhteensä 32 tiedostomuotoa</a:t>
            </a:r>
          </a:p>
          <a:p>
            <a:r>
              <a:rPr lang="fi-FI" sz="2400" dirty="0"/>
              <a:t>PAS-palvelu lupaa voivansa </a:t>
            </a:r>
            <a:r>
              <a:rPr lang="fi-FI" sz="2400" dirty="0" err="1"/>
              <a:t>migroida</a:t>
            </a:r>
            <a:r>
              <a:rPr lang="fi-FI" sz="2400" dirty="0"/>
              <a:t> hallitusti ja suunnitellusti </a:t>
            </a:r>
          </a:p>
          <a:p>
            <a:r>
              <a:rPr lang="fi-FI" sz="2400" dirty="0"/>
              <a:t>Tiedostomuodot on jaettu aineistotyypittäin, esimerkiksi</a:t>
            </a:r>
          </a:p>
          <a:p>
            <a:pPr lvl="1"/>
            <a:r>
              <a:rPr lang="fi-FI" dirty="0"/>
              <a:t>Kuva: JPEG, PNG, SVG, TIFF …</a:t>
            </a:r>
          </a:p>
          <a:p>
            <a:pPr lvl="1"/>
            <a:r>
              <a:rPr lang="fi-FI" dirty="0"/>
              <a:t>Teksti: </a:t>
            </a:r>
            <a:r>
              <a:rPr lang="fi-FI" dirty="0" err="1"/>
              <a:t>plain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, CSV, ODF, PDF …</a:t>
            </a:r>
          </a:p>
          <a:p>
            <a:pPr lvl="1"/>
            <a:r>
              <a:rPr lang="fi-FI" dirty="0"/>
              <a:t>Tietokannat: SIARD, POR</a:t>
            </a:r>
          </a:p>
          <a:p>
            <a:pPr lvl="1"/>
            <a:r>
              <a:rPr lang="fi-FI" dirty="0"/>
              <a:t>Tieteelliset aineistot: </a:t>
            </a:r>
            <a:r>
              <a:rPr lang="fi-FI" dirty="0" err="1"/>
              <a:t>Matlab</a:t>
            </a:r>
            <a:r>
              <a:rPr lang="fi-FI" dirty="0"/>
              <a:t>, HDF </a:t>
            </a:r>
          </a:p>
        </p:txBody>
      </p:sp>
    </p:spTree>
    <p:extLst>
      <p:ext uri="{BB962C8B-B14F-4D97-AF65-F5344CB8AC3E}">
        <p14:creationId xmlns:p14="http://schemas.microsoft.com/office/powerpoint/2010/main" val="1157372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Siirtokelpoiset tiedostomuodot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1178"/>
            <a:ext cx="10937357" cy="4523889"/>
          </a:xfrm>
        </p:spPr>
        <p:txBody>
          <a:bodyPr/>
          <a:lstStyle/>
          <a:p>
            <a:r>
              <a:rPr lang="fi-FI" sz="2400" dirty="0"/>
              <a:t>Siirtokelpoiset tiedostomuodot ovat sellaisia, joiden tietosisällön säilymistä tai ymmärrettävyys ei voida taata pidemmällä aikavälillä</a:t>
            </a:r>
          </a:p>
          <a:p>
            <a:pPr lvl="1"/>
            <a:r>
              <a:rPr lang="fi-FI" dirty="0"/>
              <a:t>Mutta joita on kuitenkin huomattavasti organisaatioilla</a:t>
            </a:r>
          </a:p>
          <a:p>
            <a:pPr lvl="1"/>
            <a:r>
              <a:rPr lang="fi-FI" dirty="0"/>
              <a:t>Siirtokelpoisia tiedostomuotoja ei pitäisi enää tuottaa</a:t>
            </a:r>
          </a:p>
          <a:p>
            <a:r>
              <a:rPr lang="fi-FI" sz="2400" dirty="0"/>
              <a:t>Käytännössä siirtokelpoinen on pakko </a:t>
            </a:r>
            <a:r>
              <a:rPr lang="fi-FI" sz="2400" dirty="0" err="1"/>
              <a:t>migroida</a:t>
            </a:r>
            <a:r>
              <a:rPr lang="fi-FI" sz="2400" dirty="0"/>
              <a:t> (joskus) ensiksi säilytyskelpoiseen, eli se on askeleen säilytyskelpoisen jäljessä</a:t>
            </a:r>
          </a:p>
          <a:p>
            <a:r>
              <a:rPr lang="fi-FI" sz="2400" dirty="0"/>
              <a:t>Käytössä vastaava jako aineistotyypittäin kuin säilytyskelpoisissa muodoissa</a:t>
            </a:r>
          </a:p>
          <a:p>
            <a:pPr lvl="1"/>
            <a:r>
              <a:rPr lang="fi-FI" dirty="0"/>
              <a:t>Kaikilla aineistotyyppiryhmillä ei kuitenkaan ole siirtokelpoisia muotoja</a:t>
            </a:r>
          </a:p>
        </p:txBody>
      </p:sp>
    </p:spTree>
    <p:extLst>
      <p:ext uri="{BB962C8B-B14F-4D97-AF65-F5344CB8AC3E}">
        <p14:creationId xmlns:p14="http://schemas.microsoft.com/office/powerpoint/2010/main" val="2822020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Yleiset rajoitukset tiedostomuodoille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1178"/>
            <a:ext cx="10644553" cy="4523889"/>
          </a:xfrm>
        </p:spPr>
        <p:txBody>
          <a:bodyPr/>
          <a:lstStyle/>
          <a:p>
            <a:r>
              <a:rPr lang="fi-FI" sz="2400" dirty="0"/>
              <a:t>Tiedostoissa ei saa käyttää salasanasuojauksia eikä mitään muita salaustekniikoita</a:t>
            </a:r>
          </a:p>
          <a:p>
            <a:r>
              <a:rPr lang="fi-FI" sz="2400" dirty="0"/>
              <a:t>Tiedostoissa ei saa käyttää DRM (Digital Rights Management) -tekniikoita </a:t>
            </a:r>
          </a:p>
          <a:p>
            <a:r>
              <a:rPr lang="fi-FI" sz="2400" dirty="0"/>
              <a:t>Tiedostoja ei saa allekirjoittaa digitaalisesti, jos se estää tiedoston käsittelyn</a:t>
            </a:r>
          </a:p>
          <a:p>
            <a:r>
              <a:rPr lang="fi-FI" sz="2400" dirty="0"/>
              <a:t>Tiedostoja ei saa (tarpeettomasti) pakata</a:t>
            </a:r>
          </a:p>
          <a:p>
            <a:r>
              <a:rPr lang="fi-FI" sz="2400" dirty="0"/>
              <a:t>Tiedostosta ei saa puuttua sen esittämiseen tarvittavia ulkoisia komponentteja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93" y="4835770"/>
            <a:ext cx="1698321" cy="16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80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Tiedostomuoto vs. sen soveltaminen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1178"/>
            <a:ext cx="9933431" cy="4523889"/>
          </a:xfrm>
        </p:spPr>
        <p:txBody>
          <a:bodyPr/>
          <a:lstStyle/>
          <a:p>
            <a:r>
              <a:rPr lang="fi-FI" sz="2400" dirty="0"/>
              <a:t>Pelkkä tiedostomuoto ei takaa, että säilytettävä sisältö säilyy tarkoituksen mukaisesti, vaan sitä osattava soveltaa käyttötarkoituksen mukaisesti</a:t>
            </a:r>
          </a:p>
          <a:p>
            <a:pPr lvl="1"/>
            <a:r>
              <a:rPr lang="fi-FI" dirty="0"/>
              <a:t>Skannatussa asiakirjassa värisävyjen laadulla ei välttämättä ole suurta merkitystä, jos kyseessä on esimerkiksi konekirjoitettu asiakirja (kuvan pakkausmenetelmä voi kuitenkin vaikuttaa automaattiseen tekstin tunnistamiseen!)</a:t>
            </a:r>
          </a:p>
          <a:p>
            <a:pPr lvl="1"/>
            <a:r>
              <a:rPr lang="fi-FI" dirty="0"/>
              <a:t>Valokuvassa värien laadulla on yleensä aivan toisenlainen merkitys </a:t>
            </a:r>
          </a:p>
          <a:p>
            <a:r>
              <a:rPr lang="fi-FI" sz="2400" dirty="0"/>
              <a:t>Pakkaamaton vs. pakattu</a:t>
            </a:r>
          </a:p>
          <a:p>
            <a:pPr lvl="1"/>
            <a:r>
              <a:rPr lang="fi-FI" dirty="0"/>
              <a:t>Muutamat tiedostomuodot mahdollistavat pakkaamisen (esim. </a:t>
            </a:r>
            <a:r>
              <a:rPr lang="fi-FI" dirty="0" err="1"/>
              <a:t>jpeg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Kannattaa aina käyttää mahdollisimman hyvää laatua ja pakata tiedostoa mahdollisimman vähän, erityisesti jos kyseessä on häviöllinen pakkaaminen (kuten </a:t>
            </a:r>
            <a:r>
              <a:rPr lang="fi-FI" dirty="0" err="1"/>
              <a:t>jpeg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Hyvä laatuinen voidaan aina myöhemmin muuntaa heikompi laatuiseksi, mutta muunnos toiseen suuntaan ei yleensä ole mahdollista</a:t>
            </a:r>
          </a:p>
        </p:txBody>
      </p:sp>
    </p:spTree>
    <p:extLst>
      <p:ext uri="{BB962C8B-B14F-4D97-AF65-F5344CB8AC3E}">
        <p14:creationId xmlns:p14="http://schemas.microsoft.com/office/powerpoint/2010/main" val="120151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9F9030A-E304-4A0B-A83C-3BE0761D9A92}"/>
              </a:ext>
            </a:extLst>
          </p:cNvPr>
          <p:cNvSpPr/>
          <p:nvPr/>
        </p:nvSpPr>
        <p:spPr>
          <a:xfrm>
            <a:off x="2475271" y="1625602"/>
            <a:ext cx="7088105" cy="1345914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50651F-D5FB-4112-8DBF-5B563D108132}"/>
              </a:ext>
            </a:extLst>
          </p:cNvPr>
          <p:cNvSpPr/>
          <p:nvPr/>
        </p:nvSpPr>
        <p:spPr>
          <a:xfrm>
            <a:off x="2475271" y="3103368"/>
            <a:ext cx="7088105" cy="1345914"/>
          </a:xfrm>
          <a:prstGeom prst="rect">
            <a:avLst/>
          </a:prstGeom>
          <a:solidFill>
            <a:srgbClr val="92C7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49FD18-EEBD-4B96-8826-E51E42452BCF}"/>
              </a:ext>
            </a:extLst>
          </p:cNvPr>
          <p:cNvSpPr/>
          <p:nvPr/>
        </p:nvSpPr>
        <p:spPr>
          <a:xfrm>
            <a:off x="2475271" y="4581134"/>
            <a:ext cx="7088106" cy="1345914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9312C7-F3D6-4F1F-AC9C-DF42EDB98375}"/>
              </a:ext>
            </a:extLst>
          </p:cNvPr>
          <p:cNvSpPr txBox="1"/>
          <p:nvPr/>
        </p:nvSpPr>
        <p:spPr>
          <a:xfrm>
            <a:off x="6494899" y="5440004"/>
            <a:ext cx="31422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</a:rPr>
              <a:t>Bittitason säilyttäminen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962B6F-B862-4024-A7C9-C53B161DE679}"/>
              </a:ext>
            </a:extLst>
          </p:cNvPr>
          <p:cNvSpPr txBox="1"/>
          <p:nvPr/>
        </p:nvSpPr>
        <p:spPr>
          <a:xfrm>
            <a:off x="6548999" y="4001947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</a:rPr>
              <a:t>Looginen säilyttäminen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09B1AA-05B8-416B-8F60-4E0025D78E81}"/>
              </a:ext>
            </a:extLst>
          </p:cNvPr>
          <p:cNvSpPr txBox="1"/>
          <p:nvPr/>
        </p:nvSpPr>
        <p:spPr>
          <a:xfrm>
            <a:off x="6134246" y="2540629"/>
            <a:ext cx="34355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</a:rPr>
              <a:t>Semanttinen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</a:rPr>
              <a:t>säilyttäminen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DC35B8-0306-4414-B1B4-D1A2C1B66592}"/>
              </a:ext>
            </a:extLst>
          </p:cNvPr>
          <p:cNvSpPr txBox="1"/>
          <p:nvPr/>
        </p:nvSpPr>
        <p:spPr>
          <a:xfrm>
            <a:off x="5001290" y="5207720"/>
            <a:ext cx="1591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ndara"/>
              </a:rPr>
              <a:t>Tallennuslaitteet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F418D7-D6EF-43A1-AEBC-E31CA08D097B}"/>
              </a:ext>
            </a:extLst>
          </p:cNvPr>
          <p:cNvSpPr txBox="1"/>
          <p:nvPr/>
        </p:nvSpPr>
        <p:spPr>
          <a:xfrm>
            <a:off x="6612140" y="5049429"/>
            <a:ext cx="1412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ndara"/>
              </a:rPr>
              <a:t>Säilytysmediat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0C2B21-94D3-4478-A58A-CAC450E64D49}"/>
              </a:ext>
            </a:extLst>
          </p:cNvPr>
          <p:cNvSpPr txBox="1"/>
          <p:nvPr/>
        </p:nvSpPr>
        <p:spPr>
          <a:xfrm>
            <a:off x="4568729" y="4720866"/>
            <a:ext cx="2419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ndara"/>
              </a:rPr>
              <a:t>Datan ja kopioiden hallinta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BA0EB5-6628-4C97-9377-AD79F6D2E352}"/>
              </a:ext>
            </a:extLst>
          </p:cNvPr>
          <p:cNvSpPr txBox="1"/>
          <p:nvPr/>
        </p:nvSpPr>
        <p:spPr>
          <a:xfrm>
            <a:off x="4504022" y="3982854"/>
            <a:ext cx="1927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ndara"/>
              </a:rPr>
              <a:t>Säilytystoimenpiteet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544F89-C9B3-435D-A347-E289D7AB4909}"/>
              </a:ext>
            </a:extLst>
          </p:cNvPr>
          <p:cNvSpPr txBox="1"/>
          <p:nvPr/>
        </p:nvSpPr>
        <p:spPr>
          <a:xfrm>
            <a:off x="4243907" y="3592442"/>
            <a:ext cx="159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ndara"/>
              </a:rPr>
              <a:t>Tiedostomuodot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1E5FAD-F291-4F38-A8F4-762FA25B8322}"/>
              </a:ext>
            </a:extLst>
          </p:cNvPr>
          <p:cNvSpPr/>
          <p:nvPr/>
        </p:nvSpPr>
        <p:spPr>
          <a:xfrm>
            <a:off x="4568729" y="3203715"/>
            <a:ext cx="3175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ndara"/>
              </a:rPr>
              <a:t>Hallinnollinen ja tekninen metatieto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09252E-0F94-43B4-85B2-51AB5691949E}"/>
              </a:ext>
            </a:extLst>
          </p:cNvPr>
          <p:cNvSpPr txBox="1"/>
          <p:nvPr/>
        </p:nvSpPr>
        <p:spPr>
          <a:xfrm>
            <a:off x="6442006" y="3549040"/>
            <a:ext cx="2125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ndara"/>
              </a:rPr>
              <a:t>Säilytyksen suunnittelu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3A6D1C-6E32-42E1-A4C4-30B0D9BDD066}"/>
              </a:ext>
            </a:extLst>
          </p:cNvPr>
          <p:cNvSpPr txBox="1"/>
          <p:nvPr/>
        </p:nvSpPr>
        <p:spPr>
          <a:xfrm>
            <a:off x="4628905" y="2246582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ndara"/>
              </a:rPr>
              <a:t>Kuvaileva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ndara"/>
              </a:rPr>
              <a:t>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ndara"/>
              </a:rPr>
              <a:t>metatieto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10D548-700A-47C8-B7AC-1748006C19AE}"/>
              </a:ext>
            </a:extLst>
          </p:cNvPr>
          <p:cNvSpPr txBox="1"/>
          <p:nvPr/>
        </p:nvSpPr>
        <p:spPr>
          <a:xfrm>
            <a:off x="5375978" y="1827392"/>
            <a:ext cx="2751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ndara"/>
              </a:rPr>
              <a:t>Sisällön tuntemus ja ymmärrys</a:t>
            </a:r>
          </a:p>
        </p:txBody>
      </p:sp>
      <p:sp>
        <p:nvSpPr>
          <p:cNvPr id="44" name="Right Arrow 18">
            <a:extLst>
              <a:ext uri="{FF2B5EF4-FFF2-40B4-BE49-F238E27FC236}">
                <a16:creationId xmlns:a16="http://schemas.microsoft.com/office/drawing/2014/main" id="{842BF4F3-27C6-447A-8E8B-EC1D7BEF3C6F}"/>
              </a:ext>
            </a:extLst>
          </p:cNvPr>
          <p:cNvSpPr/>
          <p:nvPr/>
        </p:nvSpPr>
        <p:spPr>
          <a:xfrm rot="16200000">
            <a:off x="1919434" y="3604488"/>
            <a:ext cx="3305531" cy="856210"/>
          </a:xfrm>
          <a:prstGeom prst="rightArrow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PAS-palvelu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B05DEB9-9148-4E3D-9356-D370F99B4C44}"/>
              </a:ext>
            </a:extLst>
          </p:cNvPr>
          <p:cNvGrpSpPr/>
          <p:nvPr/>
        </p:nvGrpSpPr>
        <p:grpSpPr>
          <a:xfrm rot="9110457">
            <a:off x="8825642" y="3218967"/>
            <a:ext cx="563404" cy="509288"/>
            <a:chOff x="9950427" y="5079784"/>
            <a:chExt cx="1310322" cy="1174273"/>
          </a:xfrm>
          <a:noFill/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CB6AEDA-8B72-42E2-8CBC-F25E9A769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9950427" y="5079784"/>
              <a:ext cx="655272" cy="655272"/>
            </a:xfrm>
            <a:prstGeom prst="rect">
              <a:avLst/>
            </a:prstGeom>
            <a:grpFill/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644E2D8-2B33-4ACF-9E09-DC8AC1BD4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7137" flipV="1">
              <a:off x="10605477" y="5188421"/>
              <a:ext cx="655272" cy="655272"/>
            </a:xfrm>
            <a:prstGeom prst="rect">
              <a:avLst/>
            </a:prstGeom>
            <a:grpFill/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379EB5A-334B-4EA2-8529-DD310A10B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36280" flipV="1">
              <a:off x="10281200" y="5745609"/>
              <a:ext cx="508448" cy="508448"/>
            </a:xfrm>
            <a:prstGeom prst="rect">
              <a:avLst/>
            </a:prstGeom>
            <a:grpFill/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C002B5BB-0FDC-470A-817F-D4E70F732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003" y="1760467"/>
            <a:ext cx="529453" cy="52883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5BDEB1F-DF03-4D92-91E3-0DB849202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003" y="4731187"/>
            <a:ext cx="570429" cy="570429"/>
          </a:xfrm>
          <a:prstGeom prst="rect">
            <a:avLst/>
          </a:prstGeom>
        </p:spPr>
      </p:pic>
      <p:sp>
        <p:nvSpPr>
          <p:cNvPr id="48" name="Down Arrow 25">
            <a:extLst>
              <a:ext uri="{FF2B5EF4-FFF2-40B4-BE49-F238E27FC236}">
                <a16:creationId xmlns:a16="http://schemas.microsoft.com/office/drawing/2014/main" id="{E2E7729A-FCC0-4CD8-BD58-EC34EA68A387}"/>
              </a:ext>
            </a:extLst>
          </p:cNvPr>
          <p:cNvSpPr/>
          <p:nvPr/>
        </p:nvSpPr>
        <p:spPr>
          <a:xfrm>
            <a:off x="2442124" y="1935913"/>
            <a:ext cx="856800" cy="3304800"/>
          </a:xfrm>
          <a:prstGeom prst="downArrow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Hyödyntävät organisaatiot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77052D3C-9DE0-46F5-AF02-9C743576AC94}"/>
              </a:ext>
            </a:extLst>
          </p:cNvPr>
          <p:cNvSpPr txBox="1">
            <a:spLocks/>
          </p:cNvSpPr>
          <p:nvPr/>
        </p:nvSpPr>
        <p:spPr>
          <a:xfrm>
            <a:off x="601211" y="577497"/>
            <a:ext cx="10322984" cy="688941"/>
          </a:xfrm>
          <a:prstGeom prst="rect">
            <a:avLst/>
          </a:prstGeom>
        </p:spPr>
        <p:txBody>
          <a:bodyPr/>
          <a:lstStyle>
            <a:lvl1pPr algn="l" defTabSz="446606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orbel"/>
                <a:ea typeface="ＭＳ Ｐゴシック" charset="0"/>
                <a:cs typeface="Corbel"/>
              </a:defRPr>
            </a:lvl1pPr>
            <a:lvl2pPr algn="l" defTabSz="446606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algn="l" defTabSz="446606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algn="l" defTabSz="446606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algn="l" defTabSz="446606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446886" algn="l" defTabSz="446886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6pPr>
            <a:lvl7pPr marL="893772" algn="l" defTabSz="446886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7pPr>
            <a:lvl8pPr marL="1340654" algn="l" defTabSz="446886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8pPr>
            <a:lvl9pPr marL="1787542" algn="l" defTabSz="446886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9pPr>
          </a:lstStyle>
          <a:p>
            <a:r>
              <a:rPr lang="fi-FI" dirty="0"/>
              <a:t>Digitaalisen aineiston hallinta</a:t>
            </a:r>
          </a:p>
        </p:txBody>
      </p:sp>
    </p:spTree>
    <p:extLst>
      <p:ext uri="{BB962C8B-B14F-4D97-AF65-F5344CB8AC3E}">
        <p14:creationId xmlns:p14="http://schemas.microsoft.com/office/powerpoint/2010/main" val="1018886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Määrittelyt</a:t>
            </a:r>
            <a:r>
              <a:rPr lang="en-US" dirty="0"/>
              <a:t> </a:t>
            </a:r>
            <a:r>
              <a:rPr lang="en-US" dirty="0" err="1"/>
              <a:t>saatavilla</a:t>
            </a:r>
            <a:br>
              <a:rPr lang="en-US" dirty="0"/>
            </a:br>
            <a:r>
              <a:rPr lang="en-US" sz="1689" dirty="0" err="1"/>
              <a:t>Myös</a:t>
            </a:r>
            <a:r>
              <a:rPr lang="en-US" sz="1689" dirty="0"/>
              <a:t> </a:t>
            </a:r>
            <a:r>
              <a:rPr lang="en-US" sz="1689" dirty="0" err="1"/>
              <a:t>englanniksi</a:t>
            </a:r>
            <a:endParaRPr lang="en-US" sz="168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33" u="sng" dirty="0"/>
              <a:t>http://digitalpreservation.fi/specifications</a:t>
            </a:r>
            <a:r>
              <a:rPr lang="en-US" sz="2133" dirty="0"/>
              <a:t> </a:t>
            </a:r>
          </a:p>
          <a:p>
            <a:pPr lvl="1"/>
            <a:r>
              <a:rPr lang="fi-FI" sz="1867" dirty="0"/>
              <a:t>Aineistojen ja niiden metatietojen paketointi pitkäaikaissäilytykseen</a:t>
            </a:r>
            <a:r>
              <a:rPr lang="en-US" sz="1867" dirty="0"/>
              <a:t> (v.1.7.2)</a:t>
            </a:r>
          </a:p>
          <a:p>
            <a:pPr lvl="1"/>
            <a:r>
              <a:rPr lang="en-US" sz="1867" dirty="0" err="1"/>
              <a:t>Säilytys</a:t>
            </a:r>
            <a:r>
              <a:rPr lang="en-US" sz="1867" dirty="0"/>
              <a:t>- ja </a:t>
            </a:r>
            <a:r>
              <a:rPr lang="en-US" sz="1867" dirty="0" err="1"/>
              <a:t>siirtokelpoiset</a:t>
            </a:r>
            <a:r>
              <a:rPr lang="en-US" sz="1867" dirty="0"/>
              <a:t> </a:t>
            </a:r>
            <a:r>
              <a:rPr lang="en-US" sz="1867" dirty="0" err="1"/>
              <a:t>tiedostomuodot</a:t>
            </a:r>
            <a:r>
              <a:rPr lang="en-US" sz="1867" dirty="0"/>
              <a:t> (v.1.8.0)</a:t>
            </a:r>
          </a:p>
          <a:p>
            <a:pPr lvl="1"/>
            <a:r>
              <a:rPr lang="en-US" sz="1867" dirty="0"/>
              <a:t>PAS-</a:t>
            </a:r>
            <a:r>
              <a:rPr lang="en-US" sz="1867" dirty="0" err="1"/>
              <a:t>palveluiden</a:t>
            </a:r>
            <a:r>
              <a:rPr lang="en-US" sz="1867" dirty="0"/>
              <a:t> </a:t>
            </a:r>
            <a:r>
              <a:rPr lang="en-US" sz="1867" dirty="0" err="1"/>
              <a:t>rajapinnat</a:t>
            </a:r>
            <a:r>
              <a:rPr lang="en-US" sz="1867" dirty="0"/>
              <a:t> (v.2.1.1)</a:t>
            </a:r>
          </a:p>
          <a:p>
            <a:r>
              <a:rPr lang="en-US" sz="2133" dirty="0" err="1"/>
              <a:t>Vuosittaiset</a:t>
            </a:r>
            <a:r>
              <a:rPr lang="en-US" sz="2133" dirty="0"/>
              <a:t> </a:t>
            </a:r>
            <a:r>
              <a:rPr lang="en-US" sz="2133" dirty="0" err="1"/>
              <a:t>laaturaportit</a:t>
            </a:r>
            <a:r>
              <a:rPr lang="en-US" sz="2133" dirty="0"/>
              <a:t> ja </a:t>
            </a:r>
            <a:r>
              <a:rPr lang="en-US" sz="2133" dirty="0" err="1"/>
              <a:t>muita</a:t>
            </a:r>
            <a:r>
              <a:rPr lang="en-US" sz="2133" dirty="0"/>
              <a:t> </a:t>
            </a:r>
            <a:r>
              <a:rPr lang="en-US" sz="2133" dirty="0" err="1"/>
              <a:t>julkaisuja</a:t>
            </a:r>
            <a:endParaRPr lang="en-US" sz="2133" dirty="0"/>
          </a:p>
          <a:p>
            <a:r>
              <a:rPr lang="en-US" sz="2133" dirty="0" err="1"/>
              <a:t>Ohjelmistokoodia</a:t>
            </a:r>
            <a:r>
              <a:rPr lang="en-US" sz="2133" dirty="0"/>
              <a:t>, </a:t>
            </a:r>
            <a:r>
              <a:rPr lang="en-US" sz="2133" dirty="0" err="1"/>
              <a:t>skeemat</a:t>
            </a:r>
            <a:r>
              <a:rPr lang="en-US" sz="2133" dirty="0"/>
              <a:t> &amp; </a:t>
            </a:r>
            <a:r>
              <a:rPr lang="en-US" sz="2133" dirty="0" err="1"/>
              <a:t>schematron</a:t>
            </a:r>
            <a:r>
              <a:rPr lang="en-US" sz="2133" dirty="0"/>
              <a:t> </a:t>
            </a:r>
            <a:r>
              <a:rPr lang="en-US" sz="2133" dirty="0" err="1"/>
              <a:t>säännöt</a:t>
            </a:r>
            <a:r>
              <a:rPr lang="en-US" sz="2133" dirty="0"/>
              <a:t> </a:t>
            </a:r>
            <a:br>
              <a:rPr lang="en-US" sz="2133" dirty="0"/>
            </a:br>
            <a:r>
              <a:rPr lang="en-US" sz="2133" dirty="0" err="1"/>
              <a:t>saatavilla</a:t>
            </a:r>
            <a:r>
              <a:rPr lang="en-US" sz="2133" dirty="0"/>
              <a:t> @GitHub</a:t>
            </a:r>
          </a:p>
          <a:p>
            <a:pPr lvl="1"/>
            <a:r>
              <a:rPr lang="en-US" sz="1867" u="sng" dirty="0"/>
              <a:t>https://github.com/Digital-Preservation-Finland/</a:t>
            </a:r>
          </a:p>
          <a:p>
            <a:pPr marL="327728" lvl="1" indent="0">
              <a:buNone/>
            </a:pPr>
            <a:endParaRPr lang="en-US" sz="186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495" y="2624403"/>
            <a:ext cx="2288635" cy="53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20761513">
            <a:off x="6980093" y="3264513"/>
            <a:ext cx="5730727" cy="350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8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pitää ottaa huomioon jo ennen PAS-palveluun siirtymistä?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1178"/>
            <a:ext cx="10189028" cy="4523889"/>
          </a:xfrm>
        </p:spPr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i-FI" sz="2600" dirty="0"/>
              <a:t>Laske tarkistussummat tiedostoille mahdollisimman aikaisessa vaiheessa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i-FI" sz="2600" dirty="0"/>
              <a:t>Huolehdi laadukkaista metatiedoista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i-FI" sz="2600" dirty="0"/>
              <a:t>Huomioi tiedostomuodot määrittely ja mahdolliset soveltamisohjeet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fi-FI" sz="2600" dirty="0"/>
              <a:t>Dokumentoi aineiston syntyhistoria (digitointi, …)</a:t>
            </a:r>
          </a:p>
          <a:p>
            <a:pPr>
              <a:buFont typeface="Wingdings" panose="05000000000000000000" pitchFamily="2" charset="2"/>
              <a:buChar char="ü"/>
            </a:pPr>
            <a:endParaRPr lang="fi-FI" sz="2600" dirty="0"/>
          </a:p>
          <a:p>
            <a:pPr>
              <a:buClr>
                <a:srgbClr val="C00000"/>
              </a:buClr>
              <a:buFont typeface="Corbel" panose="020B0503020204020204" pitchFamily="34" charset="0"/>
              <a:buChar char="Ø"/>
            </a:pPr>
            <a:r>
              <a:rPr lang="fi-FI" sz="2600" dirty="0"/>
              <a:t>Älä muodosta siirtopaketteja ”varastoon”</a:t>
            </a:r>
          </a:p>
        </p:txBody>
      </p:sp>
      <p:sp>
        <p:nvSpPr>
          <p:cNvPr id="4" name="Oval 3"/>
          <p:cNvSpPr/>
          <p:nvPr/>
        </p:nvSpPr>
        <p:spPr>
          <a:xfrm>
            <a:off x="8699864" y="3875315"/>
            <a:ext cx="2632294" cy="245948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800" dirty="0"/>
              <a:t>Kysyvä ei tieltä eksy</a:t>
            </a:r>
          </a:p>
        </p:txBody>
      </p:sp>
    </p:spTree>
    <p:extLst>
      <p:ext uri="{BB962C8B-B14F-4D97-AF65-F5344CB8AC3E}">
        <p14:creationId xmlns:p14="http://schemas.microsoft.com/office/powerpoint/2010/main" val="3309880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 huomioitavaa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1178"/>
            <a:ext cx="10765970" cy="4523889"/>
          </a:xfrm>
        </p:spPr>
        <p:txBody>
          <a:bodyPr/>
          <a:lstStyle/>
          <a:p>
            <a:r>
              <a:rPr lang="fi-FI" sz="2400" dirty="0"/>
              <a:t>Kaikki toimenpiteet tiedostoille pitää dokumentoida koko elinkaaren ajan</a:t>
            </a:r>
          </a:p>
          <a:p>
            <a:pPr lvl="1"/>
            <a:r>
              <a:rPr lang="fi-FI" dirty="0"/>
              <a:t>Mitä tehtiin, koska, miksi, kuka teki,…</a:t>
            </a:r>
          </a:p>
          <a:p>
            <a:pPr lvl="1"/>
            <a:r>
              <a:rPr lang="fi-FI" dirty="0"/>
              <a:t>Myös ennen säilyttämisen aloittamista (ja erityisesti silloin)</a:t>
            </a:r>
          </a:p>
          <a:p>
            <a:pPr lvl="1"/>
            <a:r>
              <a:rPr lang="fi-FI" dirty="0"/>
              <a:t>Tapahtumat sanasto: https://www.digitalpreservation.fi/specifications/vocabularies</a:t>
            </a:r>
          </a:p>
          <a:p>
            <a:r>
              <a:rPr lang="fi-FI" sz="2400" dirty="0"/>
              <a:t>Tiedostojen nimeämiseen kannattaa kiinnittää huomiota</a:t>
            </a:r>
          </a:p>
          <a:p>
            <a:pPr lvl="1"/>
            <a:r>
              <a:rPr lang="fi-FI" dirty="0"/>
              <a:t>”presentation1.pptx” </a:t>
            </a:r>
            <a:r>
              <a:rPr lang="fi-FI" dirty="0" err="1"/>
              <a:t>vs</a:t>
            </a:r>
            <a:r>
              <a:rPr lang="fi-FI" dirty="0"/>
              <a:t> ”fairdata-pas-webinaari-2022-05-23-jkyl.pptx”</a:t>
            </a:r>
          </a:p>
          <a:p>
            <a:pPr lvl="1"/>
            <a:r>
              <a:rPr lang="fi-FI" dirty="0"/>
              <a:t>Paljon muita konkreettisia ohjeita </a:t>
            </a:r>
            <a:r>
              <a:rPr lang="fi-FI" dirty="0" err="1"/>
              <a:t>webinaarissa</a:t>
            </a:r>
            <a:r>
              <a:rPr lang="fi-FI" dirty="0"/>
              <a:t>: https://youtu.be/Xkqkg1oiUOQ</a:t>
            </a:r>
            <a:endParaRPr lang="fi-FI" dirty="0">
              <a:solidFill>
                <a:srgbClr val="FF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9826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taustajärjestelmään?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1178"/>
            <a:ext cx="10189028" cy="4523889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fi-FI" sz="2400" dirty="0"/>
              <a:t>Linkki aineiston kuvailun ja tiedostojen välillä</a:t>
            </a:r>
          </a:p>
          <a:p>
            <a:pPr lvl="1">
              <a:buClr>
                <a:schemeClr val="accent5"/>
              </a:buClr>
            </a:pPr>
            <a:r>
              <a:rPr lang="fi-FI" dirty="0"/>
              <a:t>Mahdollisimman tarkka polku (ei pelkkä tiedostonnimi)</a:t>
            </a:r>
          </a:p>
          <a:p>
            <a:pPr>
              <a:buClr>
                <a:schemeClr val="accent5"/>
              </a:buClr>
            </a:pPr>
            <a:r>
              <a:rPr lang="fi-FI" sz="2400" dirty="0"/>
              <a:t>Tiedoston tiedot:</a:t>
            </a:r>
          </a:p>
          <a:p>
            <a:pPr lvl="1">
              <a:buClr>
                <a:schemeClr val="accent5"/>
              </a:buClr>
            </a:pPr>
            <a:r>
              <a:rPr lang="fi-FI" dirty="0"/>
              <a:t>Tarkistussumma (sekä käytetty algoritmi että laskettu summa)</a:t>
            </a:r>
          </a:p>
          <a:p>
            <a:pPr lvl="1">
              <a:buClr>
                <a:schemeClr val="accent5"/>
              </a:buClr>
            </a:pPr>
            <a:r>
              <a:rPr lang="fi-FI" dirty="0"/>
              <a:t>Tiedostomuoto ja -versio </a:t>
            </a:r>
          </a:p>
          <a:p>
            <a:pPr lvl="1">
              <a:buClr>
                <a:schemeClr val="accent5"/>
              </a:buClr>
            </a:pPr>
            <a:r>
              <a:rPr lang="fi-FI" dirty="0"/>
              <a:t>Tiedostokohtaiset tunnisteet</a:t>
            </a:r>
          </a:p>
          <a:p>
            <a:pPr>
              <a:buClr>
                <a:schemeClr val="accent5"/>
              </a:buClr>
            </a:pPr>
            <a:r>
              <a:rPr lang="fi-FI" sz="2400" dirty="0"/>
              <a:t>Tapahtumahistoria</a:t>
            </a:r>
          </a:p>
          <a:p>
            <a:pPr lvl="1">
              <a:buClr>
                <a:schemeClr val="accent5"/>
              </a:buClr>
            </a:pPr>
            <a:r>
              <a:rPr lang="fi-FI" dirty="0"/>
              <a:t>Tärkeimmät tapahtumat ja linkitykset tiedostoihin</a:t>
            </a:r>
          </a:p>
          <a:p>
            <a:pPr lvl="1">
              <a:buClr>
                <a:schemeClr val="accent5"/>
              </a:buClr>
            </a:pPr>
            <a:r>
              <a:rPr lang="fi-FI" dirty="0"/>
              <a:t>Suorittaja (ohjelmisto) mukaan</a:t>
            </a:r>
          </a:p>
          <a:p>
            <a:pPr>
              <a:buClr>
                <a:schemeClr val="accent5"/>
              </a:buClr>
            </a:pPr>
            <a:r>
              <a:rPr lang="fi-FI" sz="2400" dirty="0"/>
              <a:t>Kirjanpito siitä, mitä aineistoja on viety PAS-palveluun!</a:t>
            </a:r>
          </a:p>
          <a:p>
            <a:pPr lvl="1">
              <a:buClr>
                <a:schemeClr val="accent5"/>
              </a:buClr>
            </a:pPr>
            <a:endParaRPr lang="fi-FI" dirty="0"/>
          </a:p>
          <a:p>
            <a:pPr marL="341324" lvl="1" indent="0">
              <a:buClr>
                <a:schemeClr val="accent5"/>
              </a:buClr>
              <a:buNone/>
            </a:pPr>
            <a:endParaRPr lang="fi-FI" sz="2800" dirty="0"/>
          </a:p>
          <a:p>
            <a:pPr lvl="1">
              <a:buClr>
                <a:schemeClr val="accent5"/>
              </a:buClr>
            </a:pPr>
            <a:endParaRPr lang="fi-FI" sz="2800" dirty="0"/>
          </a:p>
          <a:p>
            <a:pPr marL="341324" lvl="1" indent="0">
              <a:buClr>
                <a:schemeClr val="accent5"/>
              </a:buClr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909014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933" y="2395408"/>
            <a:ext cx="10799102" cy="10926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6500" dirty="0">
                <a:solidFill>
                  <a:schemeClr val="bg1"/>
                </a:solidFill>
                <a:latin typeface="Arial Black" panose="020B0A04020102020204" pitchFamily="34" charset="0"/>
              </a:rPr>
              <a:t>YOU ARE NOT ALONE…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7750" y="4062548"/>
            <a:ext cx="4748415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pas-support@csc.fi</a:t>
            </a:r>
          </a:p>
          <a:p>
            <a:pPr algn="ctr"/>
            <a:r>
              <a:rPr lang="fi-FI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digitalpreservation.fi</a:t>
            </a:r>
          </a:p>
          <a:p>
            <a:pPr algn="ctr"/>
            <a:r>
              <a:rPr lang="fi-FI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fi-FI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dpres_fi</a:t>
            </a:r>
            <a:endParaRPr lang="fi-FI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8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0B298A-3CCB-49AB-8A34-8DB2CC3E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Aineistojen tunnistaminen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C8751-C929-402C-8DCD-3F93FFDAE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1178"/>
            <a:ext cx="5486399" cy="4523889"/>
          </a:xfrm>
        </p:spPr>
        <p:txBody>
          <a:bodyPr/>
          <a:lstStyle/>
          <a:p>
            <a:r>
              <a:rPr lang="fi-FI" dirty="0"/>
              <a:t>Aineistonhallinta lähtee siitä, että tunnistetaan mitä digitaalista aineistoa omistetaan ja missä muodossa se on</a:t>
            </a:r>
          </a:p>
          <a:p>
            <a:r>
              <a:rPr lang="fi-FI" dirty="0"/>
              <a:t>Aineistoa pitää dokumentoida, varustaa metatiedoilla, jotka kertovat mistä on kyse</a:t>
            </a:r>
          </a:p>
          <a:p>
            <a:r>
              <a:rPr lang="fi-FI" dirty="0"/>
              <a:t>Digitaalista aineistoa pitää osata jäsentää, esimerkiksi tutkimusdata voi koostua useasta erityyppisestä tiedostosta</a:t>
            </a:r>
          </a:p>
          <a:p>
            <a:r>
              <a:rPr lang="fi-FI" dirty="0"/>
              <a:t>Myös käytetyt metodit, softat ja algoritmit, on syytä dokumentoida ja mahdollisesti säilyttää</a:t>
            </a:r>
          </a:p>
          <a:p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9EE1E-1A0B-4C52-8215-78501B30F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621" y="879231"/>
            <a:ext cx="4805147" cy="51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4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0B298A-3CCB-49AB-8A34-8DB2CC3E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Aineiston synty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C8751-C929-402C-8DCD-3F93FFDAE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Aineiston syntyhistoria kertoo paljon siitä, miksi digitaalisella aineistolla on tiettyjä piirteitä</a:t>
            </a:r>
          </a:p>
          <a:p>
            <a:pPr lvl="1"/>
            <a:r>
              <a:rPr lang="fi-FI" dirty="0"/>
              <a:t>Esim. skannattu kuva on erilainen verrattuna kameralla otettuun kuvaan</a:t>
            </a:r>
          </a:p>
          <a:p>
            <a:pPr lvl="1"/>
            <a:r>
              <a:rPr lang="fi-FI" dirty="0"/>
              <a:t>Eri PDF-ohjelmistot tuottavat piirteitään erilaisia PDF-dokumentteja</a:t>
            </a:r>
          </a:p>
          <a:p>
            <a:r>
              <a:rPr lang="fi-FI" sz="2400" dirty="0"/>
              <a:t>Syntyhistoriaa ei välttämättä voida rekonstruoida myöhemmin</a:t>
            </a:r>
          </a:p>
          <a:p>
            <a:r>
              <a:rPr lang="fi-FI" sz="2400" dirty="0"/>
              <a:t>Digitaalisen aineiston laatua ja kestävyyttä pitää miettiä jo alusta saakka</a:t>
            </a:r>
          </a:p>
          <a:p>
            <a:pPr lvl="1"/>
            <a:r>
              <a:rPr lang="fi-FI" dirty="0"/>
              <a:t>Tiedostomuodot hallintaan jo luontivaiheessa</a:t>
            </a:r>
          </a:p>
          <a:p>
            <a:r>
              <a:rPr lang="fi-FI" sz="2400" dirty="0"/>
              <a:t>Korkealaatuinen digitaalinen aineisto alkaa jo suunnittelusta</a:t>
            </a:r>
          </a:p>
        </p:txBody>
      </p:sp>
    </p:spTree>
    <p:extLst>
      <p:ext uri="{BB962C8B-B14F-4D97-AF65-F5344CB8AC3E}">
        <p14:creationId xmlns:p14="http://schemas.microsoft.com/office/powerpoint/2010/main" val="355124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tiedostomuoto?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1178"/>
            <a:ext cx="10774679" cy="4523889"/>
          </a:xfrm>
        </p:spPr>
        <p:txBody>
          <a:bodyPr/>
          <a:lstStyle/>
          <a:p>
            <a:r>
              <a:rPr lang="fi-FI" sz="2400" dirty="0"/>
              <a:t>Tiedostomuoto ilmaisee tietokoneiden tallennusmedialle, esimerkiksi kiintolevylle talletetun tiedoston tallennusmuodon eli rakenteen </a:t>
            </a:r>
            <a:r>
              <a:rPr lang="fi-FI" dirty="0"/>
              <a:t>(</a:t>
            </a:r>
            <a:r>
              <a:rPr lang="fi-FI" dirty="0" err="1"/>
              <a:t>wikipedia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Jono ykkösiä ja nollia tietyssä järjestyksessä, joille </a:t>
            </a:r>
            <a:br>
              <a:rPr lang="fi-FI" dirty="0"/>
            </a:br>
            <a:r>
              <a:rPr lang="fi-FI" dirty="0"/>
              <a:t>tiedostomuoto antaa merkityksen miten ne tulee tulkita</a:t>
            </a:r>
          </a:p>
          <a:p>
            <a:r>
              <a:rPr lang="fi-FI" sz="2400" dirty="0"/>
              <a:t>Käyttäjät ”tunnistavat” tiedoston yleensä</a:t>
            </a:r>
            <a:br>
              <a:rPr lang="fi-FI" sz="2400" dirty="0"/>
            </a:br>
            <a:r>
              <a:rPr lang="fi-FI" sz="2400" dirty="0"/>
              <a:t>tiedostopäätteen avulla</a:t>
            </a:r>
          </a:p>
          <a:p>
            <a:pPr lvl="1"/>
            <a:r>
              <a:rPr lang="fi-FI" dirty="0"/>
              <a:t>.pdf, .docx, .</a:t>
            </a:r>
            <a:r>
              <a:rPr lang="fi-FI" dirty="0" err="1"/>
              <a:t>csv</a:t>
            </a:r>
            <a:r>
              <a:rPr lang="fi-FI" dirty="0"/>
              <a:t>, …</a:t>
            </a:r>
          </a:p>
          <a:p>
            <a:pPr lvl="1"/>
            <a:r>
              <a:rPr lang="fi-FI" dirty="0"/>
              <a:t>Käytännössä kuitenkin täysin riittämätöntä</a:t>
            </a:r>
          </a:p>
          <a:p>
            <a:pPr marL="190495" lvl="1" indent="-190495" defTabSz="446606" fontAlgn="base">
              <a:lnSpc>
                <a:spcPct val="110000"/>
              </a:lnSpc>
              <a:spcBef>
                <a:spcPts val="1167"/>
              </a:spcBef>
              <a:spcAft>
                <a:spcPct val="0"/>
              </a:spcAft>
              <a:buFont typeface="Arial" charset="0"/>
              <a:buChar char="•"/>
            </a:pPr>
            <a:r>
              <a:rPr lang="fi-FI" sz="2400" dirty="0"/>
              <a:t>Tietokoneohjelmistot osaavat lukea ja käsitellä tukemiaan </a:t>
            </a:r>
            <a:br>
              <a:rPr lang="fi-FI" sz="2400" dirty="0"/>
            </a:br>
            <a:r>
              <a:rPr lang="fi-FI" sz="2400" dirty="0"/>
              <a:t>eheitä tiedostoja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67"/>
          <a:stretch/>
        </p:blipFill>
        <p:spPr>
          <a:xfrm>
            <a:off x="8553962" y="3381154"/>
            <a:ext cx="3550524" cy="311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6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Tiedostomuodot</a:t>
            </a:r>
            <a:br>
              <a:rPr lang="fi-FI" dirty="0"/>
            </a:br>
            <a:r>
              <a:rPr lang="fi-FI" sz="1600" dirty="0"/>
              <a:t>Meitä on enemmän kuin tarpeeksi…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1178"/>
            <a:ext cx="11242430" cy="4523889"/>
          </a:xfrm>
        </p:spPr>
        <p:txBody>
          <a:bodyPr/>
          <a:lstStyle/>
          <a:p>
            <a:r>
              <a:rPr lang="fi-FI" sz="2400" dirty="0" err="1"/>
              <a:t>Mime</a:t>
            </a:r>
            <a:r>
              <a:rPr lang="fi-FI" sz="2400" dirty="0"/>
              <a:t>-tyypit (~2000 rekisteröityä tiedostomuotoa (IANA))</a:t>
            </a:r>
          </a:p>
          <a:p>
            <a:pPr lvl="1"/>
            <a:r>
              <a:rPr lang="fi-FI" dirty="0"/>
              <a:t>Tunniste on merkkijono: </a:t>
            </a:r>
            <a:r>
              <a:rPr lang="fi-FI" dirty="0" err="1"/>
              <a:t>application</a:t>
            </a:r>
            <a:r>
              <a:rPr lang="fi-FI" dirty="0"/>
              <a:t>/pdf, </a:t>
            </a:r>
            <a:r>
              <a:rPr lang="fi-FI" dirty="0" err="1"/>
              <a:t>application</a:t>
            </a:r>
            <a:r>
              <a:rPr lang="fi-FI" dirty="0"/>
              <a:t>/</a:t>
            </a:r>
            <a:r>
              <a:rPr lang="fi-FI" dirty="0" err="1"/>
              <a:t>matlab</a:t>
            </a:r>
            <a:r>
              <a:rPr lang="fi-FI" dirty="0"/>
              <a:t>, </a:t>
            </a:r>
            <a:r>
              <a:rPr lang="fi-FI" dirty="0" err="1"/>
              <a:t>text</a:t>
            </a:r>
            <a:r>
              <a:rPr lang="fi-FI" dirty="0"/>
              <a:t>/</a:t>
            </a:r>
            <a:r>
              <a:rPr lang="fi-FI" dirty="0" err="1"/>
              <a:t>csv</a:t>
            </a:r>
            <a:r>
              <a:rPr lang="fi-FI" dirty="0"/>
              <a:t>…</a:t>
            </a:r>
          </a:p>
          <a:p>
            <a:pPr lvl="1"/>
            <a:r>
              <a:rPr lang="fi-FI" dirty="0"/>
              <a:t>Ei versioita, joten siltä osin kattaa huomattavasti suuremman joukon tiedostomuotoja</a:t>
            </a:r>
          </a:p>
          <a:p>
            <a:pPr lvl="1"/>
            <a:r>
              <a:rPr lang="fi-FI" dirty="0"/>
              <a:t>Omia </a:t>
            </a:r>
            <a:r>
              <a:rPr lang="fi-FI" dirty="0" err="1"/>
              <a:t>mime</a:t>
            </a:r>
            <a:r>
              <a:rPr lang="fi-FI" dirty="0"/>
              <a:t>-tyyppejä on mahdollista käyttää: </a:t>
            </a:r>
            <a:r>
              <a:rPr lang="fi-FI" dirty="0" err="1"/>
              <a:t>application</a:t>
            </a:r>
            <a:r>
              <a:rPr lang="fi-FI" dirty="0"/>
              <a:t>/x-</a:t>
            </a:r>
            <a:r>
              <a:rPr lang="fi-FI" dirty="0" err="1"/>
              <a:t>mun</a:t>
            </a:r>
            <a:r>
              <a:rPr lang="fi-FI" dirty="0"/>
              <a:t>-oma-formaatti</a:t>
            </a:r>
          </a:p>
          <a:p>
            <a:r>
              <a:rPr lang="fi-FI" sz="2400" dirty="0"/>
              <a:t>PRONOM tiedostomuotokirjasto (~1400 rekisteröityä tiedostomuotoa)</a:t>
            </a:r>
          </a:p>
          <a:p>
            <a:pPr lvl="1"/>
            <a:r>
              <a:rPr lang="fi-FI" dirty="0"/>
              <a:t>Pysyvät tunnisteet tiedostomuodoille: </a:t>
            </a:r>
            <a:r>
              <a:rPr lang="fi-FI" dirty="0" err="1"/>
              <a:t>fmt</a:t>
            </a:r>
            <a:r>
              <a:rPr lang="fi-FI" dirty="0"/>
              <a:t>/431, </a:t>
            </a:r>
            <a:r>
              <a:rPr lang="fi-FI" dirty="0" err="1"/>
              <a:t>fmt</a:t>
            </a:r>
            <a:r>
              <a:rPr lang="fi-FI" dirty="0"/>
              <a:t>/569, …</a:t>
            </a:r>
          </a:p>
          <a:p>
            <a:pPr lvl="1"/>
            <a:r>
              <a:rPr lang="fi-FI" dirty="0"/>
              <a:t>Tiedostomuodon eri versioille omat tunnisteet</a:t>
            </a:r>
          </a:p>
          <a:p>
            <a:pPr lvl="1"/>
            <a:r>
              <a:rPr lang="fi-FI" dirty="0"/>
              <a:t>Pysyvät tunnisteet UK:n kansallisarkiston (TNA) myöntämiä; omien käyttäminen ei mahdollista</a:t>
            </a:r>
          </a:p>
          <a:p>
            <a:r>
              <a:rPr lang="fi-FI" sz="2400" dirty="0"/>
              <a:t>Lisäksi lukuisia tiedostomuotoja joille ei ole </a:t>
            </a:r>
            <a:r>
              <a:rPr lang="fi-FI" sz="2400" dirty="0" err="1"/>
              <a:t>mime</a:t>
            </a:r>
            <a:r>
              <a:rPr lang="fi-FI" sz="2400" dirty="0"/>
              <a:t>-tyyppiä eikä PRONOM tunnistetta</a:t>
            </a:r>
          </a:p>
          <a:p>
            <a:pPr lvl="1"/>
            <a:r>
              <a:rPr lang="fi-FI" dirty="0"/>
              <a:t>Erityisesti laitevalmistajien omat eksoottiset suljetut tiedostomuodot</a:t>
            </a:r>
          </a:p>
          <a:p>
            <a:pPr lvl="1"/>
            <a:r>
              <a:rPr lang="fi-FI" dirty="0"/>
              <a:t>Osittain myös uudemmilta tiedostomuodoilta puuttuu toinen tai molemmat</a:t>
            </a:r>
          </a:p>
        </p:txBody>
      </p:sp>
    </p:spTree>
    <p:extLst>
      <p:ext uri="{BB962C8B-B14F-4D97-AF65-F5344CB8AC3E}">
        <p14:creationId xmlns:p14="http://schemas.microsoft.com/office/powerpoint/2010/main" val="215825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Tunnistaminen &amp; validointi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1178"/>
            <a:ext cx="9220199" cy="4523889"/>
          </a:xfrm>
        </p:spPr>
        <p:txBody>
          <a:bodyPr/>
          <a:lstStyle/>
          <a:p>
            <a:r>
              <a:rPr lang="fi-FI" sz="2400" dirty="0"/>
              <a:t>Tiedostomuodon tunnistaminen ei normaalisti ole riittävä toimenpide</a:t>
            </a:r>
          </a:p>
          <a:p>
            <a:pPr lvl="1"/>
            <a:r>
              <a:rPr lang="fi-FI" sz="1800" dirty="0"/>
              <a:t>On myös varmistuttava, että tiedosto on ko. tiedostomuodon määrittelyn mukainen</a:t>
            </a:r>
          </a:p>
          <a:p>
            <a:pPr lvl="1"/>
            <a:r>
              <a:rPr lang="fi-FI" sz="1800" dirty="0"/>
              <a:t>Jotkut ohjelmistot avaavat tiedoston normaalisti vaikka se olisi pilkulleen oikein </a:t>
            </a:r>
          </a:p>
          <a:p>
            <a:r>
              <a:rPr lang="fi-FI" sz="2400" dirty="0"/>
              <a:t>PAS-palvelu validoi kaikki palveluun siirrettävät tiedostot…</a:t>
            </a:r>
          </a:p>
          <a:p>
            <a:pPr lvl="1"/>
            <a:r>
              <a:rPr lang="fi-FI" sz="1800" dirty="0"/>
              <a:t>Ja pienenkin virheen löytyessä PAS-palvelu ei ota säilytysvastuuta tiedostosta</a:t>
            </a:r>
          </a:p>
          <a:p>
            <a:pPr lvl="1"/>
            <a:r>
              <a:rPr lang="fi-FI" sz="1800" dirty="0"/>
              <a:t>Mahdollistetaan automaattiset massamigraatiot tulevaisuudessa</a:t>
            </a:r>
          </a:p>
          <a:p>
            <a:pPr lvl="1"/>
            <a:r>
              <a:rPr lang="fi-FI" sz="1800" dirty="0"/>
              <a:t>Validointi ei aina ole täydellistä (puutteet validointityökaluissa)</a:t>
            </a:r>
          </a:p>
          <a:p>
            <a:r>
              <a:rPr lang="fi-FI" sz="2400" dirty="0"/>
              <a:t>Tietyissä tapauksissa validointi voidaan ohittaa perustelluista syistä</a:t>
            </a:r>
          </a:p>
          <a:p>
            <a:pPr lvl="1"/>
            <a:r>
              <a:rPr lang="fi-FI" sz="1800" dirty="0"/>
              <a:t>Korjaaminen voi olla mahdotonta, mutta tiedoston säilyttäminen katsotaan välttämättömäksi/tarpeelliseksi</a:t>
            </a:r>
          </a:p>
          <a:p>
            <a:pPr lvl="1"/>
            <a:r>
              <a:rPr lang="fi-FI" sz="1800" dirty="0"/>
              <a:t>Tällöin tiedosto otetaan vain bittitason säilyttämiseen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693">
            <a:off x="8143630" y="4403865"/>
            <a:ext cx="4847619" cy="1695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53" y="5950320"/>
            <a:ext cx="11029814" cy="56771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19072" y="6033007"/>
            <a:ext cx="1024128" cy="402336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964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Tekstitiedostojen merkistöistä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1178"/>
            <a:ext cx="10703441" cy="4523889"/>
          </a:xfrm>
        </p:spPr>
        <p:txBody>
          <a:bodyPr/>
          <a:lstStyle/>
          <a:p>
            <a:r>
              <a:rPr lang="fi-FI" sz="2400" dirty="0"/>
              <a:t>Monet tiedostomuodot sisältävät metatietoja miten tiedosto tulee tulkita</a:t>
            </a:r>
          </a:p>
          <a:p>
            <a:r>
              <a:rPr lang="fi-FI" sz="2400" dirty="0"/>
              <a:t>Tekstitiedostoissa (</a:t>
            </a:r>
            <a:r>
              <a:rPr lang="fi-FI" sz="2400" dirty="0" err="1"/>
              <a:t>plain</a:t>
            </a:r>
            <a:r>
              <a:rPr lang="fi-FI" sz="2400" dirty="0"/>
              <a:t> </a:t>
            </a:r>
            <a:r>
              <a:rPr lang="fi-FI" sz="2400" dirty="0" err="1"/>
              <a:t>text</a:t>
            </a:r>
            <a:r>
              <a:rPr lang="fi-FI" sz="2400" dirty="0"/>
              <a:t>) ei mitään metatietoja ole, mutta käytettävissä olevia erilaisia merkistöjä on paljon</a:t>
            </a:r>
          </a:p>
          <a:p>
            <a:pPr lvl="1"/>
            <a:r>
              <a:rPr lang="fi-FI" dirty="0"/>
              <a:t>ANSI, UTF-8, ISO-8859-#, Windows-1257, …</a:t>
            </a:r>
          </a:p>
          <a:p>
            <a:r>
              <a:rPr lang="fi-FI" sz="2400" dirty="0"/>
              <a:t>Käytettävä merkistö on tallennettava johonkin muualle, jotta tiedosto voidaan tulkita oikein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29055" y="4541858"/>
            <a:ext cx="4303529" cy="1968812"/>
            <a:chOff x="6629055" y="4541858"/>
            <a:chExt cx="4303529" cy="1968812"/>
          </a:xfrm>
        </p:grpSpPr>
        <p:sp>
          <p:nvSpPr>
            <p:cNvPr id="7" name="Oval 6"/>
            <p:cNvSpPr/>
            <p:nvPr/>
          </p:nvSpPr>
          <p:spPr>
            <a:xfrm>
              <a:off x="9201392" y="4770454"/>
              <a:ext cx="1731192" cy="17402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2000" b="1" dirty="0">
                  <a:solidFill>
                    <a:schemeClr val="bg1"/>
                  </a:solidFill>
                </a:rPr>
                <a:t>Annan sinulle 500â‚¬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629055" y="4770454"/>
              <a:ext cx="1731192" cy="17402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2000" b="1" dirty="0">
                  <a:solidFill>
                    <a:schemeClr val="bg1"/>
                  </a:solidFill>
                </a:rPr>
                <a:t>Annan sinulle  </a:t>
              </a:r>
              <a:br>
                <a:rPr lang="fi-FI" sz="2000" b="1" dirty="0">
                  <a:solidFill>
                    <a:schemeClr val="bg1"/>
                  </a:solidFill>
                </a:rPr>
              </a:br>
              <a:r>
                <a:rPr lang="fi-FI" sz="2000" b="1" dirty="0">
                  <a:solidFill>
                    <a:schemeClr val="bg1"/>
                  </a:solidFill>
                </a:rPr>
                <a:t>500€</a:t>
              </a:r>
            </a:p>
          </p:txBody>
        </p:sp>
        <p:sp>
          <p:nvSpPr>
            <p:cNvPr id="9" name="Shape 8"/>
            <p:cNvSpPr/>
            <p:nvPr/>
          </p:nvSpPr>
          <p:spPr>
            <a:xfrm rot="13661899" flipH="1" flipV="1">
              <a:off x="8444971" y="4476079"/>
              <a:ext cx="774120" cy="905677"/>
            </a:xfrm>
            <a:prstGeom prst="swooshArrow">
              <a:avLst>
                <a:gd name="adj1" fmla="val 10744"/>
                <a:gd name="adj2" fmla="val 25000"/>
              </a:avLst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23653" y="4337867"/>
            <a:ext cx="4055883" cy="2127276"/>
            <a:chOff x="1531997" y="2497887"/>
            <a:chExt cx="4055883" cy="2127276"/>
          </a:xfrm>
        </p:grpSpPr>
        <p:sp>
          <p:nvSpPr>
            <p:cNvPr id="4" name="Oval 3"/>
            <p:cNvSpPr/>
            <p:nvPr/>
          </p:nvSpPr>
          <p:spPr>
            <a:xfrm>
              <a:off x="3856688" y="2884947"/>
              <a:ext cx="1731192" cy="17402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2000" b="1" dirty="0" err="1">
                  <a:solidFill>
                    <a:schemeClr val="bg1"/>
                  </a:solidFill>
                </a:rPr>
                <a:t>HyvÃ¤Ã</a:t>
              </a:r>
              <a:r>
                <a:rPr lang="fi-FI" sz="2000" b="1" dirty="0">
                  <a:solidFill>
                    <a:schemeClr val="bg1"/>
                  </a:solidFill>
                </a:rPr>
                <a:t>¤ </a:t>
              </a:r>
              <a:r>
                <a:rPr lang="fi-FI" sz="2000" b="1" dirty="0" err="1">
                  <a:solidFill>
                    <a:schemeClr val="bg1"/>
                  </a:solidFill>
                </a:rPr>
                <a:t>yÃ¶tÃ</a:t>
              </a:r>
              <a:r>
                <a:rPr lang="fi-FI" sz="2000" b="1" dirty="0">
                  <a:solidFill>
                    <a:schemeClr val="bg1"/>
                  </a:solidFill>
                </a:rPr>
                <a:t>¤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531997" y="2884947"/>
              <a:ext cx="1732198" cy="16657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2000" b="1" dirty="0"/>
                <a:t>Hyvää </a:t>
              </a:r>
              <a:br>
                <a:rPr lang="fi-FI" sz="2000" b="1" dirty="0"/>
              </a:br>
              <a:r>
                <a:rPr lang="fi-FI" sz="2000" b="1" dirty="0"/>
                <a:t>yötä</a:t>
              </a:r>
            </a:p>
          </p:txBody>
        </p:sp>
        <p:sp>
          <p:nvSpPr>
            <p:cNvPr id="11" name="Shape 10"/>
            <p:cNvSpPr/>
            <p:nvPr/>
          </p:nvSpPr>
          <p:spPr>
            <a:xfrm rot="13661899" flipH="1" flipV="1">
              <a:off x="3173382" y="2432108"/>
              <a:ext cx="774120" cy="905677"/>
            </a:xfrm>
            <a:prstGeom prst="swooshArrow">
              <a:avLst>
                <a:gd name="adj1" fmla="val 10744"/>
                <a:gd name="adj2" fmla="val 25000"/>
              </a:avLst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35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Tarkistussummat</a:t>
            </a:r>
            <a:br>
              <a:rPr lang="fi-FI" dirty="0"/>
            </a:br>
            <a:r>
              <a:rPr lang="fi-FI" sz="1600" dirty="0"/>
              <a:t>Tiedostomuodosta riippumaton sormenjälki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1178"/>
            <a:ext cx="10619231" cy="4523889"/>
          </a:xfrm>
        </p:spPr>
        <p:txBody>
          <a:bodyPr/>
          <a:lstStyle/>
          <a:p>
            <a:r>
              <a:rPr lang="fi-FI" sz="2400" dirty="0"/>
              <a:t>Tiedoston tarkistussummalla voidaan varmistua, että tiedosto ei ole ajansaatossa (tahattomasti) muuttunut</a:t>
            </a:r>
          </a:p>
          <a:p>
            <a:pPr lvl="1"/>
            <a:r>
              <a:rPr lang="fi-FI" dirty="0"/>
              <a:t>Mutta ei siis takaa etteikö se voisi muuttua, mutta mahdolliset muutokset voidaan huomata koneellisesti</a:t>
            </a:r>
          </a:p>
          <a:p>
            <a:pPr lvl="1"/>
            <a:r>
              <a:rPr lang="fi-FI" dirty="0"/>
              <a:t>Jos muutoksia on tapahtunut, niin muuttunut tiedosto voidaan korvata eheällä kopiolla varmuuskopiosta (…jos sellainen on…)</a:t>
            </a:r>
          </a:p>
          <a:p>
            <a:r>
              <a:rPr lang="fi-FI" sz="2400" dirty="0"/>
              <a:t>Tarkistussumma tulee laskea tiedostolle mahdollisimman aikaisessa vaiheessa</a:t>
            </a:r>
          </a:p>
          <a:p>
            <a:pPr lvl="1"/>
            <a:r>
              <a:rPr lang="fi-FI" dirty="0"/>
              <a:t>Aikaleima myös talteen</a:t>
            </a:r>
          </a:p>
          <a:p>
            <a:r>
              <a:rPr lang="fi-FI" sz="2400" dirty="0"/>
              <a:t>PAS-palvelun tukemat tarkistussummat</a:t>
            </a:r>
          </a:p>
          <a:p>
            <a:pPr lvl="1"/>
            <a:r>
              <a:rPr lang="fi-FI" dirty="0"/>
              <a:t>md5, sha1, sha224, sha256, sha384 ja sha512</a:t>
            </a:r>
          </a:p>
          <a:p>
            <a:pPr lvl="1"/>
            <a:r>
              <a:rPr lang="fi-FI" dirty="0"/>
              <a:t>Kaikille käyttöjärjestelmille löytyy näiden laskemiseen valmiit ohjelmistot, joten ei tarvitse ymmärtää algoritmien toimintaa 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2259283387"/>
      </p:ext>
    </p:extLst>
  </p:cSld>
  <p:clrMapOvr>
    <a:masterClrMapping/>
  </p:clrMapOvr>
</p:sld>
</file>

<file path=ppt/theme/theme1.xml><?xml version="1.0" encoding="utf-8"?>
<a:theme xmlns:a="http://schemas.openxmlformats.org/drawingml/2006/main" name="CSC_template_2017">
  <a:themeElements>
    <a:clrScheme name="Custom 15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25B96"/>
      </a:accent4>
      <a:accent5>
        <a:srgbClr val="92C746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_template_2019" id="{78346274-15C2-3345-A713-023BD6478522}" vid="{D7AA20EA-1214-A441-BE1E-A1601B1F9E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 PowerPoint-template</Template>
  <TotalTime>38524</TotalTime>
  <Words>1280</Words>
  <Application>Microsoft Office PowerPoint</Application>
  <PresentationFormat>Widescreen</PresentationFormat>
  <Paragraphs>204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Arial Black</vt:lpstr>
      <vt:lpstr>Calibri</vt:lpstr>
      <vt:lpstr>Candara</vt:lpstr>
      <vt:lpstr>Corbel</vt:lpstr>
      <vt:lpstr>Courier New</vt:lpstr>
      <vt:lpstr>Verdana</vt:lpstr>
      <vt:lpstr>Wingdings</vt:lpstr>
      <vt:lpstr>CSC_template_2017</vt:lpstr>
      <vt:lpstr>Aineistonhallinta pitkäaikaissäilytystä ajatellen</vt:lpstr>
      <vt:lpstr>PowerPoint Presentation</vt:lpstr>
      <vt:lpstr>Aineistojen tunnistaminen</vt:lpstr>
      <vt:lpstr>Aineiston synty</vt:lpstr>
      <vt:lpstr>Mikä on tiedostomuoto?</vt:lpstr>
      <vt:lpstr>Tiedostomuodot Meitä on enemmän kuin tarpeeksi…</vt:lpstr>
      <vt:lpstr>Tunnistaminen &amp; validointi</vt:lpstr>
      <vt:lpstr>Tekstitiedostojen merkistöistä</vt:lpstr>
      <vt:lpstr>Tarkistussummat Tiedostomuodosta riippumaton sormenjälki</vt:lpstr>
      <vt:lpstr>Tarkistussummat Näin…</vt:lpstr>
      <vt:lpstr>Tarkistussummat Ei näin…</vt:lpstr>
      <vt:lpstr>Tekninen metatieto</vt:lpstr>
      <vt:lpstr>Tapahtumahistoria</vt:lpstr>
      <vt:lpstr>Hyödyntäviä organisaatioita ohjaavat PAS-määrittely </vt:lpstr>
      <vt:lpstr>Kansallinen tiedostomuotojen määrittely https://urn.fi/urn:nbn:fi-fe2020100578095</vt:lpstr>
      <vt:lpstr>Säilytyskelpoiset tiedostomuodot</vt:lpstr>
      <vt:lpstr>Siirtokelpoiset tiedostomuodot </vt:lpstr>
      <vt:lpstr>Yleiset rajoitukset tiedostomuodoille</vt:lpstr>
      <vt:lpstr>Tiedostomuoto vs. sen soveltaminen</vt:lpstr>
      <vt:lpstr>Määrittelyt saatavilla Myös englanniksi</vt:lpstr>
      <vt:lpstr>Mitä pitää ottaa huomioon jo ennen PAS-palveluun siirtymistä? </vt:lpstr>
      <vt:lpstr>Muuta huomioitavaa</vt:lpstr>
      <vt:lpstr>Mitä taustajärjestelmään?</vt:lpstr>
      <vt:lpstr>PowerPoint Presentation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PAS-yhteistyöryhmä  13.3.2019</dc:title>
  <dc:creator>CSC</dc:creator>
  <cp:lastModifiedBy>Päivi Rauste</cp:lastModifiedBy>
  <cp:revision>320</cp:revision>
  <dcterms:created xsi:type="dcterms:W3CDTF">2019-03-11T11:14:17Z</dcterms:created>
  <dcterms:modified xsi:type="dcterms:W3CDTF">2022-06-21T07:22:11Z</dcterms:modified>
</cp:coreProperties>
</file>