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20" r:id="rId6"/>
    <p:sldId id="259" r:id="rId7"/>
    <p:sldId id="339" r:id="rId8"/>
    <p:sldId id="338" r:id="rId9"/>
    <p:sldId id="273" r:id="rId10"/>
    <p:sldId id="326" r:id="rId11"/>
    <p:sldId id="344" r:id="rId12"/>
    <p:sldId id="346" r:id="rId13"/>
    <p:sldId id="284" r:id="rId14"/>
    <p:sldId id="277" r:id="rId15"/>
    <p:sldId id="281" r:id="rId16"/>
    <p:sldId id="278" r:id="rId17"/>
    <p:sldId id="345" r:id="rId18"/>
    <p:sldId id="342" r:id="rId19"/>
    <p:sldId id="341" r:id="rId20"/>
    <p:sldId id="340" r:id="rId21"/>
    <p:sldId id="275" r:id="rId22"/>
    <p:sldId id="337" r:id="rId23"/>
  </p:sldIdLst>
  <p:sldSz cx="12192000" cy="6858000"/>
  <p:notesSz cx="6858000" cy="9144000"/>
  <p:defaultTextStyle>
    <a:defPPr>
      <a:defRPr lang="en-US"/>
    </a:defPPr>
    <a:lvl1pPr algn="l" defTabSz="6472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647289" indent="2256" algn="l" defTabSz="6472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1296833" indent="2256" algn="l" defTabSz="6472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946377" indent="2256" algn="l" defTabSz="6472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2595922" indent="2256" algn="l" defTabSz="6472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3247720" algn="l" defTabSz="649544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3897264" algn="l" defTabSz="649544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4546808" algn="l" defTabSz="649544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5196352" algn="l" defTabSz="649544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056"/>
    <a:srgbClr val="002F5F"/>
    <a:srgbClr val="00BAA6"/>
    <a:srgbClr val="EA1D77"/>
    <a:srgbClr val="D0DCED"/>
    <a:srgbClr val="006B99"/>
    <a:srgbClr val="006778"/>
    <a:srgbClr val="F05422"/>
    <a:srgbClr val="025C96"/>
    <a:srgbClr val="E2E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3"/>
    <p:restoredTop sz="93539"/>
  </p:normalViewPr>
  <p:slideViewPr>
    <p:cSldViewPr snapToGrid="0" snapToObjects="1">
      <p:cViewPr varScale="1">
        <p:scale>
          <a:sx n="63" d="100"/>
          <a:sy n="63" d="100"/>
        </p:scale>
        <p:origin x="980" y="56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tornro\Nextcloud\1%20CSC%20work\CSC%20vaikuttavuuden%20arviointi\Vaikuttavuuden%20arvioinnin%20toiminto\Loppuka&#776;ytta&#776;ja&#776;tietojen%20raportointi\tilastot\vuositilastot\pas_ku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97562804649419"/>
          <c:y val="0.14336297402479864"/>
          <c:w val="0.69206242969628806"/>
          <c:h val="0.660867725586025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Palvelun käytöstä tehtyjen sopimusten 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11</c:v>
                </c:pt>
                <c:pt idx="3">
                  <c:v>17</c:v>
                </c:pt>
                <c:pt idx="4">
                  <c:v>20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B-CD42-A0C9-F0E2548E7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3742367"/>
        <c:axId val="1219881359"/>
      </c:barChar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Aineistojen määrä (teratavua)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90</c:v>
                </c:pt>
                <c:pt idx="1">
                  <c:v>115</c:v>
                </c:pt>
                <c:pt idx="2">
                  <c:v>222</c:v>
                </c:pt>
                <c:pt idx="3">
                  <c:v>580</c:v>
                </c:pt>
                <c:pt idx="4">
                  <c:v>1060</c:v>
                </c:pt>
                <c:pt idx="5">
                  <c:v>1650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EB-CD42-A0C9-F0E2548E7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7347583"/>
        <c:axId val="1330384783"/>
      </c:lineChart>
      <c:catAx>
        <c:axId val="122374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9881359"/>
        <c:crosses val="autoZero"/>
        <c:auto val="1"/>
        <c:lblAlgn val="ctr"/>
        <c:lblOffset val="100"/>
        <c:noMultiLvlLbl val="0"/>
      </c:catAx>
      <c:valAx>
        <c:axId val="1219881359"/>
        <c:scaling>
          <c:orientation val="minMax"/>
          <c:max val="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aseline="0" dirty="0" err="1">
                    <a:solidFill>
                      <a:schemeClr val="accent2"/>
                    </a:solidFill>
                  </a:rPr>
                  <a:t>Sopimusten</a:t>
                </a:r>
                <a:endParaRPr lang="en-GB" sz="1600" baseline="0" dirty="0">
                  <a:solidFill>
                    <a:schemeClr val="accent2"/>
                  </a:solidFill>
                </a:endParaRPr>
              </a:p>
              <a:p>
                <a:pPr>
                  <a:defRPr sz="1600"/>
                </a:pPr>
                <a:r>
                  <a:rPr lang="en-GB" sz="1600" baseline="0" dirty="0">
                    <a:solidFill>
                      <a:schemeClr val="accent2"/>
                    </a:solidFill>
                  </a:rPr>
                  <a:t> </a:t>
                </a:r>
                <a:r>
                  <a:rPr lang="en-GB" sz="1600" baseline="0" dirty="0" err="1">
                    <a:solidFill>
                      <a:schemeClr val="accent2"/>
                    </a:solidFill>
                  </a:rPr>
                  <a:t>lkm</a:t>
                </a:r>
                <a:endParaRPr lang="en-GB" sz="1600" baseline="0" dirty="0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8.3333333333333332E-3"/>
              <c:y val="1.65310586176728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3742367"/>
        <c:crosses val="autoZero"/>
        <c:crossBetween val="between"/>
        <c:majorUnit val="2"/>
      </c:valAx>
      <c:valAx>
        <c:axId val="1330384783"/>
        <c:scaling>
          <c:orientation val="minMax"/>
          <c:max val="1700"/>
          <c:min val="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Aineistojen määrä (teratavua)</a:t>
                </a:r>
              </a:p>
            </c:rich>
          </c:tx>
          <c:layout>
            <c:manualLayout>
              <c:xMode val="edge"/>
              <c:yMode val="edge"/>
              <c:x val="0.80983333333333329"/>
              <c:y val="9.423439838615205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27347583"/>
        <c:crosses val="max"/>
        <c:crossBetween val="between"/>
        <c:majorUnit val="200"/>
      </c:valAx>
      <c:catAx>
        <c:axId val="13273475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03847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376E6-DC38-44B8-885F-064527739DB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36AC1D1-9472-4079-B998-FD92D640B520}">
      <dgm:prSet/>
      <dgm:spPr/>
      <dgm:t>
        <a:bodyPr/>
        <a:lstStyle/>
        <a:p>
          <a:pPr>
            <a:lnSpc>
              <a:spcPct val="100000"/>
            </a:lnSpc>
          </a:pPr>
          <a:r>
            <a:rPr lang="en-FI" b="0" dirty="0"/>
            <a:t>PAS </a:t>
          </a:r>
          <a:r>
            <a:rPr lang="en-FI" dirty="0"/>
            <a:t>ei ole “itsepalvelu”-palvelu</a:t>
          </a:r>
          <a:endParaRPr lang="en-US" b="0" dirty="0"/>
        </a:p>
      </dgm:t>
    </dgm:pt>
    <dgm:pt modelId="{49C09020-FF07-445B-A2D6-B27876D32923}" type="parTrans" cxnId="{76F4CC0D-E999-4550-804D-3D93918069A0}">
      <dgm:prSet/>
      <dgm:spPr/>
      <dgm:t>
        <a:bodyPr/>
        <a:lstStyle/>
        <a:p>
          <a:endParaRPr lang="en-US"/>
        </a:p>
      </dgm:t>
    </dgm:pt>
    <dgm:pt modelId="{9A51AD36-12F7-493D-8493-A30868F9A5BA}" type="sibTrans" cxnId="{76F4CC0D-E999-4550-804D-3D93918069A0}">
      <dgm:prSet/>
      <dgm:spPr/>
      <dgm:t>
        <a:bodyPr/>
        <a:lstStyle/>
        <a:p>
          <a:endParaRPr lang="en-US"/>
        </a:p>
      </dgm:t>
    </dgm:pt>
    <dgm:pt modelId="{A9A56BA4-41AB-46AE-B04D-C80C56CD88F6}">
      <dgm:prSet/>
      <dgm:spPr/>
      <dgm:t>
        <a:bodyPr/>
        <a:lstStyle/>
        <a:p>
          <a:pPr>
            <a:lnSpc>
              <a:spcPct val="100000"/>
            </a:lnSpc>
          </a:pPr>
          <a:r>
            <a:rPr lang="en-FI" dirty="0"/>
            <a:t>PAS</a:t>
          </a:r>
          <a:r>
            <a:rPr lang="en-FI" b="0" dirty="0"/>
            <a:t>-palvelu tukee organisaatioita kaikissa vaiheissa</a:t>
          </a:r>
          <a:endParaRPr lang="en-US" dirty="0"/>
        </a:p>
      </dgm:t>
    </dgm:pt>
    <dgm:pt modelId="{DFC21DB7-CA1F-416C-9CF2-69E25F30C51F}" type="parTrans" cxnId="{0B1300B2-8B13-42CD-808A-844B731DBF3B}">
      <dgm:prSet/>
      <dgm:spPr/>
      <dgm:t>
        <a:bodyPr/>
        <a:lstStyle/>
        <a:p>
          <a:endParaRPr lang="en-US"/>
        </a:p>
      </dgm:t>
    </dgm:pt>
    <dgm:pt modelId="{D4762EA0-5784-466B-A699-BB61C3D1FC6A}" type="sibTrans" cxnId="{0B1300B2-8B13-42CD-808A-844B731DBF3B}">
      <dgm:prSet/>
      <dgm:spPr/>
      <dgm:t>
        <a:bodyPr/>
        <a:lstStyle/>
        <a:p>
          <a:endParaRPr lang="en-US"/>
        </a:p>
      </dgm:t>
    </dgm:pt>
    <dgm:pt modelId="{461B2989-9BEC-4D47-9E5A-0DBE42A6444D}">
      <dgm:prSet/>
      <dgm:spPr/>
      <dgm:t>
        <a:bodyPr/>
        <a:lstStyle/>
        <a:p>
          <a:pPr>
            <a:lnSpc>
              <a:spcPct val="100000"/>
            </a:lnSpc>
          </a:pPr>
          <a:r>
            <a:rPr lang="en-FI"/>
            <a:t>Keskustellaan parhaat tavat alusta asti yhdessä</a:t>
          </a:r>
          <a:endParaRPr lang="en-US"/>
        </a:p>
      </dgm:t>
    </dgm:pt>
    <dgm:pt modelId="{4B768291-48BF-457B-9495-6E68294A9782}" type="parTrans" cxnId="{12A84FE5-49B6-4C05-BF41-F8794FC691E1}">
      <dgm:prSet/>
      <dgm:spPr/>
      <dgm:t>
        <a:bodyPr/>
        <a:lstStyle/>
        <a:p>
          <a:endParaRPr lang="en-US"/>
        </a:p>
      </dgm:t>
    </dgm:pt>
    <dgm:pt modelId="{C80A2027-2CEE-4AE2-BDCE-1F611BCFEF27}" type="sibTrans" cxnId="{12A84FE5-49B6-4C05-BF41-F8794FC691E1}">
      <dgm:prSet/>
      <dgm:spPr/>
      <dgm:t>
        <a:bodyPr/>
        <a:lstStyle/>
        <a:p>
          <a:endParaRPr lang="en-US"/>
        </a:p>
      </dgm:t>
    </dgm:pt>
    <dgm:pt modelId="{0646EBF5-9D52-4693-BBA1-B2A6B30D12F4}">
      <dgm:prSet/>
      <dgm:spPr/>
      <dgm:t>
        <a:bodyPr/>
        <a:lstStyle/>
        <a:p>
          <a:pPr>
            <a:lnSpc>
              <a:spcPct val="100000"/>
            </a:lnSpc>
          </a:pPr>
          <a:r>
            <a:rPr lang="en-FI" dirty="0"/>
            <a:t>Ja jatketaan yhteydenpitoa.</a:t>
          </a:r>
          <a:endParaRPr lang="en-US" dirty="0"/>
        </a:p>
      </dgm:t>
    </dgm:pt>
    <dgm:pt modelId="{275B47E9-EB45-4C59-8C0B-DAC358FFB9B5}" type="parTrans" cxnId="{FD5DE53D-B332-479D-AA46-A126C73AE3E5}">
      <dgm:prSet/>
      <dgm:spPr/>
      <dgm:t>
        <a:bodyPr/>
        <a:lstStyle/>
        <a:p>
          <a:endParaRPr lang="en-US"/>
        </a:p>
      </dgm:t>
    </dgm:pt>
    <dgm:pt modelId="{04DA734F-75EF-4961-8DC5-7BFCBDC5E680}" type="sibTrans" cxnId="{FD5DE53D-B332-479D-AA46-A126C73AE3E5}">
      <dgm:prSet/>
      <dgm:spPr/>
      <dgm:t>
        <a:bodyPr/>
        <a:lstStyle/>
        <a:p>
          <a:endParaRPr lang="en-US"/>
        </a:p>
      </dgm:t>
    </dgm:pt>
    <dgm:pt modelId="{0274C22C-3BA3-5D4F-B8C5-4505E6C52AF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err="1"/>
            <a:t>Ratkaistaan</a:t>
          </a:r>
          <a:r>
            <a:rPr lang="en-GB" dirty="0"/>
            <a:t> </a:t>
          </a:r>
          <a:r>
            <a:rPr lang="en-GB" dirty="0" err="1"/>
            <a:t>ongelmat</a:t>
          </a:r>
          <a:r>
            <a:rPr lang="en-GB" dirty="0"/>
            <a:t> </a:t>
          </a:r>
          <a:r>
            <a:rPr lang="en-GB" dirty="0" err="1"/>
            <a:t>yhdessä</a:t>
          </a:r>
          <a:r>
            <a:rPr lang="en-GB" dirty="0"/>
            <a:t>.</a:t>
          </a:r>
        </a:p>
      </dgm:t>
    </dgm:pt>
    <dgm:pt modelId="{5D918376-CC03-1248-A56C-6C9C1EF7873D}" type="parTrans" cxnId="{5FBE44A4-75DE-7442-A4F9-14810EA18FD3}">
      <dgm:prSet/>
      <dgm:spPr/>
      <dgm:t>
        <a:bodyPr/>
        <a:lstStyle/>
        <a:p>
          <a:endParaRPr lang="en-GB"/>
        </a:p>
      </dgm:t>
    </dgm:pt>
    <dgm:pt modelId="{E237B5F5-80C2-494A-AE99-551AE432F134}" type="sibTrans" cxnId="{5FBE44A4-75DE-7442-A4F9-14810EA18FD3}">
      <dgm:prSet/>
      <dgm:spPr/>
      <dgm:t>
        <a:bodyPr/>
        <a:lstStyle/>
        <a:p>
          <a:endParaRPr lang="en-GB"/>
        </a:p>
      </dgm:t>
    </dgm:pt>
    <dgm:pt modelId="{F1132D15-EBC0-8341-B5DA-B98EA21430F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err="1"/>
            <a:t>Tutustumisesta</a:t>
          </a:r>
          <a:r>
            <a:rPr lang="en-GB" dirty="0"/>
            <a:t> </a:t>
          </a:r>
          <a:r>
            <a:rPr lang="en-GB" dirty="0" err="1"/>
            <a:t>käyttöönottoon</a:t>
          </a:r>
          <a:r>
            <a:rPr lang="en-GB" dirty="0"/>
            <a:t> </a:t>
          </a:r>
          <a:r>
            <a:rPr lang="en-GB" dirty="0" err="1"/>
            <a:t>ja</a:t>
          </a:r>
          <a:r>
            <a:rPr lang="en-GB" dirty="0"/>
            <a:t> </a:t>
          </a:r>
          <a:r>
            <a:rPr lang="en-GB" dirty="0" err="1"/>
            <a:t>käytön</a:t>
          </a:r>
          <a:r>
            <a:rPr lang="en-GB" dirty="0"/>
            <a:t> </a:t>
          </a:r>
          <a:r>
            <a:rPr lang="en-GB" dirty="0" err="1"/>
            <a:t>aikana</a:t>
          </a:r>
          <a:r>
            <a:rPr lang="en-GB" dirty="0"/>
            <a:t>.</a:t>
          </a:r>
        </a:p>
      </dgm:t>
    </dgm:pt>
    <dgm:pt modelId="{23463148-AB86-D846-8374-7BBB5401D437}" type="parTrans" cxnId="{1CA904C1-D5F0-394F-A6CA-CF31214B5D95}">
      <dgm:prSet/>
      <dgm:spPr/>
      <dgm:t>
        <a:bodyPr/>
        <a:lstStyle/>
        <a:p>
          <a:endParaRPr lang="en-GB"/>
        </a:p>
      </dgm:t>
    </dgm:pt>
    <dgm:pt modelId="{41704B70-2069-D546-9985-5E61C75CDA47}" type="sibTrans" cxnId="{1CA904C1-D5F0-394F-A6CA-CF31214B5D95}">
      <dgm:prSet/>
      <dgm:spPr/>
      <dgm:t>
        <a:bodyPr/>
        <a:lstStyle/>
        <a:p>
          <a:endParaRPr lang="en-GB"/>
        </a:p>
      </dgm:t>
    </dgm:pt>
    <dgm:pt modelId="{C0032B9C-7E74-5644-ACCA-56EA6094F89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err="1"/>
            <a:t>Kysyvä</a:t>
          </a:r>
          <a:r>
            <a:rPr lang="en-GB" dirty="0"/>
            <a:t> </a:t>
          </a:r>
          <a:r>
            <a:rPr lang="en-GB" dirty="0" err="1"/>
            <a:t>ei</a:t>
          </a:r>
          <a:r>
            <a:rPr lang="en-GB" dirty="0"/>
            <a:t> </a:t>
          </a:r>
          <a:r>
            <a:rPr lang="en-GB" dirty="0" err="1"/>
            <a:t>tieltä</a:t>
          </a:r>
          <a:r>
            <a:rPr lang="en-GB" dirty="0"/>
            <a:t> </a:t>
          </a:r>
          <a:r>
            <a:rPr lang="en-GB" dirty="0" err="1"/>
            <a:t>eksy</a:t>
          </a:r>
          <a:r>
            <a:rPr lang="en-GB" dirty="0"/>
            <a:t>.</a:t>
          </a:r>
        </a:p>
      </dgm:t>
    </dgm:pt>
    <dgm:pt modelId="{440E7F70-E5AD-F945-81CE-9E770AF22979}" type="parTrans" cxnId="{452C8FE8-1C49-1045-8B7B-C22217D6EC86}">
      <dgm:prSet/>
      <dgm:spPr/>
      <dgm:t>
        <a:bodyPr/>
        <a:lstStyle/>
        <a:p>
          <a:endParaRPr lang="en-GB"/>
        </a:p>
      </dgm:t>
    </dgm:pt>
    <dgm:pt modelId="{C9D89CD3-8B00-B244-BAEC-859D312291DC}" type="sibTrans" cxnId="{452C8FE8-1C49-1045-8B7B-C22217D6EC86}">
      <dgm:prSet/>
      <dgm:spPr/>
      <dgm:t>
        <a:bodyPr/>
        <a:lstStyle/>
        <a:p>
          <a:endParaRPr lang="en-GB"/>
        </a:p>
      </dgm:t>
    </dgm:pt>
    <dgm:pt modelId="{124B8BFA-0098-45A7-AC81-4D81D69847E2}" type="pres">
      <dgm:prSet presAssocID="{8BC376E6-DC38-44B8-885F-064527739DBC}" presName="root" presStyleCnt="0">
        <dgm:presLayoutVars>
          <dgm:dir/>
          <dgm:resizeHandles val="exact"/>
        </dgm:presLayoutVars>
      </dgm:prSet>
      <dgm:spPr/>
    </dgm:pt>
    <dgm:pt modelId="{264AD4E3-1C3A-45F7-884E-B41AEDDC842F}" type="pres">
      <dgm:prSet presAssocID="{D36AC1D1-9472-4079-B998-FD92D640B520}" presName="compNode" presStyleCnt="0"/>
      <dgm:spPr/>
    </dgm:pt>
    <dgm:pt modelId="{CF71A090-B876-4836-80C4-AFCB74FBA579}" type="pres">
      <dgm:prSet presAssocID="{D36AC1D1-9472-4079-B998-FD92D640B520}" presName="bgRect" presStyleLbl="bgShp" presStyleIdx="0" presStyleCnt="3"/>
      <dgm:spPr/>
    </dgm:pt>
    <dgm:pt modelId="{7D2F8648-89E4-4370-9BA8-5A72C3F9197A}" type="pres">
      <dgm:prSet presAssocID="{D36AC1D1-9472-4079-B998-FD92D640B5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A15613F-321A-4F3A-A612-8FA593C6ED8B}" type="pres">
      <dgm:prSet presAssocID="{D36AC1D1-9472-4079-B998-FD92D640B520}" presName="spaceRect" presStyleCnt="0"/>
      <dgm:spPr/>
    </dgm:pt>
    <dgm:pt modelId="{813FE428-9921-4C40-9EEA-07913C2614EA}" type="pres">
      <dgm:prSet presAssocID="{D36AC1D1-9472-4079-B998-FD92D640B520}" presName="parTx" presStyleLbl="revTx" presStyleIdx="0" presStyleCnt="6">
        <dgm:presLayoutVars>
          <dgm:chMax val="0"/>
          <dgm:chPref val="0"/>
        </dgm:presLayoutVars>
      </dgm:prSet>
      <dgm:spPr/>
    </dgm:pt>
    <dgm:pt modelId="{5DAA289E-E988-4F06-BC5E-F9A031A7D10C}" type="pres">
      <dgm:prSet presAssocID="{D36AC1D1-9472-4079-B998-FD92D640B520}" presName="desTx" presStyleLbl="revTx" presStyleIdx="1" presStyleCnt="6">
        <dgm:presLayoutVars/>
      </dgm:prSet>
      <dgm:spPr/>
    </dgm:pt>
    <dgm:pt modelId="{664B939A-EA9A-4750-A995-9C3241FEEC91}" type="pres">
      <dgm:prSet presAssocID="{9A51AD36-12F7-493D-8493-A30868F9A5BA}" presName="sibTrans" presStyleCnt="0"/>
      <dgm:spPr/>
    </dgm:pt>
    <dgm:pt modelId="{4A0DF32B-F1D1-43DD-8062-1B5D3193542D}" type="pres">
      <dgm:prSet presAssocID="{A9A56BA4-41AB-46AE-B04D-C80C56CD88F6}" presName="compNode" presStyleCnt="0"/>
      <dgm:spPr/>
    </dgm:pt>
    <dgm:pt modelId="{E99B6816-5835-4C3B-83FD-80E6B8962F0B}" type="pres">
      <dgm:prSet presAssocID="{A9A56BA4-41AB-46AE-B04D-C80C56CD88F6}" presName="bgRect" presStyleLbl="bgShp" presStyleIdx="1" presStyleCnt="3"/>
      <dgm:spPr/>
    </dgm:pt>
    <dgm:pt modelId="{42DBB25A-4B76-4B5B-AFB8-8F7A9386868A}" type="pres">
      <dgm:prSet presAssocID="{A9A56BA4-41AB-46AE-B04D-C80C56CD88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0C4BC5C-5D4F-41C2-B7CB-87F9F414D6C7}" type="pres">
      <dgm:prSet presAssocID="{A9A56BA4-41AB-46AE-B04D-C80C56CD88F6}" presName="spaceRect" presStyleCnt="0"/>
      <dgm:spPr/>
    </dgm:pt>
    <dgm:pt modelId="{B09506F8-6957-4B42-A0DD-FD6C0AD9ADFE}" type="pres">
      <dgm:prSet presAssocID="{A9A56BA4-41AB-46AE-B04D-C80C56CD88F6}" presName="parTx" presStyleLbl="revTx" presStyleIdx="2" presStyleCnt="6">
        <dgm:presLayoutVars>
          <dgm:chMax val="0"/>
          <dgm:chPref val="0"/>
        </dgm:presLayoutVars>
      </dgm:prSet>
      <dgm:spPr/>
    </dgm:pt>
    <dgm:pt modelId="{B95939A5-4045-499D-BABE-25E1A8F7F7CF}" type="pres">
      <dgm:prSet presAssocID="{A9A56BA4-41AB-46AE-B04D-C80C56CD88F6}" presName="desTx" presStyleLbl="revTx" presStyleIdx="3" presStyleCnt="6">
        <dgm:presLayoutVars/>
      </dgm:prSet>
      <dgm:spPr/>
    </dgm:pt>
    <dgm:pt modelId="{5DEE4268-D75F-4D36-94E1-778C227A8339}" type="pres">
      <dgm:prSet presAssocID="{D4762EA0-5784-466B-A699-BB61C3D1FC6A}" presName="sibTrans" presStyleCnt="0"/>
      <dgm:spPr/>
    </dgm:pt>
    <dgm:pt modelId="{A08DA06B-DDDC-47F7-A83A-EFBE5664C393}" type="pres">
      <dgm:prSet presAssocID="{461B2989-9BEC-4D47-9E5A-0DBE42A6444D}" presName="compNode" presStyleCnt="0"/>
      <dgm:spPr/>
    </dgm:pt>
    <dgm:pt modelId="{1BF083F9-B84C-4657-A0EF-DA5266EE93FB}" type="pres">
      <dgm:prSet presAssocID="{461B2989-9BEC-4D47-9E5A-0DBE42A6444D}" presName="bgRect" presStyleLbl="bgShp" presStyleIdx="2" presStyleCnt="3"/>
      <dgm:spPr/>
    </dgm:pt>
    <dgm:pt modelId="{63503BD6-6AF4-43CB-8946-30DEFD46D65E}" type="pres">
      <dgm:prSet presAssocID="{461B2989-9BEC-4D47-9E5A-0DBE42A644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9D49D379-D243-4BC9-9825-596A5152DB37}" type="pres">
      <dgm:prSet presAssocID="{461B2989-9BEC-4D47-9E5A-0DBE42A6444D}" presName="spaceRect" presStyleCnt="0"/>
      <dgm:spPr/>
    </dgm:pt>
    <dgm:pt modelId="{D9F66DAF-5F76-4D23-B1EA-91AF0C11DD57}" type="pres">
      <dgm:prSet presAssocID="{461B2989-9BEC-4D47-9E5A-0DBE42A6444D}" presName="parTx" presStyleLbl="revTx" presStyleIdx="4" presStyleCnt="6">
        <dgm:presLayoutVars>
          <dgm:chMax val="0"/>
          <dgm:chPref val="0"/>
        </dgm:presLayoutVars>
      </dgm:prSet>
      <dgm:spPr/>
    </dgm:pt>
    <dgm:pt modelId="{4DACFA71-BA34-4A2C-AE46-C015DF0AD8A7}" type="pres">
      <dgm:prSet presAssocID="{461B2989-9BEC-4D47-9E5A-0DBE42A6444D}" presName="desTx" presStyleLbl="revTx" presStyleIdx="5" presStyleCnt="6">
        <dgm:presLayoutVars/>
      </dgm:prSet>
      <dgm:spPr/>
    </dgm:pt>
  </dgm:ptLst>
  <dgm:cxnLst>
    <dgm:cxn modelId="{76F4CC0D-E999-4550-804D-3D93918069A0}" srcId="{8BC376E6-DC38-44B8-885F-064527739DBC}" destId="{D36AC1D1-9472-4079-B998-FD92D640B520}" srcOrd="0" destOrd="0" parTransId="{49C09020-FF07-445B-A2D6-B27876D32923}" sibTransId="{9A51AD36-12F7-493D-8493-A30868F9A5BA}"/>
    <dgm:cxn modelId="{02D39417-0998-F44A-ADFD-F94E0A0DC524}" type="presOf" srcId="{461B2989-9BEC-4D47-9E5A-0DBE42A6444D}" destId="{D9F66DAF-5F76-4D23-B1EA-91AF0C11DD57}" srcOrd="0" destOrd="0" presId="urn:microsoft.com/office/officeart/2018/2/layout/IconVerticalSolidList"/>
    <dgm:cxn modelId="{FD5DE53D-B332-479D-AA46-A126C73AE3E5}" srcId="{461B2989-9BEC-4D47-9E5A-0DBE42A6444D}" destId="{0646EBF5-9D52-4693-BBA1-B2A6B30D12F4}" srcOrd="0" destOrd="0" parTransId="{275B47E9-EB45-4C59-8C0B-DAC358FFB9B5}" sibTransId="{04DA734F-75EF-4961-8DC5-7BFCBDC5E680}"/>
    <dgm:cxn modelId="{5F49B06F-4C1D-CC4A-873B-395C73853DA4}" type="presOf" srcId="{C0032B9C-7E74-5644-ACCA-56EA6094F89A}" destId="{5DAA289E-E988-4F06-BC5E-F9A031A7D10C}" srcOrd="0" destOrd="1" presId="urn:microsoft.com/office/officeart/2018/2/layout/IconVerticalSolidList"/>
    <dgm:cxn modelId="{7ADCFA76-C267-FD48-A223-339B6BC5A67D}" type="presOf" srcId="{D36AC1D1-9472-4079-B998-FD92D640B520}" destId="{813FE428-9921-4C40-9EEA-07913C2614EA}" srcOrd="0" destOrd="0" presId="urn:microsoft.com/office/officeart/2018/2/layout/IconVerticalSolidList"/>
    <dgm:cxn modelId="{449DB489-6453-CA4D-9C70-A5DB620E3E8A}" type="presOf" srcId="{A9A56BA4-41AB-46AE-B04D-C80C56CD88F6}" destId="{B09506F8-6957-4B42-A0DD-FD6C0AD9ADFE}" srcOrd="0" destOrd="0" presId="urn:microsoft.com/office/officeart/2018/2/layout/IconVerticalSolidList"/>
    <dgm:cxn modelId="{5FBE44A4-75DE-7442-A4F9-14810EA18FD3}" srcId="{D36AC1D1-9472-4079-B998-FD92D640B520}" destId="{0274C22C-3BA3-5D4F-B8C5-4505E6C52AF4}" srcOrd="0" destOrd="0" parTransId="{5D918376-CC03-1248-A56C-6C9C1EF7873D}" sibTransId="{E237B5F5-80C2-494A-AE99-551AE432F134}"/>
    <dgm:cxn modelId="{0B1300B2-8B13-42CD-808A-844B731DBF3B}" srcId="{8BC376E6-DC38-44B8-885F-064527739DBC}" destId="{A9A56BA4-41AB-46AE-B04D-C80C56CD88F6}" srcOrd="1" destOrd="0" parTransId="{DFC21DB7-CA1F-416C-9CF2-69E25F30C51F}" sibTransId="{D4762EA0-5784-466B-A699-BB61C3D1FC6A}"/>
    <dgm:cxn modelId="{1CA904C1-D5F0-394F-A6CA-CF31214B5D95}" srcId="{A9A56BA4-41AB-46AE-B04D-C80C56CD88F6}" destId="{F1132D15-EBC0-8341-B5DA-B98EA21430FC}" srcOrd="0" destOrd="0" parTransId="{23463148-AB86-D846-8374-7BBB5401D437}" sibTransId="{41704B70-2069-D546-9985-5E61C75CDA47}"/>
    <dgm:cxn modelId="{E4B1B0C2-B7B9-2643-A765-80770C6F9813}" type="presOf" srcId="{0274C22C-3BA3-5D4F-B8C5-4505E6C52AF4}" destId="{5DAA289E-E988-4F06-BC5E-F9A031A7D10C}" srcOrd="0" destOrd="0" presId="urn:microsoft.com/office/officeart/2018/2/layout/IconVerticalSolidList"/>
    <dgm:cxn modelId="{D5B610D5-30DB-F54B-A5F2-8F73DE0B676F}" type="presOf" srcId="{F1132D15-EBC0-8341-B5DA-B98EA21430FC}" destId="{B95939A5-4045-499D-BABE-25E1A8F7F7CF}" srcOrd="0" destOrd="0" presId="urn:microsoft.com/office/officeart/2018/2/layout/IconVerticalSolidList"/>
    <dgm:cxn modelId="{12A84FE5-49B6-4C05-BF41-F8794FC691E1}" srcId="{8BC376E6-DC38-44B8-885F-064527739DBC}" destId="{461B2989-9BEC-4D47-9E5A-0DBE42A6444D}" srcOrd="2" destOrd="0" parTransId="{4B768291-48BF-457B-9495-6E68294A9782}" sibTransId="{C80A2027-2CEE-4AE2-BDCE-1F611BCFEF27}"/>
    <dgm:cxn modelId="{452C8FE8-1C49-1045-8B7B-C22217D6EC86}" srcId="{D36AC1D1-9472-4079-B998-FD92D640B520}" destId="{C0032B9C-7E74-5644-ACCA-56EA6094F89A}" srcOrd="1" destOrd="0" parTransId="{440E7F70-E5AD-F945-81CE-9E770AF22979}" sibTransId="{C9D89CD3-8B00-B244-BAEC-859D312291DC}"/>
    <dgm:cxn modelId="{BA5226FB-3D0B-EE43-A408-09768411D7B8}" type="presOf" srcId="{0646EBF5-9D52-4693-BBA1-B2A6B30D12F4}" destId="{4DACFA71-BA34-4A2C-AE46-C015DF0AD8A7}" srcOrd="0" destOrd="0" presId="urn:microsoft.com/office/officeart/2018/2/layout/IconVerticalSolidList"/>
    <dgm:cxn modelId="{81AEC5FD-4737-FF40-BB19-8DE2D57238FC}" type="presOf" srcId="{8BC376E6-DC38-44B8-885F-064527739DBC}" destId="{124B8BFA-0098-45A7-AC81-4D81D69847E2}" srcOrd="0" destOrd="0" presId="urn:microsoft.com/office/officeart/2018/2/layout/IconVerticalSolidList"/>
    <dgm:cxn modelId="{4E841ED4-B83E-C74C-8F49-89BE93761DCD}" type="presParOf" srcId="{124B8BFA-0098-45A7-AC81-4D81D69847E2}" destId="{264AD4E3-1C3A-45F7-884E-B41AEDDC842F}" srcOrd="0" destOrd="0" presId="urn:microsoft.com/office/officeart/2018/2/layout/IconVerticalSolidList"/>
    <dgm:cxn modelId="{E52B9A3B-D3AA-2A49-9E66-951545BE1C0C}" type="presParOf" srcId="{264AD4E3-1C3A-45F7-884E-B41AEDDC842F}" destId="{CF71A090-B876-4836-80C4-AFCB74FBA579}" srcOrd="0" destOrd="0" presId="urn:microsoft.com/office/officeart/2018/2/layout/IconVerticalSolidList"/>
    <dgm:cxn modelId="{9AA5DA9B-D216-AA4B-854E-307C13B50BEA}" type="presParOf" srcId="{264AD4E3-1C3A-45F7-884E-B41AEDDC842F}" destId="{7D2F8648-89E4-4370-9BA8-5A72C3F9197A}" srcOrd="1" destOrd="0" presId="urn:microsoft.com/office/officeart/2018/2/layout/IconVerticalSolidList"/>
    <dgm:cxn modelId="{179A6CCA-014D-2843-867F-482EE5E6BDAA}" type="presParOf" srcId="{264AD4E3-1C3A-45F7-884E-B41AEDDC842F}" destId="{BA15613F-321A-4F3A-A612-8FA593C6ED8B}" srcOrd="2" destOrd="0" presId="urn:microsoft.com/office/officeart/2018/2/layout/IconVerticalSolidList"/>
    <dgm:cxn modelId="{E5CDEEAE-10F0-E24E-8925-D0076BC9A23E}" type="presParOf" srcId="{264AD4E3-1C3A-45F7-884E-B41AEDDC842F}" destId="{813FE428-9921-4C40-9EEA-07913C2614EA}" srcOrd="3" destOrd="0" presId="urn:microsoft.com/office/officeart/2018/2/layout/IconVerticalSolidList"/>
    <dgm:cxn modelId="{F4319B3E-F85D-6D4F-936E-06B0A25A0346}" type="presParOf" srcId="{264AD4E3-1C3A-45F7-884E-B41AEDDC842F}" destId="{5DAA289E-E988-4F06-BC5E-F9A031A7D10C}" srcOrd="4" destOrd="0" presId="urn:microsoft.com/office/officeart/2018/2/layout/IconVerticalSolidList"/>
    <dgm:cxn modelId="{46AEFA12-CF90-2946-8DFD-CA6337269BDF}" type="presParOf" srcId="{124B8BFA-0098-45A7-AC81-4D81D69847E2}" destId="{664B939A-EA9A-4750-A995-9C3241FEEC91}" srcOrd="1" destOrd="0" presId="urn:microsoft.com/office/officeart/2018/2/layout/IconVerticalSolidList"/>
    <dgm:cxn modelId="{5A50650A-941C-5D4F-96C0-F00B32C69961}" type="presParOf" srcId="{124B8BFA-0098-45A7-AC81-4D81D69847E2}" destId="{4A0DF32B-F1D1-43DD-8062-1B5D3193542D}" srcOrd="2" destOrd="0" presId="urn:microsoft.com/office/officeart/2018/2/layout/IconVerticalSolidList"/>
    <dgm:cxn modelId="{D82A26A9-CF74-C340-B71D-62E1E038C3B5}" type="presParOf" srcId="{4A0DF32B-F1D1-43DD-8062-1B5D3193542D}" destId="{E99B6816-5835-4C3B-83FD-80E6B8962F0B}" srcOrd="0" destOrd="0" presId="urn:microsoft.com/office/officeart/2018/2/layout/IconVerticalSolidList"/>
    <dgm:cxn modelId="{E734FC9F-1252-8A46-B37B-5E074C50D307}" type="presParOf" srcId="{4A0DF32B-F1D1-43DD-8062-1B5D3193542D}" destId="{42DBB25A-4B76-4B5B-AFB8-8F7A9386868A}" srcOrd="1" destOrd="0" presId="urn:microsoft.com/office/officeart/2018/2/layout/IconVerticalSolidList"/>
    <dgm:cxn modelId="{B6039245-D977-1F4A-B41B-6342AEC34C14}" type="presParOf" srcId="{4A0DF32B-F1D1-43DD-8062-1B5D3193542D}" destId="{60C4BC5C-5D4F-41C2-B7CB-87F9F414D6C7}" srcOrd="2" destOrd="0" presId="urn:microsoft.com/office/officeart/2018/2/layout/IconVerticalSolidList"/>
    <dgm:cxn modelId="{615FF5AC-DB40-E041-8783-397B8CF5F9A8}" type="presParOf" srcId="{4A0DF32B-F1D1-43DD-8062-1B5D3193542D}" destId="{B09506F8-6957-4B42-A0DD-FD6C0AD9ADFE}" srcOrd="3" destOrd="0" presId="urn:microsoft.com/office/officeart/2018/2/layout/IconVerticalSolidList"/>
    <dgm:cxn modelId="{F15603BF-3EB0-714E-A47D-55639175193A}" type="presParOf" srcId="{4A0DF32B-F1D1-43DD-8062-1B5D3193542D}" destId="{B95939A5-4045-499D-BABE-25E1A8F7F7CF}" srcOrd="4" destOrd="0" presId="urn:microsoft.com/office/officeart/2018/2/layout/IconVerticalSolidList"/>
    <dgm:cxn modelId="{5A893497-3FF8-CB45-B30A-E506CCE88A33}" type="presParOf" srcId="{124B8BFA-0098-45A7-AC81-4D81D69847E2}" destId="{5DEE4268-D75F-4D36-94E1-778C227A8339}" srcOrd="3" destOrd="0" presId="urn:microsoft.com/office/officeart/2018/2/layout/IconVerticalSolidList"/>
    <dgm:cxn modelId="{05A2948B-A58D-0542-A7A6-C49D884E9A44}" type="presParOf" srcId="{124B8BFA-0098-45A7-AC81-4D81D69847E2}" destId="{A08DA06B-DDDC-47F7-A83A-EFBE5664C393}" srcOrd="4" destOrd="0" presId="urn:microsoft.com/office/officeart/2018/2/layout/IconVerticalSolidList"/>
    <dgm:cxn modelId="{EB6E59B9-0B68-4A47-A06C-E9591DF2B767}" type="presParOf" srcId="{A08DA06B-DDDC-47F7-A83A-EFBE5664C393}" destId="{1BF083F9-B84C-4657-A0EF-DA5266EE93FB}" srcOrd="0" destOrd="0" presId="urn:microsoft.com/office/officeart/2018/2/layout/IconVerticalSolidList"/>
    <dgm:cxn modelId="{F5FB904F-6149-614E-AEEC-FD99816528AC}" type="presParOf" srcId="{A08DA06B-DDDC-47F7-A83A-EFBE5664C393}" destId="{63503BD6-6AF4-43CB-8946-30DEFD46D65E}" srcOrd="1" destOrd="0" presId="urn:microsoft.com/office/officeart/2018/2/layout/IconVerticalSolidList"/>
    <dgm:cxn modelId="{1CE8899B-B266-EC48-861D-739CAF3DEC23}" type="presParOf" srcId="{A08DA06B-DDDC-47F7-A83A-EFBE5664C393}" destId="{9D49D379-D243-4BC9-9825-596A5152DB37}" srcOrd="2" destOrd="0" presId="urn:microsoft.com/office/officeart/2018/2/layout/IconVerticalSolidList"/>
    <dgm:cxn modelId="{268A5B2A-FD0A-CB47-B094-4BA3A035442A}" type="presParOf" srcId="{A08DA06B-DDDC-47F7-A83A-EFBE5664C393}" destId="{D9F66DAF-5F76-4D23-B1EA-91AF0C11DD57}" srcOrd="3" destOrd="0" presId="urn:microsoft.com/office/officeart/2018/2/layout/IconVerticalSolidList"/>
    <dgm:cxn modelId="{73D37DD7-70DD-3143-8A11-7AC0E4A6E1F0}" type="presParOf" srcId="{A08DA06B-DDDC-47F7-A83A-EFBE5664C393}" destId="{4DACFA71-BA34-4A2C-AE46-C015DF0AD8A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1A090-B876-4836-80C4-AFCB74FBA579}">
      <dsp:nvSpPr>
        <dsp:cNvPr id="0" name=""/>
        <dsp:cNvSpPr/>
      </dsp:nvSpPr>
      <dsp:spPr>
        <a:xfrm>
          <a:off x="0" y="552"/>
          <a:ext cx="10323513" cy="12919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F8648-89E4-4370-9BA8-5A72C3F9197A}">
      <dsp:nvSpPr>
        <dsp:cNvPr id="0" name=""/>
        <dsp:cNvSpPr/>
      </dsp:nvSpPr>
      <dsp:spPr>
        <a:xfrm>
          <a:off x="390802" y="291231"/>
          <a:ext cx="710550" cy="7105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FE428-9921-4C40-9EEA-07913C2614EA}">
      <dsp:nvSpPr>
        <dsp:cNvPr id="0" name=""/>
        <dsp:cNvSpPr/>
      </dsp:nvSpPr>
      <dsp:spPr>
        <a:xfrm>
          <a:off x="1492155" y="552"/>
          <a:ext cx="4645580" cy="129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27" tIns="136727" rIns="136727" bIns="1367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400" b="0" kern="1200" dirty="0"/>
            <a:t>PAS </a:t>
          </a:r>
          <a:r>
            <a:rPr lang="en-FI" sz="2400" kern="1200" dirty="0"/>
            <a:t>ei ole “itsepalvelu”-palvelu</a:t>
          </a:r>
          <a:endParaRPr lang="en-US" sz="2400" b="0" kern="1200" dirty="0"/>
        </a:p>
      </dsp:txBody>
      <dsp:txXfrm>
        <a:off x="1492155" y="552"/>
        <a:ext cx="4645580" cy="1291909"/>
      </dsp:txXfrm>
    </dsp:sp>
    <dsp:sp modelId="{5DAA289E-E988-4F06-BC5E-F9A031A7D10C}">
      <dsp:nvSpPr>
        <dsp:cNvPr id="0" name=""/>
        <dsp:cNvSpPr/>
      </dsp:nvSpPr>
      <dsp:spPr>
        <a:xfrm>
          <a:off x="6137736" y="552"/>
          <a:ext cx="4185776" cy="129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27" tIns="136727" rIns="136727" bIns="13672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Ratkaistaan</a:t>
          </a:r>
          <a:r>
            <a:rPr lang="en-GB" sz="1800" kern="1200" dirty="0"/>
            <a:t> </a:t>
          </a:r>
          <a:r>
            <a:rPr lang="en-GB" sz="1800" kern="1200" dirty="0" err="1"/>
            <a:t>ongelmat</a:t>
          </a:r>
          <a:r>
            <a:rPr lang="en-GB" sz="1800" kern="1200" dirty="0"/>
            <a:t> </a:t>
          </a:r>
          <a:r>
            <a:rPr lang="en-GB" sz="1800" kern="1200" dirty="0" err="1"/>
            <a:t>yhdessä</a:t>
          </a:r>
          <a:r>
            <a:rPr lang="en-GB" sz="1800" kern="1200" dirty="0"/>
            <a:t>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Kysyvä</a:t>
          </a:r>
          <a:r>
            <a:rPr lang="en-GB" sz="1800" kern="1200" dirty="0"/>
            <a:t> </a:t>
          </a:r>
          <a:r>
            <a:rPr lang="en-GB" sz="1800" kern="1200" dirty="0" err="1"/>
            <a:t>ei</a:t>
          </a:r>
          <a:r>
            <a:rPr lang="en-GB" sz="1800" kern="1200" dirty="0"/>
            <a:t> </a:t>
          </a:r>
          <a:r>
            <a:rPr lang="en-GB" sz="1800" kern="1200" dirty="0" err="1"/>
            <a:t>tieltä</a:t>
          </a:r>
          <a:r>
            <a:rPr lang="en-GB" sz="1800" kern="1200" dirty="0"/>
            <a:t> </a:t>
          </a:r>
          <a:r>
            <a:rPr lang="en-GB" sz="1800" kern="1200" dirty="0" err="1"/>
            <a:t>eksy</a:t>
          </a:r>
          <a:r>
            <a:rPr lang="en-GB" sz="1800" kern="1200" dirty="0"/>
            <a:t>.</a:t>
          </a:r>
        </a:p>
      </dsp:txBody>
      <dsp:txXfrm>
        <a:off x="6137736" y="552"/>
        <a:ext cx="4185776" cy="1291909"/>
      </dsp:txXfrm>
    </dsp:sp>
    <dsp:sp modelId="{E99B6816-5835-4C3B-83FD-80E6B8962F0B}">
      <dsp:nvSpPr>
        <dsp:cNvPr id="0" name=""/>
        <dsp:cNvSpPr/>
      </dsp:nvSpPr>
      <dsp:spPr>
        <a:xfrm>
          <a:off x="0" y="1615438"/>
          <a:ext cx="10323513" cy="12919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BB25A-4B76-4B5B-AFB8-8F7A9386868A}">
      <dsp:nvSpPr>
        <dsp:cNvPr id="0" name=""/>
        <dsp:cNvSpPr/>
      </dsp:nvSpPr>
      <dsp:spPr>
        <a:xfrm>
          <a:off x="390802" y="1906118"/>
          <a:ext cx="710550" cy="7105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506F8-6957-4B42-A0DD-FD6C0AD9ADFE}">
      <dsp:nvSpPr>
        <dsp:cNvPr id="0" name=""/>
        <dsp:cNvSpPr/>
      </dsp:nvSpPr>
      <dsp:spPr>
        <a:xfrm>
          <a:off x="1492155" y="1615438"/>
          <a:ext cx="4645580" cy="129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27" tIns="136727" rIns="136727" bIns="1367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400" kern="1200" dirty="0"/>
            <a:t>PAS</a:t>
          </a:r>
          <a:r>
            <a:rPr lang="en-FI" sz="2400" b="0" kern="1200" dirty="0"/>
            <a:t>-palvelu tukee organisaatioita kaikissa vaiheissa</a:t>
          </a:r>
          <a:endParaRPr lang="en-US" sz="2400" kern="1200" dirty="0"/>
        </a:p>
      </dsp:txBody>
      <dsp:txXfrm>
        <a:off x="1492155" y="1615438"/>
        <a:ext cx="4645580" cy="1291909"/>
      </dsp:txXfrm>
    </dsp:sp>
    <dsp:sp modelId="{B95939A5-4045-499D-BABE-25E1A8F7F7CF}">
      <dsp:nvSpPr>
        <dsp:cNvPr id="0" name=""/>
        <dsp:cNvSpPr/>
      </dsp:nvSpPr>
      <dsp:spPr>
        <a:xfrm>
          <a:off x="6137736" y="1615438"/>
          <a:ext cx="4185776" cy="129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27" tIns="136727" rIns="136727" bIns="13672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Tutustumisesta</a:t>
          </a:r>
          <a:r>
            <a:rPr lang="en-GB" sz="1800" kern="1200" dirty="0"/>
            <a:t> </a:t>
          </a:r>
          <a:r>
            <a:rPr lang="en-GB" sz="1800" kern="1200" dirty="0" err="1"/>
            <a:t>käyttöönottoon</a:t>
          </a:r>
          <a:r>
            <a:rPr lang="en-GB" sz="1800" kern="1200" dirty="0"/>
            <a:t> </a:t>
          </a:r>
          <a:r>
            <a:rPr lang="en-GB" sz="1800" kern="1200" dirty="0" err="1"/>
            <a:t>ja</a:t>
          </a:r>
          <a:r>
            <a:rPr lang="en-GB" sz="1800" kern="1200" dirty="0"/>
            <a:t> </a:t>
          </a:r>
          <a:r>
            <a:rPr lang="en-GB" sz="1800" kern="1200" dirty="0" err="1"/>
            <a:t>käytön</a:t>
          </a:r>
          <a:r>
            <a:rPr lang="en-GB" sz="1800" kern="1200" dirty="0"/>
            <a:t> </a:t>
          </a:r>
          <a:r>
            <a:rPr lang="en-GB" sz="1800" kern="1200" dirty="0" err="1"/>
            <a:t>aikana</a:t>
          </a:r>
          <a:r>
            <a:rPr lang="en-GB" sz="1800" kern="1200" dirty="0"/>
            <a:t>.</a:t>
          </a:r>
        </a:p>
      </dsp:txBody>
      <dsp:txXfrm>
        <a:off x="6137736" y="1615438"/>
        <a:ext cx="4185776" cy="1291909"/>
      </dsp:txXfrm>
    </dsp:sp>
    <dsp:sp modelId="{1BF083F9-B84C-4657-A0EF-DA5266EE93FB}">
      <dsp:nvSpPr>
        <dsp:cNvPr id="0" name=""/>
        <dsp:cNvSpPr/>
      </dsp:nvSpPr>
      <dsp:spPr>
        <a:xfrm>
          <a:off x="0" y="3230325"/>
          <a:ext cx="10323513" cy="12919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03BD6-6AF4-43CB-8946-30DEFD46D65E}">
      <dsp:nvSpPr>
        <dsp:cNvPr id="0" name=""/>
        <dsp:cNvSpPr/>
      </dsp:nvSpPr>
      <dsp:spPr>
        <a:xfrm>
          <a:off x="390802" y="3521005"/>
          <a:ext cx="710550" cy="7105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66DAF-5F76-4D23-B1EA-91AF0C11DD57}">
      <dsp:nvSpPr>
        <dsp:cNvPr id="0" name=""/>
        <dsp:cNvSpPr/>
      </dsp:nvSpPr>
      <dsp:spPr>
        <a:xfrm>
          <a:off x="1492155" y="3230325"/>
          <a:ext cx="4645580" cy="129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27" tIns="136727" rIns="136727" bIns="1367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400" kern="1200"/>
            <a:t>Keskustellaan parhaat tavat alusta asti yhdessä</a:t>
          </a:r>
          <a:endParaRPr lang="en-US" sz="2400" kern="1200"/>
        </a:p>
      </dsp:txBody>
      <dsp:txXfrm>
        <a:off x="1492155" y="3230325"/>
        <a:ext cx="4645580" cy="1291909"/>
      </dsp:txXfrm>
    </dsp:sp>
    <dsp:sp modelId="{4DACFA71-BA34-4A2C-AE46-C015DF0AD8A7}">
      <dsp:nvSpPr>
        <dsp:cNvPr id="0" name=""/>
        <dsp:cNvSpPr/>
      </dsp:nvSpPr>
      <dsp:spPr>
        <a:xfrm>
          <a:off x="6137736" y="3230325"/>
          <a:ext cx="4185776" cy="129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27" tIns="136727" rIns="136727" bIns="13672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1800" kern="1200" dirty="0"/>
            <a:t>Ja jatketaan yhteydenpitoa.</a:t>
          </a:r>
          <a:endParaRPr lang="en-US" sz="1800" kern="1200" dirty="0"/>
        </a:p>
      </dsp:txBody>
      <dsp:txXfrm>
        <a:off x="6137736" y="3230325"/>
        <a:ext cx="4185776" cy="1291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3ED28-5A5F-0941-B89F-F4AF178830ED}" type="datetimeFigureOut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72242C-D862-4449-9C84-1E36A6DE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F748F-9A13-4D4A-B1D7-80D08782129D}" type="datetimeFigureOut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EE56C2-9F01-D046-B9C3-ECC31849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3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47289" rtl="0" eaLnBrk="0" fontAlgn="base" hangingPunct="0">
      <a:spcBef>
        <a:spcPct val="30000"/>
      </a:spcBef>
      <a:spcAft>
        <a:spcPct val="0"/>
      </a:spcAft>
      <a:defRPr sz="1705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647289" algn="l" defTabSz="647289" rtl="0" eaLnBrk="0" fontAlgn="base" hangingPunct="0">
      <a:spcBef>
        <a:spcPct val="30000"/>
      </a:spcBef>
      <a:spcAft>
        <a:spcPct val="0"/>
      </a:spcAft>
      <a:defRPr sz="1705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296833" algn="l" defTabSz="647289" rtl="0" eaLnBrk="0" fontAlgn="base" hangingPunct="0">
      <a:spcBef>
        <a:spcPct val="30000"/>
      </a:spcBef>
      <a:spcAft>
        <a:spcPct val="0"/>
      </a:spcAft>
      <a:defRPr sz="1705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946377" algn="l" defTabSz="647289" rtl="0" eaLnBrk="0" fontAlgn="base" hangingPunct="0">
      <a:spcBef>
        <a:spcPct val="30000"/>
      </a:spcBef>
      <a:spcAft>
        <a:spcPct val="0"/>
      </a:spcAft>
      <a:defRPr sz="1705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595922" algn="l" defTabSz="647289" rtl="0" eaLnBrk="0" fontAlgn="base" hangingPunct="0">
      <a:spcBef>
        <a:spcPct val="30000"/>
      </a:spcBef>
      <a:spcAft>
        <a:spcPct val="0"/>
      </a:spcAft>
      <a:defRPr sz="1705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246380" algn="l" defTabSz="649277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6pPr>
    <a:lvl7pPr marL="3895659" algn="l" defTabSz="649277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7pPr>
    <a:lvl8pPr marL="4544934" algn="l" defTabSz="649277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8pPr>
    <a:lvl9pPr marL="5194211" algn="l" defTabSz="649277" rtl="0" eaLnBrk="1" latinLnBrk="0" hangingPunct="1">
      <a:defRPr sz="17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E56C2-9F01-D046-B9C3-ECC31849EFE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FC65A-BC5F-403E-9FFA-16A42AC65BA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15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E56C2-9F01-D046-B9C3-ECC31849EF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E56C2-9F01-D046-B9C3-ECC31849EF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7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5149701"/>
            <a:ext cx="2879984" cy="1708301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596"/>
            <a:ext cx="2885674" cy="291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03" y="5156457"/>
            <a:ext cx="7058429" cy="17036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80" y="-2035"/>
            <a:ext cx="9318322" cy="229329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879984" y="2284497"/>
            <a:ext cx="9312017" cy="2884950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7451" y="2836748"/>
            <a:ext cx="7117957" cy="1397003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7451" y="4298165"/>
            <a:ext cx="7117957" cy="500236"/>
          </a:xfrm>
        </p:spPr>
        <p:txBody>
          <a:bodyPr>
            <a:normAutofit/>
          </a:bodyPr>
          <a:lstStyle>
            <a:lvl1pPr marL="0" indent="0" algn="l">
              <a:buNone/>
              <a:defRPr sz="1334">
                <a:solidFill>
                  <a:srgbClr val="025C96"/>
                </a:solidFill>
                <a:latin typeface="Corbel"/>
                <a:cs typeface="Corbel"/>
              </a:defRPr>
            </a:lvl1pPr>
            <a:lvl2pPr marL="44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0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0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7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0" y="1"/>
            <a:ext cx="2879983" cy="2284497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0" y="4690261"/>
            <a:ext cx="451503" cy="47918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9926621" y="5169447"/>
            <a:ext cx="2273846" cy="1688556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11722088" y="4669833"/>
            <a:ext cx="475200" cy="50600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434011" y="5180150"/>
            <a:ext cx="496195" cy="50600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1400488" y="5169447"/>
            <a:ext cx="321600" cy="340134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2541925" y="5155172"/>
            <a:ext cx="335141" cy="953429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52" y="423113"/>
            <a:ext cx="1402080" cy="14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51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39112" y="1598140"/>
            <a:ext cx="4598577" cy="4525963"/>
          </a:xfrm>
        </p:spPr>
        <p:txBody>
          <a:bodyPr/>
          <a:lstStyle>
            <a:lvl2pPr marL="513665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43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25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5" y="1600214"/>
            <a:ext cx="5260620" cy="452388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899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9" y="1600214"/>
            <a:ext cx="5091289" cy="4525963"/>
          </a:xfrm>
        </p:spPr>
        <p:txBody>
          <a:bodyPr/>
          <a:lstStyle>
            <a:lvl2pPr marL="513665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43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25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71725" y="1600214"/>
            <a:ext cx="4815788" cy="4525963"/>
          </a:xfrm>
        </p:spPr>
        <p:txBody>
          <a:bodyPr/>
          <a:lstStyle>
            <a:lvl2pPr marL="513665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43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25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934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9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67"/>
            </a:lvl1pPr>
            <a:lvl2pPr marL="446819" indent="0">
              <a:buNone/>
              <a:defRPr sz="2800"/>
            </a:lvl2pPr>
            <a:lvl3pPr marL="893639" indent="0">
              <a:buNone/>
              <a:defRPr sz="2399"/>
            </a:lvl3pPr>
            <a:lvl4pPr marL="1340454" indent="0">
              <a:buNone/>
              <a:defRPr sz="2000"/>
            </a:lvl4pPr>
            <a:lvl5pPr marL="1787274" indent="0">
              <a:buNone/>
              <a:defRPr sz="2000"/>
            </a:lvl5pPr>
            <a:lvl6pPr marL="2234091" indent="0">
              <a:buNone/>
              <a:defRPr sz="2000"/>
            </a:lvl6pPr>
            <a:lvl7pPr marL="2680907" indent="0">
              <a:buNone/>
              <a:defRPr sz="2000"/>
            </a:lvl7pPr>
            <a:lvl8pPr marL="3127727" indent="0">
              <a:buNone/>
              <a:defRPr sz="2000"/>
            </a:lvl8pPr>
            <a:lvl9pPr marL="3574546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46819" indent="0">
              <a:buNone/>
              <a:defRPr sz="1200"/>
            </a:lvl2pPr>
            <a:lvl3pPr marL="893639" indent="0">
              <a:buNone/>
              <a:defRPr sz="933"/>
            </a:lvl3pPr>
            <a:lvl4pPr marL="1340454" indent="0">
              <a:buNone/>
              <a:defRPr sz="933"/>
            </a:lvl4pPr>
            <a:lvl5pPr marL="1787274" indent="0">
              <a:buNone/>
              <a:defRPr sz="933"/>
            </a:lvl5pPr>
            <a:lvl6pPr marL="2234091" indent="0">
              <a:buNone/>
              <a:defRPr sz="933"/>
            </a:lvl6pPr>
            <a:lvl7pPr marL="2680907" indent="0">
              <a:buNone/>
              <a:defRPr sz="933"/>
            </a:lvl7pPr>
            <a:lvl8pPr marL="3127727" indent="0">
              <a:buNone/>
              <a:defRPr sz="933"/>
            </a:lvl8pPr>
            <a:lvl9pPr marL="3574546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09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4"/>
            <a:ext cx="12192000" cy="6692824"/>
          </a:xfrm>
        </p:spPr>
        <p:txBody>
          <a:bodyPr rtlCol="0">
            <a:normAutofit/>
          </a:bodyPr>
          <a:lstStyle>
            <a:lvl1pPr marL="0" indent="0">
              <a:buNone/>
              <a:defRPr sz="3067"/>
            </a:lvl1pPr>
            <a:lvl2pPr marL="446819" indent="0">
              <a:buNone/>
              <a:defRPr sz="2800"/>
            </a:lvl2pPr>
            <a:lvl3pPr marL="893639" indent="0">
              <a:buNone/>
              <a:defRPr sz="2399"/>
            </a:lvl3pPr>
            <a:lvl4pPr marL="1340454" indent="0">
              <a:buNone/>
              <a:defRPr sz="2000"/>
            </a:lvl4pPr>
            <a:lvl5pPr marL="1787274" indent="0">
              <a:buNone/>
              <a:defRPr sz="2000"/>
            </a:lvl5pPr>
            <a:lvl6pPr marL="2234091" indent="0">
              <a:buNone/>
              <a:defRPr sz="2000"/>
            </a:lvl6pPr>
            <a:lvl7pPr marL="2680907" indent="0">
              <a:buNone/>
              <a:defRPr sz="2000"/>
            </a:lvl7pPr>
            <a:lvl8pPr marL="3127727" indent="0">
              <a:buNone/>
              <a:defRPr sz="2000"/>
            </a:lvl8pPr>
            <a:lvl9pPr marL="3574546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98536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"/>
            <a:ext cx="12192000" cy="669337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2280123"/>
            <a:ext cx="12192000" cy="441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9110135" y="4438193"/>
            <a:ext cx="3092450" cy="105994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8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685315" y="7480750"/>
            <a:ext cx="18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8131629" y="7596731"/>
            <a:ext cx="18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7249887" y="7991066"/>
            <a:ext cx="18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9110135" y="4438193"/>
            <a:ext cx="3092450" cy="105994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grpSp>
        <p:nvGrpSpPr>
          <p:cNvPr id="64" name="Group 34"/>
          <p:cNvGrpSpPr>
            <a:grpSpLocks/>
          </p:cNvGrpSpPr>
          <p:nvPr userDrawn="1"/>
        </p:nvGrpSpPr>
        <p:grpSpPr bwMode="auto">
          <a:xfrm>
            <a:off x="9104039" y="4438193"/>
            <a:ext cx="3092450" cy="105994"/>
            <a:chOff x="8913156" y="2232185"/>
            <a:chExt cx="3272924" cy="56821"/>
          </a:xfrm>
        </p:grpSpPr>
        <p:sp>
          <p:nvSpPr>
            <p:cNvPr id="65" name="Rectangle 6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8749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1"/>
            <a:ext cx="12192000" cy="66933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15288"/>
            <a:ext cx="12192000" cy="43970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9110135" y="4444688"/>
            <a:ext cx="3092450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8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4200405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3"/>
            <a:ext cx="12192000" cy="6715923"/>
          </a:xfrm>
          <a:prstGeom prst="rect">
            <a:avLst/>
          </a:prstGeom>
          <a:solidFill>
            <a:srgbClr val="EA1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0817"/>
            <a:ext cx="12192000" cy="44172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9104039" y="4438193"/>
            <a:ext cx="3092450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8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9962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669337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" y="2290024"/>
            <a:ext cx="12192000" cy="4415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9110135" y="4438193"/>
            <a:ext cx="3092450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8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0544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6693371"/>
          </a:xfrm>
          <a:prstGeom prst="rect">
            <a:avLst/>
          </a:prstGeom>
          <a:solidFill>
            <a:srgbClr val="00BA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" y="2280470"/>
            <a:ext cx="12185312" cy="441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10135" y="4438193"/>
            <a:ext cx="3092450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9110135" y="4438193"/>
            <a:ext cx="3092450" cy="105994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8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8626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" y="1"/>
            <a:ext cx="12192000" cy="6693371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7" y="2284821"/>
            <a:ext cx="12194879" cy="44244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0"/>
            <a:ext cx="12192000" cy="2291262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8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8" name="Group 34"/>
          <p:cNvGrpSpPr>
            <a:grpSpLocks/>
          </p:cNvGrpSpPr>
          <p:nvPr userDrawn="1"/>
        </p:nvGrpSpPr>
        <p:grpSpPr bwMode="auto">
          <a:xfrm>
            <a:off x="9116231" y="4431698"/>
            <a:ext cx="3092450" cy="105994"/>
            <a:chOff x="8913156" y="2232185"/>
            <a:chExt cx="3272924" cy="56821"/>
          </a:xfrm>
        </p:grpSpPr>
        <p:sp>
          <p:nvSpPr>
            <p:cNvPr id="39" name="Rectangle 3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3963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C in Fin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r="797"/>
          <a:stretch/>
        </p:blipFill>
        <p:spPr>
          <a:xfrm>
            <a:off x="0" y="-1"/>
            <a:ext cx="12190412" cy="685800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-51013" y="198768"/>
            <a:ext cx="2912373" cy="2107599"/>
          </a:xfrm>
          <a:prstGeom prst="rect">
            <a:avLst/>
          </a:prstGeom>
          <a:noFill/>
        </p:spPr>
        <p:txBody>
          <a:bodyPr wrap="square" lIns="175993" tIns="175993" rIns="175993" bIns="175993" rtlCol="0" anchor="t" anchorCtr="0">
            <a:normAutofit/>
          </a:bodyPr>
          <a:lstStyle/>
          <a:p>
            <a:pPr algn="ctr">
              <a:lnSpc>
                <a:spcPts val="2445"/>
              </a:lnSpc>
            </a:pPr>
            <a:br>
              <a:rPr lang="fi-FI" sz="2133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fi-FI" sz="2133" dirty="0">
                <a:solidFill>
                  <a:schemeClr val="bg1"/>
                </a:solidFill>
                <a:latin typeface="Corbel" panose="020B0503020204020204" pitchFamily="34" charset="0"/>
              </a:rPr>
              <a:t>Voittoa tavoittelematon valtion erityistehtäväyhtiö</a:t>
            </a:r>
            <a:endParaRPr lang="fi-FI" sz="2133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73998" y="2306366"/>
            <a:ext cx="2126630" cy="2075763"/>
          </a:xfrm>
          <a:prstGeom prst="rect">
            <a:avLst/>
          </a:prstGeom>
          <a:noFill/>
        </p:spPr>
        <p:txBody>
          <a:bodyPr wrap="square" lIns="175993" tIns="175993" rIns="175993" bIns="175993" rtlCol="0" anchor="ctr" anchorCtr="0">
            <a:normAutofit/>
          </a:bodyPr>
          <a:lstStyle/>
          <a:p>
            <a:pPr algn="ctr">
              <a:lnSpc>
                <a:spcPts val="2445"/>
              </a:lnSpc>
            </a:pPr>
            <a:r>
              <a:rPr lang="fi-FI" sz="1867" dirty="0">
                <a:solidFill>
                  <a:srgbClr val="FFFFFF"/>
                </a:solidFill>
                <a:latin typeface="Corbel" panose="020B0503020204020204" pitchFamily="34" charset="0"/>
              </a:rPr>
              <a:t>Pääkonttori Espoossa, datakeskus Kajaanissa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347255" y="176742"/>
            <a:ext cx="2626743" cy="1674163"/>
            <a:chOff x="3972863" y="0"/>
            <a:chExt cx="1970314" cy="1255622"/>
          </a:xfrm>
        </p:grpSpPr>
        <p:sp>
          <p:nvSpPr>
            <p:cNvPr id="8" name="TextBox 7"/>
            <p:cNvSpPr txBox="1"/>
            <p:nvPr/>
          </p:nvSpPr>
          <p:spPr>
            <a:xfrm>
              <a:off x="3972863" y="0"/>
              <a:ext cx="1970314" cy="766284"/>
            </a:xfrm>
            <a:prstGeom prst="rect">
              <a:avLst/>
            </a:prstGeom>
            <a:noFill/>
          </p:spPr>
          <p:txBody>
            <a:bodyPr wrap="square" lIns="176016" tIns="176016" rIns="176016" bIns="176016" rtlCol="0" anchor="t" anchorCtr="0">
              <a:noAutofit/>
            </a:bodyPr>
            <a:lstStyle/>
            <a:p>
              <a:pPr algn="ctr" defTabSz="607408">
                <a:lnSpc>
                  <a:spcPts val="2445"/>
                </a:lnSpc>
                <a:defRPr/>
              </a:pPr>
              <a:br>
                <a:rPr lang="en-US" sz="2400" dirty="0">
                  <a:solidFill>
                    <a:srgbClr val="002F5F"/>
                  </a:solidFill>
                  <a:latin typeface="ＭＳ Ｐゴシック"/>
                </a:rPr>
              </a:br>
              <a:r>
                <a:rPr lang="fi-FI" sz="2133" dirty="0">
                  <a:solidFill>
                    <a:srgbClr val="002F5F"/>
                  </a:solidFill>
                  <a:latin typeface="Corbel" panose="020B0503020204020204" pitchFamily="34" charset="0"/>
                </a:rPr>
                <a:t>Liikevaihto</a:t>
              </a:r>
              <a:br>
                <a:rPr lang="fi-FI" sz="2133" dirty="0">
                  <a:solidFill>
                    <a:srgbClr val="002F5F"/>
                  </a:solidFill>
                  <a:latin typeface="Corbel" panose="020B0503020204020204" pitchFamily="34" charset="0"/>
                </a:rPr>
              </a:br>
              <a:r>
                <a:rPr lang="fi-FI" sz="2133" dirty="0">
                  <a:solidFill>
                    <a:srgbClr val="002F5F"/>
                  </a:solidFill>
                  <a:latin typeface="Corbel" panose="020B0503020204020204" pitchFamily="34" charset="0"/>
                </a:rPr>
                <a:t>vuonna 2018</a:t>
              </a:r>
            </a:p>
            <a:p>
              <a:pPr algn="ctr" defTabSz="607408">
                <a:lnSpc>
                  <a:spcPts val="2400"/>
                </a:lnSpc>
                <a:defRPr/>
              </a:pPr>
              <a:endParaRPr lang="fi-FI" sz="2133" dirty="0">
                <a:solidFill>
                  <a:srgbClr val="002F5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5532" y="955025"/>
              <a:ext cx="1094831" cy="298549"/>
            </a:xfrm>
            <a:prstGeom prst="rect">
              <a:avLst/>
            </a:prstGeom>
            <a:noFill/>
          </p:spPr>
          <p:txBody>
            <a:bodyPr wrap="none" lIns="89416" tIns="44708" rIns="89416" bIns="44708" rtlCol="0" anchor="t">
              <a:spAutoFit/>
            </a:bodyPr>
            <a:lstStyle/>
            <a:p>
              <a:pPr algn="ctr" defTabSz="607408">
                <a:lnSpc>
                  <a:spcPts val="2445"/>
                </a:lnSpc>
                <a:defRPr/>
              </a:pPr>
              <a:r>
                <a:rPr lang="fi-FI" sz="4267" dirty="0">
                  <a:solidFill>
                    <a:srgbClr val="002F5F"/>
                  </a:solidFill>
                  <a:latin typeface="Arial Black" panose="020B0A04020102020204" pitchFamily="34" charset="0"/>
                </a:rPr>
                <a:t>44,9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39779" y="957073"/>
              <a:ext cx="443210" cy="298549"/>
            </a:xfrm>
            <a:prstGeom prst="rect">
              <a:avLst/>
            </a:prstGeom>
            <a:noFill/>
          </p:spPr>
          <p:txBody>
            <a:bodyPr wrap="none" lIns="89416" tIns="44708" rIns="89416" bIns="44708" rtlCol="0">
              <a:spAutoFit/>
            </a:bodyPr>
            <a:lstStyle/>
            <a:p>
              <a:pPr algn="ctr" defTabSz="607408">
                <a:lnSpc>
                  <a:spcPts val="2445"/>
                </a:lnSpc>
                <a:defRPr/>
              </a:pPr>
              <a:r>
                <a:rPr lang="fi-FI" sz="2400" dirty="0">
                  <a:solidFill>
                    <a:srgbClr val="002F5F"/>
                  </a:solidFill>
                  <a:latin typeface="Corbel" panose="020B0503020204020204" pitchFamily="34" charset="0"/>
                </a:rPr>
                <a:t>M€</a:t>
              </a: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10086147" y="4382129"/>
            <a:ext cx="2089785" cy="212516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7408">
              <a:defRPr/>
            </a:pPr>
            <a:endParaRPr lang="en-US" sz="24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andara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97071" y="4693661"/>
            <a:ext cx="1965216" cy="1673850"/>
            <a:chOff x="7565594" y="3434841"/>
            <a:chExt cx="1567543" cy="1113951"/>
          </a:xfrm>
        </p:grpSpPr>
        <p:sp>
          <p:nvSpPr>
            <p:cNvPr id="13" name="TextBox 12"/>
            <p:cNvSpPr txBox="1"/>
            <p:nvPr/>
          </p:nvSpPr>
          <p:spPr>
            <a:xfrm>
              <a:off x="8033174" y="3434841"/>
              <a:ext cx="632390" cy="275155"/>
            </a:xfrm>
            <a:prstGeom prst="rect">
              <a:avLst/>
            </a:prstGeom>
            <a:noFill/>
          </p:spPr>
          <p:txBody>
            <a:bodyPr wrap="none" lIns="89416" tIns="44708" rIns="89416" bIns="44708" rtlCol="0">
              <a:spAutoFit/>
            </a:bodyPr>
            <a:lstStyle/>
            <a:p>
              <a:pPr algn="ctr" defTabSz="607408">
                <a:lnSpc>
                  <a:spcPts val="2445"/>
                </a:lnSpc>
                <a:defRPr/>
              </a:pPr>
              <a:r>
                <a:rPr lang="fi-FI" sz="2400" dirty="0">
                  <a:solidFill>
                    <a:srgbClr val="FFFFFF"/>
                  </a:solidFill>
                  <a:latin typeface="Corbel" panose="020B0503020204020204" pitchFamily="34" charset="0"/>
                </a:rPr>
                <a:t>Noin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65594" y="4079052"/>
              <a:ext cx="1567543" cy="469740"/>
            </a:xfrm>
            <a:prstGeom prst="rect">
              <a:avLst/>
            </a:prstGeom>
            <a:noFill/>
          </p:spPr>
          <p:txBody>
            <a:bodyPr wrap="square" lIns="89416" tIns="44708" rIns="89416" bIns="44708" rtlCol="0" anchor="t">
              <a:spAutoFit/>
            </a:bodyPr>
            <a:lstStyle/>
            <a:p>
              <a:pPr algn="ctr" defTabSz="607408">
                <a:lnSpc>
                  <a:spcPts val="2445"/>
                </a:lnSpc>
                <a:defRPr/>
              </a:pPr>
              <a:r>
                <a:rPr lang="fi-FI" sz="2400" dirty="0">
                  <a:solidFill>
                    <a:srgbClr val="FFFFFF"/>
                  </a:solidFill>
                  <a:latin typeface="Corbel" panose="020B0503020204020204" pitchFamily="34" charset="0"/>
                </a:rPr>
                <a:t>työntekijää vuonna 2018</a:t>
              </a:r>
              <a:endParaRPr lang="en-US" sz="2400" dirty="0">
                <a:solidFill>
                  <a:srgbClr val="006778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40124" y="3814988"/>
              <a:ext cx="1018484" cy="264914"/>
            </a:xfrm>
            <a:prstGeom prst="rect">
              <a:avLst/>
            </a:prstGeom>
            <a:noFill/>
          </p:spPr>
          <p:txBody>
            <a:bodyPr wrap="none" lIns="89416" tIns="44708" rIns="89416" bIns="44708" rtlCol="0" anchor="t">
              <a:spAutoFit/>
            </a:bodyPr>
            <a:lstStyle/>
            <a:p>
              <a:pPr algn="ctr" defTabSz="607408">
                <a:lnSpc>
                  <a:spcPts val="2445"/>
                </a:lnSpc>
                <a:defRPr/>
              </a:pPr>
              <a:r>
                <a:rPr lang="fi-FI" sz="4267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350</a:t>
              </a:r>
              <a:endParaRPr lang="en-US" sz="4267" dirty="0">
                <a:solidFill>
                  <a:srgbClr val="006778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0" y="4382128"/>
            <a:ext cx="5347255" cy="2266884"/>
          </a:xfrm>
          <a:prstGeom prst="rect">
            <a:avLst/>
          </a:prstGeom>
          <a:noFill/>
          <a:ln>
            <a:noFill/>
          </a:ln>
        </p:spPr>
        <p:txBody>
          <a:bodyPr wrap="square" lIns="131995" tIns="131995" rIns="131995" bIns="131995" rtlCol="0" anchor="ctr" anchorCtr="0">
            <a:noAutofit/>
          </a:bodyPr>
          <a:lstStyle/>
          <a:p>
            <a:pPr algn="ctr"/>
            <a:r>
              <a:rPr lang="fi-FI" sz="3200" b="1" dirty="0">
                <a:solidFill>
                  <a:srgbClr val="002F5F"/>
                </a:solidFill>
                <a:latin typeface="Corbel" panose="020B0503020204020204" pitchFamily="34" charset="0"/>
              </a:rPr>
              <a:t>Valtion</a:t>
            </a:r>
            <a:r>
              <a:rPr lang="fi-FI" sz="3600" b="1" dirty="0">
                <a:solidFill>
                  <a:srgbClr val="002F5F"/>
                </a:solidFill>
                <a:latin typeface="Arial Black" panose="020B0A04020102020204" pitchFamily="34" charset="0"/>
              </a:rPr>
              <a:t> </a:t>
            </a:r>
            <a:r>
              <a:rPr lang="fi-FI" sz="4400" dirty="0">
                <a:solidFill>
                  <a:srgbClr val="002F5F"/>
                </a:solidFill>
                <a:latin typeface="Arial Black" panose="020B0A04020102020204" pitchFamily="34" charset="0"/>
              </a:rPr>
              <a:t>70%</a:t>
            </a:r>
          </a:p>
          <a:p>
            <a:pPr algn="ctr"/>
            <a:r>
              <a:rPr lang="fi-FI" sz="2800" dirty="0">
                <a:solidFill>
                  <a:srgbClr val="002F5F"/>
                </a:solidFill>
                <a:latin typeface="Corbel" panose="020B0503020204020204" pitchFamily="34" charset="0"/>
              </a:rPr>
              <a:t>ja suomalaisten korkeakoulujen </a:t>
            </a:r>
            <a:br>
              <a:rPr lang="fi-FI" sz="2800" dirty="0">
                <a:solidFill>
                  <a:srgbClr val="002F5F"/>
                </a:solidFill>
                <a:latin typeface="Corbel" panose="020B0503020204020204" pitchFamily="34" charset="0"/>
              </a:rPr>
            </a:br>
            <a:r>
              <a:rPr lang="fi-FI" sz="2800" dirty="0">
                <a:solidFill>
                  <a:srgbClr val="002F5F"/>
                </a:solidFill>
                <a:latin typeface="Corbel" panose="020B0503020204020204" pitchFamily="34" charset="0"/>
              </a:rPr>
              <a:t>30% omistama</a:t>
            </a:r>
          </a:p>
        </p:txBody>
      </p:sp>
    </p:spTree>
    <p:extLst>
      <p:ext uri="{BB962C8B-B14F-4D97-AF65-F5344CB8AC3E}">
        <p14:creationId xmlns:p14="http://schemas.microsoft.com/office/powerpoint/2010/main" val="96350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"/>
            <a:ext cx="12192000" cy="669337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291785"/>
            <a:ext cx="12196482" cy="44067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8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3" name="Group 34"/>
          <p:cNvGrpSpPr>
            <a:grpSpLocks/>
          </p:cNvGrpSpPr>
          <p:nvPr userDrawn="1"/>
        </p:nvGrpSpPr>
        <p:grpSpPr bwMode="auto">
          <a:xfrm>
            <a:off x="9110135" y="4438193"/>
            <a:ext cx="3092450" cy="105994"/>
            <a:chOff x="8913156" y="2232185"/>
            <a:chExt cx="3272924" cy="56821"/>
          </a:xfrm>
        </p:grpSpPr>
        <p:sp>
          <p:nvSpPr>
            <p:cNvPr id="34" name="Rectangle 3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28951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192000" cy="2291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9110135" y="4438193"/>
            <a:ext cx="3092450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" y="0"/>
            <a:ext cx="12192000" cy="2291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9110135" y="4438193"/>
            <a:ext cx="3092450" cy="105994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" y="2289185"/>
            <a:ext cx="6076951" cy="440531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76949" y="2288571"/>
            <a:ext cx="3033269" cy="441315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10224" y="2288580"/>
            <a:ext cx="3081783" cy="221049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10224" y="4544796"/>
            <a:ext cx="3081783" cy="214909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8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1547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37" y="1"/>
            <a:ext cx="6454663" cy="669337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797608" y="2415223"/>
            <a:ext cx="2785554" cy="1242043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7507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7507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513655" y="1266273"/>
            <a:ext cx="2785554" cy="1819765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11261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11261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716385" y="2820736"/>
            <a:ext cx="2785554" cy="2253089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14077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14077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041279" y="2347639"/>
            <a:ext cx="2785554" cy="2253089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14077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14077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27631" y="1581306"/>
            <a:ext cx="2785554" cy="2253089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14077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14077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600285" y="1266271"/>
            <a:ext cx="2785554" cy="1675430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10323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10323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76102" y="116805"/>
            <a:ext cx="2785554" cy="4275053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27214" b="1" dirty="0">
                <a:ln w="900" cmpd="sng">
                  <a:noFill/>
                  <a:prstDash val="solid"/>
                </a:ln>
                <a:solidFill>
                  <a:srgbClr val="0096B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Arial Black" panose="020B0A04020102020204" pitchFamily="34" charset="0"/>
              </a:rPr>
              <a:t>?</a:t>
            </a:r>
            <a:endParaRPr lang="en-US" sz="27214" b="1" dirty="0">
              <a:ln w="900" cmpd="sng">
                <a:noFill/>
                <a:prstDash val="solid"/>
              </a:ln>
              <a:solidFill>
                <a:srgbClr val="0096B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00007" y="2550391"/>
            <a:ext cx="2785554" cy="1675430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10323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10323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189837" y="3679143"/>
            <a:ext cx="3758083" cy="78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505" dirty="0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Kiitos!</a:t>
            </a:r>
            <a:endParaRPr lang="en-US" sz="4505" dirty="0"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" y="5315808"/>
            <a:ext cx="1219041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http://</a:t>
            </a:r>
            <a:r>
              <a:rPr lang="en-US" sz="1800" dirty="0" err="1"/>
              <a:t>digitalpreservation.fi</a:t>
            </a:r>
            <a:r>
              <a:rPr lang="en-US" sz="1800" dirty="0"/>
              <a:t>/</a:t>
            </a:r>
          </a:p>
          <a:p>
            <a:pPr algn="ctr"/>
            <a:r>
              <a:rPr lang="en-US" sz="1800" dirty="0"/>
              <a:t>Twitter @</a:t>
            </a:r>
            <a:r>
              <a:rPr lang="fi-FI" sz="1800" dirty="0" err="1"/>
              <a:t>dpres_fi</a:t>
            </a:r>
            <a:r>
              <a:rPr lang="en-US" sz="1800" dirty="0"/>
              <a:t>  </a:t>
            </a:r>
          </a:p>
          <a:p>
            <a:pPr algn="ctr"/>
            <a:r>
              <a:rPr lang="en-US" sz="1800" dirty="0"/>
              <a:t>https://</a:t>
            </a:r>
            <a:r>
              <a:rPr lang="en-US" sz="1800" dirty="0" err="1"/>
              <a:t>github.com</a:t>
            </a:r>
            <a:r>
              <a:rPr lang="en-US" sz="1800" dirty="0"/>
              <a:t>/Digital-Preservation-Finland/</a:t>
            </a:r>
          </a:p>
        </p:txBody>
      </p:sp>
    </p:spTree>
    <p:extLst>
      <p:ext uri="{BB962C8B-B14F-4D97-AF65-F5344CB8AC3E}">
        <p14:creationId xmlns:p14="http://schemas.microsoft.com/office/powerpoint/2010/main" val="1113590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37" y="1"/>
            <a:ext cx="6454663" cy="669337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797608" y="2415223"/>
            <a:ext cx="2785554" cy="1242043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7507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7507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513655" y="1266273"/>
            <a:ext cx="2785554" cy="1819765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11261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11261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716385" y="2820736"/>
            <a:ext cx="2785554" cy="2253089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14077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14077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041279" y="2347639"/>
            <a:ext cx="2785554" cy="2253089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14077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14077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27631" y="1581306"/>
            <a:ext cx="2785554" cy="2253089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14077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14077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600285" y="1266271"/>
            <a:ext cx="2785554" cy="1675430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10323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10323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76102" y="116805"/>
            <a:ext cx="2785554" cy="4275053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27214" b="1" dirty="0">
                <a:ln w="900" cmpd="sng">
                  <a:noFill/>
                  <a:prstDash val="solid"/>
                </a:ln>
                <a:solidFill>
                  <a:srgbClr val="0096B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Arial Black" panose="020B0A04020102020204" pitchFamily="34" charset="0"/>
              </a:rPr>
              <a:t>?</a:t>
            </a:r>
            <a:endParaRPr lang="en-US" sz="27214" b="1" dirty="0">
              <a:ln w="900" cmpd="sng">
                <a:noFill/>
                <a:prstDash val="solid"/>
              </a:ln>
              <a:solidFill>
                <a:srgbClr val="0096B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00007" y="2550391"/>
            <a:ext cx="2785554" cy="1675430"/>
          </a:xfrm>
          <a:prstGeom prst="rect">
            <a:avLst/>
          </a:prstGeom>
          <a:noFill/>
        </p:spPr>
        <p:txBody>
          <a:bodyPr wrap="square" lIns="85813" tIns="42906" rIns="85813" bIns="42906">
            <a:spAutoFit/>
          </a:bodyPr>
          <a:lstStyle/>
          <a:p>
            <a:pPr algn="ctr"/>
            <a:r>
              <a:rPr lang="fi-FI" sz="10323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10323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189837" y="3679143"/>
            <a:ext cx="3758083" cy="78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505" dirty="0" err="1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Thank</a:t>
            </a:r>
            <a:r>
              <a:rPr lang="fi-FI" sz="4505" dirty="0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fi-FI" sz="4505" dirty="0" err="1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you</a:t>
            </a:r>
            <a:r>
              <a:rPr lang="fi-FI" sz="4505" dirty="0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!</a:t>
            </a:r>
            <a:endParaRPr lang="en-US" sz="4505" dirty="0"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" y="5315808"/>
            <a:ext cx="1219041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http://</a:t>
            </a:r>
            <a:r>
              <a:rPr lang="en-US" sz="1800" dirty="0" err="1"/>
              <a:t>digitalpreservation.fi</a:t>
            </a:r>
            <a:r>
              <a:rPr lang="en-US" sz="1800" dirty="0"/>
              <a:t>/</a:t>
            </a:r>
          </a:p>
          <a:p>
            <a:pPr algn="ctr"/>
            <a:r>
              <a:rPr lang="en-US" sz="1800" dirty="0"/>
              <a:t>Twitter @</a:t>
            </a:r>
            <a:r>
              <a:rPr lang="fi-FI" sz="1800" dirty="0" err="1"/>
              <a:t>dpres_fi</a:t>
            </a:r>
            <a:r>
              <a:rPr lang="en-US" sz="1800" dirty="0"/>
              <a:t>  </a:t>
            </a:r>
          </a:p>
          <a:p>
            <a:pPr algn="ctr"/>
            <a:r>
              <a:rPr lang="en-US" sz="1800" dirty="0"/>
              <a:t>https://</a:t>
            </a:r>
            <a:r>
              <a:rPr lang="en-US" sz="1800" dirty="0" err="1"/>
              <a:t>github.com</a:t>
            </a:r>
            <a:r>
              <a:rPr lang="en-US" sz="1800" dirty="0"/>
              <a:t>/Digital-Preservation-Finland/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23035" y="1"/>
            <a:ext cx="1468967" cy="1073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7446433" y="3412089"/>
            <a:ext cx="2925233" cy="29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77" tIns="44688" rIns="89377" bIns="44688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6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12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7446434" y="3991668"/>
            <a:ext cx="2133599" cy="29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77" tIns="44688" rIns="89377" bIns="44688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6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</a:rPr>
              <a:t>twitter.com/CSCfi</a:t>
            </a:r>
            <a:endParaRPr lang="en-US" sz="12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7446434" y="4568994"/>
            <a:ext cx="3640667" cy="29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77" tIns="44688" rIns="89377" bIns="44688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6"/>
              </a:spcBef>
              <a:buFont typeface="Arial" charset="0"/>
              <a:buNone/>
              <a:defRPr/>
            </a:pPr>
            <a:r>
              <a:rPr lang="pl-PL" sz="1200">
                <a:solidFill>
                  <a:srgbClr val="5E6A71"/>
                </a:solidFill>
              </a:rPr>
              <a:t>youtube.com/CSCfi</a:t>
            </a:r>
            <a:endParaRPr lang="pl-PL" sz="12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7446435" y="5146320"/>
            <a:ext cx="4607985" cy="29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77" tIns="44688" rIns="89377" bIns="44688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6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096001" y="3373749"/>
            <a:ext cx="0" cy="2690429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4942420" y="1017089"/>
            <a:ext cx="2307166" cy="1465866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6349" y="6659545"/>
            <a:ext cx="2902045" cy="2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377" tIns="44688" rIns="89377" bIns="44688">
            <a:spAutoFit/>
          </a:bodyPr>
          <a:lstStyle/>
          <a:p>
            <a:r>
              <a:rPr lang="fi-FI" sz="800" dirty="0">
                <a:solidFill>
                  <a:srgbClr val="FFFFFF"/>
                </a:solidFill>
              </a:rPr>
              <a:t>Kuvat </a:t>
            </a:r>
            <a:r>
              <a:rPr lang="fi-FI" sz="800" dirty="0" err="1">
                <a:solidFill>
                  <a:srgbClr val="FFFFFF"/>
                </a:solidFill>
              </a:rPr>
              <a:t>CSC:n</a:t>
            </a:r>
            <a:r>
              <a:rPr lang="fi-FI" sz="800" dirty="0">
                <a:solidFill>
                  <a:srgbClr val="FFFFFF"/>
                </a:solidFill>
              </a:rPr>
              <a:t> arkisto, Adobe </a:t>
            </a:r>
            <a:r>
              <a:rPr lang="fi-FI" sz="800" dirty="0" err="1">
                <a:solidFill>
                  <a:srgbClr val="FFFFFF"/>
                </a:solidFill>
              </a:rPr>
              <a:t>Stock</a:t>
            </a:r>
            <a:r>
              <a:rPr lang="fi-FI" sz="800" dirty="0">
                <a:solidFill>
                  <a:srgbClr val="FFFFFF"/>
                </a:solidFill>
              </a:rPr>
              <a:t>, </a:t>
            </a:r>
            <a:r>
              <a:rPr lang="fi-FI" sz="800" dirty="0" err="1">
                <a:solidFill>
                  <a:srgbClr val="FFFFFF"/>
                </a:solidFill>
              </a:rPr>
              <a:t>Thinkstock</a:t>
            </a:r>
            <a:r>
              <a:rPr lang="fi-FI" sz="800" dirty="0">
                <a:solidFill>
                  <a:srgbClr val="FFFFFF"/>
                </a:solidFill>
              </a:rPr>
              <a:t> ja Juha Lehtonen</a:t>
            </a: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7446435" y="5723646"/>
            <a:ext cx="4607985" cy="29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77" tIns="44688" rIns="89377" bIns="44688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6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3072909" y="3372680"/>
            <a:ext cx="2618188" cy="385062"/>
          </a:xfrm>
        </p:spPr>
        <p:txBody>
          <a:bodyPr lIns="0"/>
          <a:lstStyle>
            <a:lvl1pPr marL="0" indent="0">
              <a:buNone/>
              <a:defRPr sz="1334" b="1">
                <a:solidFill>
                  <a:schemeClr val="tx1"/>
                </a:solidFill>
              </a:defRPr>
            </a:lvl1pPr>
            <a:lvl2pPr marL="339825" indent="0">
              <a:buFont typeface="Arial"/>
              <a:buNone/>
              <a:defRPr sz="1200"/>
            </a:lvl2pPr>
            <a:lvl3pPr marL="1117230" indent="0">
              <a:buFont typeface="Arial"/>
              <a:buNone/>
              <a:defRPr sz="1200"/>
            </a:lvl3pPr>
            <a:lvl4pPr marL="1444639" indent="0">
              <a:buNone/>
              <a:defRPr sz="1200"/>
            </a:lvl4pPr>
            <a:lvl5pPr marL="1891532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1102651" y="3463739"/>
            <a:ext cx="1657610" cy="1655807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334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3072904" y="3823617"/>
            <a:ext cx="2618190" cy="1717210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 marL="674993" indent="-335169">
              <a:buFont typeface="Arial"/>
              <a:buChar char="•"/>
              <a:defRPr sz="1334"/>
            </a:lvl2pPr>
            <a:lvl3pPr marL="1396536" indent="-279307">
              <a:buFont typeface="Arial"/>
              <a:buChar char="•"/>
              <a:defRPr sz="1200"/>
            </a:lvl3pPr>
            <a:lvl4pPr>
              <a:defRPr sz="1067"/>
            </a:lvl4pPr>
            <a:lvl5pPr>
              <a:defRPr sz="933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52" y="3360219"/>
            <a:ext cx="359833" cy="3833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00" y="4568996"/>
            <a:ext cx="392251" cy="2938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68" y="3962431"/>
            <a:ext cx="361535" cy="3851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02" y="5108204"/>
            <a:ext cx="395427" cy="3851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41" y="5680207"/>
            <a:ext cx="371527" cy="3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3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1" y="1600206"/>
            <a:ext cx="5091289" cy="4525963"/>
          </a:xfrm>
        </p:spPr>
        <p:txBody>
          <a:bodyPr/>
          <a:lstStyle>
            <a:lvl2pPr marL="513877" marR="0" indent="-172467" algn="l" defTabSz="447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972" marR="0" indent="-172467" algn="l" defTabSz="447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973" marR="0" indent="-172467" algn="l" defTabSz="447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071722" y="1600206"/>
            <a:ext cx="4815788" cy="4525963"/>
          </a:xfrm>
        </p:spPr>
        <p:txBody>
          <a:bodyPr/>
          <a:lstStyle>
            <a:lvl2pPr marL="513877" marR="0" indent="-172467" algn="l" defTabSz="447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972" marR="0" indent="-172467" algn="l" defTabSz="447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973" marR="0" indent="-172467" algn="l" defTabSz="447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2" y="274637"/>
            <a:ext cx="1027790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875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C in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r="797"/>
          <a:stretch/>
        </p:blipFill>
        <p:spPr>
          <a:xfrm>
            <a:off x="0" y="0"/>
            <a:ext cx="121904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-51013" y="198768"/>
            <a:ext cx="2912373" cy="2107599"/>
          </a:xfrm>
          <a:prstGeom prst="rect">
            <a:avLst/>
          </a:prstGeom>
          <a:noFill/>
        </p:spPr>
        <p:txBody>
          <a:bodyPr wrap="square" lIns="175993" tIns="175993" rIns="175993" bIns="175993" rtlCol="0" anchor="t" anchorCtr="0">
            <a:normAutofit/>
          </a:bodyPr>
          <a:lstStyle/>
          <a:p>
            <a:pPr algn="ctr">
              <a:lnSpc>
                <a:spcPts val="2445"/>
              </a:lnSpc>
            </a:pPr>
            <a:br>
              <a:rPr lang="fi-FI" sz="2133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fi-FI" sz="2133" dirty="0" err="1">
                <a:solidFill>
                  <a:schemeClr val="bg1"/>
                </a:solidFill>
                <a:latin typeface="Corbel" panose="020B0503020204020204" pitchFamily="34" charset="0"/>
              </a:rPr>
              <a:t>Non-profit</a:t>
            </a:r>
            <a:r>
              <a:rPr lang="fi-FI" sz="21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fi-FI" sz="2133" dirty="0" err="1">
                <a:solidFill>
                  <a:schemeClr val="bg1"/>
                </a:solidFill>
                <a:latin typeface="Corbel" panose="020B0503020204020204" pitchFamily="34" charset="0"/>
              </a:rPr>
              <a:t>state</a:t>
            </a:r>
            <a:r>
              <a:rPr lang="fi-FI" sz="21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fi-FI" sz="2133" dirty="0" err="1">
                <a:solidFill>
                  <a:schemeClr val="bg1"/>
                </a:solidFill>
                <a:latin typeface="Corbel" panose="020B0503020204020204" pitchFamily="34" charset="0"/>
              </a:rPr>
              <a:t>organization</a:t>
            </a:r>
            <a:r>
              <a:rPr lang="fi-FI" sz="21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fi-FI" sz="2133" dirty="0" err="1">
                <a:solidFill>
                  <a:schemeClr val="bg1"/>
                </a:solidFill>
                <a:latin typeface="Corbel" panose="020B0503020204020204" pitchFamily="34" charset="0"/>
              </a:rPr>
              <a:t>with</a:t>
            </a:r>
            <a:r>
              <a:rPr lang="fi-FI" sz="21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fi-FI" sz="2133" dirty="0" err="1">
                <a:solidFill>
                  <a:schemeClr val="bg1"/>
                </a:solidFill>
                <a:latin typeface="Corbel" panose="020B0503020204020204" pitchFamily="34" charset="0"/>
              </a:rPr>
              <a:t>special</a:t>
            </a:r>
            <a:r>
              <a:rPr lang="fi-FI" sz="21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fi-FI" sz="2133" dirty="0" err="1">
                <a:solidFill>
                  <a:schemeClr val="bg1"/>
                </a:solidFill>
                <a:latin typeface="Corbel" panose="020B0503020204020204" pitchFamily="34" charset="0"/>
              </a:rPr>
              <a:t>tasks</a:t>
            </a:r>
            <a:endParaRPr lang="fi-FI" sz="2133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73998" y="2306366"/>
            <a:ext cx="2126630" cy="2075763"/>
          </a:xfrm>
          <a:prstGeom prst="rect">
            <a:avLst/>
          </a:prstGeom>
          <a:noFill/>
        </p:spPr>
        <p:txBody>
          <a:bodyPr wrap="square" lIns="175993" tIns="175993" rIns="175993" bIns="175993" rtlCol="0" anchor="ctr" anchorCtr="0">
            <a:normAutofit/>
          </a:bodyPr>
          <a:lstStyle/>
          <a:p>
            <a:pPr algn="ctr">
              <a:lnSpc>
                <a:spcPts val="2445"/>
              </a:lnSpc>
            </a:pPr>
            <a:r>
              <a:rPr lang="fi-FI" sz="1867" dirty="0" err="1">
                <a:solidFill>
                  <a:srgbClr val="FFFFFF"/>
                </a:solidFill>
                <a:latin typeface="Corbel" panose="020B0503020204020204" pitchFamily="34" charset="0"/>
              </a:rPr>
              <a:t>Headquarters</a:t>
            </a:r>
            <a:r>
              <a:rPr lang="fi-FI" sz="1867" dirty="0">
                <a:solidFill>
                  <a:srgbClr val="FFFFFF"/>
                </a:solidFill>
                <a:latin typeface="Corbel" panose="020B0503020204020204" pitchFamily="34" charset="0"/>
              </a:rPr>
              <a:t> in Espoo, datacenter in Kajaani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4382129"/>
            <a:ext cx="5296462" cy="2265265"/>
          </a:xfrm>
          <a:prstGeom prst="rect">
            <a:avLst/>
          </a:prstGeom>
          <a:noFill/>
          <a:ln>
            <a:noFill/>
          </a:ln>
        </p:spPr>
        <p:txBody>
          <a:bodyPr wrap="square" lIns="175993" tIns="175993" rIns="175993" bIns="175993" rtlCol="0" anchor="ctr" anchorCtr="0">
            <a:normAutofit/>
          </a:bodyPr>
          <a:lstStyle/>
          <a:p>
            <a:pPr algn="ctr" defTabSz="607408">
              <a:defRPr/>
            </a:pPr>
            <a:r>
              <a:rPr lang="fi-FI" sz="3067" b="1" dirty="0" err="1">
                <a:solidFill>
                  <a:srgbClr val="002F5F"/>
                </a:solidFill>
                <a:latin typeface="Corbel" panose="020B0503020204020204" pitchFamily="34" charset="0"/>
              </a:rPr>
              <a:t>Owned</a:t>
            </a:r>
            <a:r>
              <a:rPr lang="fi-FI" sz="3067" b="1" dirty="0">
                <a:solidFill>
                  <a:srgbClr val="002F5F"/>
                </a:solidFill>
                <a:latin typeface="Corbel" panose="020B0503020204020204" pitchFamily="34" charset="0"/>
              </a:rPr>
              <a:t> </a:t>
            </a:r>
            <a:r>
              <a:rPr lang="fi-FI" sz="3067" b="1" dirty="0" err="1">
                <a:solidFill>
                  <a:srgbClr val="002F5F"/>
                </a:solidFill>
                <a:latin typeface="Corbel" panose="020B0503020204020204" pitchFamily="34" charset="0"/>
              </a:rPr>
              <a:t>by</a:t>
            </a:r>
            <a:r>
              <a:rPr lang="fi-FI" sz="3067" b="1" dirty="0">
                <a:solidFill>
                  <a:srgbClr val="002F5F"/>
                </a:solidFill>
                <a:latin typeface="Corbel" panose="020B0503020204020204" pitchFamily="34" charset="0"/>
              </a:rPr>
              <a:t> </a:t>
            </a:r>
            <a:r>
              <a:rPr lang="fi-FI" sz="3067" b="1" dirty="0" err="1">
                <a:solidFill>
                  <a:srgbClr val="002F5F"/>
                </a:solidFill>
                <a:latin typeface="Corbel" panose="020B0503020204020204" pitchFamily="34" charset="0"/>
              </a:rPr>
              <a:t>state</a:t>
            </a:r>
            <a:r>
              <a:rPr lang="fi-FI" sz="3467" b="1" dirty="0">
                <a:solidFill>
                  <a:srgbClr val="002F5F"/>
                </a:solidFill>
                <a:latin typeface="Arial Black" panose="020B0A04020102020204" pitchFamily="34" charset="0"/>
              </a:rPr>
              <a:t> (</a:t>
            </a:r>
            <a:r>
              <a:rPr lang="fi-FI" sz="4267" dirty="0">
                <a:solidFill>
                  <a:srgbClr val="002F5F"/>
                </a:solidFill>
                <a:latin typeface="Arial Black" panose="020B0A04020102020204" pitchFamily="34" charset="0"/>
              </a:rPr>
              <a:t>70%)</a:t>
            </a:r>
          </a:p>
          <a:p>
            <a:pPr lvl="0" algn="ctr"/>
            <a:r>
              <a:rPr lang="en-US" sz="2400" dirty="0">
                <a:solidFill>
                  <a:srgbClr val="002F5F"/>
                </a:solidFill>
                <a:latin typeface="Corbel" panose="020B0503020204020204" pitchFamily="34" charset="0"/>
              </a:rPr>
              <a:t>and all Finnish higher education institutions </a:t>
            </a:r>
            <a:r>
              <a:rPr lang="en-US" sz="3200" b="1" dirty="0">
                <a:solidFill>
                  <a:srgbClr val="002F5F"/>
                </a:solidFill>
                <a:latin typeface="Corbel" panose="020B0503020204020204" pitchFamily="34" charset="0"/>
              </a:rPr>
              <a:t>(30%)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347255" y="176742"/>
            <a:ext cx="2626743" cy="1674163"/>
            <a:chOff x="3972863" y="0"/>
            <a:chExt cx="1970314" cy="1255622"/>
          </a:xfrm>
        </p:grpSpPr>
        <p:sp>
          <p:nvSpPr>
            <p:cNvPr id="8" name="TextBox 7"/>
            <p:cNvSpPr txBox="1"/>
            <p:nvPr/>
          </p:nvSpPr>
          <p:spPr>
            <a:xfrm>
              <a:off x="3972863" y="0"/>
              <a:ext cx="1970314" cy="766284"/>
            </a:xfrm>
            <a:prstGeom prst="rect">
              <a:avLst/>
            </a:prstGeom>
            <a:noFill/>
          </p:spPr>
          <p:txBody>
            <a:bodyPr wrap="square" lIns="176016" tIns="176016" rIns="176016" bIns="176016" rtlCol="0" anchor="t" anchorCtr="0">
              <a:noAutofit/>
            </a:bodyPr>
            <a:lstStyle/>
            <a:p>
              <a:pPr algn="ctr" defTabSz="607408">
                <a:lnSpc>
                  <a:spcPts val="2445"/>
                </a:lnSpc>
                <a:defRPr/>
              </a:pPr>
              <a:br>
                <a:rPr lang="en-US" sz="2400" dirty="0">
                  <a:solidFill>
                    <a:srgbClr val="002F5F"/>
                  </a:solidFill>
                  <a:latin typeface="ＭＳ Ｐゴシック"/>
                </a:rPr>
              </a:br>
              <a:r>
                <a:rPr lang="fi-FI" sz="2133" dirty="0" err="1">
                  <a:solidFill>
                    <a:srgbClr val="002F5F"/>
                  </a:solidFill>
                  <a:latin typeface="Corbel" panose="020B0503020204020204" pitchFamily="34" charset="0"/>
                </a:rPr>
                <a:t>Turn</a:t>
              </a:r>
              <a:r>
                <a:rPr lang="fi-FI" sz="2133" dirty="0">
                  <a:solidFill>
                    <a:srgbClr val="002F5F"/>
                  </a:solidFill>
                  <a:latin typeface="Corbel" panose="020B0503020204020204" pitchFamily="34" charset="0"/>
                </a:rPr>
                <a:t> </a:t>
              </a:r>
              <a:r>
                <a:rPr lang="fi-FI" sz="2133" dirty="0" err="1">
                  <a:solidFill>
                    <a:srgbClr val="002F5F"/>
                  </a:solidFill>
                  <a:latin typeface="Corbel" panose="020B0503020204020204" pitchFamily="34" charset="0"/>
                </a:rPr>
                <a:t>over</a:t>
              </a:r>
              <a:r>
                <a:rPr lang="fi-FI" sz="2133" dirty="0">
                  <a:solidFill>
                    <a:srgbClr val="002F5F"/>
                  </a:solidFill>
                  <a:latin typeface="Corbel" panose="020B0503020204020204" pitchFamily="34" charset="0"/>
                </a:rPr>
                <a:t> </a:t>
              </a:r>
              <a:br>
                <a:rPr lang="fi-FI" sz="2133" dirty="0">
                  <a:solidFill>
                    <a:srgbClr val="002F5F"/>
                  </a:solidFill>
                  <a:latin typeface="Corbel" panose="020B0503020204020204" pitchFamily="34" charset="0"/>
                </a:rPr>
              </a:br>
              <a:r>
                <a:rPr lang="fi-FI" sz="2133" dirty="0">
                  <a:solidFill>
                    <a:srgbClr val="002F5F"/>
                  </a:solidFill>
                  <a:latin typeface="Corbel" panose="020B0503020204020204" pitchFamily="34" charset="0"/>
                </a:rPr>
                <a:t>in 2018</a:t>
              </a:r>
            </a:p>
            <a:p>
              <a:pPr algn="ctr" defTabSz="607408">
                <a:lnSpc>
                  <a:spcPts val="2400"/>
                </a:lnSpc>
                <a:defRPr/>
              </a:pPr>
              <a:endParaRPr lang="fi-FI" sz="2133" dirty="0">
                <a:solidFill>
                  <a:srgbClr val="002F5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5532" y="955025"/>
              <a:ext cx="1094831" cy="298549"/>
            </a:xfrm>
            <a:prstGeom prst="rect">
              <a:avLst/>
            </a:prstGeom>
            <a:noFill/>
          </p:spPr>
          <p:txBody>
            <a:bodyPr wrap="none" lIns="89416" tIns="44708" rIns="89416" bIns="44708" rtlCol="0" anchor="t">
              <a:spAutoFit/>
            </a:bodyPr>
            <a:lstStyle/>
            <a:p>
              <a:pPr algn="ctr" defTabSz="607408">
                <a:lnSpc>
                  <a:spcPts val="2445"/>
                </a:lnSpc>
                <a:defRPr/>
              </a:pPr>
              <a:r>
                <a:rPr lang="fi-FI" sz="4267" dirty="0">
                  <a:solidFill>
                    <a:srgbClr val="002F5F"/>
                  </a:solidFill>
                  <a:latin typeface="Arial Black" panose="020B0A04020102020204" pitchFamily="34" charset="0"/>
                </a:rPr>
                <a:t>44,9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39779" y="957073"/>
              <a:ext cx="443210" cy="298549"/>
            </a:xfrm>
            <a:prstGeom prst="rect">
              <a:avLst/>
            </a:prstGeom>
            <a:noFill/>
          </p:spPr>
          <p:txBody>
            <a:bodyPr wrap="none" lIns="89416" tIns="44708" rIns="89416" bIns="44708" rtlCol="0">
              <a:spAutoFit/>
            </a:bodyPr>
            <a:lstStyle/>
            <a:p>
              <a:pPr algn="ctr" defTabSz="607408">
                <a:lnSpc>
                  <a:spcPts val="2445"/>
                </a:lnSpc>
                <a:defRPr/>
              </a:pPr>
              <a:r>
                <a:rPr lang="fi-FI" sz="2400" dirty="0">
                  <a:solidFill>
                    <a:srgbClr val="002F5F"/>
                  </a:solidFill>
                  <a:latin typeface="Corbel" panose="020B0503020204020204" pitchFamily="34" charset="0"/>
                </a:rPr>
                <a:t>M€</a:t>
              </a: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10086147" y="4382129"/>
            <a:ext cx="2089785" cy="212516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7408">
              <a:defRPr/>
            </a:pPr>
            <a:endParaRPr lang="en-US" sz="24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andara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97071" y="4693660"/>
            <a:ext cx="1965216" cy="1673848"/>
            <a:chOff x="7565594" y="3434841"/>
            <a:chExt cx="1567543" cy="1113950"/>
          </a:xfrm>
        </p:grpSpPr>
        <p:sp>
          <p:nvSpPr>
            <p:cNvPr id="13" name="TextBox 12"/>
            <p:cNvSpPr txBox="1"/>
            <p:nvPr/>
          </p:nvSpPr>
          <p:spPr>
            <a:xfrm>
              <a:off x="8021667" y="3434841"/>
              <a:ext cx="655403" cy="264914"/>
            </a:xfrm>
            <a:prstGeom prst="rect">
              <a:avLst/>
            </a:prstGeom>
            <a:noFill/>
          </p:spPr>
          <p:txBody>
            <a:bodyPr wrap="none" lIns="89416" tIns="44708" rIns="89416" bIns="44708" rtlCol="0">
              <a:spAutoFit/>
            </a:bodyPr>
            <a:lstStyle/>
            <a:p>
              <a:pPr algn="ctr" defTabSz="607408">
                <a:lnSpc>
                  <a:spcPts val="2445"/>
                </a:lnSpc>
                <a:defRPr/>
              </a:pPr>
              <a:r>
                <a:rPr lang="fi-FI" sz="2400" dirty="0" err="1">
                  <a:solidFill>
                    <a:srgbClr val="FFFFFF"/>
                  </a:solidFill>
                  <a:latin typeface="Corbel" panose="020B0503020204020204" pitchFamily="34" charset="0"/>
                </a:rPr>
                <a:t>Circa</a:t>
              </a:r>
              <a:endParaRPr lang="fi-FI" sz="240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65594" y="4079052"/>
              <a:ext cx="1567543" cy="469739"/>
            </a:xfrm>
            <a:prstGeom prst="rect">
              <a:avLst/>
            </a:prstGeom>
            <a:noFill/>
          </p:spPr>
          <p:txBody>
            <a:bodyPr wrap="square" lIns="89416" tIns="44708" rIns="89416" bIns="44708" rtlCol="0" anchor="t">
              <a:spAutoFit/>
            </a:bodyPr>
            <a:lstStyle/>
            <a:p>
              <a:pPr algn="ctr" defTabSz="607408">
                <a:lnSpc>
                  <a:spcPts val="2445"/>
                </a:lnSpc>
                <a:defRPr/>
              </a:pPr>
              <a:r>
                <a:rPr lang="fi-FI" sz="2400" dirty="0" err="1">
                  <a:solidFill>
                    <a:srgbClr val="FFFFFF"/>
                  </a:solidFill>
                  <a:latin typeface="Corbel" panose="020B0503020204020204" pitchFamily="34" charset="0"/>
                </a:rPr>
                <a:t>employees</a:t>
              </a:r>
              <a:r>
                <a:rPr lang="fi-FI" sz="2400" dirty="0">
                  <a:solidFill>
                    <a:srgbClr val="FFFFFF"/>
                  </a:solidFill>
                  <a:latin typeface="Corbel" panose="020B0503020204020204" pitchFamily="34" charset="0"/>
                </a:rPr>
                <a:t> </a:t>
              </a:r>
              <a:br>
                <a:rPr lang="fi-FI" sz="2400" dirty="0">
                  <a:solidFill>
                    <a:srgbClr val="FFFFFF"/>
                  </a:solidFill>
                  <a:latin typeface="Corbel" panose="020B0503020204020204" pitchFamily="34" charset="0"/>
                </a:rPr>
              </a:br>
              <a:r>
                <a:rPr lang="fi-FI" sz="2400" dirty="0">
                  <a:solidFill>
                    <a:srgbClr val="FFFFFF"/>
                  </a:solidFill>
                  <a:latin typeface="Corbel" panose="020B0503020204020204" pitchFamily="34" charset="0"/>
                </a:rPr>
                <a:t>in 2018</a:t>
              </a:r>
              <a:endParaRPr lang="en-US" sz="2400" dirty="0">
                <a:solidFill>
                  <a:srgbClr val="006778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40124" y="3814988"/>
              <a:ext cx="1018484" cy="264914"/>
            </a:xfrm>
            <a:prstGeom prst="rect">
              <a:avLst/>
            </a:prstGeom>
            <a:noFill/>
          </p:spPr>
          <p:txBody>
            <a:bodyPr wrap="none" lIns="89416" tIns="44708" rIns="89416" bIns="44708" rtlCol="0" anchor="t">
              <a:spAutoFit/>
            </a:bodyPr>
            <a:lstStyle/>
            <a:p>
              <a:pPr algn="ctr" defTabSz="607408">
                <a:lnSpc>
                  <a:spcPts val="2445"/>
                </a:lnSpc>
                <a:defRPr/>
              </a:pPr>
              <a:r>
                <a:rPr lang="fi-FI" sz="4267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350</a:t>
              </a:r>
              <a:endParaRPr lang="en-US" sz="4267" dirty="0">
                <a:solidFill>
                  <a:srgbClr val="006778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ltural herit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37" y="1"/>
            <a:ext cx="6454663" cy="6693371"/>
          </a:xfrm>
          <a:prstGeom prst="rect">
            <a:avLst/>
          </a:prstGeom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146368" y="372106"/>
            <a:ext cx="630767" cy="399166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1364385" y="372106"/>
            <a:ext cx="412749" cy="399166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665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43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25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 sz="1100"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665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43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25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 sz="1100"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4420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9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146368" y="372106"/>
            <a:ext cx="630767" cy="399166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1146368" y="372106"/>
            <a:ext cx="630767" cy="399166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665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43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25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 sz="1100"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30799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75" y="-32885"/>
            <a:ext cx="12201676" cy="672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146368" y="372106"/>
            <a:ext cx="630767" cy="399166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1364385" y="372106"/>
            <a:ext cx="412749" cy="399166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665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43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25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 sz="1100"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045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68705" y="12"/>
            <a:ext cx="4123303" cy="669388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8" y="1600214"/>
            <a:ext cx="6911622" cy="4525963"/>
          </a:xfrm>
        </p:spPr>
        <p:txBody>
          <a:bodyPr/>
          <a:lstStyle>
            <a:lvl2pPr marL="513665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43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25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4" y="274637"/>
            <a:ext cx="691162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54244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4" y="1600214"/>
            <a:ext cx="3143956" cy="4525963"/>
          </a:xfrm>
        </p:spPr>
        <p:txBody>
          <a:bodyPr/>
          <a:lstStyle>
            <a:lvl2pPr marL="513665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43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258" marR="0" indent="-172393" algn="l" defTabSz="446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10" y="274637"/>
            <a:ext cx="1032807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920" y="1601182"/>
            <a:ext cx="336141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47995" y="1600203"/>
            <a:ext cx="318969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920" y="3998499"/>
            <a:ext cx="336141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747995" y="3997522"/>
            <a:ext cx="318969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765966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50328"/>
            <a:ext cx="10322984" cy="11411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2" y="1601180"/>
            <a:ext cx="10322983" cy="45238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11146368" y="372106"/>
            <a:ext cx="630767" cy="399166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11364385" y="372106"/>
            <a:ext cx="412749" cy="399166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2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6076953" y="6693372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110134" y="6693372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693372"/>
            <a:ext cx="6083301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61" tIns="44680" rIns="89361" bIns="44680" anchor="ctr"/>
          <a:lstStyle/>
          <a:p>
            <a:pPr algn="ctr" defTabSz="6092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2" r:id="rId2"/>
    <p:sldLayoutId id="2147483924" r:id="rId3"/>
    <p:sldLayoutId id="2147483921" r:id="rId4"/>
    <p:sldLayoutId id="2147483890" r:id="rId5"/>
    <p:sldLayoutId id="2147483898" r:id="rId6"/>
    <p:sldLayoutId id="2147483899" r:id="rId7"/>
    <p:sldLayoutId id="2147483901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4" r:id="rId21"/>
    <p:sldLayoutId id="2147483923" r:id="rId22"/>
    <p:sldLayoutId id="2147483925" r:id="rId23"/>
    <p:sldLayoutId id="2147483915" r:id="rId24"/>
    <p:sldLayoutId id="2147483917" r:id="rId25"/>
  </p:sldLayoutIdLst>
  <p:hf hdr="0" ftr="0" dt="0"/>
  <p:txStyles>
    <p:titleStyle>
      <a:lvl1pPr algn="l" defTabSz="446539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446539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446539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446539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446539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5pPr>
      <a:lvl6pPr marL="446819" algn="l" defTabSz="446819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6pPr>
      <a:lvl7pPr marL="893639" algn="l" defTabSz="446819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7pPr>
      <a:lvl8pPr marL="1340454" algn="l" defTabSz="446819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8pPr>
      <a:lvl9pPr marL="1787274" algn="l" defTabSz="446819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90466" indent="-190466" algn="l" defTabSz="446539" rtl="0" eaLnBrk="1" fontAlgn="base" hangingPunct="1">
        <a:lnSpc>
          <a:spcPct val="110000"/>
        </a:lnSpc>
        <a:spcBef>
          <a:spcPts val="1166"/>
        </a:spcBef>
        <a:spcAft>
          <a:spcPct val="0"/>
        </a:spcAft>
        <a:buFont typeface="Arial" charset="0"/>
        <a:buChar char="•"/>
        <a:defRPr sz="2400"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338607" indent="270886" algn="l" defTabSz="446539" rtl="0" eaLnBrk="1" fontAlgn="base" hangingPunct="1">
        <a:spcBef>
          <a:spcPct val="20000"/>
        </a:spcBef>
        <a:spcAft>
          <a:spcPct val="0"/>
        </a:spcAft>
        <a:buFont typeface="Courier New" charset="0"/>
        <a:defRPr sz="2000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1115288" indent="103699" algn="l" defTabSz="446539" rtl="0" eaLnBrk="1" fontAlgn="base" hangingPunct="1">
        <a:spcBef>
          <a:spcPts val="200"/>
        </a:spcBef>
        <a:spcAft>
          <a:spcPct val="0"/>
        </a:spcAft>
        <a:defRPr sz="1800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561826" indent="-118513" algn="l" defTabSz="446539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800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2010481" indent="-118513" algn="l" defTabSz="44653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67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457500" indent="-223409" algn="l" defTabSz="4468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4318" indent="-223409" algn="l" defTabSz="4468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137" indent="-223409" algn="l" defTabSz="4468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7954" indent="-223409" algn="l" defTabSz="4468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819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6819" algn="l" defTabSz="446819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93639" algn="l" defTabSz="446819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40454" algn="l" defTabSz="446819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87274" algn="l" defTabSz="446819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34091" algn="l" defTabSz="446819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80907" algn="l" defTabSz="446819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27727" algn="l" defTabSz="446819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74546" algn="l" defTabSz="446819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.ac.uk/library-research-support/sites/www.open.ac.uk.library-research-support/files/files/RDM-guidelines-for-selecting-research-data-for-retention-and-preservation(1)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rj2f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rj2f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nesdoc.unesco.org/ark:/48223/pf0000244280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unesdoc.unesco.org/ark:/48223/pf0000244280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Fairdata</a:t>
            </a:r>
            <a:r>
              <a:rPr lang="en-US" dirty="0"/>
              <a:t> PAS on?</a:t>
            </a:r>
            <a:br>
              <a:rPr lang="en-US" dirty="0"/>
            </a:br>
            <a:r>
              <a:rPr lang="en-US" sz="2000" dirty="0" err="1"/>
              <a:t>Digitaalisen</a:t>
            </a:r>
            <a:r>
              <a:rPr lang="en-US" sz="2000" dirty="0"/>
              <a:t> </a:t>
            </a:r>
            <a:r>
              <a:rPr lang="en-US" sz="2000" dirty="0" err="1"/>
              <a:t>tutkimusaineiston</a:t>
            </a:r>
            <a:r>
              <a:rPr lang="en-US" sz="2000" dirty="0"/>
              <a:t> </a:t>
            </a:r>
            <a:r>
              <a:rPr lang="en-US" sz="2000" dirty="0" err="1"/>
              <a:t>säilytys</a:t>
            </a:r>
            <a:r>
              <a:rPr lang="en-US" sz="2000" dirty="0"/>
              <a:t> </a:t>
            </a:r>
            <a:r>
              <a:rPr lang="en-US" sz="2000" dirty="0" err="1"/>
              <a:t>Fairdata</a:t>
            </a:r>
            <a:r>
              <a:rPr lang="en-US" sz="2000" dirty="0"/>
              <a:t> PAS-</a:t>
            </a:r>
            <a:r>
              <a:rPr lang="en-US" sz="2000" dirty="0" err="1"/>
              <a:t>palvelussa</a:t>
            </a:r>
            <a:br>
              <a:rPr lang="en-US" sz="2000" dirty="0"/>
            </a:br>
            <a:r>
              <a:rPr lang="en-US" sz="2000" dirty="0"/>
              <a:t>23.5.2022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Juha Lehtonen</a:t>
            </a:r>
          </a:p>
        </p:txBody>
      </p:sp>
    </p:spTree>
    <p:extLst>
      <p:ext uri="{BB962C8B-B14F-4D97-AF65-F5344CB8AC3E}">
        <p14:creationId xmlns:p14="http://schemas.microsoft.com/office/powerpoint/2010/main" val="160087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928A-BD84-F148-9E74-33BF8756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PAS-näkökulma mukaan jo aineistonhallintasuunnitelmassa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AD76E-FE1D-0245-9C73-B4192C183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91449"/>
            <a:ext cx="10322983" cy="4523889"/>
          </a:xfrm>
        </p:spPr>
        <p:txBody>
          <a:bodyPr/>
          <a:lstStyle/>
          <a:p>
            <a:r>
              <a:rPr lang="en-FI" dirty="0"/>
              <a:t>Yleiskuvaus</a:t>
            </a:r>
          </a:p>
          <a:p>
            <a:r>
              <a:rPr lang="en-FI" dirty="0"/>
              <a:t>Omistajuus ja oikeudet, roolit ja vastuut</a:t>
            </a:r>
          </a:p>
          <a:p>
            <a:r>
              <a:rPr lang="en-FI" dirty="0"/>
              <a:t>Vaatimusten ja suositusten huomiointi</a:t>
            </a:r>
          </a:p>
          <a:p>
            <a:r>
              <a:rPr lang="en-FI" dirty="0"/>
              <a:t>Standardien noudattaminen (tiedostomuodot, metatietomuodot)</a:t>
            </a:r>
          </a:p>
          <a:p>
            <a:r>
              <a:rPr lang="en-FI" dirty="0"/>
              <a:t>Tiedostojen järjestäminen ja nimeämiskäytännöt</a:t>
            </a:r>
          </a:p>
          <a:p>
            <a:r>
              <a:rPr lang="en-FI" dirty="0"/>
              <a:t>Versiointi, varmuuskopiointi, tarkistussummien luonti</a:t>
            </a:r>
          </a:p>
          <a:p>
            <a:r>
              <a:rPr lang="en-FI" dirty="0"/>
              <a:t>Aineiston elinkaari. Mikä osuus menisi PAS-palveluun?</a:t>
            </a:r>
          </a:p>
          <a:p>
            <a:r>
              <a:rPr lang="en-FI" dirty="0"/>
              <a:t>Aineiston jatkokäyttö ja julkaisu</a:t>
            </a:r>
          </a:p>
          <a:p>
            <a:pPr lvl="1"/>
            <a:r>
              <a:rPr lang="en-FI" dirty="0"/>
              <a:t>PAS-palvelu ei sovellu aineiston jokapäiväiseen käyttöön</a:t>
            </a:r>
          </a:p>
        </p:txBody>
      </p:sp>
    </p:spTree>
    <p:extLst>
      <p:ext uri="{BB962C8B-B14F-4D97-AF65-F5344CB8AC3E}">
        <p14:creationId xmlns:p14="http://schemas.microsoft.com/office/powerpoint/2010/main" val="213093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971E-4A99-024A-A778-B477DF32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Miten aineistoja valitaan PAS-palveluun?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F6BFD-5A65-6742-B904-55E71FD9A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601180"/>
            <a:ext cx="7400892" cy="4523889"/>
          </a:xfrm>
        </p:spPr>
        <p:txBody>
          <a:bodyPr/>
          <a:lstStyle/>
          <a:p>
            <a:r>
              <a:rPr lang="en-FI" dirty="0"/>
              <a:t>Hyödyntävä organisaatio tekee kriteeristön ja valinnat</a:t>
            </a:r>
          </a:p>
          <a:p>
            <a:endParaRPr lang="en-FI" dirty="0"/>
          </a:p>
          <a:p>
            <a:r>
              <a:rPr lang="en-FI" dirty="0"/>
              <a:t>Sopiva valintakriteeristö voisi olla rima:</a:t>
            </a:r>
          </a:p>
          <a:p>
            <a:pPr lvl="1"/>
            <a:r>
              <a:rPr lang="en-FI" dirty="0"/>
              <a:t>Asettaa aineistot kahteen ryhmään:</a:t>
            </a:r>
          </a:p>
          <a:p>
            <a:pPr lvl="2"/>
            <a:r>
              <a:rPr lang="en-FI" dirty="0"/>
              <a:t>Valitaan PAS-palveluun</a:t>
            </a:r>
          </a:p>
          <a:p>
            <a:pPr lvl="2"/>
            <a:r>
              <a:rPr lang="en-FI" dirty="0"/>
              <a:t>Ei valita</a:t>
            </a:r>
          </a:p>
          <a:p>
            <a:pPr lvl="1"/>
            <a:r>
              <a:rPr lang="en-FI" dirty="0"/>
              <a:t>Tai kolme ryhmään: valitaan, ei vielä, ei valita</a:t>
            </a:r>
          </a:p>
          <a:p>
            <a:pPr lvl="1"/>
            <a:r>
              <a:rPr lang="en-FI" dirty="0"/>
              <a:t>Ei tarvita aineistojen tarkkaa järjestämistä mihinkään “arvojärjestykseen”</a:t>
            </a:r>
          </a:p>
          <a:p>
            <a:r>
              <a:rPr lang="en-FI" dirty="0"/>
              <a:t>Palveluun viennin järjestys:</a:t>
            </a:r>
          </a:p>
          <a:p>
            <a:pPr lvl="1"/>
            <a:r>
              <a:rPr lang="en-FI" dirty="0"/>
              <a:t>Käytännöllisiä syitä järjestämiseen: erilaiset aikataululliset syyt, aloitetaan helpoimmasta tms.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51076-B142-7447-8584-0DA6556061B8}"/>
              </a:ext>
            </a:extLst>
          </p:cNvPr>
          <p:cNvCxnSpPr>
            <a:cxnSpLocks/>
          </p:cNvCxnSpPr>
          <p:nvPr/>
        </p:nvCxnSpPr>
        <p:spPr>
          <a:xfrm>
            <a:off x="8467697" y="4090177"/>
            <a:ext cx="2511188" cy="850834"/>
          </a:xfrm>
          <a:prstGeom prst="line">
            <a:avLst/>
          </a:prstGeom>
          <a:solidFill>
            <a:srgbClr val="00B050"/>
          </a:solidFill>
          <a:ln w="38100" cap="rnd">
            <a:solidFill>
              <a:schemeClr val="tx2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5DB1220-AE15-FE44-BBEB-46B62ADFE592}"/>
              </a:ext>
            </a:extLst>
          </p:cNvPr>
          <p:cNvSpPr/>
          <p:nvPr/>
        </p:nvSpPr>
        <p:spPr>
          <a:xfrm>
            <a:off x="10272211" y="5191685"/>
            <a:ext cx="914400" cy="42308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  <a:headEnd type="oval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FI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B6CBE-FD10-C34B-8553-F8054399B794}"/>
              </a:ext>
            </a:extLst>
          </p:cNvPr>
          <p:cNvSpPr/>
          <p:nvPr/>
        </p:nvSpPr>
        <p:spPr>
          <a:xfrm>
            <a:off x="8277363" y="4544864"/>
            <a:ext cx="914400" cy="42308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  <a:headEnd type="oval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FI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FF299F-6089-7B49-8A69-4FB6B2E0EB16}"/>
              </a:ext>
            </a:extLst>
          </p:cNvPr>
          <p:cNvCxnSpPr/>
          <p:nvPr/>
        </p:nvCxnSpPr>
        <p:spPr>
          <a:xfrm>
            <a:off x="8734563" y="2379184"/>
            <a:ext cx="0" cy="2338086"/>
          </a:xfrm>
          <a:prstGeom prst="line">
            <a:avLst/>
          </a:prstGeom>
          <a:solidFill>
            <a:srgbClr val="00B050"/>
          </a:solidFill>
          <a:ln w="190500" cap="rnd">
            <a:solidFill>
              <a:srgbClr val="002F5F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57203A-9386-A64A-83DB-CB2D16CBF174}"/>
              </a:ext>
            </a:extLst>
          </p:cNvPr>
          <p:cNvCxnSpPr/>
          <p:nvPr/>
        </p:nvCxnSpPr>
        <p:spPr>
          <a:xfrm>
            <a:off x="10729411" y="3026006"/>
            <a:ext cx="0" cy="2338086"/>
          </a:xfrm>
          <a:prstGeom prst="line">
            <a:avLst/>
          </a:prstGeom>
          <a:solidFill>
            <a:srgbClr val="00B050"/>
          </a:solidFill>
          <a:ln w="190500" cap="rnd">
            <a:solidFill>
              <a:srgbClr val="002F5F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5C5D-6AFE-B449-8C58-D709DF80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Aineiston valintakriteerejä</a:t>
            </a:r>
            <a:br>
              <a:rPr lang="en-FI" dirty="0"/>
            </a:br>
            <a:r>
              <a:rPr lang="en-FI" sz="2000" dirty="0"/>
              <a:t>The Open University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A7C3-53E3-734C-B9AA-0192761C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1180"/>
            <a:ext cx="10636153" cy="4523889"/>
          </a:xfrm>
        </p:spPr>
        <p:txBody>
          <a:bodyPr/>
          <a:lstStyle/>
          <a:p>
            <a:r>
              <a:rPr lang="en-FI" dirty="0"/>
              <a:t>Edellytetäänkö pitkäaikaissäilytystä?</a:t>
            </a:r>
          </a:p>
          <a:p>
            <a:pPr lvl="1"/>
            <a:r>
              <a:rPr lang="en-FI" dirty="0"/>
              <a:t>Rahoittaja, julkaisija…</a:t>
            </a:r>
          </a:p>
          <a:p>
            <a:r>
              <a:rPr lang="en-FI" dirty="0"/>
              <a:t>Onko aineisto tutkimuksellisesti (tai historiallisesti) merkittävä?</a:t>
            </a:r>
          </a:p>
          <a:p>
            <a:pPr lvl="1"/>
            <a:r>
              <a:rPr lang="en-FI" dirty="0"/>
              <a:t>Vaikuttaako siltä, että aineisto on tutkimusalalla tulevaisuudessa olennainen?</a:t>
            </a:r>
          </a:p>
          <a:p>
            <a:r>
              <a:rPr lang="en-FI" dirty="0"/>
              <a:t>O</a:t>
            </a:r>
            <a:r>
              <a:rPr lang="en-GB" dirty="0"/>
              <a:t>n</a:t>
            </a:r>
            <a:r>
              <a:rPr lang="en-FI" dirty="0"/>
              <a:t>ko aineisto ainoa laatuaan?</a:t>
            </a:r>
          </a:p>
          <a:p>
            <a:pPr lvl="1"/>
            <a:r>
              <a:rPr lang="en-FI" dirty="0"/>
              <a:t>Onko aineistosta johdettu tieto vaarassa, jos aineisto katoaa?</a:t>
            </a:r>
          </a:p>
          <a:p>
            <a:r>
              <a:rPr lang="en-FI" dirty="0"/>
              <a:t>Onko aineisto tuotettavissa uudelleen?</a:t>
            </a:r>
          </a:p>
          <a:p>
            <a:pPr lvl="1"/>
            <a:r>
              <a:rPr lang="en-FI" dirty="0"/>
              <a:t>Toistettavuus tai korvattavuus?</a:t>
            </a:r>
          </a:p>
          <a:p>
            <a:pPr lvl="1"/>
            <a:r>
              <a:rPr lang="en-FI" dirty="0"/>
              <a:t>Kustannukset?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372F9-3BB6-A747-8907-C2ED024BD0F9}"/>
              </a:ext>
            </a:extLst>
          </p:cNvPr>
          <p:cNvSpPr txBox="1"/>
          <p:nvPr/>
        </p:nvSpPr>
        <p:spPr>
          <a:xfrm>
            <a:off x="4790364" y="5130344"/>
            <a:ext cx="7206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Mears: </a:t>
            </a:r>
            <a:r>
              <a:rPr lang="en-GB" b="1" dirty="0"/>
              <a:t>Guidelines for selecting research data for</a:t>
            </a:r>
            <a:br>
              <a:rPr lang="en-GB" b="1" dirty="0"/>
            </a:br>
            <a:r>
              <a:rPr lang="en-GB" b="1" dirty="0"/>
              <a:t>retention and preservation. </a:t>
            </a:r>
            <a:r>
              <a:rPr lang="en-GB" dirty="0"/>
              <a:t>The Open University, 2013.</a:t>
            </a:r>
          </a:p>
          <a:p>
            <a:pPr algn="r"/>
            <a:r>
              <a:rPr lang="en-GB" dirty="0">
                <a:hlinkClick r:id="rId2"/>
              </a:rPr>
              <a:t>https://</a:t>
            </a:r>
            <a:r>
              <a:rPr lang="en-GB" dirty="0" err="1">
                <a:hlinkClick r:id="rId2"/>
              </a:rPr>
              <a:t>www.open.ac.uk</a:t>
            </a:r>
            <a:r>
              <a:rPr lang="en-GB" dirty="0">
                <a:hlinkClick r:id="rId2"/>
              </a:rPr>
              <a:t>/library-research-support/sites/</a:t>
            </a:r>
            <a:r>
              <a:rPr lang="en-GB" dirty="0" err="1">
                <a:hlinkClick r:id="rId2"/>
              </a:rPr>
              <a:t>www.open.ac.uk</a:t>
            </a:r>
            <a:r>
              <a:rPr lang="en-GB" dirty="0">
                <a:hlinkClick r:id="rId2"/>
              </a:rPr>
              <a:t>. library-research-support/files/files/RDM-guidelines-for-selecting-research-data-for-retention-and-preservation(1).pdf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0870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BAB7-5458-9D43-8B3C-03CF3661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Aineiston valintakriteerejä</a:t>
            </a:r>
            <a:br>
              <a:rPr lang="en-FI" dirty="0"/>
            </a:br>
            <a:r>
              <a:rPr lang="en-FI" sz="2000" dirty="0"/>
              <a:t>iPRES 2018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42D39-66F5-9041-9325-CC76B27BD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Arvo</a:t>
            </a:r>
          </a:p>
          <a:p>
            <a:pPr lvl="1"/>
            <a:r>
              <a:rPr lang="en-FI" dirty="0"/>
              <a:t>Onko aineistolla kontekstuaalista tai sisällöllistä (tutkimus)arvoa nykyisille ja tuleville käyttäjille?</a:t>
            </a:r>
          </a:p>
          <a:p>
            <a:pPr lvl="1"/>
            <a:r>
              <a:rPr lang="en-FI" dirty="0"/>
              <a:t>Tukeeko aineisto organisaation missiota?</a:t>
            </a:r>
          </a:p>
          <a:p>
            <a:r>
              <a:rPr lang="en-FI" dirty="0"/>
              <a:t>Ainoalaatuisuus</a:t>
            </a:r>
          </a:p>
          <a:p>
            <a:pPr lvl="1"/>
            <a:r>
              <a:rPr lang="en-FI" dirty="0"/>
              <a:t>Liittyykö aineisto organisaation ainoalaatuiseen alaan tai missioon (jota ei ole muualla)?</a:t>
            </a:r>
          </a:p>
          <a:p>
            <a:pPr lvl="1"/>
            <a:r>
              <a:rPr lang="en-FI" dirty="0"/>
              <a:t>Onko aineistossa vankat metatiedot, jotka osoittavat aineiston olevan ainoalaatuista?  </a:t>
            </a:r>
          </a:p>
          <a:p>
            <a:r>
              <a:rPr lang="en-FI" dirty="0"/>
              <a:t>Kustannukset</a:t>
            </a:r>
          </a:p>
          <a:p>
            <a:pPr lvl="1"/>
            <a:r>
              <a:rPr lang="en-FI" dirty="0"/>
              <a:t>Mikä ovat aineiston säilyttämisen kustannukset?</a:t>
            </a:r>
          </a:p>
          <a:p>
            <a:pPr lvl="1"/>
            <a:r>
              <a:rPr lang="en-FI" dirty="0"/>
              <a:t>Entä kadottamisen hinta? Vaikutukset?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55A17-8201-BE41-86D5-47D9C4E18217}"/>
              </a:ext>
            </a:extLst>
          </p:cNvPr>
          <p:cNvSpPr txBox="1"/>
          <p:nvPr/>
        </p:nvSpPr>
        <p:spPr>
          <a:xfrm>
            <a:off x="7028597" y="5684342"/>
            <a:ext cx="496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I" dirty="0"/>
              <a:t>Tallman &amp; Work: </a:t>
            </a:r>
            <a:r>
              <a:rPr lang="en-FI" b="1" dirty="0"/>
              <a:t>Approaching Appraisal</a:t>
            </a:r>
            <a:r>
              <a:rPr lang="en-FI" dirty="0"/>
              <a:t>.</a:t>
            </a:r>
            <a:br>
              <a:rPr lang="en-FI" dirty="0"/>
            </a:br>
            <a:r>
              <a:rPr lang="en-FI" dirty="0"/>
              <a:t>iPRES 2018, September 24-28, 2018, Boston, USA.</a:t>
            </a:r>
          </a:p>
          <a:p>
            <a:pPr algn="r"/>
            <a:r>
              <a:rPr lang="en-GB" dirty="0">
                <a:hlinkClick r:id="rId3"/>
              </a:rPr>
              <a:t>https://osf.io/rj2f7/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4801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BAB7-5458-9D43-8B3C-03CF3661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Aineiston valintakriteerejä</a:t>
            </a:r>
            <a:br>
              <a:rPr lang="en-FI" dirty="0"/>
            </a:br>
            <a:r>
              <a:rPr lang="en-FI" sz="2000" dirty="0"/>
              <a:t>iPRES 2018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42D39-66F5-9041-9325-CC76B27BD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Lait / sitovat säännöt</a:t>
            </a:r>
          </a:p>
          <a:p>
            <a:pPr lvl="1"/>
            <a:r>
              <a:rPr lang="en-FI" dirty="0"/>
              <a:t>Sitooko lainsäädäntö tai sopimukset organisaatiota säilyttämään aineiston?</a:t>
            </a:r>
          </a:p>
          <a:p>
            <a:r>
              <a:rPr lang="en-FI" dirty="0"/>
              <a:t>Rajoitukset</a:t>
            </a:r>
          </a:p>
          <a:p>
            <a:pPr lvl="1"/>
            <a:r>
              <a:rPr lang="en-FI" dirty="0"/>
              <a:t>Sisältyykö aineistoon rajoituksia?</a:t>
            </a:r>
          </a:p>
          <a:p>
            <a:pPr lvl="1"/>
            <a:r>
              <a:rPr lang="en-FI" dirty="0"/>
              <a:t>Vaikuttavatko rajoitukset säilyttämisen onnistumiseen?</a:t>
            </a:r>
          </a:p>
          <a:p>
            <a:r>
              <a:rPr lang="en-FI" dirty="0"/>
              <a:t>Sisällön ja kontekstin säilytettävyys</a:t>
            </a:r>
          </a:p>
          <a:p>
            <a:pPr lvl="1"/>
            <a:r>
              <a:rPr lang="en-FI" dirty="0"/>
              <a:t>Ovatko tiedosto- ja metatietomuodot sopivia pitkäaikaissäilytykseen?</a:t>
            </a:r>
          </a:p>
          <a:p>
            <a:pPr lvl="1"/>
            <a:r>
              <a:rPr lang="en-FI" dirty="0"/>
              <a:t>Vaatiiko aineiston hyödynnettävyys jotakin tiettyä ympäristöä?</a:t>
            </a:r>
          </a:p>
          <a:p>
            <a:pPr lvl="1"/>
            <a:r>
              <a:rPr lang="en-FI" dirty="0"/>
              <a:t>Onko aineistolla riittävä synty- ja tapahtumahistoria?</a:t>
            </a:r>
          </a:p>
          <a:p>
            <a:pPr lvl="1"/>
            <a:r>
              <a:rPr lang="en-FI" dirty="0"/>
              <a:t>Säilytettävyyden huomiointi jo aineistoa luotaessa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55A17-8201-BE41-86D5-47D9C4E18217}"/>
              </a:ext>
            </a:extLst>
          </p:cNvPr>
          <p:cNvSpPr txBox="1"/>
          <p:nvPr/>
        </p:nvSpPr>
        <p:spPr>
          <a:xfrm>
            <a:off x="7028597" y="5684342"/>
            <a:ext cx="496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I" dirty="0"/>
              <a:t>Tallman &amp; Work: </a:t>
            </a:r>
            <a:r>
              <a:rPr lang="en-FI" b="1" dirty="0"/>
              <a:t>Approaching Appraisal</a:t>
            </a:r>
            <a:r>
              <a:rPr lang="en-FI" dirty="0"/>
              <a:t>.</a:t>
            </a:r>
            <a:br>
              <a:rPr lang="en-FI" dirty="0"/>
            </a:br>
            <a:r>
              <a:rPr lang="en-FI" dirty="0"/>
              <a:t>iPRES 2018, September 24-28, 2018, Boston, USA.</a:t>
            </a:r>
          </a:p>
          <a:p>
            <a:pPr algn="r"/>
            <a:r>
              <a:rPr lang="en-GB" dirty="0">
                <a:hlinkClick r:id="rId3"/>
              </a:rPr>
              <a:t>https://osf.io/rj2f7/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0156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93B79-F9C4-AE41-A103-99A72697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Valinnan vaiheet</a:t>
            </a:r>
            <a:br>
              <a:rPr lang="en-FI" dirty="0"/>
            </a:br>
            <a:r>
              <a:rPr lang="en-FI" sz="2000" dirty="0"/>
              <a:t>UNESCO/PERSIST Content Task Force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1237E-1B98-424F-AE0D-85675CC7D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345119"/>
            <a:ext cx="10322982" cy="52625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FI" dirty="0"/>
              <a:t>Aineiston tunnistaminen</a:t>
            </a:r>
          </a:p>
          <a:p>
            <a:pPr marL="780399" lvl="1" indent="-457200"/>
            <a:r>
              <a:rPr lang="en-FI" dirty="0"/>
              <a:t>Otsikko, tekijät, laajuus, laatu, tapahtumahistoria</a:t>
            </a:r>
          </a:p>
          <a:p>
            <a:pPr marL="780399" lvl="1" indent="-457200"/>
            <a:r>
              <a:rPr lang="en-FI" dirty="0"/>
              <a:t>Metatietojen riittävyys</a:t>
            </a:r>
          </a:p>
          <a:p>
            <a:pPr marL="780399" lvl="1" indent="-457200"/>
            <a:r>
              <a:rPr lang="en-FI" dirty="0"/>
              <a:t>Keskeiset parametrit</a:t>
            </a:r>
          </a:p>
          <a:p>
            <a:pPr marL="780399" lvl="1" indent="-457200"/>
            <a:r>
              <a:rPr lang="en-FI" dirty="0"/>
              <a:t>Onko kyllä/ei-päätös riittävä? (muita: high/medium/low tai numeerinen)</a:t>
            </a:r>
          </a:p>
          <a:p>
            <a:pPr marL="457200" indent="-457200">
              <a:buFont typeface="+mj-lt"/>
              <a:buAutoNum type="arabicPeriod"/>
            </a:pPr>
            <a:r>
              <a:rPr lang="en-FI" dirty="0"/>
              <a:t>Oikeudellinen kehys: Onko velvoitetta säilyttää aineisto?</a:t>
            </a:r>
          </a:p>
          <a:p>
            <a:pPr marL="457200" indent="-457200">
              <a:buFont typeface="+mj-lt"/>
              <a:buAutoNum type="arabicPeriod"/>
            </a:pPr>
            <a:r>
              <a:rPr lang="en-FI" dirty="0"/>
              <a:t>Valintakriteeristö: merkittävyys, kestävyys, saatavuus</a:t>
            </a:r>
          </a:p>
          <a:p>
            <a:pPr marL="457200" indent="-457200">
              <a:buFont typeface="+mj-lt"/>
              <a:buAutoNum type="arabicPeriod"/>
            </a:pPr>
            <a:r>
              <a:rPr lang="en-FI" dirty="0"/>
              <a:t>Päätös</a:t>
            </a:r>
          </a:p>
          <a:p>
            <a:pPr marL="780399" lvl="1" indent="-457200"/>
            <a:r>
              <a:rPr lang="en-FI" dirty="0"/>
              <a:t>Määrämuotoinen dokumentointi</a:t>
            </a:r>
          </a:p>
          <a:p>
            <a:pPr marL="780399" lvl="1" indent="-457200"/>
            <a:r>
              <a:rPr lang="en-FI" dirty="0"/>
              <a:t>Kohtien 1-3 käsittely: Perustelut ja ongelmat</a:t>
            </a:r>
          </a:p>
          <a:p>
            <a:pPr marL="780399" lvl="1" indent="-457200"/>
            <a:r>
              <a:rPr lang="en-FI" dirty="0"/>
              <a:t>Lopputulos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619B0-7A14-CF4B-8C6D-8CE0F9473D13}"/>
              </a:ext>
            </a:extLst>
          </p:cNvPr>
          <p:cNvSpPr txBox="1"/>
          <p:nvPr/>
        </p:nvSpPr>
        <p:spPr>
          <a:xfrm>
            <a:off x="5882185" y="5139719"/>
            <a:ext cx="6082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I" dirty="0"/>
              <a:t>Choy et al.:</a:t>
            </a:r>
            <a:br>
              <a:rPr lang="en-FI" dirty="0"/>
            </a:br>
            <a:r>
              <a:rPr lang="en-GB" b="1" dirty="0"/>
              <a:t>The UNESCO/PERSIST guidelines for the selection</a:t>
            </a:r>
            <a:br>
              <a:rPr lang="en-GB" b="1" dirty="0"/>
            </a:br>
            <a:r>
              <a:rPr lang="en-GB" b="1" dirty="0"/>
              <a:t>of digital heritage for long-term preservation</a:t>
            </a:r>
            <a:r>
              <a:rPr lang="en-GB" dirty="0"/>
              <a:t>.</a:t>
            </a:r>
            <a:br>
              <a:rPr lang="en-GB" dirty="0"/>
            </a:br>
            <a:r>
              <a:rPr lang="en-FI" dirty="0"/>
              <a:t>UNESCO/PERSIST Content Task Force</a:t>
            </a:r>
            <a:r>
              <a:rPr lang="en-GB" dirty="0"/>
              <a:t>, 2016.</a:t>
            </a:r>
          </a:p>
          <a:p>
            <a:pPr algn="r"/>
            <a:r>
              <a:rPr lang="en-GB" dirty="0">
                <a:hlinkClick r:id="rId2"/>
              </a:rPr>
              <a:t>https://unesdoc.unesco.org/ark:/48223/pf0000244280</a:t>
            </a:r>
            <a:r>
              <a:rPr lang="en-GB" dirty="0"/>
              <a:t>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726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D20B-95FA-F847-BED7-9FAEB6B1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Valintakriteeristö</a:t>
            </a:r>
            <a:br>
              <a:rPr lang="en-FI" dirty="0"/>
            </a:br>
            <a:r>
              <a:rPr lang="en-FI" sz="2000" dirty="0"/>
              <a:t>UNESCO/PERSIST Content Task Force</a:t>
            </a:r>
            <a:endParaRPr lang="en-FI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6FAB5-26D2-3D41-8FD4-641D8C0B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511972"/>
            <a:ext cx="10608858" cy="4523889"/>
          </a:xfrm>
        </p:spPr>
        <p:txBody>
          <a:bodyPr/>
          <a:lstStyle/>
          <a:p>
            <a:r>
              <a:rPr lang="en-FI" dirty="0"/>
              <a:t>Merkittävyys</a:t>
            </a:r>
          </a:p>
          <a:p>
            <a:pPr lvl="1"/>
            <a:r>
              <a:rPr lang="en-FI" dirty="0"/>
              <a:t>Onko aineistolla sosiaalista, kulttuurista, historiallista, taiteellista tai tutkimuksellista arvoa?</a:t>
            </a:r>
          </a:p>
          <a:p>
            <a:pPr lvl="1"/>
            <a:r>
              <a:rPr lang="en-FI" dirty="0"/>
              <a:t>Tukeeko aineisto organisaation missiota?</a:t>
            </a:r>
          </a:p>
          <a:p>
            <a:pPr lvl="1"/>
            <a:r>
              <a:rPr lang="en-FI" dirty="0"/>
              <a:t>Millä tavalla aineiston tapahtumahistoria, ainoalaatuisuus tai edustettavuus vaikuttaa merkittävyyteen?</a:t>
            </a:r>
          </a:p>
          <a:p>
            <a:pPr lvl="1"/>
            <a:r>
              <a:rPr lang="en-FI" dirty="0"/>
              <a:t>Mitkä ovat vaikutukset sidosryhmiin, jos aineistoa ei säilytetä?</a:t>
            </a:r>
          </a:p>
          <a:p>
            <a:r>
              <a:rPr lang="en-FI" dirty="0"/>
              <a:t>Kestävyys</a:t>
            </a:r>
          </a:p>
          <a:p>
            <a:pPr lvl="1"/>
            <a:r>
              <a:rPr lang="en-FI" dirty="0"/>
              <a:t>Onko aineisto sopivissa tiedostomuodoissa ja onko sillä riittävän laajat metatiedot?</a:t>
            </a:r>
          </a:p>
          <a:p>
            <a:r>
              <a:rPr lang="en-FI" dirty="0"/>
              <a:t>Saatavuus</a:t>
            </a:r>
          </a:p>
          <a:p>
            <a:pPr lvl="1"/>
            <a:r>
              <a:rPr lang="en-FI" dirty="0"/>
              <a:t>Kysymyksiä liittyen useaan PAS-toimijaan:</a:t>
            </a:r>
            <a:br>
              <a:rPr lang="en-FI" dirty="0"/>
            </a:br>
            <a:r>
              <a:rPr lang="en-FI" dirty="0"/>
              <a:t>Miten aineisto on saatavissa/säilytyksessä muissa</a:t>
            </a:r>
            <a:br>
              <a:rPr lang="en-FI" dirty="0"/>
            </a:br>
            <a:r>
              <a:rPr lang="en-FI" dirty="0"/>
              <a:t>organisaatioissa? Keillä on “päävastuu”?</a:t>
            </a:r>
          </a:p>
          <a:p>
            <a:pPr lvl="1"/>
            <a:r>
              <a:rPr lang="en-FI" dirty="0"/>
              <a:t>Onko aineisto katoamassa?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A600A-53F0-7242-976A-39B8AC592B50}"/>
              </a:ext>
            </a:extLst>
          </p:cNvPr>
          <p:cNvSpPr txBox="1"/>
          <p:nvPr/>
        </p:nvSpPr>
        <p:spPr>
          <a:xfrm>
            <a:off x="5882185" y="5139719"/>
            <a:ext cx="6082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I" dirty="0"/>
              <a:t>Choy et al.:</a:t>
            </a:r>
            <a:br>
              <a:rPr lang="en-FI" dirty="0"/>
            </a:br>
            <a:r>
              <a:rPr lang="en-GB" b="1" dirty="0"/>
              <a:t>The UNESCO/PERSIST guidelines for the selection</a:t>
            </a:r>
            <a:br>
              <a:rPr lang="en-GB" b="1" dirty="0"/>
            </a:br>
            <a:r>
              <a:rPr lang="en-GB" b="1" dirty="0"/>
              <a:t>of digital heritage for long-term preservation</a:t>
            </a:r>
            <a:r>
              <a:rPr lang="en-GB" dirty="0"/>
              <a:t>.</a:t>
            </a:r>
            <a:br>
              <a:rPr lang="en-GB" dirty="0"/>
            </a:br>
            <a:r>
              <a:rPr lang="en-FI" dirty="0"/>
              <a:t>UNESCO/PERSIST Content Task Force</a:t>
            </a:r>
            <a:r>
              <a:rPr lang="en-GB" dirty="0"/>
              <a:t>, 2016.</a:t>
            </a:r>
          </a:p>
          <a:p>
            <a:pPr algn="r"/>
            <a:r>
              <a:rPr lang="en-GB" dirty="0">
                <a:hlinkClick r:id="rId2"/>
              </a:rPr>
              <a:t>https://unesdoc.unesco.org/ark:/48223/pf0000244280</a:t>
            </a:r>
            <a:r>
              <a:rPr lang="en-GB" dirty="0"/>
              <a:t>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05794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4895-C94C-B948-8EA5-1E939F42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Valintojen dokumentointi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FB18D-A1F6-3042-B37D-2341AD15A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Valinnat tuskin voivat olla täysin objektiivisia</a:t>
            </a:r>
          </a:p>
          <a:p>
            <a:pPr lvl="1"/>
            <a:r>
              <a:rPr lang="en-FI" dirty="0"/>
              <a:t>Ei voida täysin määritellä, mikä kaikki tieto on oleellista tulevaisuudessa</a:t>
            </a:r>
          </a:p>
          <a:p>
            <a:r>
              <a:rPr lang="en-FI" dirty="0"/>
              <a:t>Olennaista on:</a:t>
            </a:r>
          </a:p>
          <a:p>
            <a:pPr lvl="1"/>
            <a:r>
              <a:rPr lang="en-FI" dirty="0"/>
              <a:t>sitoutua dokumentoituihin prosesseihin ja vaatimuksiin</a:t>
            </a:r>
          </a:p>
          <a:p>
            <a:pPr lvl="1"/>
            <a:r>
              <a:rPr lang="en-FI" dirty="0"/>
              <a:t>dokumentoida valinnat perusteluineen, myös ongelmat (esim. tekniset)</a:t>
            </a:r>
          </a:p>
          <a:p>
            <a:r>
              <a:rPr lang="en-FI" dirty="0"/>
              <a:t>Dokumenttipohja voi auttaa</a:t>
            </a:r>
          </a:p>
          <a:p>
            <a:r>
              <a:rPr lang="en-GB" dirty="0"/>
              <a:t>A</a:t>
            </a:r>
            <a:r>
              <a:rPr lang="en-FI" dirty="0"/>
              <a:t>uttaa pitämään valinnat mahdollisimman perusteltuina ja tasapuolisina</a:t>
            </a:r>
          </a:p>
          <a:p>
            <a:r>
              <a:rPr lang="en-FI" dirty="0"/>
              <a:t>Mahdollistaa tehtyjen valintojen ymmärtämisen myöhemmin</a:t>
            </a:r>
          </a:p>
          <a:p>
            <a:r>
              <a:rPr lang="en-FI" dirty="0"/>
              <a:t>Dokumentoinnin avoimuus</a:t>
            </a:r>
          </a:p>
        </p:txBody>
      </p:sp>
    </p:spTree>
    <p:extLst>
      <p:ext uri="{BB962C8B-B14F-4D97-AF65-F5344CB8AC3E}">
        <p14:creationId xmlns:p14="http://schemas.microsoft.com/office/powerpoint/2010/main" val="266114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045E-D1C6-EA41-8031-4578532C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Voiko arkaluonteista aineistoa säilyttää PAS-palvelussa?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25F73-2E0B-5B41-B960-26F6B5019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91449"/>
            <a:ext cx="10704392" cy="4523889"/>
          </a:xfrm>
        </p:spPr>
        <p:txBody>
          <a:bodyPr/>
          <a:lstStyle/>
          <a:p>
            <a:r>
              <a:rPr lang="en-GB" dirty="0" err="1"/>
              <a:t>Aineistoihin</a:t>
            </a:r>
            <a:r>
              <a:rPr lang="en-GB" dirty="0"/>
              <a:t> </a:t>
            </a:r>
            <a:r>
              <a:rPr lang="en-GB" dirty="0" err="1"/>
              <a:t>sisältyvien</a:t>
            </a:r>
            <a:r>
              <a:rPr lang="en-GB" dirty="0"/>
              <a:t> </a:t>
            </a:r>
            <a:r>
              <a:rPr lang="en-GB" dirty="0" err="1"/>
              <a:t>henkilötietojen</a:t>
            </a:r>
            <a:r>
              <a:rPr lang="en-GB" dirty="0"/>
              <a:t> </a:t>
            </a:r>
            <a:r>
              <a:rPr lang="en-GB" dirty="0" err="1"/>
              <a:t>suhteen</a:t>
            </a:r>
            <a:r>
              <a:rPr lang="en-GB" dirty="0"/>
              <a:t> </a:t>
            </a:r>
            <a:r>
              <a:rPr lang="en-GB" dirty="0" err="1"/>
              <a:t>hyödyntävä</a:t>
            </a:r>
            <a:r>
              <a:rPr lang="en-GB" dirty="0"/>
              <a:t> </a:t>
            </a:r>
            <a:r>
              <a:rPr lang="en-GB" dirty="0" err="1"/>
              <a:t>organisaatio</a:t>
            </a:r>
            <a:r>
              <a:rPr lang="en-GB" dirty="0"/>
              <a:t> </a:t>
            </a:r>
            <a:r>
              <a:rPr lang="en-GB" dirty="0" err="1"/>
              <a:t>vastaa</a:t>
            </a:r>
            <a:r>
              <a:rPr lang="en-GB" dirty="0"/>
              <a:t> </a:t>
            </a:r>
            <a:r>
              <a:rPr lang="en-GB" dirty="0" err="1"/>
              <a:t>rekisterinpitäjän</a:t>
            </a:r>
            <a:r>
              <a:rPr lang="en-GB" dirty="0"/>
              <a:t> </a:t>
            </a:r>
            <a:r>
              <a:rPr lang="en-GB" dirty="0" err="1"/>
              <a:t>velvollisuuksista</a:t>
            </a:r>
            <a:endParaRPr lang="en-GB" dirty="0"/>
          </a:p>
          <a:p>
            <a:pPr lvl="1"/>
            <a:r>
              <a:rPr lang="en-GB" dirty="0" err="1"/>
              <a:t>Hyödyntävän</a:t>
            </a:r>
            <a:r>
              <a:rPr lang="en-GB" dirty="0"/>
              <a:t> </a:t>
            </a:r>
            <a:r>
              <a:rPr lang="en-GB" dirty="0" err="1"/>
              <a:t>organisaation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vaikutustenarviointi</a:t>
            </a:r>
            <a:r>
              <a:rPr lang="en-GB" dirty="0"/>
              <a:t> on </a:t>
            </a:r>
            <a:r>
              <a:rPr lang="en-GB" dirty="0" err="1"/>
              <a:t>oleellinen</a:t>
            </a:r>
            <a:endParaRPr lang="en-GB" dirty="0"/>
          </a:p>
          <a:p>
            <a:pPr lvl="1"/>
            <a:r>
              <a:rPr lang="en-GB" dirty="0"/>
              <a:t>CSC </a:t>
            </a:r>
            <a:r>
              <a:rPr lang="en-GB" dirty="0" err="1"/>
              <a:t>toimii</a:t>
            </a:r>
            <a:r>
              <a:rPr lang="en-GB" dirty="0"/>
              <a:t> </a:t>
            </a:r>
            <a:r>
              <a:rPr lang="en-GB" dirty="0" err="1"/>
              <a:t>henkilötietojen</a:t>
            </a:r>
            <a:r>
              <a:rPr lang="en-GB" dirty="0"/>
              <a:t> </a:t>
            </a:r>
            <a:r>
              <a:rPr lang="en-GB" dirty="0" err="1"/>
              <a:t>käsittelijänä</a:t>
            </a:r>
            <a:endParaRPr lang="en-GB" dirty="0"/>
          </a:p>
          <a:p>
            <a:r>
              <a:rPr lang="en-GB" dirty="0"/>
              <a:t>DPIA-</a:t>
            </a:r>
            <a:r>
              <a:rPr lang="en-GB" dirty="0" err="1"/>
              <a:t>arviointipohja</a:t>
            </a:r>
            <a:r>
              <a:rPr lang="en-GB" dirty="0"/>
              <a:t> </a:t>
            </a:r>
            <a:r>
              <a:rPr lang="en-GB" dirty="0" err="1"/>
              <a:t>tekeillä</a:t>
            </a:r>
            <a:endParaRPr lang="en-GB" dirty="0"/>
          </a:p>
          <a:p>
            <a:pPr lvl="1"/>
            <a:r>
              <a:rPr lang="en-GB" dirty="0"/>
              <a:t>DPIA: </a:t>
            </a:r>
            <a:r>
              <a:rPr lang="en-GB" dirty="0" err="1"/>
              <a:t>Tietosuojaa</a:t>
            </a:r>
            <a:r>
              <a:rPr lang="en-GB" dirty="0"/>
              <a:t> </a:t>
            </a:r>
            <a:r>
              <a:rPr lang="en-GB" dirty="0" err="1"/>
              <a:t>koskeva</a:t>
            </a:r>
            <a:r>
              <a:rPr lang="en-GB" dirty="0"/>
              <a:t> </a:t>
            </a:r>
            <a:r>
              <a:rPr lang="en-GB" dirty="0" err="1"/>
              <a:t>vaikutustenarviointi</a:t>
            </a:r>
            <a:r>
              <a:rPr lang="en-GB" dirty="0"/>
              <a:t> (data protection impact assessment)</a:t>
            </a:r>
          </a:p>
          <a:p>
            <a:pPr lvl="1"/>
            <a:r>
              <a:rPr lang="en-GB" dirty="0" err="1"/>
              <a:t>Arviointipohjan</a:t>
            </a:r>
            <a:r>
              <a:rPr lang="en-GB" dirty="0"/>
              <a:t> </a:t>
            </a:r>
            <a:r>
              <a:rPr lang="en-GB" dirty="0" err="1"/>
              <a:t>tarkoituksena</a:t>
            </a:r>
            <a:r>
              <a:rPr lang="en-GB" dirty="0"/>
              <a:t> on </a:t>
            </a:r>
            <a:r>
              <a:rPr lang="en-GB" dirty="0" err="1"/>
              <a:t>helpottaa</a:t>
            </a:r>
            <a:r>
              <a:rPr lang="en-GB" dirty="0"/>
              <a:t> </a:t>
            </a:r>
            <a:r>
              <a:rPr lang="en-GB" dirty="0" err="1"/>
              <a:t>arvioinnin</a:t>
            </a:r>
            <a:r>
              <a:rPr lang="en-GB" dirty="0"/>
              <a:t> </a:t>
            </a:r>
            <a:r>
              <a:rPr lang="en-GB" dirty="0" err="1"/>
              <a:t>tekemistä</a:t>
            </a:r>
            <a:endParaRPr lang="en-GB" dirty="0"/>
          </a:p>
          <a:p>
            <a:r>
              <a:rPr lang="en-GB" dirty="0"/>
              <a:t>PAS-</a:t>
            </a:r>
            <a:r>
              <a:rPr lang="en-GB" dirty="0" err="1"/>
              <a:t>sopimukseen</a:t>
            </a:r>
            <a:r>
              <a:rPr lang="en-GB" dirty="0"/>
              <a:t> </a:t>
            </a:r>
            <a:r>
              <a:rPr lang="en-GB" dirty="0" err="1"/>
              <a:t>liitetään</a:t>
            </a:r>
            <a:r>
              <a:rPr lang="en-GB" dirty="0"/>
              <a:t> </a:t>
            </a:r>
            <a:r>
              <a:rPr lang="en-GB" dirty="0" err="1"/>
              <a:t>käsittelytoimien</a:t>
            </a:r>
            <a:r>
              <a:rPr lang="en-GB" dirty="0"/>
              <a:t> </a:t>
            </a:r>
            <a:r>
              <a:rPr lang="en-GB" dirty="0" err="1"/>
              <a:t>kuvaus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tarvittaessa</a:t>
            </a:r>
            <a:r>
              <a:rPr lang="en-GB" dirty="0"/>
              <a:t> </a:t>
            </a:r>
            <a:r>
              <a:rPr lang="en-GB" dirty="0" err="1"/>
              <a:t>turvallisuusliite</a:t>
            </a:r>
            <a:endParaRPr lang="en-GB" dirty="0"/>
          </a:p>
          <a:p>
            <a:r>
              <a:rPr lang="en-GB" dirty="0"/>
              <a:t>PAS-</a:t>
            </a:r>
            <a:r>
              <a:rPr lang="en-GB" dirty="0" err="1"/>
              <a:t>palvelut</a:t>
            </a:r>
            <a:r>
              <a:rPr lang="en-GB" dirty="0"/>
              <a:t> </a:t>
            </a:r>
            <a:r>
              <a:rPr lang="en-GB" dirty="0" err="1"/>
              <a:t>sisältyvät</a:t>
            </a:r>
            <a:r>
              <a:rPr lang="en-GB" dirty="0"/>
              <a:t> </a:t>
            </a:r>
            <a:r>
              <a:rPr lang="en-GB" dirty="0" err="1"/>
              <a:t>CSC:n</a:t>
            </a:r>
            <a:r>
              <a:rPr lang="en-GB" dirty="0"/>
              <a:t> ISO/IEC 27001:2013 </a:t>
            </a:r>
            <a:r>
              <a:rPr lang="en-GB" dirty="0" err="1"/>
              <a:t>tietoturva-auditoinnissa</a:t>
            </a:r>
            <a:r>
              <a:rPr lang="en-GB" dirty="0"/>
              <a:t> </a:t>
            </a:r>
            <a:r>
              <a:rPr lang="en-GB" dirty="0" err="1"/>
              <a:t>tarkasteltuihin</a:t>
            </a:r>
            <a:r>
              <a:rPr lang="en-GB" dirty="0"/>
              <a:t> </a:t>
            </a:r>
            <a:r>
              <a:rPr lang="en-GB" dirty="0" err="1"/>
              <a:t>palveluihin</a:t>
            </a:r>
            <a:endParaRPr lang="en-GB" dirty="0"/>
          </a:p>
          <a:p>
            <a:r>
              <a:rPr lang="en-GB" dirty="0"/>
              <a:t>Muut </a:t>
            </a:r>
            <a:r>
              <a:rPr lang="en-GB" dirty="0" err="1"/>
              <a:t>Fairdata-palvelut</a:t>
            </a:r>
            <a:r>
              <a:rPr lang="en-GB" dirty="0"/>
              <a:t> (</a:t>
            </a:r>
            <a:r>
              <a:rPr lang="en-GB" dirty="0" err="1"/>
              <a:t>esim</a:t>
            </a:r>
            <a:r>
              <a:rPr lang="en-GB" dirty="0"/>
              <a:t>. IDA) </a:t>
            </a:r>
            <a:r>
              <a:rPr lang="en-GB" dirty="0" err="1"/>
              <a:t>eivät</a:t>
            </a:r>
            <a:r>
              <a:rPr lang="en-GB" dirty="0"/>
              <a:t> </a:t>
            </a:r>
            <a:r>
              <a:rPr lang="en-GB" dirty="0" err="1"/>
              <a:t>sovellu</a:t>
            </a:r>
            <a:r>
              <a:rPr lang="en-GB" dirty="0"/>
              <a:t> </a:t>
            </a:r>
            <a:r>
              <a:rPr lang="en-GB" dirty="0" err="1"/>
              <a:t>arkaluonteiselle</a:t>
            </a:r>
            <a:r>
              <a:rPr lang="en-GB" dirty="0"/>
              <a:t> </a:t>
            </a:r>
            <a:r>
              <a:rPr lang="en-GB" dirty="0" err="1"/>
              <a:t>aineistolle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91287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Yhteistyötä organisaatioiden kanssa nyt ja tulevaisuudessa</a:t>
            </a:r>
            <a:br>
              <a:rPr lang="fi-FI" dirty="0"/>
            </a:br>
            <a:r>
              <a:rPr lang="fi-FI" sz="1600" dirty="0"/>
              <a:t>(myös muiden kuin asiakkaiden)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391449"/>
            <a:ext cx="10322983" cy="4523889"/>
          </a:xfrm>
        </p:spPr>
        <p:txBody>
          <a:bodyPr/>
          <a:lstStyle/>
          <a:p>
            <a:r>
              <a:rPr lang="fi-FI" sz="2200" dirty="0"/>
              <a:t>PAS-palveluiden sähköpostilista  </a:t>
            </a:r>
          </a:p>
          <a:p>
            <a:pPr lvl="1"/>
            <a:r>
              <a:rPr lang="fi-FI" sz="1800" u="sng" dirty="0"/>
              <a:t>https://www.digitalpreservation.fi/2021-liity-pas-palveluiden-sahkopostilistalle</a:t>
            </a:r>
          </a:p>
          <a:p>
            <a:r>
              <a:rPr lang="fi-FI" sz="2200" dirty="0"/>
              <a:t>Kuukausittaiset #</a:t>
            </a:r>
            <a:r>
              <a:rPr lang="fi-FI" sz="2200" dirty="0" err="1"/>
              <a:t>PASKaffet</a:t>
            </a:r>
            <a:r>
              <a:rPr lang="fi-FI" sz="2200" dirty="0"/>
              <a:t> </a:t>
            </a:r>
          </a:p>
          <a:p>
            <a:pPr lvl="1"/>
            <a:r>
              <a:rPr lang="fi-FI" sz="1800" dirty="0"/>
              <a:t>Joka kuukauden ensimmäinen perjantai klo 14:00-14:45</a:t>
            </a:r>
          </a:p>
          <a:p>
            <a:r>
              <a:rPr lang="fi-FI" sz="2200" dirty="0"/>
              <a:t>#</a:t>
            </a:r>
            <a:r>
              <a:rPr lang="fi-FI" sz="2200" dirty="0" err="1"/>
              <a:t>PASKlinikat</a:t>
            </a:r>
            <a:endParaRPr lang="fi-FI" sz="2200" dirty="0"/>
          </a:p>
          <a:p>
            <a:pPr lvl="1"/>
            <a:r>
              <a:rPr lang="fi-FI" sz="1800" dirty="0"/>
              <a:t>Säännöllisen epäsäännöllisesti</a:t>
            </a:r>
          </a:p>
          <a:p>
            <a:r>
              <a:rPr lang="fi-FI" sz="2200" dirty="0"/>
              <a:t>Koulutustilaisuuksia enemmän tai vähemmän säännöllisesti</a:t>
            </a:r>
          </a:p>
          <a:p>
            <a:r>
              <a:rPr lang="fi-FI" sz="2200" dirty="0"/>
              <a:t>twitter.com/</a:t>
            </a:r>
            <a:r>
              <a:rPr lang="fi-FI" sz="2200" dirty="0" err="1"/>
              <a:t>dpres_FI</a:t>
            </a:r>
            <a:endParaRPr lang="fi-FI" sz="2200" dirty="0"/>
          </a:p>
          <a:p>
            <a:r>
              <a:rPr lang="fi-FI" sz="2200" dirty="0"/>
              <a:t>Virallinen tukiosoite: </a:t>
            </a:r>
            <a:r>
              <a:rPr lang="fi-FI" sz="2200" u="sng" dirty="0"/>
              <a:t>pas-support@csc.fi</a:t>
            </a:r>
          </a:p>
          <a:p>
            <a:r>
              <a:rPr lang="fi-FI" sz="2200" u="sng" dirty="0"/>
              <a:t>https://</a:t>
            </a:r>
            <a:r>
              <a:rPr lang="fi-FI" sz="2200" u="sng" dirty="0" err="1"/>
              <a:t>www.digitalpreservation.fi</a:t>
            </a:r>
            <a:endParaRPr lang="fi-FI" sz="2200" u="sng" dirty="0"/>
          </a:p>
          <a:p>
            <a:r>
              <a:rPr lang="fi-FI" sz="2200" u="sng" dirty="0" err="1"/>
              <a:t>https</a:t>
            </a:r>
            <a:r>
              <a:rPr lang="fi-FI" sz="2200" u="sng" dirty="0"/>
              <a:t>://</a:t>
            </a:r>
            <a:r>
              <a:rPr lang="fi-FI" sz="2200" u="sng" dirty="0" err="1"/>
              <a:t>www.fairdata.fi</a:t>
            </a:r>
            <a:endParaRPr lang="fi-FI" sz="22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408" y="2860944"/>
            <a:ext cx="5234474" cy="51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7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Säilyttämisen palvelut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932" y="1391449"/>
            <a:ext cx="10776344" cy="4523889"/>
          </a:xfrm>
        </p:spPr>
        <p:txBody>
          <a:bodyPr>
            <a:normAutofit fontScale="25000" lnSpcReduction="20000"/>
          </a:bodyPr>
          <a:lstStyle/>
          <a:p>
            <a:r>
              <a:rPr lang="fi-FI" sz="8800" dirty="0"/>
              <a:t>CSC tuottaa </a:t>
            </a:r>
            <a:r>
              <a:rPr lang="fi-FI" sz="8800" dirty="0" err="1"/>
              <a:t>OKM:lle</a:t>
            </a:r>
            <a:r>
              <a:rPr lang="fi-FI" sz="8800" dirty="0"/>
              <a:t> keskitettyjä PAS-palveluita</a:t>
            </a:r>
          </a:p>
          <a:p>
            <a:pPr lvl="1"/>
            <a:r>
              <a:rPr lang="fi-FI" sz="7200" dirty="0"/>
              <a:t>Kulttuuriperinnön säilyttämiseen (tuotannossa vuodesta 2015)</a:t>
            </a:r>
          </a:p>
          <a:p>
            <a:pPr lvl="1"/>
            <a:r>
              <a:rPr lang="fi-FI" sz="7200" dirty="0"/>
              <a:t>Tutkimukseen liittyvien aineistojen säilyttämiseen (tuotannossa vuodesta 2019)</a:t>
            </a:r>
          </a:p>
          <a:p>
            <a:r>
              <a:rPr lang="fi-FI" sz="8800" dirty="0"/>
              <a:t>Aineistojen omistajuus säilyy </a:t>
            </a:r>
            <a:r>
              <a:rPr lang="fi-FI" sz="8800" b="1" u="sng" dirty="0"/>
              <a:t>aina</a:t>
            </a:r>
            <a:r>
              <a:rPr lang="fi-FI" sz="8800" dirty="0"/>
              <a:t> hyödyntävällä organisaatiolla</a:t>
            </a:r>
          </a:p>
          <a:p>
            <a:pPr lvl="1"/>
            <a:r>
              <a:rPr lang="fi-FI" sz="7200" dirty="0"/>
              <a:t>Vain hyödyntävällä organisaatiolla on pääsy säilytettäviin aineistoihin</a:t>
            </a:r>
          </a:p>
          <a:p>
            <a:pPr lvl="1"/>
            <a:r>
              <a:rPr lang="fi-FI" sz="7200" dirty="0"/>
              <a:t>PAS-palvelusopimus tehdään aina organisaation kanssa; ei yksittäisten tutkijoiden/tutkijaryhmien kanssa</a:t>
            </a:r>
          </a:p>
          <a:p>
            <a:r>
              <a:rPr lang="fi-FI" sz="8800" dirty="0"/>
              <a:t>Palvelut tuotetaan </a:t>
            </a:r>
            <a:r>
              <a:rPr lang="fi-FI" sz="8800" dirty="0" err="1"/>
              <a:t>OKM:n</a:t>
            </a:r>
            <a:r>
              <a:rPr lang="fi-FI" sz="8800" dirty="0"/>
              <a:t> rahoituksella ja ovat </a:t>
            </a:r>
            <a:br>
              <a:rPr lang="fi-FI" sz="8800" dirty="0"/>
            </a:br>
            <a:r>
              <a:rPr lang="fi-FI" sz="8800" dirty="0"/>
              <a:t>maksuttomia niitä hyödyntävälle organisaatiolle</a:t>
            </a:r>
          </a:p>
          <a:p>
            <a:pPr lvl="1"/>
            <a:r>
              <a:rPr lang="fi-FI" sz="7200" dirty="0"/>
              <a:t>Palvelut saa käyttöönsä OKM:n päätöksellä</a:t>
            </a:r>
          </a:p>
          <a:p>
            <a:r>
              <a:rPr lang="fi-FI" sz="8800" dirty="0"/>
              <a:t>Kulttuuriperintö-PAS-palvelussa sopimuksia 15</a:t>
            </a:r>
          </a:p>
          <a:p>
            <a:pPr lvl="1"/>
            <a:r>
              <a:rPr lang="fi-FI" sz="8800" dirty="0"/>
              <a:t> </a:t>
            </a:r>
            <a:r>
              <a:rPr lang="fi-FI" sz="7200" dirty="0"/>
              <a:t>Kansallisarkisto, Kansalliskirjasto, </a:t>
            </a:r>
            <a:r>
              <a:rPr lang="fi-FI" sz="7200" dirty="0" err="1"/>
              <a:t>Kavi</a:t>
            </a:r>
            <a:r>
              <a:rPr lang="fi-FI" sz="7200" dirty="0"/>
              <a:t>, Kansallisgalleria, </a:t>
            </a:r>
            <a:br>
              <a:rPr lang="fi-FI" sz="7200" dirty="0"/>
            </a:br>
            <a:r>
              <a:rPr lang="fi-FI" sz="7200" dirty="0"/>
              <a:t>Museovirasto, </a:t>
            </a:r>
            <a:r>
              <a:rPr lang="fi-FI" sz="7200" dirty="0" err="1"/>
              <a:t>Celia</a:t>
            </a:r>
            <a:r>
              <a:rPr lang="fi-FI" sz="7200" dirty="0"/>
              <a:t>, Kotus, Musiikkiarkisto, SLS, Tietoarkisto  </a:t>
            </a:r>
            <a:endParaRPr lang="fi-FI" sz="8800" dirty="0"/>
          </a:p>
          <a:p>
            <a:r>
              <a:rPr lang="fi-FI" sz="8800" dirty="0" err="1"/>
              <a:t>Fairdata</a:t>
            </a:r>
            <a:r>
              <a:rPr lang="fi-FI" sz="8800" dirty="0"/>
              <a:t> PAS-palvelussa sopimuksia 5 </a:t>
            </a:r>
          </a:p>
          <a:p>
            <a:pPr lvl="1"/>
            <a:r>
              <a:rPr lang="fi-FI" sz="7200" dirty="0"/>
              <a:t>Turun yliopisto, Itä-Suomen yliopisto, Helsingin yliopisto, GTK,</a:t>
            </a:r>
            <a:br>
              <a:rPr lang="fi-FI" sz="7200" dirty="0"/>
            </a:br>
            <a:r>
              <a:rPr lang="fi-FI" sz="7200" dirty="0"/>
              <a:t>Tampereen yliopisto</a:t>
            </a:r>
          </a:p>
          <a:p>
            <a:endParaRPr lang="fi-F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6A8E50-378E-CE44-917F-956801D7E7D0}"/>
              </a:ext>
            </a:extLst>
          </p:cNvPr>
          <p:cNvGrpSpPr/>
          <p:nvPr/>
        </p:nvGrpSpPr>
        <p:grpSpPr>
          <a:xfrm>
            <a:off x="7323780" y="4230387"/>
            <a:ext cx="4079496" cy="1598828"/>
            <a:chOff x="7395969" y="4446956"/>
            <a:chExt cx="4079496" cy="15988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0A2BB5-43E6-6A4D-9799-B3E490532BA4}"/>
                </a:ext>
              </a:extLst>
            </p:cNvPr>
            <p:cNvSpPr/>
            <p:nvPr/>
          </p:nvSpPr>
          <p:spPr>
            <a:xfrm>
              <a:off x="7560386" y="4446956"/>
              <a:ext cx="1779581" cy="75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err="1"/>
                <a:t>Kulttuuriperintö</a:t>
              </a:r>
              <a:r>
                <a:rPr lang="en-US" sz="1600" b="1" dirty="0"/>
                <a:t>-PAS-</a:t>
              </a:r>
              <a:r>
                <a:rPr lang="en-US" sz="1600" b="1" dirty="0" err="1"/>
                <a:t>palvelu</a:t>
              </a:r>
              <a:endParaRPr lang="en-US" sz="16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667E1F-325F-0842-AF1C-A9B76E67B6C1}"/>
                </a:ext>
              </a:extLst>
            </p:cNvPr>
            <p:cNvSpPr/>
            <p:nvPr/>
          </p:nvSpPr>
          <p:spPr>
            <a:xfrm>
              <a:off x="9435717" y="4446957"/>
              <a:ext cx="1889385" cy="70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</a:rPr>
                <a:t>Fairdata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PAS-</a:t>
              </a:r>
              <a:r>
                <a:rPr lang="en-US" sz="1600" b="1" dirty="0" err="1">
                  <a:solidFill>
                    <a:schemeClr val="bg1"/>
                  </a:solidFill>
                </a:rPr>
                <a:t>palvelu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2926A4-426C-2443-9BD4-0F12A0D44CD7}"/>
                </a:ext>
              </a:extLst>
            </p:cNvPr>
            <p:cNvSpPr/>
            <p:nvPr/>
          </p:nvSpPr>
          <p:spPr>
            <a:xfrm>
              <a:off x="7395969" y="5153657"/>
              <a:ext cx="4079496" cy="8921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err="1"/>
                <a:t>Yhteinen</a:t>
              </a:r>
              <a:r>
                <a:rPr lang="en-US" sz="1600" b="1" dirty="0"/>
                <a:t> PAS-</a:t>
              </a:r>
              <a:r>
                <a:rPr lang="en-US" sz="1600" b="1" dirty="0" err="1"/>
                <a:t>ratkaisu</a:t>
              </a:r>
              <a:endParaRPr lang="en-US" sz="1600" b="1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9370F4-999E-BB4D-8D1A-B6A3B7963508}"/>
                </a:ext>
              </a:extLst>
            </p:cNvPr>
            <p:cNvGrpSpPr/>
            <p:nvPr/>
          </p:nvGrpSpPr>
          <p:grpSpPr>
            <a:xfrm rot="9110457">
              <a:off x="10952670" y="4773947"/>
              <a:ext cx="244283" cy="266086"/>
              <a:chOff x="9950427" y="5079784"/>
              <a:chExt cx="1310322" cy="1174273"/>
            </a:xfrm>
            <a:noFill/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C69EDB9-17BC-F948-BBFE-2D1009570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9950427" y="5079784"/>
                <a:ext cx="655272" cy="655272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9D4B150-DF23-BD49-AC10-32C224D2E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07137" flipV="1">
                <a:off x="10605477" y="5188421"/>
                <a:ext cx="655272" cy="655272"/>
              </a:xfrm>
              <a:prstGeom prst="rect">
                <a:avLst/>
              </a:prstGeom>
              <a:grpFill/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CCE24F0-AD78-D543-9026-D6FC8F9C7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36280" flipV="1">
                <a:off x="10281200" y="5745609"/>
                <a:ext cx="508448" cy="508448"/>
              </a:xfrm>
              <a:prstGeom prst="rect">
                <a:avLst/>
              </a:prstGeom>
              <a:grpFill/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413AF5-A640-9E45-8A5A-469CBE28F74E}"/>
                </a:ext>
              </a:extLst>
            </p:cNvPr>
            <p:cNvGrpSpPr/>
            <p:nvPr/>
          </p:nvGrpSpPr>
          <p:grpSpPr>
            <a:xfrm rot="9110457">
              <a:off x="9014761" y="4809973"/>
              <a:ext cx="244283" cy="266086"/>
              <a:chOff x="9950427" y="5079784"/>
              <a:chExt cx="1310322" cy="1174273"/>
            </a:xfrm>
            <a:noFill/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8C821C8-33F2-3447-9A73-4C2C65198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9950427" y="5079784"/>
                <a:ext cx="655272" cy="655272"/>
              </a:xfrm>
              <a:prstGeom prst="rect">
                <a:avLst/>
              </a:prstGeom>
              <a:grpFill/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E2930AF-5594-FD40-8746-7FB8AB6F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07137" flipV="1">
                <a:off x="10605477" y="5188421"/>
                <a:ext cx="655272" cy="655272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9812350-762E-6541-8CD4-AD498E149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36280" flipV="1">
                <a:off x="10281200" y="5745609"/>
                <a:ext cx="508448" cy="508448"/>
              </a:xfrm>
              <a:prstGeom prst="rect">
                <a:avLst/>
              </a:prstGeom>
              <a:grpFill/>
            </p:spPr>
          </p:pic>
        </p:grpSp>
        <p:pic>
          <p:nvPicPr>
            <p:cNvPr id="17" name="Picture 2" descr="http://icons.iconarchive.com/icons/visualpharm/icons8-metro-style/512/Data-Database-icon.png">
              <a:extLst>
                <a:ext uri="{FF2B5EF4-FFF2-40B4-BE49-F238E27FC236}">
                  <a16:creationId xmlns:a16="http://schemas.microsoft.com/office/drawing/2014/main" id="{894090DF-4C56-8142-92AC-E32F51656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836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7061" y="5504738"/>
              <a:ext cx="356247" cy="43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481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5571-1052-614F-B699-5B34B5C3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sz="2667" dirty="0"/>
              <a:t>Pitkäaikaissäilytyksen palvelujen käytön kehittyminen 2016–2021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0EC4014-D2D2-6046-803E-17B8A3B3A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792487"/>
              </p:ext>
            </p:extLst>
          </p:nvPr>
        </p:nvGraphicFramePr>
        <p:xfrm>
          <a:off x="378296" y="1318693"/>
          <a:ext cx="9460185" cy="414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889D6A-7708-CC46-9855-38E7563572F2}"/>
              </a:ext>
            </a:extLst>
          </p:cNvPr>
          <p:cNvSpPr txBox="1"/>
          <p:nvPr/>
        </p:nvSpPr>
        <p:spPr>
          <a:xfrm>
            <a:off x="849322" y="5768721"/>
            <a:ext cx="761857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333" dirty="0"/>
              <a:t>Huom. Mukana ovat Kulttuuriperintö-PAS-palvelu (tuotannossa 11/2015 alkaen) ja Fairdata PAS -palvelu (tuotannossa 12/2019).  Vuositilastot osoittavat vuoden lopun tilanteen.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4F5C9-E852-2A41-A340-0C7EE80514C2}"/>
              </a:ext>
            </a:extLst>
          </p:cNvPr>
          <p:cNvSpPr txBox="1"/>
          <p:nvPr/>
        </p:nvSpPr>
        <p:spPr>
          <a:xfrm>
            <a:off x="834600" y="6363115"/>
            <a:ext cx="703478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333" dirty="0"/>
              <a:t>Lähde: PAS-palveluiden käyttötilastot.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BB6BA-CC33-4543-837C-DF7EC9744B93}"/>
              </a:ext>
            </a:extLst>
          </p:cNvPr>
          <p:cNvSpPr txBox="1"/>
          <p:nvPr/>
        </p:nvSpPr>
        <p:spPr>
          <a:xfrm>
            <a:off x="9074688" y="4167705"/>
            <a:ext cx="3117312" cy="21035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sz="1867" b="1" dirty="0"/>
              <a:t>Asiakastyytyväisyys oli vuonna 2021 varsin hyvä: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 err="1"/>
              <a:t>Tyytyväisyys</a:t>
            </a:r>
            <a:r>
              <a:rPr lang="en-GB" sz="1867" dirty="0"/>
              <a:t> PAS-</a:t>
            </a:r>
            <a:r>
              <a:rPr lang="en-GB" sz="1867" dirty="0" err="1"/>
              <a:t>palveluihin</a:t>
            </a:r>
            <a:r>
              <a:rPr lang="en-GB" sz="1867" dirty="0"/>
              <a:t>: ka. 5,5/6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 err="1"/>
              <a:t>Tyytyväisyys</a:t>
            </a:r>
            <a:r>
              <a:rPr lang="en-GB" sz="1867" dirty="0"/>
              <a:t> </a:t>
            </a:r>
            <a:r>
              <a:rPr lang="en-GB" sz="1867" dirty="0" err="1"/>
              <a:t>asiakaspalveluun</a:t>
            </a:r>
            <a:r>
              <a:rPr lang="en-GB" sz="1867" dirty="0"/>
              <a:t> </a:t>
            </a:r>
            <a:r>
              <a:rPr lang="en-GB" sz="1867" dirty="0" err="1"/>
              <a:t>ja</a:t>
            </a:r>
            <a:r>
              <a:rPr lang="en-GB" sz="1867" dirty="0"/>
              <a:t> </a:t>
            </a:r>
            <a:r>
              <a:rPr lang="en-GB" sz="1867" dirty="0" err="1"/>
              <a:t>neuvontaan</a:t>
            </a:r>
            <a:r>
              <a:rPr lang="en-GB" sz="1867" dirty="0"/>
              <a:t>: ka. 5,0/6</a:t>
            </a:r>
            <a:endParaRPr lang="en-FI" sz="1867" dirty="0"/>
          </a:p>
        </p:txBody>
      </p:sp>
    </p:spTree>
    <p:extLst>
      <p:ext uri="{BB962C8B-B14F-4D97-AF65-F5344CB8AC3E}">
        <p14:creationId xmlns:p14="http://schemas.microsoft.com/office/powerpoint/2010/main" val="19144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7700BB-41EE-6640-AD23-12C8928F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635" y="1383374"/>
            <a:ext cx="8763000" cy="467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4A59B7-C89A-E946-B567-C7F1370E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Aineistomäärä ylittänyt 1,6 petatavua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A1550-1C6B-3240-8CF9-E672F07AD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601180"/>
            <a:ext cx="6091448" cy="4523889"/>
          </a:xfrm>
        </p:spPr>
        <p:txBody>
          <a:bodyPr/>
          <a:lstStyle/>
          <a:p>
            <a:r>
              <a:rPr lang="fi-FI" dirty="0"/>
              <a:t>Säilytykseen hyväksyttyjen aineistojen määrä on jo 1,6 </a:t>
            </a:r>
            <a:r>
              <a:rPr lang="fi-FI" dirty="0" err="1"/>
              <a:t>petatavua</a:t>
            </a:r>
            <a:r>
              <a:rPr lang="fi-FI" dirty="0"/>
              <a:t> (tammikuu 2022)</a:t>
            </a:r>
          </a:p>
          <a:p>
            <a:r>
              <a:rPr lang="fi-FI" dirty="0"/>
              <a:t>Säilytysstrategian mukaisesti aineistosta on useampi kopio, useammassa sijainnissa</a:t>
            </a:r>
          </a:p>
          <a:p>
            <a:pPr lvl="1"/>
            <a:r>
              <a:rPr lang="fi-FI" dirty="0"/>
              <a:t>Todellinen bittien määrä moninkertainen</a:t>
            </a:r>
          </a:p>
          <a:p>
            <a:r>
              <a:rPr lang="fi-FI" dirty="0"/>
              <a:t>Viereisessä kaaviossa organisaatioiden aineistomäärät on esitetty teratavuissa</a:t>
            </a:r>
          </a:p>
        </p:txBody>
      </p:sp>
    </p:spTree>
    <p:extLst>
      <p:ext uri="{BB962C8B-B14F-4D97-AF65-F5344CB8AC3E}">
        <p14:creationId xmlns:p14="http://schemas.microsoft.com/office/powerpoint/2010/main" val="85709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2810F7-5E9C-864A-9B78-5C7A46EC9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070" y="1224104"/>
            <a:ext cx="7658100" cy="473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99A29-6704-6A49-8587-B44CEB04D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Säilytyksessä yli 2 miljoonaa tietopakettia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0308F-68FE-B340-83B0-B5C8A863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19099"/>
            <a:ext cx="6647724" cy="4523889"/>
          </a:xfrm>
        </p:spPr>
        <p:txBody>
          <a:bodyPr/>
          <a:lstStyle/>
          <a:p>
            <a:r>
              <a:rPr lang="fi-FI" dirty="0"/>
              <a:t>Säilytykseen on hyväksytty yli 2 miljoonaa pakettia (tammikuu 2022)</a:t>
            </a:r>
          </a:p>
          <a:p>
            <a:r>
              <a:rPr lang="fi-FI" dirty="0"/>
              <a:t>Sisältävät objektit sekä kuvailevaa, hallinnollista ja rakenteellista metatietoa</a:t>
            </a:r>
          </a:p>
          <a:p>
            <a:r>
              <a:rPr lang="fi-FI" dirty="0"/>
              <a:t>Säilyttämisen toimenpiteet kohdentuvat erityisesti tietopaketteihin</a:t>
            </a:r>
          </a:p>
          <a:p>
            <a:pPr lvl="1"/>
            <a:r>
              <a:rPr lang="fi-FI" dirty="0"/>
              <a:t>Laaduntarkastus, virkistäminen, migraatio, päivittäminen, …</a:t>
            </a:r>
          </a:p>
          <a:p>
            <a:r>
              <a:rPr lang="fi-FI" dirty="0"/>
              <a:t>Tietopakettien rakenne määritellään yhdessä hyödyntävien organisaatioiden kanssa</a:t>
            </a:r>
          </a:p>
        </p:txBody>
      </p:sp>
    </p:spTree>
    <p:extLst>
      <p:ext uri="{BB962C8B-B14F-4D97-AF65-F5344CB8AC3E}">
        <p14:creationId xmlns:p14="http://schemas.microsoft.com/office/powerpoint/2010/main" val="248723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CF48-7910-784B-B13A-6541DEE1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Fairdata PAS-palvelun käyttötarkoituksia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37CD87-7D02-7E4B-B5FC-52C158CE5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81973"/>
              </p:ext>
            </p:extLst>
          </p:nvPr>
        </p:nvGraphicFramePr>
        <p:xfrm>
          <a:off x="801034" y="1133350"/>
          <a:ext cx="9940118" cy="5474322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3620841">
                  <a:extLst>
                    <a:ext uri="{9D8B030D-6E8A-4147-A177-3AD203B41FA5}">
                      <a16:colId xmlns:a16="http://schemas.microsoft.com/office/drawing/2014/main" val="1115574075"/>
                    </a:ext>
                  </a:extLst>
                </a:gridCol>
                <a:gridCol w="6319277">
                  <a:extLst>
                    <a:ext uri="{9D8B030D-6E8A-4147-A177-3AD203B41FA5}">
                      <a16:colId xmlns:a16="http://schemas.microsoft.com/office/drawing/2014/main" val="3065700467"/>
                    </a:ext>
                  </a:extLst>
                </a:gridCol>
              </a:tblGrid>
              <a:tr h="608258"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 dirty="0" err="1">
                          <a:effectLst/>
                        </a:rPr>
                        <a:t>Organisaatio</a:t>
                      </a:r>
                      <a:endParaRPr lang="en-GB" sz="1900" b="1" i="0" u="none" strike="noStrike" dirty="0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 dirty="0" err="1">
                          <a:effectLst/>
                        </a:rPr>
                        <a:t>Käyttötarkoitus</a:t>
                      </a:r>
                      <a:endParaRPr lang="en-GB" sz="1900" b="1" i="0" u="none" strike="noStrike" dirty="0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871725"/>
                  </a:ext>
                </a:extLst>
              </a:tr>
              <a:tr h="608258"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Geologian Tutkimuskeskus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GTK:n tomografialaitteen tuottamat tietoaineistot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208411"/>
                  </a:ext>
                </a:extLst>
              </a:tr>
              <a:tr h="608258"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Helsingin yliopisto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Helsingin yliopiston SMEAR-aineistojen valikoima meteorologisia - ja ilmanlaatumittauksia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2787237"/>
                  </a:ext>
                </a:extLst>
              </a:tr>
              <a:tr h="608258"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Helsingin yliopisto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M. cinxia and C. melitaearum in the Åland metapopulation system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665276"/>
                  </a:ext>
                </a:extLst>
              </a:tr>
              <a:tr h="608258"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Itä-Suomen yliopisto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SENSOTRA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8794661"/>
                  </a:ext>
                </a:extLst>
              </a:tr>
              <a:tr h="608258"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Jyväskylän yliopiston kiihdytinlaboratorio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250-Nobeliumin hajoamisspektroskopia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356117"/>
                  </a:ext>
                </a:extLst>
              </a:tr>
              <a:tr h="608258"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Oulun yliopisto, Sodankylän geofysikaalinen observatorio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Havaintoaineistot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5341025"/>
                  </a:ext>
                </a:extLst>
              </a:tr>
              <a:tr h="608258"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Tampereen yliopisto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Yhteiskuntatieteiden tiedekunnan Kansanperinteen arkiston A-K-kokoelma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688165"/>
                  </a:ext>
                </a:extLst>
              </a:tr>
              <a:tr h="608258"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>
                          <a:effectLst/>
                        </a:rPr>
                        <a:t>Turun yliopisto</a:t>
                      </a:r>
                      <a:endParaRPr lang="en-GB" sz="1900" b="0" i="0" u="none" strike="noStrike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 dirty="0">
                          <a:effectLst/>
                        </a:rPr>
                        <a:t>Historian, </a:t>
                      </a:r>
                      <a:r>
                        <a:rPr lang="en-GB" sz="1900" u="none" strike="noStrike" dirty="0" err="1">
                          <a:effectLst/>
                        </a:rPr>
                        <a:t>kulttuurin</a:t>
                      </a:r>
                      <a:r>
                        <a:rPr lang="en-GB" sz="1900" u="none" strike="noStrike" dirty="0">
                          <a:effectLst/>
                        </a:rPr>
                        <a:t> </a:t>
                      </a:r>
                      <a:r>
                        <a:rPr lang="en-GB" sz="1900" u="none" strike="noStrike" dirty="0" err="1">
                          <a:effectLst/>
                        </a:rPr>
                        <a:t>ja</a:t>
                      </a:r>
                      <a:r>
                        <a:rPr lang="en-GB" sz="1900" u="none" strike="noStrike" dirty="0">
                          <a:effectLst/>
                        </a:rPr>
                        <a:t> </a:t>
                      </a:r>
                      <a:r>
                        <a:rPr lang="en-GB" sz="1900" u="none" strike="noStrike" dirty="0" err="1">
                          <a:effectLst/>
                        </a:rPr>
                        <a:t>taiteiden</a:t>
                      </a:r>
                      <a:r>
                        <a:rPr lang="en-GB" sz="1900" u="none" strike="noStrike" dirty="0">
                          <a:effectLst/>
                        </a:rPr>
                        <a:t> </a:t>
                      </a:r>
                      <a:r>
                        <a:rPr lang="en-GB" sz="1900" u="none" strike="noStrike" dirty="0" err="1">
                          <a:effectLst/>
                        </a:rPr>
                        <a:t>tutkimuksen</a:t>
                      </a:r>
                      <a:r>
                        <a:rPr lang="en-GB" sz="1900" u="none" strike="noStrike" dirty="0">
                          <a:effectLst/>
                        </a:rPr>
                        <a:t> </a:t>
                      </a:r>
                      <a:r>
                        <a:rPr lang="en-GB" sz="1900" u="none" strike="noStrike" dirty="0" err="1">
                          <a:effectLst/>
                        </a:rPr>
                        <a:t>arkiston</a:t>
                      </a:r>
                      <a:r>
                        <a:rPr lang="en-GB" sz="1900" u="none" strike="noStrike" dirty="0">
                          <a:effectLst/>
                        </a:rPr>
                        <a:t> </a:t>
                      </a:r>
                      <a:r>
                        <a:rPr lang="en-GB" sz="1900" u="none" strike="noStrike" dirty="0" err="1">
                          <a:effectLst/>
                        </a:rPr>
                        <a:t>aineistot</a:t>
                      </a:r>
                      <a:r>
                        <a:rPr lang="en-GB" sz="1900" u="none" strike="noStrike" dirty="0">
                          <a:effectLst/>
                        </a:rPr>
                        <a:t> (HKT-</a:t>
                      </a:r>
                      <a:r>
                        <a:rPr lang="en-GB" sz="1900" u="none" strike="noStrike" dirty="0" err="1">
                          <a:effectLst/>
                        </a:rPr>
                        <a:t>arkisto</a:t>
                      </a:r>
                      <a:r>
                        <a:rPr lang="en-GB" sz="1900" u="none" strike="noStrike" dirty="0">
                          <a:effectLst/>
                        </a:rPr>
                        <a:t>)</a:t>
                      </a:r>
                      <a:endParaRPr lang="en-GB" sz="1900" b="0" i="0" u="none" strike="noStrike" dirty="0">
                        <a:solidFill>
                          <a:srgbClr val="555555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124" marR="9124" marT="9124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2249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27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hyödyntäminen</a:t>
            </a:r>
            <a:r>
              <a:rPr lang="en-US" dirty="0"/>
              <a:t> </a:t>
            </a:r>
            <a:r>
              <a:rPr lang="en-US" dirty="0" err="1"/>
              <a:t>edellyttää</a:t>
            </a:r>
            <a:r>
              <a:rPr lang="en-US" dirty="0"/>
              <a:t> </a:t>
            </a:r>
            <a:r>
              <a:rPr lang="en-US" dirty="0" err="1"/>
              <a:t>organisaatiolta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200" dirty="0"/>
              <a:t>Sopimusmalliin tutustumista</a:t>
            </a:r>
          </a:p>
          <a:p>
            <a:r>
              <a:rPr lang="fi-FI" sz="2200" dirty="0"/>
              <a:t>PAS-palvelun hyödyntämisestä sopimista </a:t>
            </a:r>
            <a:r>
              <a:rPr lang="fi-FI" sz="2200" dirty="0" err="1"/>
              <a:t>OKM:n</a:t>
            </a:r>
            <a:r>
              <a:rPr lang="fi-FI" sz="2200" dirty="0"/>
              <a:t> kanssa </a:t>
            </a:r>
          </a:p>
          <a:p>
            <a:r>
              <a:rPr lang="fi-FI" sz="2200" dirty="0"/>
              <a:t>Säilytettävän aineistokokonaisuuden tunnistamista</a:t>
            </a:r>
          </a:p>
          <a:p>
            <a:r>
              <a:rPr lang="fi-FI" sz="2200" dirty="0"/>
              <a:t>Käyttöönottoprosessin läpikäymistä yhdessä </a:t>
            </a:r>
            <a:r>
              <a:rPr lang="fi-FI" sz="2200" dirty="0" err="1"/>
              <a:t>CSC:n</a:t>
            </a:r>
            <a:r>
              <a:rPr lang="fi-FI" sz="2200" dirty="0"/>
              <a:t> kanssa</a:t>
            </a:r>
          </a:p>
          <a:p>
            <a:r>
              <a:rPr lang="fi-FI" sz="2200" dirty="0"/>
              <a:t>Aineistojen riittävää kuvailua</a:t>
            </a:r>
          </a:p>
          <a:p>
            <a:r>
              <a:rPr lang="fi-FI" sz="2200" dirty="0"/>
              <a:t>Aineistojen paketointia PAS-määritysten mukaisesti</a:t>
            </a:r>
          </a:p>
          <a:p>
            <a:r>
              <a:rPr lang="fi-FI" sz="2200" dirty="0"/>
              <a:t>Aineistojen siirtämistä PAS-palveluun</a:t>
            </a:r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437720" y="5355808"/>
            <a:ext cx="7175911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</a:rPr>
              <a:t>Kaikki tämä edellyttää hyödyntävältä organisaatiolta henkilöresursseja palvelun käyttöönottoon ja käyttöön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E58D2A-B897-A24F-9A13-33BE994184F9}"/>
              </a:ext>
            </a:extLst>
          </p:cNvPr>
          <p:cNvSpPr/>
          <p:nvPr/>
        </p:nvSpPr>
        <p:spPr>
          <a:xfrm>
            <a:off x="8569236" y="3355848"/>
            <a:ext cx="3071076" cy="29103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400" b="1" dirty="0"/>
              <a:t>PAS-palvelu tukee organisaatioita kaikissa vaiheissa</a:t>
            </a:r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9D1DAB24-6059-4A4A-B81C-63BA83634108}"/>
              </a:ext>
            </a:extLst>
          </p:cNvPr>
          <p:cNvSpPr/>
          <p:nvPr/>
        </p:nvSpPr>
        <p:spPr>
          <a:xfrm rot="18564804" flipV="1">
            <a:off x="7643326" y="5311294"/>
            <a:ext cx="1727593" cy="1258945"/>
          </a:xfrm>
          <a:prstGeom prst="swooshArrow">
            <a:avLst>
              <a:gd name="adj1" fmla="val 10744"/>
              <a:gd name="adj2" fmla="val 20958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A9091-8072-7441-8B70-4D1D1D7CA244}"/>
              </a:ext>
            </a:extLst>
          </p:cNvPr>
          <p:cNvSpPr txBox="1"/>
          <p:nvPr/>
        </p:nvSpPr>
        <p:spPr>
          <a:xfrm>
            <a:off x="7675510" y="575610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mutta…</a:t>
            </a:r>
          </a:p>
        </p:txBody>
      </p:sp>
    </p:spTree>
    <p:extLst>
      <p:ext uri="{BB962C8B-B14F-4D97-AF65-F5344CB8AC3E}">
        <p14:creationId xmlns:p14="http://schemas.microsoft.com/office/powerpoint/2010/main" val="297058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69FA-15B8-4F4F-9D7A-0EAD4BA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50328"/>
            <a:ext cx="10322984" cy="1141121"/>
          </a:xfrm>
        </p:spPr>
        <p:txBody>
          <a:bodyPr wrap="square" anchor="ctr">
            <a:normAutofit/>
          </a:bodyPr>
          <a:lstStyle/>
          <a:p>
            <a:r>
              <a:rPr lang="en-FI" dirty="0"/>
              <a:t>PAS-palvelun hyödyntäminen on yhteistyötä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0FFBB4-DE15-BCF0-DDBA-868CBE928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71456"/>
              </p:ext>
            </p:extLst>
          </p:nvPr>
        </p:nvGraphicFramePr>
        <p:xfrm>
          <a:off x="609600" y="1601788"/>
          <a:ext cx="10323513" cy="452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50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F9CA-BD5A-044F-B250-99C42EF3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Esimerkkiväylä PAS-palveluun: Fairdata-kokonaisuuden palvelut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63FC93-5DC7-224C-8763-934952D41DCF}"/>
              </a:ext>
            </a:extLst>
          </p:cNvPr>
          <p:cNvSpPr/>
          <p:nvPr/>
        </p:nvSpPr>
        <p:spPr>
          <a:xfrm>
            <a:off x="4805169" y="3387961"/>
            <a:ext cx="1535665" cy="151829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951" tIns="31476" rIns="62951" bIns="31476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fi-FI" b="1" dirty="0" err="1">
                <a:latin typeface="Corbel" panose="020B0503020204020204" pitchFamily="34" charset="0"/>
              </a:rPr>
              <a:t>Metax</a:t>
            </a:r>
            <a:endParaRPr lang="fi-FI" sz="1467" dirty="0">
              <a:latin typeface="Corbel" panose="020B0503020204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952BB4-5708-5E4A-90D7-F172B21E8001}"/>
              </a:ext>
            </a:extLst>
          </p:cNvPr>
          <p:cNvSpPr/>
          <p:nvPr/>
        </p:nvSpPr>
        <p:spPr>
          <a:xfrm>
            <a:off x="5703255" y="1572942"/>
            <a:ext cx="1655972" cy="1577489"/>
          </a:xfrm>
          <a:prstGeom prst="ellipse">
            <a:avLst/>
          </a:prstGeom>
          <a:solidFill>
            <a:srgbClr val="006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951" tIns="31476" rIns="62951" bIns="31476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fi-FI" b="1" dirty="0">
                <a:latin typeface="Corbel" panose="020B0503020204020204" pitchFamily="34" charset="0"/>
              </a:rPr>
              <a:t>Hallinta-liittymä</a:t>
            </a:r>
            <a:endParaRPr lang="fi-FI" sz="1467" dirty="0">
              <a:latin typeface="Corbel" panose="020B0503020204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4DA31C-5967-3940-97D2-F8AA084318B0}"/>
              </a:ext>
            </a:extLst>
          </p:cNvPr>
          <p:cNvSpPr/>
          <p:nvPr/>
        </p:nvSpPr>
        <p:spPr>
          <a:xfrm>
            <a:off x="10464477" y="3513604"/>
            <a:ext cx="1655972" cy="157748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951" tIns="31476" rIns="62951" bIns="31476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fi-FI" b="1" dirty="0">
                <a:latin typeface="Corbel" panose="020B0503020204020204" pitchFamily="34" charset="0"/>
              </a:rPr>
              <a:t>PAS-palvelu</a:t>
            </a:r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23" name="Shape 22">
            <a:extLst>
              <a:ext uri="{FF2B5EF4-FFF2-40B4-BE49-F238E27FC236}">
                <a16:creationId xmlns:a16="http://schemas.microsoft.com/office/drawing/2014/main" id="{47AF5589-1FBD-EC4B-9D20-A9630C412B87}"/>
              </a:ext>
            </a:extLst>
          </p:cNvPr>
          <p:cNvSpPr/>
          <p:nvPr/>
        </p:nvSpPr>
        <p:spPr>
          <a:xfrm rot="3287376">
            <a:off x="7480672" y="1479466"/>
            <a:ext cx="965404" cy="1008687"/>
          </a:xfrm>
          <a:prstGeom prst="swooshArrow">
            <a:avLst>
              <a:gd name="adj1" fmla="val 10744"/>
              <a:gd name="adj2" fmla="val 35422"/>
            </a:avLst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798922-555C-3849-A2B3-2A030C1EC1A6}"/>
              </a:ext>
            </a:extLst>
          </p:cNvPr>
          <p:cNvSpPr/>
          <p:nvPr/>
        </p:nvSpPr>
        <p:spPr>
          <a:xfrm>
            <a:off x="4771288" y="5091093"/>
            <a:ext cx="1503302" cy="1436418"/>
          </a:xfrm>
          <a:prstGeom prst="ellipse">
            <a:avLst/>
          </a:prstGeom>
          <a:solidFill>
            <a:srgbClr val="912D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951" tIns="31476" rIns="62951" bIns="31476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fi-FI" b="1" dirty="0">
                <a:latin typeface="Corbel" panose="020B0503020204020204" pitchFamily="34" charset="0"/>
              </a:rPr>
              <a:t>IDA</a:t>
            </a:r>
            <a:endParaRPr lang="fi-FI" sz="1467" dirty="0">
              <a:latin typeface="Corbel" panose="020B0503020204020204" pitchFamily="34" charset="0"/>
            </a:endParaRPr>
          </a:p>
        </p:txBody>
      </p:sp>
      <p:sp>
        <p:nvSpPr>
          <p:cNvPr id="25" name="Shape 24">
            <a:extLst>
              <a:ext uri="{FF2B5EF4-FFF2-40B4-BE49-F238E27FC236}">
                <a16:creationId xmlns:a16="http://schemas.microsoft.com/office/drawing/2014/main" id="{972054A4-F355-9247-9124-CD9814666800}"/>
              </a:ext>
            </a:extLst>
          </p:cNvPr>
          <p:cNvSpPr/>
          <p:nvPr/>
        </p:nvSpPr>
        <p:spPr>
          <a:xfrm rot="7846933" flipH="1">
            <a:off x="6483469" y="3197019"/>
            <a:ext cx="1927024" cy="1178537"/>
          </a:xfrm>
          <a:prstGeom prst="swooshArrow">
            <a:avLst>
              <a:gd name="adj1" fmla="val 10744"/>
              <a:gd name="adj2" fmla="val 35422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CFA706-D102-A24D-9593-D43AF530483E}"/>
              </a:ext>
            </a:extLst>
          </p:cNvPr>
          <p:cNvSpPr/>
          <p:nvPr/>
        </p:nvSpPr>
        <p:spPr>
          <a:xfrm>
            <a:off x="8356924" y="2010172"/>
            <a:ext cx="1655972" cy="157748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951" tIns="31476" rIns="62951" bIns="31476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fi-FI" b="1" dirty="0" err="1">
                <a:latin typeface="Corbel" panose="020B0503020204020204" pitchFamily="34" charset="0"/>
              </a:rPr>
              <a:t>Pake</a:t>
            </a:r>
            <a:r>
              <a:rPr lang="fi-FI" b="1" dirty="0">
                <a:latin typeface="Corbel" panose="020B0503020204020204" pitchFamily="34" charset="0"/>
              </a:rPr>
              <a:t>-</a:t>
            </a:r>
            <a:r>
              <a:rPr lang="fi-FI" b="1" dirty="0" err="1">
                <a:latin typeface="Corbel" panose="020B0503020204020204" pitchFamily="34" charset="0"/>
              </a:rPr>
              <a:t>tointi</a:t>
            </a:r>
            <a:r>
              <a:rPr lang="fi-FI" b="1" dirty="0">
                <a:latin typeface="Corbel" panose="020B0503020204020204" pitchFamily="34" charset="0"/>
              </a:rPr>
              <a:t>-palvelu</a:t>
            </a:r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27" name="Shape 26">
            <a:extLst>
              <a:ext uri="{FF2B5EF4-FFF2-40B4-BE49-F238E27FC236}">
                <a16:creationId xmlns:a16="http://schemas.microsoft.com/office/drawing/2014/main" id="{D5C1C501-C31E-054C-AF47-7F45365369AB}"/>
              </a:ext>
            </a:extLst>
          </p:cNvPr>
          <p:cNvSpPr/>
          <p:nvPr/>
        </p:nvSpPr>
        <p:spPr>
          <a:xfrm rot="5138759">
            <a:off x="10153756" y="2540505"/>
            <a:ext cx="965404" cy="1008687"/>
          </a:xfrm>
          <a:prstGeom prst="swooshArrow">
            <a:avLst>
              <a:gd name="adj1" fmla="val 10744"/>
              <a:gd name="adj2" fmla="val 35422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1FDBBB-F315-DE4E-BC3C-7283E27497B2}"/>
              </a:ext>
            </a:extLst>
          </p:cNvPr>
          <p:cNvSpPr txBox="1"/>
          <p:nvPr/>
        </p:nvSpPr>
        <p:spPr>
          <a:xfrm>
            <a:off x="10464477" y="2347895"/>
            <a:ext cx="136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Corbel" panose="020B0503020204020204" pitchFamily="34" charset="0"/>
              </a:rPr>
              <a:t>Siirtopaketti</a:t>
            </a:r>
            <a:endParaRPr lang="fi-FI" sz="1467" dirty="0">
              <a:latin typeface="Corbel" panose="020B05030202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9EB4A8-439F-C448-8B81-4D971D1D737F}"/>
              </a:ext>
            </a:extLst>
          </p:cNvPr>
          <p:cNvSpPr txBox="1"/>
          <p:nvPr/>
        </p:nvSpPr>
        <p:spPr>
          <a:xfrm>
            <a:off x="1634915" y="4212751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Corbel" panose="020B0503020204020204" pitchFamily="34" charset="0"/>
              </a:rPr>
              <a:t>Tiedostot</a:t>
            </a:r>
            <a:endParaRPr lang="fi-FI" sz="1467" dirty="0">
              <a:latin typeface="Corbel" panose="020B05030202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9F5A42-2144-7F41-BCAF-F119DE3F4D5C}"/>
              </a:ext>
            </a:extLst>
          </p:cNvPr>
          <p:cNvSpPr txBox="1"/>
          <p:nvPr/>
        </p:nvSpPr>
        <p:spPr>
          <a:xfrm>
            <a:off x="7245070" y="1391449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Corbel" panose="020B0503020204020204" pitchFamily="34" charset="0"/>
              </a:rPr>
              <a:t>Siirron käynnistys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711E7E4-7C0F-B042-8E74-21DE663C256B}"/>
              </a:ext>
            </a:extLst>
          </p:cNvPr>
          <p:cNvSpPr/>
          <p:nvPr/>
        </p:nvSpPr>
        <p:spPr>
          <a:xfrm>
            <a:off x="214596" y="1398511"/>
            <a:ext cx="3465384" cy="679887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36" tIns="60968" rIns="121936" bIns="609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Corbel" panose="020B0503020204020204" pitchFamily="34" charset="0"/>
              </a:rPr>
              <a:t>Organisaatio</a:t>
            </a:r>
            <a:endParaRPr lang="fi-FI" sz="1467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Shape 32">
            <a:extLst>
              <a:ext uri="{FF2B5EF4-FFF2-40B4-BE49-F238E27FC236}">
                <a16:creationId xmlns:a16="http://schemas.microsoft.com/office/drawing/2014/main" id="{26999F5F-E665-894D-85F2-D64BB5FB7C80}"/>
              </a:ext>
            </a:extLst>
          </p:cNvPr>
          <p:cNvSpPr/>
          <p:nvPr/>
        </p:nvSpPr>
        <p:spPr>
          <a:xfrm rot="9880435" flipH="1">
            <a:off x="3544160" y="3727202"/>
            <a:ext cx="1152614" cy="718918"/>
          </a:xfrm>
          <a:prstGeom prst="swooshArrow">
            <a:avLst>
              <a:gd name="adj1" fmla="val 10744"/>
              <a:gd name="adj2" fmla="val 35422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Shape 33">
            <a:extLst>
              <a:ext uri="{FF2B5EF4-FFF2-40B4-BE49-F238E27FC236}">
                <a16:creationId xmlns:a16="http://schemas.microsoft.com/office/drawing/2014/main" id="{E4F70AE2-38C6-BF44-99F9-1BAB2FFB61E4}"/>
              </a:ext>
            </a:extLst>
          </p:cNvPr>
          <p:cNvSpPr/>
          <p:nvPr/>
        </p:nvSpPr>
        <p:spPr>
          <a:xfrm rot="7233764" flipH="1">
            <a:off x="6241522" y="4093825"/>
            <a:ext cx="2858744" cy="1330082"/>
          </a:xfrm>
          <a:prstGeom prst="swooshArrow">
            <a:avLst>
              <a:gd name="adj1" fmla="val 10744"/>
              <a:gd name="adj2" fmla="val 35422"/>
            </a:avLst>
          </a:prstGeom>
          <a:solidFill>
            <a:srgbClr val="912D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Shape 34">
            <a:extLst>
              <a:ext uri="{FF2B5EF4-FFF2-40B4-BE49-F238E27FC236}">
                <a16:creationId xmlns:a16="http://schemas.microsoft.com/office/drawing/2014/main" id="{ECDE06BB-AB8E-1641-B482-68A768436686}"/>
              </a:ext>
            </a:extLst>
          </p:cNvPr>
          <p:cNvSpPr/>
          <p:nvPr/>
        </p:nvSpPr>
        <p:spPr>
          <a:xfrm rot="12230104" flipH="1">
            <a:off x="746634" y="2937562"/>
            <a:ext cx="4508118" cy="1885806"/>
          </a:xfrm>
          <a:prstGeom prst="swooshArrow">
            <a:avLst>
              <a:gd name="adj1" fmla="val 10744"/>
              <a:gd name="adj2" fmla="val 35422"/>
            </a:avLst>
          </a:prstGeom>
          <a:solidFill>
            <a:srgbClr val="912D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FEC6BD-129E-9049-9151-35DFC449A35E}"/>
              </a:ext>
            </a:extLst>
          </p:cNvPr>
          <p:cNvSpPr/>
          <p:nvPr/>
        </p:nvSpPr>
        <p:spPr>
          <a:xfrm>
            <a:off x="2584802" y="2362247"/>
            <a:ext cx="1535665" cy="15182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951" tIns="31476" rIns="62951" bIns="31476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fi-FI" b="1" dirty="0" err="1">
                <a:latin typeface="Corbel" panose="020B0503020204020204" pitchFamily="34" charset="0"/>
              </a:rPr>
              <a:t>Qvain</a:t>
            </a:r>
            <a:endParaRPr lang="fi-FI" sz="1467" dirty="0">
              <a:latin typeface="Corbel" panose="020B0503020204020204" pitchFamily="34" charset="0"/>
            </a:endParaRPr>
          </a:p>
        </p:txBody>
      </p:sp>
      <p:sp>
        <p:nvSpPr>
          <p:cNvPr id="39" name="Shape 38">
            <a:extLst>
              <a:ext uri="{FF2B5EF4-FFF2-40B4-BE49-F238E27FC236}">
                <a16:creationId xmlns:a16="http://schemas.microsoft.com/office/drawing/2014/main" id="{48C06316-7D00-F041-A96E-5835A79A97EE}"/>
              </a:ext>
            </a:extLst>
          </p:cNvPr>
          <p:cNvSpPr/>
          <p:nvPr/>
        </p:nvSpPr>
        <p:spPr>
          <a:xfrm rot="12368026" flipH="1">
            <a:off x="1508285" y="2337027"/>
            <a:ext cx="1173386" cy="541449"/>
          </a:xfrm>
          <a:prstGeom prst="swooshArrow">
            <a:avLst>
              <a:gd name="adj1" fmla="val 10744"/>
              <a:gd name="adj2" fmla="val 35422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24ACAF-0554-824F-ADC9-55952FF99896}"/>
              </a:ext>
            </a:extLst>
          </p:cNvPr>
          <p:cNvSpPr txBox="1"/>
          <p:nvPr/>
        </p:nvSpPr>
        <p:spPr>
          <a:xfrm>
            <a:off x="1807671" y="2163229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Corbel" panose="020B0503020204020204" pitchFamily="34" charset="0"/>
              </a:rPr>
              <a:t>Metatiedot</a:t>
            </a:r>
            <a:endParaRPr lang="fi-FI" sz="1467" dirty="0">
              <a:latin typeface="Corbel" panose="020B0503020204020204" pitchFamily="34" charset="0"/>
            </a:endParaRPr>
          </a:p>
        </p:txBody>
      </p:sp>
      <p:sp>
        <p:nvSpPr>
          <p:cNvPr id="42" name="Shape 41">
            <a:extLst>
              <a:ext uri="{FF2B5EF4-FFF2-40B4-BE49-F238E27FC236}">
                <a16:creationId xmlns:a16="http://schemas.microsoft.com/office/drawing/2014/main" id="{2D7A0234-A1A4-8448-AC15-79EF28C54D09}"/>
              </a:ext>
            </a:extLst>
          </p:cNvPr>
          <p:cNvSpPr/>
          <p:nvPr/>
        </p:nvSpPr>
        <p:spPr>
          <a:xfrm rot="3287376">
            <a:off x="4173290" y="1015370"/>
            <a:ext cx="1275297" cy="1615468"/>
          </a:xfrm>
          <a:prstGeom prst="swooshArrow">
            <a:avLst>
              <a:gd name="adj1" fmla="val 10744"/>
              <a:gd name="adj2" fmla="val 35422"/>
            </a:avLst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38636088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_template_2019" id="{78346274-15C2-3345-A713-023BD6478522}" vid="{D7AA20EA-1214-A441-BE1E-A1601B1F9E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s xmlns="5b92892c-7639-4d25-8599-0c2b88216d11">true</Presentations>
    <BestPractices xmlns="5b92892c-7639-4d25-8599-0c2b88216d11">false</BestPractices>
    <PublishingExpirationDate xmlns="http://schemas.microsoft.com/sharepoint/v3" xsi:nil="true"/>
    <PublishingStartDate xmlns="http://schemas.microsoft.com/sharepoint/v3" xsi:nil="true"/>
    <CSCBrand xmlns="5b92892c-7639-4d25-8599-0c2b88216d11">false</CSCBran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498AC3904B248B34AC7704AF7A6D5" ma:contentTypeVersion="4" ma:contentTypeDescription="Create a new document." ma:contentTypeScope="" ma:versionID="5c4e0d2f5dc995849302d77d553ba11a">
  <xsd:schema xmlns:xsd="http://www.w3.org/2001/XMLSchema" xmlns:xs="http://www.w3.org/2001/XMLSchema" xmlns:p="http://schemas.microsoft.com/office/2006/metadata/properties" xmlns:ns1="http://schemas.microsoft.com/sharepoint/v3" xmlns:ns2="5b92892c-7639-4d25-8599-0c2b88216d11" targetNamespace="http://schemas.microsoft.com/office/2006/metadata/properties" ma:root="true" ma:fieldsID="e127086a23f828037198a7d57bdcf8de" ns1:_="" ns2:_="">
    <xsd:import namespace="http://schemas.microsoft.com/sharepoint/v3"/>
    <xsd:import namespace="5b92892c-7639-4d25-8599-0c2b88216d1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estPractices" minOccurs="0"/>
                <xsd:element ref="ns2:CSCBrand" minOccurs="0"/>
                <xsd:element ref="ns2:Presenta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2892c-7639-4d25-8599-0c2b88216d11" elementFormDefault="qualified">
    <xsd:import namespace="http://schemas.microsoft.com/office/2006/documentManagement/types"/>
    <xsd:import namespace="http://schemas.microsoft.com/office/infopath/2007/PartnerControls"/>
    <xsd:element name="BestPractices" ma:index="10" nillable="true" ma:displayName="Best Practices" ma:default="0" ma:internalName="BestPractices">
      <xsd:simpleType>
        <xsd:restriction base="dms:Boolean"/>
      </xsd:simpleType>
    </xsd:element>
    <xsd:element name="CSCBrand" ma:index="11" nillable="true" ma:displayName="CSC Brand" ma:default="0" ma:internalName="CSCBrand">
      <xsd:simpleType>
        <xsd:restriction base="dms:Boolean"/>
      </xsd:simpleType>
    </xsd:element>
    <xsd:element name="Presentations" ma:index="12" nillable="true" ma:displayName="Presentations" ma:default="0" ma:internalName="Presentation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98A3F4-F572-40C1-A32F-15FF12C1612A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b92892c-7639-4d25-8599-0c2b88216d11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A399B23-6741-47DE-898D-BBA4428F6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92892c-7639-4d25-8599-0c2b88216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8522EB-21DE-46A5-A25F-4CAAB9B532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 PowerPoint-template</Template>
  <TotalTime>21104</TotalTime>
  <Words>1026</Words>
  <Application>Microsoft Office PowerPoint</Application>
  <PresentationFormat>Widescreen</PresentationFormat>
  <Paragraphs>209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Arial Black</vt:lpstr>
      <vt:lpstr>Calibri</vt:lpstr>
      <vt:lpstr>Candara</vt:lpstr>
      <vt:lpstr>Corbel</vt:lpstr>
      <vt:lpstr>Courier New</vt:lpstr>
      <vt:lpstr>Helvetica Neue</vt:lpstr>
      <vt:lpstr>Verdana</vt:lpstr>
      <vt:lpstr>Wingdings</vt:lpstr>
      <vt:lpstr>CSC_template_2017</vt:lpstr>
      <vt:lpstr>Mikä Fairdata PAS on? Digitaalisen tutkimusaineiston säilytys Fairdata PAS-palvelussa 23.5.2022</vt:lpstr>
      <vt:lpstr>Säilyttämisen palvelut</vt:lpstr>
      <vt:lpstr>Pitkäaikaissäilytyksen palvelujen käytön kehittyminen 2016–2021</vt:lpstr>
      <vt:lpstr>Aineistomäärä ylittänyt 1,6 petatavua</vt:lpstr>
      <vt:lpstr>Säilytyksessä yli 2 miljoonaa tietopakettia</vt:lpstr>
      <vt:lpstr>Fairdata PAS-palvelun käyttötarkoituksia</vt:lpstr>
      <vt:lpstr>Mitä hyödyntäminen edellyttää organisaatiolta?</vt:lpstr>
      <vt:lpstr>PAS-palvelun hyödyntäminen on yhteistyötä</vt:lpstr>
      <vt:lpstr>Esimerkkiväylä PAS-palveluun: Fairdata-kokonaisuuden palvelut </vt:lpstr>
      <vt:lpstr>PAS-näkökulma mukaan jo aineistonhallintasuunnitelmassa</vt:lpstr>
      <vt:lpstr>Miten aineistoja valitaan PAS-palveluun?</vt:lpstr>
      <vt:lpstr>Aineiston valintakriteerejä The Open University</vt:lpstr>
      <vt:lpstr>Aineiston valintakriteerejä iPRES 2018</vt:lpstr>
      <vt:lpstr>Aineiston valintakriteerejä iPRES 2018</vt:lpstr>
      <vt:lpstr>Valinnan vaiheet UNESCO/PERSIST Content Task Force</vt:lpstr>
      <vt:lpstr>Valintakriteeristö UNESCO/PERSIST Content Task Force</vt:lpstr>
      <vt:lpstr>Valintojen dokumentointi</vt:lpstr>
      <vt:lpstr>Voiko arkaluonteista aineistoa säilyttää PAS-palvelussa?</vt:lpstr>
      <vt:lpstr>Yhteistyötä organisaatioiden kanssa nyt ja tulevaisuudessa (myös muiden kuin asiakkaiden)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 Savolainen</dc:creator>
  <cp:lastModifiedBy>Päivi Rauste</cp:lastModifiedBy>
  <cp:revision>84</cp:revision>
  <dcterms:created xsi:type="dcterms:W3CDTF">2019-03-01T11:20:22Z</dcterms:created>
  <dcterms:modified xsi:type="dcterms:W3CDTF">2022-06-21T07:20:51Z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0x0101000DA498AC3904B248B34AC7704AF7A6D5</vt:lpwstr>
  </property>
</Properties>
</file>