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sldIdLst>
    <p:sldId id="257" r:id="rId2"/>
    <p:sldId id="340" r:id="rId3"/>
    <p:sldId id="325" r:id="rId4"/>
    <p:sldId id="341" r:id="rId5"/>
    <p:sldId id="352" r:id="rId6"/>
    <p:sldId id="342" r:id="rId7"/>
    <p:sldId id="353" r:id="rId8"/>
    <p:sldId id="343" r:id="rId9"/>
    <p:sldId id="344" r:id="rId10"/>
    <p:sldId id="345" r:id="rId11"/>
    <p:sldId id="346" r:id="rId12"/>
    <p:sldId id="347" r:id="rId13"/>
    <p:sldId id="336" r:id="rId14"/>
    <p:sldId id="350" r:id="rId15"/>
    <p:sldId id="337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7C7"/>
    <a:srgbClr val="A1D0E2"/>
    <a:srgbClr val="1CB047"/>
    <a:srgbClr val="15C348"/>
    <a:srgbClr val="146686"/>
    <a:srgbClr val="007FAD"/>
    <a:srgbClr val="82BF37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54603-1AF4-402D-93B9-9F18E1436A0E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FC65A-BC5F-403E-9FFA-16A42AC65B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43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www.facebook.com/CSCfi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-1" y="5149699"/>
            <a:ext cx="2879984" cy="1708301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3594"/>
            <a:ext cx="2885675" cy="291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03" y="5156456"/>
            <a:ext cx="7058428" cy="17036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680" y="-2035"/>
            <a:ext cx="9318321" cy="229329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79983" y="2284497"/>
            <a:ext cx="9312017" cy="2884950"/>
          </a:xfrm>
          <a:prstGeom prst="rect">
            <a:avLst/>
          </a:prstGeom>
          <a:solidFill>
            <a:srgbClr val="D0DCE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451" y="2836747"/>
            <a:ext cx="7117956" cy="1397003"/>
          </a:xfrm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rgbClr val="025C96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451" y="4298165"/>
            <a:ext cx="7117956" cy="500236"/>
          </a:xfrm>
        </p:spPr>
        <p:txBody>
          <a:bodyPr>
            <a:normAutofit/>
          </a:bodyPr>
          <a:lstStyle>
            <a:lvl1pPr marL="0" indent="0" algn="l">
              <a:buNone/>
              <a:defRPr sz="1333">
                <a:solidFill>
                  <a:srgbClr val="025C96"/>
                </a:solidFill>
                <a:latin typeface="Corbel"/>
                <a:cs typeface="Corbel"/>
              </a:defRPr>
            </a:lvl1pPr>
            <a:lvl2pPr marL="446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3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0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7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34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1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8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75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" y="0"/>
            <a:ext cx="2879983" cy="2284497"/>
          </a:xfrm>
          <a:prstGeom prst="rect">
            <a:avLst/>
          </a:prstGeom>
          <a:solidFill>
            <a:srgbClr val="025C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0" y="4690261"/>
            <a:ext cx="451504" cy="479186"/>
          </a:xfrm>
          <a:prstGeom prst="rect">
            <a:avLst/>
          </a:prstGeom>
          <a:solidFill>
            <a:srgbClr val="002F5F">
              <a:alpha val="5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9926622" y="5169447"/>
            <a:ext cx="2273845" cy="1688556"/>
          </a:xfrm>
          <a:prstGeom prst="rect">
            <a:avLst/>
          </a:prstGeom>
          <a:solidFill>
            <a:srgbClr val="002F5F"/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60" name="Rectangle 59"/>
          <p:cNvSpPr/>
          <p:nvPr/>
        </p:nvSpPr>
        <p:spPr>
          <a:xfrm>
            <a:off x="11722088" y="4669831"/>
            <a:ext cx="475200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434011" y="5180148"/>
            <a:ext cx="496195" cy="506005"/>
          </a:xfrm>
          <a:prstGeom prst="rect">
            <a:avLst/>
          </a:prstGeom>
          <a:solidFill>
            <a:srgbClr val="025C96">
              <a:alpha val="44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11400488" y="5169447"/>
            <a:ext cx="321600" cy="340134"/>
          </a:xfrm>
          <a:prstGeom prst="rect">
            <a:avLst/>
          </a:prstGeom>
          <a:solidFill>
            <a:srgbClr val="92D050">
              <a:alpha val="80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56" name="Rectangle 55"/>
          <p:cNvSpPr/>
          <p:nvPr/>
        </p:nvSpPr>
        <p:spPr>
          <a:xfrm rot="10800000">
            <a:off x="2541924" y="5155171"/>
            <a:ext cx="335141" cy="953429"/>
          </a:xfrm>
          <a:prstGeom prst="rect">
            <a:avLst/>
          </a:prstGeom>
          <a:solidFill>
            <a:srgbClr val="025C96">
              <a:alpha val="42000"/>
            </a:srgbClr>
          </a:solidFill>
          <a:ln>
            <a:noFill/>
            <a:prstDash val="sys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51" y="423112"/>
            <a:ext cx="1402080" cy="143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47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6692824"/>
          </a:xfrm>
        </p:spPr>
        <p:txBody>
          <a:bodyPr rtlCol="0">
            <a:normAutofit/>
          </a:bodyPr>
          <a:lstStyle>
            <a:lvl1pPr marL="0" indent="0">
              <a:buNone/>
              <a:defRPr sz="3067"/>
            </a:lvl1pPr>
            <a:lvl2pPr marL="446886" indent="0">
              <a:buNone/>
              <a:defRPr sz="2800"/>
            </a:lvl2pPr>
            <a:lvl3pPr marL="893772" indent="0">
              <a:buNone/>
              <a:defRPr sz="2400"/>
            </a:lvl3pPr>
            <a:lvl4pPr marL="1340654" indent="0">
              <a:buNone/>
              <a:defRPr sz="2000"/>
            </a:lvl4pPr>
            <a:lvl5pPr marL="1787542" indent="0">
              <a:buNone/>
              <a:defRPr sz="2000"/>
            </a:lvl5pPr>
            <a:lvl6pPr marL="2234427" indent="0">
              <a:buNone/>
              <a:defRPr sz="2000"/>
            </a:lvl6pPr>
            <a:lvl7pPr marL="2681310" indent="0">
              <a:buNone/>
              <a:defRPr sz="2000"/>
            </a:lvl7pPr>
            <a:lvl8pPr marL="3128198" indent="0">
              <a:buNone/>
              <a:defRPr sz="2000"/>
            </a:lvl8pPr>
            <a:lvl9pPr marL="357508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574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" y="2280121"/>
            <a:ext cx="12192000" cy="441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2" name="Rectangle 11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685315" y="748075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131629" y="759673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49886" y="799106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grpSp>
        <p:nvGrpSpPr>
          <p:cNvPr id="24" name="Group 46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5" name="Rectangle 2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grpSp>
        <p:nvGrpSpPr>
          <p:cNvPr id="64" name="Group 34"/>
          <p:cNvGrpSpPr>
            <a:grpSpLocks/>
          </p:cNvGrpSpPr>
          <p:nvPr/>
        </p:nvGrpSpPr>
        <p:grpSpPr bwMode="auto">
          <a:xfrm>
            <a:off x="9104037" y="4438193"/>
            <a:ext cx="3092451" cy="105994"/>
            <a:chOff x="8913156" y="2232185"/>
            <a:chExt cx="3272924" cy="56821"/>
          </a:xfrm>
        </p:grpSpPr>
        <p:sp>
          <p:nvSpPr>
            <p:cNvPr id="65" name="Rectangle 64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837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5287"/>
            <a:ext cx="12192000" cy="43970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44688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7440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"/>
            <a:ext cx="12192000" cy="6715923"/>
          </a:xfrm>
          <a:prstGeom prst="rect">
            <a:avLst/>
          </a:prstGeom>
          <a:solidFill>
            <a:srgbClr val="EA1D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816"/>
            <a:ext cx="12192000" cy="44172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04037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14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" y="2290023"/>
            <a:ext cx="12192000" cy="44153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12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00BA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" y="2280470"/>
            <a:ext cx="12185312" cy="44129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26" name="Group 48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7" name="Rectangle 26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17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8" y="2284819"/>
            <a:ext cx="12194879" cy="44244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9116229" y="4431698"/>
            <a:ext cx="3092451" cy="105994"/>
            <a:chOff x="8913156" y="2232185"/>
            <a:chExt cx="3272924" cy="56821"/>
          </a:xfrm>
        </p:grpSpPr>
        <p:sp>
          <p:nvSpPr>
            <p:cNvPr id="39" name="Rectangle 38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671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Välisiv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69337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2291784"/>
            <a:ext cx="12196483" cy="44067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34" name="Rectangle 3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70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älisivu_1_oma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12" name="Group 29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13" name="Rectangle 12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0"/>
            <a:ext cx="12192000" cy="2291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grpSp>
        <p:nvGrpSpPr>
          <p:cNvPr id="23" name="Group 38"/>
          <p:cNvGrpSpPr>
            <a:grpSpLocks/>
          </p:cNvGrpSpPr>
          <p:nvPr/>
        </p:nvGrpSpPr>
        <p:grpSpPr bwMode="auto">
          <a:xfrm>
            <a:off x="9110133" y="4438193"/>
            <a:ext cx="3092451" cy="105994"/>
            <a:chOff x="8913156" y="2232185"/>
            <a:chExt cx="3272924" cy="56821"/>
          </a:xfrm>
        </p:grpSpPr>
        <p:sp>
          <p:nvSpPr>
            <p:cNvPr id="24" name="Rectangle 23"/>
            <p:cNvSpPr/>
            <p:nvPr/>
          </p:nvSpPr>
          <p:spPr>
            <a:xfrm>
              <a:off x="9726347" y="2232185"/>
              <a:ext cx="824391" cy="56821"/>
            </a:xfrm>
            <a:prstGeom prst="rect">
              <a:avLst/>
            </a:prstGeom>
            <a:solidFill>
              <a:srgbClr val="E217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13156" y="2232185"/>
              <a:ext cx="819911" cy="56821"/>
            </a:xfrm>
            <a:prstGeom prst="rect">
              <a:avLst/>
            </a:prstGeom>
            <a:solidFill>
              <a:srgbClr val="00C7B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61689" y="2232185"/>
              <a:ext cx="824391" cy="56821"/>
            </a:xfrm>
            <a:prstGeom prst="rect">
              <a:avLst/>
            </a:prstGeom>
            <a:solidFill>
              <a:srgbClr val="82BF3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44017" y="2232185"/>
              <a:ext cx="819911" cy="5682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latin typeface="Corbel"/>
              </a:endParaRPr>
            </a:p>
          </p:txBody>
        </p:sp>
      </p:grp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" y="2289183"/>
            <a:ext cx="6076951" cy="440531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76948" y="2288570"/>
            <a:ext cx="3033269" cy="4413153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9110225" y="2288578"/>
            <a:ext cx="3081783" cy="221049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110225" y="4544794"/>
            <a:ext cx="3081783" cy="2149097"/>
          </a:xfr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6041" y="369066"/>
            <a:ext cx="8438291" cy="1471961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3067" baseline="0">
                <a:solidFill>
                  <a:schemeClr val="bg1"/>
                </a:solidFill>
                <a:latin typeface="Corbel"/>
                <a:cs typeface="Corbe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6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ka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723034" y="0"/>
            <a:ext cx="1468967" cy="10734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92" tIns="44696" rIns="89392" bIns="44696" anchor="ctr"/>
          <a:lstStyle/>
          <a:p>
            <a:pPr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6" name="TextBox 26"/>
          <p:cNvSpPr txBox="1">
            <a:spLocks noChangeArrowheads="1"/>
          </p:cNvSpPr>
          <p:nvPr/>
        </p:nvSpPr>
        <p:spPr bwMode="auto">
          <a:xfrm>
            <a:off x="7446434" y="3412087"/>
            <a:ext cx="2925233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  <a:latin typeface="Corbel" charset="0"/>
                <a:cs typeface="Corbel" charset="0"/>
              </a:rPr>
              <a:t>facebook.com/CSCfi</a:t>
            </a:r>
            <a:endParaRPr lang="en-US" sz="1200">
              <a:solidFill>
                <a:srgbClr val="5E6A71"/>
              </a:solidFill>
            </a:endParaRPr>
          </a:p>
        </p:txBody>
      </p:sp>
      <p:sp>
        <p:nvSpPr>
          <p:cNvPr id="26" name="TextBox 46"/>
          <p:cNvSpPr txBox="1">
            <a:spLocks noChangeArrowheads="1"/>
          </p:cNvSpPr>
          <p:nvPr/>
        </p:nvSpPr>
        <p:spPr bwMode="auto">
          <a:xfrm>
            <a:off x="7446433" y="3991667"/>
            <a:ext cx="2133600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twitter.com/CSCfi</a:t>
            </a:r>
            <a:endParaRPr lang="en-US" sz="12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7" name="TextBox 47"/>
          <p:cNvSpPr txBox="1">
            <a:spLocks noChangeArrowheads="1"/>
          </p:cNvSpPr>
          <p:nvPr/>
        </p:nvSpPr>
        <p:spPr bwMode="auto">
          <a:xfrm>
            <a:off x="7446433" y="4568993"/>
            <a:ext cx="3640667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pl-PL" sz="1200">
                <a:solidFill>
                  <a:srgbClr val="5E6A71"/>
                </a:solidFill>
              </a:rPr>
              <a:t>youtube.com/CSCfi</a:t>
            </a:r>
            <a:endParaRPr lang="pl-PL" sz="1200">
              <a:solidFill>
                <a:srgbClr val="5E6A71"/>
              </a:solidFill>
              <a:hlinkClick r:id="rId2"/>
            </a:endParaRPr>
          </a:p>
        </p:txBody>
      </p:sp>
      <p:sp>
        <p:nvSpPr>
          <p:cNvPr id="28" name="TextBox 48"/>
          <p:cNvSpPr txBox="1">
            <a:spLocks noChangeArrowheads="1"/>
          </p:cNvSpPr>
          <p:nvPr/>
        </p:nvSpPr>
        <p:spPr bwMode="auto">
          <a:xfrm>
            <a:off x="7446433" y="5146319"/>
            <a:ext cx="4607984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linkedin.com/company/csc---it-center-for-science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096000" y="3373748"/>
            <a:ext cx="0" cy="2690429"/>
          </a:xfrm>
          <a:prstGeom prst="line">
            <a:avLst/>
          </a:prstGeom>
          <a:ln w="9525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4942418" y="1017087"/>
            <a:ext cx="2307167" cy="1465866"/>
            <a:chOff x="3018474" y="609992"/>
            <a:chExt cx="2171462" cy="1379264"/>
          </a:xfrm>
        </p:grpSpPr>
        <p:sp>
          <p:nvSpPr>
            <p:cNvPr id="3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3" name="Freeform 3"/>
            <p:cNvSpPr>
              <a:spLocks noChangeArrowheads="1"/>
            </p:cNvSpPr>
            <p:nvPr/>
          </p:nvSpPr>
          <p:spPr bwMode="auto">
            <a:xfrm>
              <a:off x="3767529" y="1798281"/>
              <a:ext cx="651438" cy="190975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6778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4" name="Rectangle 54"/>
          <p:cNvSpPr>
            <a:spLocks noChangeArrowheads="1"/>
          </p:cNvSpPr>
          <p:nvPr/>
        </p:nvSpPr>
        <p:spPr bwMode="auto">
          <a:xfrm>
            <a:off x="-6350" y="6659545"/>
            <a:ext cx="2209932" cy="2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392" tIns="44696" rIns="89392" bIns="44696">
            <a:spAutoFit/>
          </a:bodyPr>
          <a:lstStyle/>
          <a:p>
            <a:r>
              <a:rPr lang="fi-FI" sz="800" dirty="0">
                <a:solidFill>
                  <a:srgbClr val="FFFFFF"/>
                </a:solidFill>
              </a:rPr>
              <a:t>Kuvat </a:t>
            </a:r>
            <a:r>
              <a:rPr lang="fi-FI" sz="800" dirty="0" err="1">
                <a:solidFill>
                  <a:srgbClr val="FFFFFF"/>
                </a:solidFill>
              </a:rPr>
              <a:t>CSC:n</a:t>
            </a:r>
            <a:r>
              <a:rPr lang="fi-FI" sz="800" dirty="0">
                <a:solidFill>
                  <a:srgbClr val="FFFFFF"/>
                </a:solidFill>
              </a:rPr>
              <a:t> arkisto, Adobe </a:t>
            </a:r>
            <a:r>
              <a:rPr lang="fi-FI" sz="800" dirty="0" err="1">
                <a:solidFill>
                  <a:srgbClr val="FFFFFF"/>
                </a:solidFill>
              </a:rPr>
              <a:t>Stock</a:t>
            </a:r>
            <a:r>
              <a:rPr lang="fi-FI" sz="800" dirty="0">
                <a:solidFill>
                  <a:srgbClr val="FFFFFF"/>
                </a:solidFill>
              </a:rPr>
              <a:t> ja </a:t>
            </a:r>
            <a:r>
              <a:rPr lang="fi-FI" sz="800" dirty="0" err="1">
                <a:solidFill>
                  <a:srgbClr val="FFFFFF"/>
                </a:solidFill>
              </a:rPr>
              <a:t>Thinkstock</a:t>
            </a:r>
            <a:endParaRPr lang="fi-FI" sz="800" dirty="0">
              <a:solidFill>
                <a:srgbClr val="FFFFFF"/>
              </a:solidFill>
            </a:endParaRPr>
          </a:p>
        </p:txBody>
      </p:sp>
      <p:sp>
        <p:nvSpPr>
          <p:cNvPr id="36" name="TextBox 56"/>
          <p:cNvSpPr txBox="1">
            <a:spLocks noChangeArrowheads="1"/>
          </p:cNvSpPr>
          <p:nvPr/>
        </p:nvSpPr>
        <p:spPr bwMode="auto">
          <a:xfrm>
            <a:off x="7446433" y="5723645"/>
            <a:ext cx="4607984" cy="29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92" tIns="44696" rIns="89392" bIns="44696">
            <a:spAutoFit/>
          </a:bodyPr>
          <a:lstStyle>
            <a:lvl1pPr>
              <a:defRPr>
                <a:solidFill>
                  <a:schemeClr val="tx1"/>
                </a:solidFill>
                <a:latin typeface="Candar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  <a:spcBef>
                <a:spcPts val="1167"/>
              </a:spcBef>
              <a:buFont typeface="Arial" charset="0"/>
              <a:buNone/>
              <a:defRPr/>
            </a:pPr>
            <a:r>
              <a:rPr lang="en-US" sz="1200">
                <a:solidFill>
                  <a:srgbClr val="5E6A71"/>
                </a:solidFill>
              </a:rPr>
              <a:t>github.com/CSCfi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0"/>
          </p:nvPr>
        </p:nvSpPr>
        <p:spPr>
          <a:xfrm>
            <a:off x="3072907" y="3372680"/>
            <a:ext cx="2618188" cy="385062"/>
          </a:xfrm>
        </p:spPr>
        <p:txBody>
          <a:bodyPr lIns="0"/>
          <a:lstStyle>
            <a:lvl1pPr marL="0" indent="0">
              <a:buNone/>
              <a:defRPr sz="1333" b="1">
                <a:solidFill>
                  <a:schemeClr val="tx1"/>
                </a:solidFill>
              </a:defRPr>
            </a:lvl1pPr>
            <a:lvl2pPr marL="339876" indent="0">
              <a:buFont typeface="Arial"/>
              <a:buNone/>
              <a:defRPr sz="1200"/>
            </a:lvl2pPr>
            <a:lvl3pPr marL="1117397" indent="0">
              <a:buFont typeface="Arial"/>
              <a:buNone/>
              <a:defRPr sz="1200"/>
            </a:lvl3pPr>
            <a:lvl4pPr marL="1444856" indent="0">
              <a:buNone/>
              <a:defRPr sz="1200"/>
            </a:lvl4pPr>
            <a:lvl5pPr marL="1891815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Picture Placeholder 54"/>
          <p:cNvSpPr>
            <a:spLocks noGrp="1"/>
          </p:cNvSpPr>
          <p:nvPr>
            <p:ph type="pic" sz="quarter" idx="11"/>
          </p:nvPr>
        </p:nvSpPr>
        <p:spPr>
          <a:xfrm>
            <a:off x="1102652" y="3463737"/>
            <a:ext cx="1657609" cy="1655807"/>
          </a:xfrm>
          <a:prstGeom prst="ellipse">
            <a:avLst/>
          </a:prstGeom>
        </p:spPr>
        <p:txBody>
          <a:bodyPr/>
          <a:lstStyle>
            <a:lvl1pPr marL="0" indent="0">
              <a:buFont typeface="Arial"/>
              <a:buNone/>
              <a:defRPr sz="1333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2"/>
          </p:nvPr>
        </p:nvSpPr>
        <p:spPr>
          <a:xfrm>
            <a:off x="3072904" y="3823615"/>
            <a:ext cx="2618189" cy="1717210"/>
          </a:xfrm>
        </p:spPr>
        <p:txBody>
          <a:bodyPr lIns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200"/>
            </a:lvl1pPr>
            <a:lvl2pPr marL="675094" indent="-335220">
              <a:buFont typeface="Arial"/>
              <a:buChar char="•"/>
              <a:defRPr sz="1333"/>
            </a:lvl2pPr>
            <a:lvl3pPr marL="1396746" indent="-279349">
              <a:buFont typeface="Arial"/>
              <a:buChar char="•"/>
              <a:defRPr sz="1200"/>
            </a:lvl3pPr>
            <a:lvl4pPr>
              <a:defRPr sz="1067"/>
            </a:lvl4pPr>
            <a:lvl5pPr>
              <a:defRPr sz="9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050" y="3360218"/>
            <a:ext cx="359833" cy="383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00" y="4568994"/>
            <a:ext cx="392251" cy="2938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367" y="3962429"/>
            <a:ext cx="361535" cy="38519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501" y="5108202"/>
            <a:ext cx="395428" cy="38519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41" y="5680205"/>
            <a:ext cx="371527" cy="39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1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solidFill>
                  <a:srgbClr val="000000"/>
                </a:solidFill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166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1" y="1600205"/>
            <a:ext cx="5091289" cy="4525963"/>
          </a:xfrm>
        </p:spPr>
        <p:txBody>
          <a:bodyPr/>
          <a:lstStyle>
            <a:lvl2pPr marL="51395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90165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723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071721" y="1600205"/>
            <a:ext cx="4815788" cy="4525963"/>
          </a:xfrm>
        </p:spPr>
        <p:txBody>
          <a:bodyPr/>
          <a:lstStyle>
            <a:lvl2pPr marL="51395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90165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7234" marR="0" indent="-172492" algn="l" defTabSz="44706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27790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8836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pohja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438" y="-69808"/>
            <a:ext cx="12298439" cy="676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297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84" y="0"/>
            <a:ext cx="6455504" cy="6693371"/>
          </a:xfrm>
          <a:prstGeom prst="rect">
            <a:avLst/>
          </a:prstGeom>
        </p:spPr>
      </p:pic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6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11364384" y="372106"/>
            <a:ext cx="412749" cy="399166"/>
            <a:chOff x="3768229" y="609992"/>
            <a:chExt cx="1421707" cy="1379264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  <a:lvl5pPr>
              <a:defRPr>
                <a:latin typeface="Corbel"/>
                <a:cs typeface="Corbe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3373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068705" y="9"/>
            <a:ext cx="4123303" cy="6693881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7" y="1600212"/>
            <a:ext cx="6911623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03" y="274637"/>
            <a:ext cx="69116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3086101" y="6377646"/>
            <a:ext cx="4982633" cy="315725"/>
          </a:xfrm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256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_Pictur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3" y="1600212"/>
            <a:ext cx="3143956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09610" y="274637"/>
            <a:ext cx="1032807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158919" y="1601181"/>
            <a:ext cx="336141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747995" y="1600202"/>
            <a:ext cx="318969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158919" y="3998498"/>
            <a:ext cx="336141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747995" y="3997521"/>
            <a:ext cx="3189695" cy="212864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06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39112" y="1598138"/>
            <a:ext cx="4598577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3" y="1600212"/>
            <a:ext cx="5260620" cy="4523889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26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8" y="1600212"/>
            <a:ext cx="5091289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71723" y="1600212"/>
            <a:ext cx="4815788" cy="4525963"/>
          </a:xfrm>
        </p:spPr>
        <p:txBody>
          <a:bodyPr/>
          <a:lstStyle>
            <a:lvl2pPr marL="51374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2pPr>
            <a:lvl3pPr marL="1289632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3pPr>
            <a:lvl4pPr marL="1736519" marR="0" indent="-172418" algn="l" defTabSz="4468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/>
              <a:buChar char="o"/>
              <a:tabLst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81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67"/>
            </a:lvl1pPr>
            <a:lvl2pPr marL="446886" indent="0">
              <a:buNone/>
              <a:defRPr sz="2800"/>
            </a:lvl2pPr>
            <a:lvl3pPr marL="893772" indent="0">
              <a:buNone/>
              <a:defRPr sz="2400"/>
            </a:lvl3pPr>
            <a:lvl4pPr marL="1340654" indent="0">
              <a:buNone/>
              <a:defRPr sz="2000"/>
            </a:lvl4pPr>
            <a:lvl5pPr marL="1787542" indent="0">
              <a:buNone/>
              <a:defRPr sz="2000"/>
            </a:lvl5pPr>
            <a:lvl6pPr marL="2234427" indent="0">
              <a:buNone/>
              <a:defRPr sz="2000"/>
            </a:lvl6pPr>
            <a:lvl7pPr marL="2681310" indent="0">
              <a:buNone/>
              <a:defRPr sz="2000"/>
            </a:lvl7pPr>
            <a:lvl8pPr marL="3128198" indent="0">
              <a:buNone/>
              <a:defRPr sz="2000"/>
            </a:lvl8pPr>
            <a:lvl9pPr marL="357508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46886" indent="0">
              <a:buNone/>
              <a:defRPr sz="1200"/>
            </a:lvl2pPr>
            <a:lvl3pPr marL="893772" indent="0">
              <a:buNone/>
              <a:defRPr sz="933"/>
            </a:lvl3pPr>
            <a:lvl4pPr marL="1340654" indent="0">
              <a:buNone/>
              <a:defRPr sz="933"/>
            </a:lvl4pPr>
            <a:lvl5pPr marL="1787542" indent="0">
              <a:buNone/>
              <a:defRPr sz="933"/>
            </a:lvl5pPr>
            <a:lvl6pPr marL="2234427" indent="0">
              <a:buNone/>
              <a:defRPr sz="933"/>
            </a:lvl6pPr>
            <a:lvl7pPr marL="2681310" indent="0">
              <a:buNone/>
              <a:defRPr sz="933"/>
            </a:lvl7pPr>
            <a:lvl8pPr marL="3128198" indent="0">
              <a:buNone/>
              <a:defRPr sz="933"/>
            </a:lvl8pPr>
            <a:lvl9pPr marL="3575083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7699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50326"/>
            <a:ext cx="10322984" cy="114112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1" y="1601178"/>
            <a:ext cx="8225367" cy="452388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7033" tIns="33516" rIns="67033" bIns="33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 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3484" y="6377646"/>
            <a:ext cx="1301749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fld id="{453CEA60-96A0-42E0-A0B7-AF14F6208BDC}" type="datetimeFigureOut">
              <a:rPr lang="fi-FI" smtClean="0"/>
              <a:t>21.6.2022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86100" y="6377646"/>
            <a:ext cx="5748867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1" y="6377646"/>
            <a:ext cx="861484" cy="315725"/>
          </a:xfrm>
          <a:prstGeom prst="rect">
            <a:avLst/>
          </a:prstGeom>
        </p:spPr>
        <p:txBody>
          <a:bodyPr vert="horz" lIns="67033" tIns="33516" rIns="67033" bIns="33516" rtlCol="0" anchor="ctr"/>
          <a:lstStyle>
            <a:lvl1pPr algn="l" defTabSz="609334" fontAlgn="auto">
              <a:spcBef>
                <a:spcPts val="0"/>
              </a:spcBef>
              <a:spcAft>
                <a:spcPts val="0"/>
              </a:spcAft>
              <a:defRPr sz="933" b="0">
                <a:solidFill>
                  <a:schemeClr val="accent3">
                    <a:lumMod val="75000"/>
                  </a:schemeClr>
                </a:solidFill>
                <a:latin typeface="Corbel"/>
                <a:ea typeface="+mn-ea"/>
                <a:cs typeface="Corbel"/>
              </a:defRPr>
            </a:lvl1pPr>
          </a:lstStyle>
          <a:p>
            <a:fld id="{3427D20C-562F-4671-983D-D7FD7BE143F2}" type="slidenum">
              <a:rPr lang="fi-FI" smtClean="0"/>
              <a:t>‹#›</a:t>
            </a:fld>
            <a:endParaRPr lang="fi-FI"/>
          </a:p>
        </p:txBody>
      </p: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11146367" y="372106"/>
            <a:ext cx="630767" cy="399166"/>
            <a:chOff x="3018474" y="609992"/>
            <a:chExt cx="2171462" cy="1379264"/>
          </a:xfrm>
        </p:grpSpPr>
        <p:sp>
          <p:nvSpPr>
            <p:cNvPr id="1041" name="Freeform 1"/>
            <p:cNvSpPr>
              <a:spLocks noChangeArrowheads="1"/>
            </p:cNvSpPr>
            <p:nvPr/>
          </p:nvSpPr>
          <p:spPr bwMode="auto">
            <a:xfrm>
              <a:off x="3018474" y="1154623"/>
              <a:ext cx="1089266" cy="544636"/>
            </a:xfrm>
            <a:custGeom>
              <a:avLst/>
              <a:gdLst>
                <a:gd name="T0" fmla="*/ 2147483647 w 680"/>
                <a:gd name="T1" fmla="*/ 2147483647 h 341"/>
                <a:gd name="T2" fmla="*/ 2147483647 w 680"/>
                <a:gd name="T3" fmla="*/ 2147483647 h 341"/>
                <a:gd name="T4" fmla="*/ 2147483647 w 680"/>
                <a:gd name="T5" fmla="*/ 2147483647 h 341"/>
                <a:gd name="T6" fmla="*/ 0 w 680"/>
                <a:gd name="T7" fmla="*/ 0 h 341"/>
                <a:gd name="T8" fmla="*/ 2147483647 w 680"/>
                <a:gd name="T9" fmla="*/ 0 h 341"/>
                <a:gd name="T10" fmla="*/ 2147483647 w 680"/>
                <a:gd name="T11" fmla="*/ 2147483647 h 3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0" h="341">
                  <a:moveTo>
                    <a:pt x="679" y="340"/>
                  </a:moveTo>
                  <a:cubicBezTo>
                    <a:pt x="679" y="340"/>
                    <a:pt x="664" y="337"/>
                    <a:pt x="663" y="330"/>
                  </a:cubicBezTo>
                  <a:cubicBezTo>
                    <a:pt x="649" y="17"/>
                    <a:pt x="620" y="29"/>
                    <a:pt x="16" y="17"/>
                  </a:cubicBezTo>
                  <a:cubicBezTo>
                    <a:pt x="4" y="16"/>
                    <a:pt x="0" y="0"/>
                    <a:pt x="0" y="0"/>
                  </a:cubicBezTo>
                  <a:lnTo>
                    <a:pt x="679" y="0"/>
                  </a:lnTo>
                  <a:lnTo>
                    <a:pt x="679" y="34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42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Freeform 3"/>
            <p:cNvSpPr>
              <a:spLocks noChangeArrowheads="1"/>
            </p:cNvSpPr>
            <p:nvPr/>
          </p:nvSpPr>
          <p:spPr bwMode="auto">
            <a:xfrm>
              <a:off x="3769015" y="1794447"/>
              <a:ext cx="648522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35" name="Group 14"/>
          <p:cNvGrpSpPr>
            <a:grpSpLocks/>
          </p:cNvGrpSpPr>
          <p:nvPr/>
        </p:nvGrpSpPr>
        <p:grpSpPr bwMode="auto">
          <a:xfrm>
            <a:off x="11364384" y="372106"/>
            <a:ext cx="412749" cy="399166"/>
            <a:chOff x="3768229" y="609992"/>
            <a:chExt cx="1421707" cy="1379264"/>
          </a:xfrm>
        </p:grpSpPr>
        <p:sp>
          <p:nvSpPr>
            <p:cNvPr id="1039" name="Freeform 2"/>
            <p:cNvSpPr>
              <a:spLocks noChangeArrowheads="1"/>
            </p:cNvSpPr>
            <p:nvPr/>
          </p:nvSpPr>
          <p:spPr bwMode="auto">
            <a:xfrm>
              <a:off x="4100670" y="609992"/>
              <a:ext cx="1089266" cy="551706"/>
            </a:xfrm>
            <a:custGeom>
              <a:avLst/>
              <a:gdLst>
                <a:gd name="T0" fmla="*/ 0 w 679"/>
                <a:gd name="T1" fmla="*/ 0 h 342"/>
                <a:gd name="T2" fmla="*/ 2147483647 w 679"/>
                <a:gd name="T3" fmla="*/ 2147483647 h 342"/>
                <a:gd name="T4" fmla="*/ 2147483647 w 679"/>
                <a:gd name="T5" fmla="*/ 2147483647 h 342"/>
                <a:gd name="T6" fmla="*/ 2147483647 w 679"/>
                <a:gd name="T7" fmla="*/ 2147483647 h 342"/>
                <a:gd name="T8" fmla="*/ 0 w 679"/>
                <a:gd name="T9" fmla="*/ 2147483647 h 342"/>
                <a:gd name="T10" fmla="*/ 0 w 679"/>
                <a:gd name="T11" fmla="*/ 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9" h="342">
                  <a:moveTo>
                    <a:pt x="0" y="0"/>
                  </a:moveTo>
                  <a:cubicBezTo>
                    <a:pt x="0" y="0"/>
                    <a:pt x="15" y="3"/>
                    <a:pt x="15" y="10"/>
                  </a:cubicBezTo>
                  <a:cubicBezTo>
                    <a:pt x="28" y="324"/>
                    <a:pt x="57" y="312"/>
                    <a:pt x="662" y="324"/>
                  </a:cubicBezTo>
                  <a:cubicBezTo>
                    <a:pt x="673" y="325"/>
                    <a:pt x="678" y="341"/>
                    <a:pt x="678" y="341"/>
                  </a:cubicBezTo>
                  <a:lnTo>
                    <a:pt x="0" y="341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" name="Freeform 3"/>
            <p:cNvSpPr>
              <a:spLocks noChangeArrowheads="1"/>
            </p:cNvSpPr>
            <p:nvPr/>
          </p:nvSpPr>
          <p:spPr bwMode="auto">
            <a:xfrm>
              <a:off x="3768229" y="1794447"/>
              <a:ext cx="648880" cy="194809"/>
            </a:xfrm>
            <a:custGeom>
              <a:avLst/>
              <a:gdLst>
                <a:gd name="T0" fmla="*/ 402 w 405"/>
                <a:gd name="T1" fmla="*/ 13 h 120"/>
                <a:gd name="T2" fmla="*/ 400 w 405"/>
                <a:gd name="T3" fmla="*/ 12 h 120"/>
                <a:gd name="T4" fmla="*/ 397 w 405"/>
                <a:gd name="T5" fmla="*/ 13 h 120"/>
                <a:gd name="T6" fmla="*/ 387 w 405"/>
                <a:gd name="T7" fmla="*/ 7 h 120"/>
                <a:gd name="T8" fmla="*/ 361 w 405"/>
                <a:gd name="T9" fmla="*/ 0 h 120"/>
                <a:gd name="T10" fmla="*/ 307 w 405"/>
                <a:gd name="T11" fmla="*/ 60 h 120"/>
                <a:gd name="T12" fmla="*/ 360 w 405"/>
                <a:gd name="T13" fmla="*/ 119 h 120"/>
                <a:gd name="T14" fmla="*/ 401 w 405"/>
                <a:gd name="T15" fmla="*/ 104 h 120"/>
                <a:gd name="T16" fmla="*/ 402 w 405"/>
                <a:gd name="T17" fmla="*/ 104 h 120"/>
                <a:gd name="T18" fmla="*/ 404 w 405"/>
                <a:gd name="T19" fmla="*/ 104 h 120"/>
                <a:gd name="T20" fmla="*/ 389 w 405"/>
                <a:gd name="T21" fmla="*/ 85 h 120"/>
                <a:gd name="T22" fmla="*/ 388 w 405"/>
                <a:gd name="T23" fmla="*/ 85 h 120"/>
                <a:gd name="T24" fmla="*/ 388 w 405"/>
                <a:gd name="T25" fmla="*/ 88 h 120"/>
                <a:gd name="T26" fmla="*/ 361 w 405"/>
                <a:gd name="T27" fmla="*/ 103 h 120"/>
                <a:gd name="T28" fmla="*/ 326 w 405"/>
                <a:gd name="T29" fmla="*/ 59 h 120"/>
                <a:gd name="T30" fmla="*/ 361 w 405"/>
                <a:gd name="T31" fmla="*/ 16 h 120"/>
                <a:gd name="T32" fmla="*/ 387 w 405"/>
                <a:gd name="T33" fmla="*/ 29 h 120"/>
                <a:gd name="T34" fmla="*/ 387 w 405"/>
                <a:gd name="T35" fmla="*/ 32 h 120"/>
                <a:gd name="T36" fmla="*/ 389 w 405"/>
                <a:gd name="T37" fmla="*/ 33 h 120"/>
                <a:gd name="T38" fmla="*/ 402 w 405"/>
                <a:gd name="T39" fmla="*/ 13 h 120"/>
                <a:gd name="T40" fmla="*/ 156 w 405"/>
                <a:gd name="T41" fmla="*/ 106 h 120"/>
                <a:gd name="T42" fmla="*/ 158 w 405"/>
                <a:gd name="T43" fmla="*/ 106 h 120"/>
                <a:gd name="T44" fmla="*/ 160 w 405"/>
                <a:gd name="T45" fmla="*/ 105 h 120"/>
                <a:gd name="T46" fmla="*/ 204 w 405"/>
                <a:gd name="T47" fmla="*/ 119 h 120"/>
                <a:gd name="T48" fmla="*/ 246 w 405"/>
                <a:gd name="T49" fmla="*/ 83 h 120"/>
                <a:gd name="T50" fmla="*/ 178 w 405"/>
                <a:gd name="T51" fmla="*/ 33 h 120"/>
                <a:gd name="T52" fmla="*/ 202 w 405"/>
                <a:gd name="T53" fmla="*/ 16 h 120"/>
                <a:gd name="T54" fmla="*/ 231 w 405"/>
                <a:gd name="T55" fmla="*/ 31 h 120"/>
                <a:gd name="T56" fmla="*/ 231 w 405"/>
                <a:gd name="T57" fmla="*/ 32 h 120"/>
                <a:gd name="T58" fmla="*/ 233 w 405"/>
                <a:gd name="T59" fmla="*/ 33 h 120"/>
                <a:gd name="T60" fmla="*/ 244 w 405"/>
                <a:gd name="T61" fmla="*/ 9 h 120"/>
                <a:gd name="T62" fmla="*/ 243 w 405"/>
                <a:gd name="T63" fmla="*/ 9 h 120"/>
                <a:gd name="T64" fmla="*/ 239 w 405"/>
                <a:gd name="T65" fmla="*/ 11 h 120"/>
                <a:gd name="T66" fmla="*/ 228 w 405"/>
                <a:gd name="T67" fmla="*/ 5 h 120"/>
                <a:gd name="T68" fmla="*/ 203 w 405"/>
                <a:gd name="T69" fmla="*/ 0 h 120"/>
                <a:gd name="T70" fmla="*/ 160 w 405"/>
                <a:gd name="T71" fmla="*/ 34 h 120"/>
                <a:gd name="T72" fmla="*/ 227 w 405"/>
                <a:gd name="T73" fmla="*/ 84 h 120"/>
                <a:gd name="T74" fmla="*/ 205 w 405"/>
                <a:gd name="T75" fmla="*/ 103 h 120"/>
                <a:gd name="T76" fmla="*/ 169 w 405"/>
                <a:gd name="T77" fmla="*/ 86 h 120"/>
                <a:gd name="T78" fmla="*/ 169 w 405"/>
                <a:gd name="T79" fmla="*/ 84 h 120"/>
                <a:gd name="T80" fmla="*/ 168 w 405"/>
                <a:gd name="T81" fmla="*/ 83 h 120"/>
                <a:gd name="T82" fmla="*/ 156 w 405"/>
                <a:gd name="T83" fmla="*/ 106 h 120"/>
                <a:gd name="T84" fmla="*/ 94 w 405"/>
                <a:gd name="T85" fmla="*/ 13 h 120"/>
                <a:gd name="T86" fmla="*/ 92 w 405"/>
                <a:gd name="T87" fmla="*/ 12 h 120"/>
                <a:gd name="T88" fmla="*/ 90 w 405"/>
                <a:gd name="T89" fmla="*/ 13 h 120"/>
                <a:gd name="T90" fmla="*/ 79 w 405"/>
                <a:gd name="T91" fmla="*/ 7 h 120"/>
                <a:gd name="T92" fmla="*/ 53 w 405"/>
                <a:gd name="T93" fmla="*/ 0 h 120"/>
                <a:gd name="T94" fmla="*/ 0 w 405"/>
                <a:gd name="T95" fmla="*/ 60 h 120"/>
                <a:gd name="T96" fmla="*/ 53 w 405"/>
                <a:gd name="T97" fmla="*/ 119 h 120"/>
                <a:gd name="T98" fmla="*/ 93 w 405"/>
                <a:gd name="T99" fmla="*/ 104 h 120"/>
                <a:gd name="T100" fmla="*/ 95 w 405"/>
                <a:gd name="T101" fmla="*/ 104 h 120"/>
                <a:gd name="T102" fmla="*/ 96 w 405"/>
                <a:gd name="T103" fmla="*/ 104 h 120"/>
                <a:gd name="T104" fmla="*/ 82 w 405"/>
                <a:gd name="T105" fmla="*/ 85 h 120"/>
                <a:gd name="T106" fmla="*/ 80 w 405"/>
                <a:gd name="T107" fmla="*/ 85 h 120"/>
                <a:gd name="T108" fmla="*/ 81 w 405"/>
                <a:gd name="T109" fmla="*/ 88 h 120"/>
                <a:gd name="T110" fmla="*/ 54 w 405"/>
                <a:gd name="T111" fmla="*/ 103 h 120"/>
                <a:gd name="T112" fmla="*/ 19 w 405"/>
                <a:gd name="T113" fmla="*/ 59 h 120"/>
                <a:gd name="T114" fmla="*/ 53 w 405"/>
                <a:gd name="T115" fmla="*/ 16 h 120"/>
                <a:gd name="T116" fmla="*/ 79 w 405"/>
                <a:gd name="T117" fmla="*/ 29 h 120"/>
                <a:gd name="T118" fmla="*/ 79 w 405"/>
                <a:gd name="T119" fmla="*/ 32 h 120"/>
                <a:gd name="T120" fmla="*/ 81 w 405"/>
                <a:gd name="T121" fmla="*/ 33 h 120"/>
                <a:gd name="T122" fmla="*/ 94 w 405"/>
                <a:gd name="T123" fmla="*/ 1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5" h="120">
                  <a:moveTo>
                    <a:pt x="402" y="13"/>
                  </a:moveTo>
                  <a:lnTo>
                    <a:pt x="400" y="12"/>
                  </a:lnTo>
                  <a:cubicBezTo>
                    <a:pt x="399" y="12"/>
                    <a:pt x="399" y="13"/>
                    <a:pt x="397" y="13"/>
                  </a:cubicBezTo>
                  <a:cubicBezTo>
                    <a:pt x="396" y="13"/>
                    <a:pt x="392" y="10"/>
                    <a:pt x="387" y="7"/>
                  </a:cubicBezTo>
                  <a:cubicBezTo>
                    <a:pt x="381" y="3"/>
                    <a:pt x="372" y="0"/>
                    <a:pt x="361" y="0"/>
                  </a:cubicBezTo>
                  <a:cubicBezTo>
                    <a:pt x="326" y="0"/>
                    <a:pt x="307" y="29"/>
                    <a:pt x="307" y="60"/>
                  </a:cubicBezTo>
                  <a:cubicBezTo>
                    <a:pt x="307" y="91"/>
                    <a:pt x="326" y="119"/>
                    <a:pt x="360" y="119"/>
                  </a:cubicBezTo>
                  <a:cubicBezTo>
                    <a:pt x="387" y="119"/>
                    <a:pt x="394" y="104"/>
                    <a:pt x="401" y="104"/>
                  </a:cubicBezTo>
                  <a:cubicBezTo>
                    <a:pt x="402" y="104"/>
                    <a:pt x="402" y="104"/>
                    <a:pt x="402" y="104"/>
                  </a:cubicBezTo>
                  <a:lnTo>
                    <a:pt x="404" y="104"/>
                  </a:lnTo>
                  <a:lnTo>
                    <a:pt x="389" y="85"/>
                  </a:lnTo>
                  <a:lnTo>
                    <a:pt x="388" y="85"/>
                  </a:lnTo>
                  <a:cubicBezTo>
                    <a:pt x="388" y="86"/>
                    <a:pt x="388" y="87"/>
                    <a:pt x="388" y="88"/>
                  </a:cubicBezTo>
                  <a:cubicBezTo>
                    <a:pt x="388" y="96"/>
                    <a:pt x="375" y="104"/>
                    <a:pt x="361" y="103"/>
                  </a:cubicBezTo>
                  <a:cubicBezTo>
                    <a:pt x="336" y="103"/>
                    <a:pt x="326" y="82"/>
                    <a:pt x="326" y="59"/>
                  </a:cubicBezTo>
                  <a:cubicBezTo>
                    <a:pt x="326" y="38"/>
                    <a:pt x="337" y="16"/>
                    <a:pt x="361" y="16"/>
                  </a:cubicBezTo>
                  <a:cubicBezTo>
                    <a:pt x="374" y="16"/>
                    <a:pt x="387" y="23"/>
                    <a:pt x="387" y="29"/>
                  </a:cubicBezTo>
                  <a:cubicBezTo>
                    <a:pt x="387" y="31"/>
                    <a:pt x="387" y="32"/>
                    <a:pt x="387" y="32"/>
                  </a:cubicBezTo>
                  <a:lnTo>
                    <a:pt x="389" y="33"/>
                  </a:lnTo>
                  <a:lnTo>
                    <a:pt x="402" y="13"/>
                  </a:lnTo>
                  <a:close/>
                  <a:moveTo>
                    <a:pt x="156" y="106"/>
                  </a:moveTo>
                  <a:lnTo>
                    <a:pt x="158" y="106"/>
                  </a:lnTo>
                  <a:cubicBezTo>
                    <a:pt x="159" y="106"/>
                    <a:pt x="160" y="105"/>
                    <a:pt x="160" y="105"/>
                  </a:cubicBezTo>
                  <a:cubicBezTo>
                    <a:pt x="162" y="105"/>
                    <a:pt x="175" y="119"/>
                    <a:pt x="204" y="119"/>
                  </a:cubicBezTo>
                  <a:cubicBezTo>
                    <a:pt x="229" y="119"/>
                    <a:pt x="246" y="105"/>
                    <a:pt x="246" y="83"/>
                  </a:cubicBezTo>
                  <a:cubicBezTo>
                    <a:pt x="246" y="36"/>
                    <a:pt x="178" y="59"/>
                    <a:pt x="178" y="33"/>
                  </a:cubicBezTo>
                  <a:cubicBezTo>
                    <a:pt x="178" y="24"/>
                    <a:pt x="184" y="16"/>
                    <a:pt x="202" y="16"/>
                  </a:cubicBezTo>
                  <a:cubicBezTo>
                    <a:pt x="216" y="16"/>
                    <a:pt x="231" y="22"/>
                    <a:pt x="231" y="31"/>
                  </a:cubicBezTo>
                  <a:lnTo>
                    <a:pt x="231" y="32"/>
                  </a:lnTo>
                  <a:lnTo>
                    <a:pt x="233" y="33"/>
                  </a:lnTo>
                  <a:lnTo>
                    <a:pt x="244" y="9"/>
                  </a:lnTo>
                  <a:lnTo>
                    <a:pt x="243" y="9"/>
                  </a:lnTo>
                  <a:cubicBezTo>
                    <a:pt x="241" y="10"/>
                    <a:pt x="240" y="11"/>
                    <a:pt x="239" y="11"/>
                  </a:cubicBezTo>
                  <a:cubicBezTo>
                    <a:pt x="237" y="11"/>
                    <a:pt x="234" y="8"/>
                    <a:pt x="228" y="5"/>
                  </a:cubicBezTo>
                  <a:cubicBezTo>
                    <a:pt x="222" y="3"/>
                    <a:pt x="215" y="0"/>
                    <a:pt x="203" y="0"/>
                  </a:cubicBezTo>
                  <a:cubicBezTo>
                    <a:pt x="178" y="0"/>
                    <a:pt x="160" y="12"/>
                    <a:pt x="160" y="34"/>
                  </a:cubicBezTo>
                  <a:cubicBezTo>
                    <a:pt x="160" y="79"/>
                    <a:pt x="227" y="55"/>
                    <a:pt x="227" y="84"/>
                  </a:cubicBezTo>
                  <a:cubicBezTo>
                    <a:pt x="227" y="97"/>
                    <a:pt x="218" y="103"/>
                    <a:pt x="205" y="103"/>
                  </a:cubicBezTo>
                  <a:cubicBezTo>
                    <a:pt x="189" y="103"/>
                    <a:pt x="169" y="94"/>
                    <a:pt x="169" y="86"/>
                  </a:cubicBezTo>
                  <a:cubicBezTo>
                    <a:pt x="169" y="85"/>
                    <a:pt x="169" y="84"/>
                    <a:pt x="169" y="84"/>
                  </a:cubicBezTo>
                  <a:lnTo>
                    <a:pt x="168" y="83"/>
                  </a:lnTo>
                  <a:lnTo>
                    <a:pt x="156" y="106"/>
                  </a:lnTo>
                  <a:close/>
                  <a:moveTo>
                    <a:pt x="94" y="13"/>
                  </a:moveTo>
                  <a:lnTo>
                    <a:pt x="92" y="12"/>
                  </a:lnTo>
                  <a:cubicBezTo>
                    <a:pt x="92" y="12"/>
                    <a:pt x="91" y="13"/>
                    <a:pt x="90" y="13"/>
                  </a:cubicBezTo>
                  <a:cubicBezTo>
                    <a:pt x="88" y="13"/>
                    <a:pt x="85" y="10"/>
                    <a:pt x="79" y="7"/>
                  </a:cubicBezTo>
                  <a:cubicBezTo>
                    <a:pt x="73" y="3"/>
                    <a:pt x="65" y="0"/>
                    <a:pt x="53" y="0"/>
                  </a:cubicBezTo>
                  <a:cubicBezTo>
                    <a:pt x="19" y="0"/>
                    <a:pt x="0" y="29"/>
                    <a:pt x="0" y="60"/>
                  </a:cubicBezTo>
                  <a:cubicBezTo>
                    <a:pt x="0" y="91"/>
                    <a:pt x="19" y="119"/>
                    <a:pt x="53" y="119"/>
                  </a:cubicBezTo>
                  <a:cubicBezTo>
                    <a:pt x="79" y="119"/>
                    <a:pt x="87" y="104"/>
                    <a:pt x="93" y="104"/>
                  </a:cubicBezTo>
                  <a:cubicBezTo>
                    <a:pt x="94" y="104"/>
                    <a:pt x="95" y="104"/>
                    <a:pt x="95" y="104"/>
                  </a:cubicBezTo>
                  <a:lnTo>
                    <a:pt x="96" y="104"/>
                  </a:lnTo>
                  <a:lnTo>
                    <a:pt x="82" y="85"/>
                  </a:lnTo>
                  <a:lnTo>
                    <a:pt x="80" y="85"/>
                  </a:lnTo>
                  <a:cubicBezTo>
                    <a:pt x="81" y="86"/>
                    <a:pt x="81" y="87"/>
                    <a:pt x="81" y="88"/>
                  </a:cubicBezTo>
                  <a:cubicBezTo>
                    <a:pt x="81" y="96"/>
                    <a:pt x="67" y="104"/>
                    <a:pt x="54" y="103"/>
                  </a:cubicBezTo>
                  <a:cubicBezTo>
                    <a:pt x="29" y="103"/>
                    <a:pt x="19" y="82"/>
                    <a:pt x="19" y="59"/>
                  </a:cubicBezTo>
                  <a:cubicBezTo>
                    <a:pt x="19" y="38"/>
                    <a:pt x="29" y="16"/>
                    <a:pt x="53" y="16"/>
                  </a:cubicBezTo>
                  <a:cubicBezTo>
                    <a:pt x="66" y="16"/>
                    <a:pt x="79" y="23"/>
                    <a:pt x="79" y="29"/>
                  </a:cubicBezTo>
                  <a:cubicBezTo>
                    <a:pt x="79" y="31"/>
                    <a:pt x="79" y="32"/>
                    <a:pt x="79" y="32"/>
                  </a:cubicBezTo>
                  <a:lnTo>
                    <a:pt x="81" y="33"/>
                  </a:lnTo>
                  <a:lnTo>
                    <a:pt x="94" y="1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pPr defTabSz="60933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76952" y="6693371"/>
            <a:ext cx="6115049" cy="1646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10133" y="6693371"/>
            <a:ext cx="3081867" cy="164629"/>
          </a:xfrm>
          <a:prstGeom prst="rect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" y="6693371"/>
            <a:ext cx="6083300" cy="16462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377" tIns="44688" rIns="89377" bIns="44688" anchor="ctr"/>
          <a:lstStyle/>
          <a:p>
            <a:pPr algn="ctr" defTabSz="60933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18648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446606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Corbel"/>
          <a:ea typeface="ＭＳ Ｐゴシック" charset="0"/>
          <a:cs typeface="Corbel"/>
        </a:defRPr>
      </a:lvl1pPr>
      <a:lvl2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2pPr>
      <a:lvl3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3pPr>
      <a:lvl4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4pPr>
      <a:lvl5pPr algn="l" defTabSz="446606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orbel" charset="0"/>
          <a:ea typeface="ＭＳ Ｐゴシック" charset="0"/>
        </a:defRPr>
      </a:lvl5pPr>
      <a:lvl6pPr marL="446886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6pPr>
      <a:lvl7pPr marL="893772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7pPr>
      <a:lvl8pPr marL="1340654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8pPr>
      <a:lvl9pPr marL="1787542" algn="l" defTabSz="446886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94C5F"/>
          </a:solidFill>
          <a:latin typeface="Candara" charset="0"/>
          <a:ea typeface="ＭＳ Ｐゴシック" charset="0"/>
        </a:defRPr>
      </a:lvl9pPr>
    </p:titleStyle>
    <p:bodyStyle>
      <a:lvl1pPr marL="190495" indent="-190495" algn="l" defTabSz="446606" rtl="0" eaLnBrk="1" fontAlgn="base" hangingPunct="1">
        <a:lnSpc>
          <a:spcPct val="110000"/>
        </a:lnSpc>
        <a:spcBef>
          <a:spcPts val="1167"/>
        </a:spcBef>
        <a:spcAft>
          <a:spcPct val="0"/>
        </a:spcAft>
        <a:buFont typeface="Arial" charset="0"/>
        <a:buChar char="•"/>
        <a:defRPr kern="1200">
          <a:solidFill>
            <a:srgbClr val="464F55"/>
          </a:solidFill>
          <a:latin typeface="Corbel"/>
          <a:ea typeface="ＭＳ Ｐゴシック" charset="0"/>
          <a:cs typeface="Corbel"/>
        </a:defRPr>
      </a:lvl1pPr>
      <a:lvl2pPr marL="338658" indent="270927" algn="l" defTabSz="446606" rtl="0" eaLnBrk="1" fontAlgn="base" hangingPunct="1">
        <a:spcBef>
          <a:spcPct val="20000"/>
        </a:spcBef>
        <a:spcAft>
          <a:spcPct val="0"/>
        </a:spcAft>
        <a:buFont typeface="Courier New" charset="0"/>
        <a:defRPr sz="2000" kern="1200">
          <a:solidFill>
            <a:srgbClr val="464F55"/>
          </a:solidFill>
          <a:latin typeface="Corbel"/>
          <a:ea typeface="ＭＳ Ｐゴシック" charset="0"/>
          <a:cs typeface="Corbel"/>
        </a:defRPr>
      </a:lvl2pPr>
      <a:lvl3pPr marL="1115456" indent="103715" algn="l" defTabSz="446606" rtl="0" eaLnBrk="1" fontAlgn="base" hangingPunct="1">
        <a:spcBef>
          <a:spcPts val="200"/>
        </a:spcBef>
        <a:spcAft>
          <a:spcPct val="0"/>
        </a:spcAft>
        <a:defRPr sz="1733" kern="1200">
          <a:solidFill>
            <a:srgbClr val="464F55"/>
          </a:solidFill>
          <a:latin typeface="Corbel"/>
          <a:ea typeface="ＭＳ Ｐゴシック" charset="0"/>
          <a:cs typeface="Corbel"/>
        </a:defRPr>
      </a:lvl3pPr>
      <a:lvl4pPr marL="1562061" indent="-118530" algn="l" defTabSz="446606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1600" kern="1200">
          <a:solidFill>
            <a:srgbClr val="464F55"/>
          </a:solidFill>
          <a:latin typeface="Corbel"/>
          <a:ea typeface="ＭＳ Ｐゴシック" charset="0"/>
          <a:cs typeface="Corbel"/>
        </a:defRPr>
      </a:lvl4pPr>
      <a:lvl5pPr marL="2010783" indent="-118530" algn="l" defTabSz="446606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67" kern="1200">
          <a:solidFill>
            <a:schemeClr val="tx1"/>
          </a:solidFill>
          <a:latin typeface="Verdana"/>
          <a:ea typeface="ＭＳ Ｐゴシック" charset="0"/>
          <a:cs typeface="Verdana"/>
        </a:defRPr>
      </a:lvl5pPr>
      <a:lvl6pPr marL="2457869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04754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640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98524" indent="-223442" algn="l" defTabSz="44688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1pPr>
      <a:lvl2pPr marL="446886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2pPr>
      <a:lvl3pPr marL="893772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40654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4pPr>
      <a:lvl5pPr marL="1787542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5pPr>
      <a:lvl6pPr marL="2234427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6pPr>
      <a:lvl7pPr marL="2681310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7pPr>
      <a:lvl8pPr marL="3128198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8pPr>
      <a:lvl9pPr marL="3575083" algn="l" defTabSz="446886" rtl="0" eaLnBrk="1" latinLnBrk="0" hangingPunct="1">
        <a:defRPr sz="17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17451" y="2836747"/>
            <a:ext cx="7490778" cy="1397003"/>
          </a:xfrm>
        </p:spPr>
        <p:txBody>
          <a:bodyPr>
            <a:normAutofit fontScale="90000"/>
          </a:bodyPr>
          <a:lstStyle/>
          <a:p>
            <a:r>
              <a:rPr lang="fi-FI" sz="3600" dirty="0"/>
              <a:t>Miten hyödyntäjäksi?</a:t>
            </a:r>
            <a:br>
              <a:rPr lang="fi-FI" sz="3600" dirty="0"/>
            </a:br>
            <a:r>
              <a:rPr lang="fi-FI" sz="2200" dirty="0"/>
              <a:t>Digitaalisen tutkimusaineiston säilytys </a:t>
            </a:r>
            <a:r>
              <a:rPr lang="fi-FI" sz="2200" dirty="0" err="1"/>
              <a:t>Fairdata</a:t>
            </a:r>
            <a:r>
              <a:rPr lang="fi-FI" sz="2200" dirty="0"/>
              <a:t> PAS-palvelussa</a:t>
            </a:r>
            <a:br>
              <a:rPr lang="fi-FI" sz="2200" dirty="0"/>
            </a:br>
            <a:r>
              <a:rPr lang="fi-FI" sz="2200" dirty="0"/>
              <a:t>23.5.2022 </a:t>
            </a:r>
            <a:br>
              <a:rPr lang="fi-FI" dirty="0"/>
            </a:br>
            <a:br>
              <a:rPr lang="fi-FI" dirty="0"/>
            </a:br>
            <a:endParaRPr lang="fi-FI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17451" y="4182883"/>
            <a:ext cx="7117956" cy="500236"/>
          </a:xfrm>
        </p:spPr>
        <p:txBody>
          <a:bodyPr>
            <a:noAutofit/>
          </a:bodyPr>
          <a:lstStyle/>
          <a:p>
            <a:r>
              <a:rPr lang="fi-FI" sz="1800" dirty="0"/>
              <a:t>Heikki Helin</a:t>
            </a:r>
          </a:p>
        </p:txBody>
      </p:sp>
    </p:spTree>
    <p:extLst>
      <p:ext uri="{BB962C8B-B14F-4D97-AF65-F5344CB8AC3E}">
        <p14:creationId xmlns:p14="http://schemas.microsoft.com/office/powerpoint/2010/main" val="96524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1C2E-F5E1-4F00-A5FD-7F931DF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Palvelusopimus – PAS-ratkaisun palvelukuvaus (Liite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115C-4B83-436E-934B-0D93EED6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1178"/>
            <a:ext cx="10322983" cy="4523889"/>
          </a:xfrm>
        </p:spPr>
        <p:txBody>
          <a:bodyPr/>
          <a:lstStyle/>
          <a:p>
            <a:r>
              <a:rPr lang="fi-FI" sz="2200" dirty="0"/>
              <a:t>Kulttuuriperintö- ja </a:t>
            </a:r>
            <a:r>
              <a:rPr lang="fi-FI" sz="2200" dirty="0" err="1"/>
              <a:t>Fairdata</a:t>
            </a:r>
            <a:r>
              <a:rPr lang="fi-FI" sz="2200" dirty="0"/>
              <a:t> PAS-palveluiden yhteinen osuus</a:t>
            </a:r>
          </a:p>
          <a:p>
            <a:pPr lvl="1"/>
            <a:r>
              <a:rPr lang="fi-FI" sz="1800" dirty="0"/>
              <a:t>Käytännössä </a:t>
            </a:r>
            <a:r>
              <a:rPr lang="fi-FI" sz="1800" dirty="0" err="1"/>
              <a:t>bittitason</a:t>
            </a:r>
            <a:r>
              <a:rPr lang="fi-FI" sz="1800" dirty="0"/>
              <a:t> säilyttäminen</a:t>
            </a:r>
          </a:p>
          <a:p>
            <a:r>
              <a:rPr lang="fi-FI" sz="2200" dirty="0"/>
              <a:t>Palvelukuvaus on osa PAS-palveluiden kuvauksia, jotta hyödyntävät organisaatiot pystyvät muodostamaan kokonaiskuvan pitkäaikaissäilyttämisen vastuista ja velvoitteista</a:t>
            </a:r>
          </a:p>
          <a:p>
            <a:r>
              <a:rPr lang="fi-FI" sz="2200" dirty="0"/>
              <a:t>Ei sisällä velvoitteita hyödyntäville organisaatioille</a:t>
            </a:r>
          </a:p>
          <a:p>
            <a:r>
              <a:rPr lang="fi-FI" sz="2200" dirty="0"/>
              <a:t>Määrittelee mm. palveluajan, palvelun saatavuuden </a:t>
            </a:r>
            <a:br>
              <a:rPr lang="fi-FI" sz="2200" dirty="0"/>
            </a:br>
            <a:r>
              <a:rPr lang="fi-FI" sz="2200" dirty="0"/>
              <a:t>ja palveluvasteen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55E9EBE-E00B-466E-8652-44D98B583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36" y="3863122"/>
            <a:ext cx="4075602" cy="24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1C2E-F5E1-4F00-A5FD-7F931DF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Palvelusopimus – </a:t>
            </a:r>
            <a:r>
              <a:rPr lang="fi-FI" dirty="0" err="1"/>
              <a:t>Fairdata</a:t>
            </a:r>
            <a:r>
              <a:rPr lang="fi-FI" dirty="0"/>
              <a:t> -kokonaisuuden palvelukuvaus (Liite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115C-4B83-436E-934B-0D93EED6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1178"/>
            <a:ext cx="9744074" cy="4523889"/>
          </a:xfrm>
        </p:spPr>
        <p:txBody>
          <a:bodyPr/>
          <a:lstStyle/>
          <a:p>
            <a:r>
              <a:rPr lang="fi-FI" sz="2200" dirty="0"/>
              <a:t>Määrittelee PAS-palvelun ominaispiirteet ja palvelun sisällön</a:t>
            </a:r>
          </a:p>
          <a:p>
            <a:pPr lvl="1"/>
            <a:r>
              <a:rPr lang="fi-FI" sz="1800" dirty="0"/>
              <a:t>Siirto, vastaanotto, ymmärrettävyyden säilyttäminen, käyttö &amp; hallinta, neuvonta &amp; tuki</a:t>
            </a:r>
          </a:p>
          <a:p>
            <a:r>
              <a:rPr lang="fi-FI" sz="2200" dirty="0"/>
              <a:t>Erityisesti määrittelee </a:t>
            </a:r>
            <a:r>
              <a:rPr lang="fi-FI" sz="2200" dirty="0" err="1"/>
              <a:t>CSC:n</a:t>
            </a:r>
            <a:r>
              <a:rPr lang="fi-FI" sz="2200" dirty="0"/>
              <a:t> ja hyödyntävän organisaation velvoitteet</a:t>
            </a:r>
          </a:p>
          <a:p>
            <a:pPr lvl="1"/>
            <a:r>
              <a:rPr lang="fi-FI" sz="1800" dirty="0"/>
              <a:t>Osittain teknisiä ja osittain hallinnollisia</a:t>
            </a:r>
          </a:p>
          <a:p>
            <a:pPr lvl="1"/>
            <a:r>
              <a:rPr lang="fi-FI" sz="1800" dirty="0"/>
              <a:t>Näihin on syytä tutustua myös muiden kuin juristien…</a:t>
            </a:r>
          </a:p>
          <a:p>
            <a:r>
              <a:rPr lang="fi-FI" sz="2200" dirty="0"/>
              <a:t>Määrittelee mm. palveluajan, palvelun saatavuuden ja palveluvasteen, kuten PAS-ratkaisun palvelukuvauksessa</a:t>
            </a:r>
          </a:p>
          <a:p>
            <a:endParaRPr lang="fi-FI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EF4017-7AC4-44E9-AF17-1AE4FEED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714" y="4312828"/>
            <a:ext cx="3782008" cy="229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9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1C2E-F5E1-4F00-A5FD-7F931DF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Palvelusopimus – PAS-palvelun palvelusopimuksen turvallisuusliite (Liite 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115C-4B83-436E-934B-0D93EED6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1178"/>
            <a:ext cx="11087099" cy="4523889"/>
          </a:xfrm>
        </p:spPr>
        <p:txBody>
          <a:bodyPr/>
          <a:lstStyle/>
          <a:p>
            <a:r>
              <a:rPr lang="fi-FI" sz="2200" dirty="0"/>
              <a:t>Määrittelee periaatteet, joiden mukaisesti osapuolet sitoutuvat noudattamaan hyviä turvallisuuskäytäntöjä sekä noudattamaan soveltuvaa lainsäädäntöä ja muita viranomaismääräyksiä palveluun siirrettyyn aineistoon liittyen</a:t>
            </a:r>
          </a:p>
          <a:p>
            <a:r>
              <a:rPr lang="fi-FI" sz="2200" dirty="0"/>
              <a:t>Tarkoitettu alun perin </a:t>
            </a:r>
            <a:r>
              <a:rPr lang="fi-FI" sz="2200" dirty="0" err="1"/>
              <a:t>suojaustason</a:t>
            </a:r>
            <a:r>
              <a:rPr lang="fi-FI" sz="2200" dirty="0"/>
              <a:t> IV aineistoille</a:t>
            </a:r>
          </a:p>
          <a:p>
            <a:pPr lvl="1"/>
            <a:r>
              <a:rPr lang="fi-FI" sz="1800" dirty="0"/>
              <a:t>Käsite STIV poistunut kansallisesta lainsäädännöstä</a:t>
            </a:r>
          </a:p>
          <a:p>
            <a:r>
              <a:rPr lang="fi-FI" sz="2200" dirty="0"/>
              <a:t>Turvallisuusliite allekirjoitetaan erikseen</a:t>
            </a:r>
          </a:p>
          <a:p>
            <a:r>
              <a:rPr lang="fi-FI" sz="2200" dirty="0"/>
              <a:t>Liite käytössä tällä hetkellä ainoastaan Kansallisarkistolla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A880C9-06A6-4BBF-A12C-5ADE50ECB9EB}"/>
              </a:ext>
            </a:extLst>
          </p:cNvPr>
          <p:cNvSpPr/>
          <p:nvPr/>
        </p:nvSpPr>
        <p:spPr>
          <a:xfrm rot="779792">
            <a:off x="9798327" y="4363515"/>
            <a:ext cx="2186593" cy="2090661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652CF-7C8D-471C-B361-42374D4D039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6274">
            <a:off x="10388821" y="4807612"/>
            <a:ext cx="985509" cy="9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59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Sopimukseen tarvittavat tiedot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1178"/>
            <a:ext cx="10829543" cy="4523889"/>
          </a:xfrm>
        </p:spPr>
        <p:txBody>
          <a:bodyPr/>
          <a:lstStyle/>
          <a:p>
            <a:r>
              <a:rPr lang="fi-FI" sz="2200" dirty="0"/>
              <a:t>Käsittelytoimien kuvaus (liitteen 2 liite 1)</a:t>
            </a:r>
          </a:p>
          <a:p>
            <a:pPr lvl="1"/>
            <a:r>
              <a:rPr lang="fi-FI" sz="1800" dirty="0"/>
              <a:t>Millaisia henkilötietoja aineistot sisältävät, eli mitä henkilötietoja CSC käsittelee palvelua toteuttaessaan</a:t>
            </a:r>
          </a:p>
          <a:p>
            <a:pPr lvl="1"/>
            <a:r>
              <a:rPr lang="fi-FI" sz="1800" dirty="0"/>
              <a:t>Erilaisia lähtökohtia</a:t>
            </a:r>
          </a:p>
          <a:p>
            <a:pPr lvl="1"/>
            <a:endParaRPr lang="fi-FI" sz="1800" dirty="0"/>
          </a:p>
          <a:p>
            <a:r>
              <a:rPr lang="fi-FI" sz="2200" dirty="0"/>
              <a:t>Organisaation yhteystiedot ja Y-tunnus</a:t>
            </a:r>
          </a:p>
          <a:p>
            <a:r>
              <a:rPr lang="fi-FI" sz="2200" dirty="0"/>
              <a:t>Sopimusyhteyshenkilöiden yhteystiedot</a:t>
            </a:r>
          </a:p>
          <a:p>
            <a:pPr lvl="1"/>
            <a:r>
              <a:rPr lang="fi-FI" sz="1800" dirty="0"/>
              <a:t>Varsinainen sopimusyhteyshenkilö, tekninen yhteyshenkilö</a:t>
            </a:r>
          </a:p>
          <a:p>
            <a:pPr lvl="1"/>
            <a:r>
              <a:rPr lang="fi-FI" sz="1800" dirty="0"/>
              <a:t>Voi olla useita</a:t>
            </a:r>
          </a:p>
          <a:p>
            <a:r>
              <a:rPr lang="fi-FI" sz="2200" dirty="0"/>
              <a:t>Allekirjoittaja(t)</a:t>
            </a:r>
          </a:p>
          <a:p>
            <a:pPr lvl="1"/>
            <a:r>
              <a:rPr lang="fi-FI" sz="1800" dirty="0"/>
              <a:t>Nimi ja titteli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EA25E76-FF40-4FA5-BFD8-A8437DBFC6E0}"/>
              </a:ext>
            </a:extLst>
          </p:cNvPr>
          <p:cNvSpPr/>
          <p:nvPr/>
        </p:nvSpPr>
        <p:spPr>
          <a:xfrm rot="779792">
            <a:off x="9968169" y="4543150"/>
            <a:ext cx="1996290" cy="193037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6CD618-AFB9-45DC-8382-83D12A232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7599">
            <a:off x="10559325" y="4982812"/>
            <a:ext cx="912846" cy="104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1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783D9-AAF3-493B-974B-F5512619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”Sudenkuoppia”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C26FB-DCAF-476C-B49E-43632F1C8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1178"/>
            <a:ext cx="10322983" cy="4523889"/>
          </a:xfrm>
        </p:spPr>
        <p:txBody>
          <a:bodyPr/>
          <a:lstStyle/>
          <a:p>
            <a:r>
              <a:rPr lang="fi-FI" sz="2200" dirty="0"/>
              <a:t>Esimerkkejä asioista, jotka ovat tulleet esille useissa sopimusneuvotteluissa (mutta jotka eivät kuitenkaan ole osoittautuneet haasteellisiksi…)</a:t>
            </a:r>
          </a:p>
          <a:p>
            <a:endParaRPr lang="fi-FI" sz="2200" dirty="0"/>
          </a:p>
          <a:p>
            <a:pPr marL="628650" indent="-188913"/>
            <a:r>
              <a:rPr lang="fi-FI" sz="2200" dirty="0"/>
              <a:t>Vahingonkorvaukset; mikä summa on oikein, jos kaikki aineistot menetetään?</a:t>
            </a:r>
          </a:p>
          <a:p>
            <a:pPr marL="628650" indent="-188913"/>
            <a:r>
              <a:rPr lang="fi-FI" sz="2200" dirty="0"/>
              <a:t>Irtisanomis- ja purkamisehdot ja niihin liittyvät kustannukset?</a:t>
            </a:r>
          </a:p>
          <a:p>
            <a:pPr marL="628650" indent="-188913"/>
            <a:r>
              <a:rPr lang="fi-FI" sz="2200" dirty="0"/>
              <a:t>Aineistojen päätyminen PAS-palvelusta johonkin muualle ”automaattisesti”?</a:t>
            </a:r>
          </a:p>
          <a:p>
            <a:pPr marL="628650" indent="-188913"/>
            <a:r>
              <a:rPr lang="fi-FI" sz="2200" dirty="0"/>
              <a:t>Liitteen 6 tarpeellisuus?</a:t>
            </a:r>
          </a:p>
        </p:txBody>
      </p:sp>
    </p:spTree>
    <p:extLst>
      <p:ext uri="{BB962C8B-B14F-4D97-AF65-F5344CB8AC3E}">
        <p14:creationId xmlns:p14="http://schemas.microsoft.com/office/powerpoint/2010/main" val="2369584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Yhteistyötä organisaatioiden kanssa nyt ja tulevaisuudessa</a:t>
            </a:r>
            <a:br>
              <a:rPr lang="fi-FI" dirty="0"/>
            </a:br>
            <a:r>
              <a:rPr lang="fi-FI" sz="1600" dirty="0"/>
              <a:t>(myös muiden kuin asiakkaiden)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PAS-palveluiden sähköpostilista  </a:t>
            </a:r>
          </a:p>
          <a:p>
            <a:pPr lvl="1"/>
            <a:r>
              <a:rPr lang="fi-FI" sz="1800" u="sng" dirty="0"/>
              <a:t>https://www.digitalpreservation.fi/2021-liity-pas-palveluiden-sahkopostilistalle</a:t>
            </a:r>
          </a:p>
          <a:p>
            <a:r>
              <a:rPr lang="fi-FI" sz="2200" dirty="0"/>
              <a:t>Kuukausittaiset #</a:t>
            </a:r>
            <a:r>
              <a:rPr lang="fi-FI" sz="2200" dirty="0" err="1"/>
              <a:t>PASKaffet</a:t>
            </a:r>
            <a:r>
              <a:rPr lang="fi-FI" sz="2200" dirty="0"/>
              <a:t> </a:t>
            </a:r>
          </a:p>
          <a:p>
            <a:pPr lvl="1"/>
            <a:r>
              <a:rPr lang="fi-FI" sz="1800" dirty="0"/>
              <a:t>Joka kuukauden ensimmäinen perjantai klo 14:00-14:45</a:t>
            </a:r>
          </a:p>
          <a:p>
            <a:r>
              <a:rPr lang="fi-FI" sz="2200" dirty="0"/>
              <a:t>#</a:t>
            </a:r>
            <a:r>
              <a:rPr lang="fi-FI" sz="2200" dirty="0" err="1"/>
              <a:t>PASKlinikat</a:t>
            </a:r>
            <a:endParaRPr lang="fi-FI" sz="2200" dirty="0"/>
          </a:p>
          <a:p>
            <a:pPr lvl="1"/>
            <a:r>
              <a:rPr lang="fi-FI" sz="1800" dirty="0"/>
              <a:t>Säännöllisen epäsäännöllisesti</a:t>
            </a:r>
          </a:p>
          <a:p>
            <a:r>
              <a:rPr lang="fi-FI" sz="2200" dirty="0"/>
              <a:t>Koulutustilaisuuksia enemmän tai vähemmän säännöllisesti</a:t>
            </a:r>
          </a:p>
          <a:p>
            <a:r>
              <a:rPr lang="fi-FI" sz="2200" dirty="0"/>
              <a:t>twitter.com/</a:t>
            </a:r>
            <a:r>
              <a:rPr lang="fi-FI" sz="2200" dirty="0" err="1"/>
              <a:t>dpres_FI</a:t>
            </a:r>
            <a:endParaRPr lang="fi-FI" sz="2200" dirty="0"/>
          </a:p>
          <a:p>
            <a:r>
              <a:rPr lang="fi-FI" sz="2200" dirty="0"/>
              <a:t>Virallinen tukiosoite: </a:t>
            </a:r>
            <a:r>
              <a:rPr lang="fi-FI" sz="2200" u="sng" dirty="0"/>
              <a:t>pas-support@csc.fi</a:t>
            </a:r>
          </a:p>
          <a:p>
            <a:r>
              <a:rPr lang="fi-FI" sz="2200" u="sng" dirty="0"/>
              <a:t>https://www.digitalpreservation.fi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408" y="2860944"/>
            <a:ext cx="5234474" cy="518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71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AF645-A7E8-4256-A75C-007E2F4D3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Johdanto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7CE0-2F5C-42AB-992D-48492A47E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Sopimusprosessi yleisesti</a:t>
            </a:r>
          </a:p>
          <a:p>
            <a:r>
              <a:rPr lang="fi-FI" sz="2200" dirty="0"/>
              <a:t>Käyttöoikeuspyynnöt</a:t>
            </a:r>
          </a:p>
          <a:p>
            <a:r>
              <a:rPr lang="fi-FI" sz="2200" dirty="0"/>
              <a:t>Säilytyspäätökset</a:t>
            </a:r>
          </a:p>
          <a:p>
            <a:r>
              <a:rPr lang="fi-FI" sz="2200" dirty="0"/>
              <a:t>Sopimuksen sisältö liitteineen</a:t>
            </a:r>
          </a:p>
          <a:p>
            <a:endParaRPr lang="fi-FI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4E0645-115D-450F-9A8F-33FCA27D6D03}"/>
              </a:ext>
            </a:extLst>
          </p:cNvPr>
          <p:cNvSpPr txBox="1"/>
          <p:nvPr/>
        </p:nvSpPr>
        <p:spPr>
          <a:xfrm>
            <a:off x="10363200" y="3971636"/>
            <a:ext cx="7986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fi-FI" sz="9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8347AB-2A13-45C8-B22D-8286B73C949D}"/>
              </a:ext>
            </a:extLst>
          </p:cNvPr>
          <p:cNvSpPr txBox="1"/>
          <p:nvPr/>
        </p:nvSpPr>
        <p:spPr>
          <a:xfrm>
            <a:off x="9564583" y="4428836"/>
            <a:ext cx="10791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fi-FI" sz="1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539EA-6097-483F-BA71-A91957461EE3}"/>
              </a:ext>
            </a:extLst>
          </p:cNvPr>
          <p:cNvSpPr txBox="1"/>
          <p:nvPr/>
        </p:nvSpPr>
        <p:spPr>
          <a:xfrm>
            <a:off x="10932584" y="4687454"/>
            <a:ext cx="63190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70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</a:t>
            </a:r>
            <a:endParaRPr lang="fi-FI" sz="7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FC7BAB-8024-4D14-9E6D-CC809013902C}"/>
              </a:ext>
            </a:extLst>
          </p:cNvPr>
          <p:cNvSpPr/>
          <p:nvPr/>
        </p:nvSpPr>
        <p:spPr>
          <a:xfrm rot="779792">
            <a:off x="9067135" y="3513668"/>
            <a:ext cx="3014588" cy="2857221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37FACE-7CEA-4D1C-BB00-2A8B2CC7A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480" flipH="1">
            <a:off x="9418173" y="3921471"/>
            <a:ext cx="2164226" cy="188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6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PAS-</a:t>
            </a:r>
            <a:r>
              <a:rPr lang="en-US" dirty="0" err="1"/>
              <a:t>palvelun</a:t>
            </a:r>
            <a:r>
              <a:rPr lang="en-US" dirty="0"/>
              <a:t> </a:t>
            </a:r>
            <a:r>
              <a:rPr lang="en-US" dirty="0" err="1"/>
              <a:t>sopimukset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41473-68B6-4542-90B0-4DDD784C2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23" y="2220218"/>
            <a:ext cx="8580610" cy="29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6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1A9B2-7063-4A3E-8CD2-1CEC6FF2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Säilytyspäätöksistä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2FDC5-1BD2-4D5C-99F0-4AB57CA4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7287"/>
            <a:ext cx="11490035" cy="4523889"/>
          </a:xfrm>
        </p:spPr>
        <p:txBody>
          <a:bodyPr/>
          <a:lstStyle/>
          <a:p>
            <a:r>
              <a:rPr lang="fi-FI" sz="2200" dirty="0"/>
              <a:t>Säilytyspäätös kertoo</a:t>
            </a:r>
          </a:p>
          <a:p>
            <a:pPr lvl="1"/>
            <a:r>
              <a:rPr lang="fi-FI" sz="1800" dirty="0"/>
              <a:t>Mistä aineistosta on kyse</a:t>
            </a:r>
          </a:p>
          <a:p>
            <a:pPr lvl="1"/>
            <a:r>
              <a:rPr lang="fi-FI" sz="1800" dirty="0"/>
              <a:t>Kuinka paljon aineistolle on varattu kapasiteettia PAS-palvelusta</a:t>
            </a:r>
          </a:p>
          <a:p>
            <a:r>
              <a:rPr lang="fi-FI" sz="2200" dirty="0"/>
              <a:t>Osana päätöstä hyödyntävälle organisaatiolle varataan PAS-palvelusta asiantuntijoiden henkilötyötä 2 </a:t>
            </a:r>
            <a:r>
              <a:rPr lang="fi-FI" sz="2200" dirty="0" err="1"/>
              <a:t>htkk</a:t>
            </a:r>
            <a:r>
              <a:rPr lang="fi-FI" sz="2200" dirty="0"/>
              <a:t> vuodessa sekä käyttöönottovaiheessa kertaluontoisesti 4 </a:t>
            </a:r>
            <a:r>
              <a:rPr lang="fi-FI" sz="2200" dirty="0" err="1"/>
              <a:t>htkk:ta</a:t>
            </a:r>
            <a:endParaRPr lang="fi-FI" sz="2200" dirty="0"/>
          </a:p>
          <a:p>
            <a:r>
              <a:rPr lang="fi-FI" sz="2200" dirty="0"/>
              <a:t>Yhteen sopimukseen voi liittyä useita säilytyspäätöksiä</a:t>
            </a:r>
          </a:p>
          <a:p>
            <a:pPr lvl="1"/>
            <a:r>
              <a:rPr lang="fi-FI" sz="1800" dirty="0"/>
              <a:t>Säilytyspäätöksiä ei allekirjoiteta, joten prosessi on varsin kevyt</a:t>
            </a:r>
          </a:p>
          <a:p>
            <a:r>
              <a:rPr lang="fi-FI" sz="2200" dirty="0"/>
              <a:t>Säilytyspäätöksiä haetaan </a:t>
            </a:r>
            <a:r>
              <a:rPr lang="fi-FI" sz="2200" dirty="0" err="1"/>
              <a:t>OKM:ltä</a:t>
            </a:r>
            <a:r>
              <a:rPr lang="fi-FI" sz="2200" dirty="0"/>
              <a:t> käyttöoikeuspyyntö -lomakkeella</a:t>
            </a:r>
          </a:p>
          <a:p>
            <a:pPr lvl="1"/>
            <a:r>
              <a:rPr lang="fi-FI" sz="1800" dirty="0"/>
              <a:t>Käsittely on normaalisti nopeaa</a:t>
            </a:r>
          </a:p>
          <a:p>
            <a:r>
              <a:rPr lang="fi-FI" sz="2200" dirty="0"/>
              <a:t>Kun CSC saa tiedon uudesta säilytyspäätöksestä</a:t>
            </a:r>
          </a:p>
          <a:p>
            <a:pPr lvl="1"/>
            <a:r>
              <a:rPr lang="fi-FI" sz="1800" dirty="0"/>
              <a:t>Aloitetaan sopimusneuvottelut tai</a:t>
            </a:r>
          </a:p>
          <a:p>
            <a:pPr lvl="1"/>
            <a:r>
              <a:rPr lang="fi-FI" sz="1800" dirty="0"/>
              <a:t>Aloitetaan aineiston säilyttäminen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7592758-8126-41DF-ABCD-D88FB4E86D64}"/>
              </a:ext>
            </a:extLst>
          </p:cNvPr>
          <p:cNvSpPr/>
          <p:nvPr/>
        </p:nvSpPr>
        <p:spPr>
          <a:xfrm rot="20822336">
            <a:off x="9827410" y="4357320"/>
            <a:ext cx="2210348" cy="225035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dirty="0" err="1"/>
              <a:t>Säilytys-päätöksiä</a:t>
            </a:r>
            <a:r>
              <a:rPr lang="en-US" sz="2000" dirty="0"/>
              <a:t> </a:t>
            </a:r>
            <a:r>
              <a:rPr lang="en-US" sz="2000" dirty="0" err="1"/>
              <a:t>tällä</a:t>
            </a:r>
            <a:r>
              <a:rPr lang="en-US" sz="2000" dirty="0"/>
              <a:t> </a:t>
            </a:r>
            <a:r>
              <a:rPr lang="en-US" sz="2000" dirty="0" err="1"/>
              <a:t>hetkellä</a:t>
            </a:r>
            <a:endParaRPr lang="en-US" sz="2000" dirty="0"/>
          </a:p>
          <a:p>
            <a:pPr algn="ctr"/>
            <a:r>
              <a:rPr lang="en-US" sz="2000" dirty="0"/>
              <a:t>8 </a:t>
            </a:r>
            <a:r>
              <a:rPr lang="en-US" sz="2000" dirty="0" err="1"/>
              <a:t>kpl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518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5308-F149-40E9-9535-48C8C650B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Aineiston nimi</a:t>
            </a:r>
          </a:p>
          <a:p>
            <a:r>
              <a:rPr lang="fi-FI" sz="2200" dirty="0"/>
              <a:t>Aineisto on merkittävä</a:t>
            </a:r>
          </a:p>
          <a:p>
            <a:pPr lvl="1"/>
            <a:r>
              <a:rPr lang="fi-FI" sz="1800" dirty="0"/>
              <a:t>Kansallisesti </a:t>
            </a:r>
          </a:p>
          <a:p>
            <a:pPr lvl="1"/>
            <a:r>
              <a:rPr lang="fi-FI" sz="1800" dirty="0"/>
              <a:t>Organisaatiolle</a:t>
            </a:r>
          </a:p>
          <a:p>
            <a:r>
              <a:rPr lang="fi-FI" sz="2200" dirty="0"/>
              <a:t>Aineiston käyttötarkoitus on tutkimus</a:t>
            </a:r>
          </a:p>
          <a:p>
            <a:pPr lvl="1"/>
            <a:r>
              <a:rPr lang="fi-FI" sz="1800" dirty="0"/>
              <a:t>Kyllä</a:t>
            </a:r>
          </a:p>
          <a:p>
            <a:r>
              <a:rPr lang="fi-FI" sz="2200" dirty="0"/>
              <a:t>Aineiston koko</a:t>
            </a:r>
          </a:p>
          <a:p>
            <a:pPr lvl="1"/>
            <a:r>
              <a:rPr lang="fi-FI" sz="1800" dirty="0"/>
              <a:t>Arvio koko aineiston käyttöoikeustarpeesta (TT)</a:t>
            </a:r>
          </a:p>
          <a:p>
            <a:pPr lvl="1"/>
            <a:r>
              <a:rPr lang="fi-FI" sz="1800" dirty="0"/>
              <a:t>Arvio koko aineiston siirtämisen aikataulusta PAS-palveluun</a:t>
            </a:r>
          </a:p>
          <a:p>
            <a:pPr lvl="1"/>
            <a:r>
              <a:rPr lang="fi-FI" sz="1800" dirty="0"/>
              <a:t>Arvio käyttöoikeustarpeesta seuraavan 2-3 vuoden aikana (TT)</a:t>
            </a:r>
          </a:p>
          <a:p>
            <a:r>
              <a:rPr lang="fi-FI" sz="2200" dirty="0"/>
              <a:t>Lisätietoja aineistosta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1D2DDB0-CF65-4EC2-87F5-17BB04E12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Fairdata</a:t>
            </a:r>
            <a:r>
              <a:rPr lang="fi-FI" dirty="0"/>
              <a:t> PAS-palvelun käyttöoikeuspyyntö</a:t>
            </a:r>
            <a:br>
              <a:rPr lang="fi-FI" dirty="0"/>
            </a:br>
            <a:r>
              <a:rPr lang="fi-FI" sz="2000" dirty="0"/>
              <a:t>https://www.fairdata.fi/pas-kayttoonottolomake/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164CDD7-DAE0-4DB7-B733-0232765F8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94087">
            <a:off x="8670581" y="2774047"/>
            <a:ext cx="4752115" cy="47026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53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1C2E-F5E1-4F00-A5FD-7F931DF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PAS-palvelun palvelusopimus (1/2)</a:t>
            </a:r>
            <a:br>
              <a:rPr lang="fi-FI" dirty="0"/>
            </a:br>
            <a:r>
              <a:rPr lang="fi-FI" sz="2000" dirty="0"/>
              <a:t>https://www.digitalpreservation.fi/sopimukset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115C-4B83-436E-934B-0D93EED6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1178"/>
            <a:ext cx="10510981" cy="4523889"/>
          </a:xfrm>
        </p:spPr>
        <p:txBody>
          <a:bodyPr/>
          <a:lstStyle/>
          <a:p>
            <a:r>
              <a:rPr lang="fi-FI" sz="2200" dirty="0"/>
              <a:t>Välttämätön, jotta säilyttäminen voidaan aloittaa</a:t>
            </a:r>
          </a:p>
          <a:p>
            <a:r>
              <a:rPr lang="fi-FI" sz="2200" dirty="0" err="1"/>
              <a:t>OKM:n</a:t>
            </a:r>
            <a:r>
              <a:rPr lang="fi-FI" sz="2200" dirty="0"/>
              <a:t> hyväksymä sopimuspohja, joka on laadittu yhdessä korkeakoulujen kanssa.</a:t>
            </a:r>
          </a:p>
          <a:p>
            <a:r>
              <a:rPr lang="fi-FI" sz="2200" dirty="0"/>
              <a:t>Kannattaa aloittaa valmistelu hyvissä ajoin</a:t>
            </a:r>
          </a:p>
          <a:p>
            <a:pPr lvl="1"/>
            <a:r>
              <a:rPr lang="fi-FI" sz="1800" dirty="0"/>
              <a:t>Juristit (yleensä) hitain lenkki…</a:t>
            </a:r>
          </a:p>
          <a:p>
            <a:r>
              <a:rPr lang="fi-FI" sz="2200" dirty="0"/>
              <a:t>Allekirjoittaminen ei edellytä säilytyspäätöstä, mutta normaalisti ensimmäinen säilytyspäätös on olemassa ennen sopimuksen allekirjoittamista</a:t>
            </a:r>
          </a:p>
          <a:p>
            <a:pPr lvl="1"/>
            <a:r>
              <a:rPr lang="fi-FI" sz="1800" dirty="0"/>
              <a:t>Säilytyspäätös yksinään ei mahdollista säilyttämisen aloittamista</a:t>
            </a:r>
          </a:p>
          <a:p>
            <a:r>
              <a:rPr lang="fi-FI" sz="2200" dirty="0"/>
              <a:t>Sopimus tehdään aina organisaation kanssa; ei yksittäisten tutkijoiden/</a:t>
            </a:r>
            <a:br>
              <a:rPr lang="fi-FI" sz="2200" dirty="0"/>
            </a:br>
            <a:r>
              <a:rPr lang="fi-FI" sz="2200" dirty="0"/>
              <a:t>tutkijaryhmien kanssa</a:t>
            </a:r>
          </a:p>
          <a:p>
            <a:endParaRPr lang="fi-FI" sz="2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6BD481-A8FE-495C-A13C-7646BD0B1E07}"/>
              </a:ext>
            </a:extLst>
          </p:cNvPr>
          <p:cNvSpPr/>
          <p:nvPr/>
        </p:nvSpPr>
        <p:spPr>
          <a:xfrm rot="779792">
            <a:off x="9798327" y="4363515"/>
            <a:ext cx="2186593" cy="2090661"/>
          </a:xfrm>
          <a:prstGeom prst="ellipse">
            <a:avLst/>
          </a:prstGeom>
          <a:solidFill>
            <a:srgbClr val="82BF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000" dirty="0"/>
              <a:t>Aineistojen omistajuus ei siirry</a:t>
            </a:r>
          </a:p>
        </p:txBody>
      </p:sp>
    </p:spTree>
    <p:extLst>
      <p:ext uri="{BB962C8B-B14F-4D97-AF65-F5344CB8AC3E}">
        <p14:creationId xmlns:p14="http://schemas.microsoft.com/office/powerpoint/2010/main" val="2717153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1C2E-F5E1-4F00-A5FD-7F931DF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PAS-palvelun palvelusopimus (2/2)</a:t>
            </a:r>
            <a:br>
              <a:rPr lang="fi-FI" dirty="0"/>
            </a:br>
            <a:r>
              <a:rPr lang="fi-FI" sz="2000" dirty="0"/>
              <a:t>https://www.digitalpreservation.fi/sopimukset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115C-4B83-436E-934B-0D93EED6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1178"/>
            <a:ext cx="10510981" cy="4523889"/>
          </a:xfrm>
        </p:spPr>
        <p:txBody>
          <a:bodyPr/>
          <a:lstStyle/>
          <a:p>
            <a:r>
              <a:rPr lang="fi-FI" sz="2200" dirty="0"/>
              <a:t>Sopimus kaikille organisaatioille saman sisältöinen ja yhtenevin ehdoin</a:t>
            </a:r>
          </a:p>
          <a:p>
            <a:pPr lvl="1"/>
            <a:r>
              <a:rPr lang="fi-FI" sz="1800" dirty="0"/>
              <a:t>Ongelmallista hyväksyä organisaatiokohtaisia poikkeuksia</a:t>
            </a:r>
          </a:p>
          <a:p>
            <a:pPr lvl="1"/>
            <a:r>
              <a:rPr lang="fi-FI" sz="1800" dirty="0"/>
              <a:t>Mahdollistaa yhtenevät toimintatavat ja prosessit, jotka pystytään tehokkaasti myös automatisoimaan.</a:t>
            </a:r>
          </a:p>
          <a:p>
            <a:r>
              <a:rPr lang="fi-FI" sz="2200" dirty="0"/>
              <a:t>Sopimus on voimassa toistaiseksi</a:t>
            </a:r>
          </a:p>
          <a:p>
            <a:r>
              <a:rPr lang="fi-FI" sz="2200" dirty="0"/>
              <a:t>Hyödyntävällä organisaatiolla tai </a:t>
            </a:r>
            <a:r>
              <a:rPr lang="fi-FI" sz="2200" dirty="0" err="1"/>
              <a:t>CSC:llä</a:t>
            </a:r>
            <a:r>
              <a:rPr lang="fi-FI" sz="2200" dirty="0"/>
              <a:t> on oikeus irtisanoa palvelusopimus 12 kuukauden irtisanomisajalla</a:t>
            </a:r>
          </a:p>
        </p:txBody>
      </p:sp>
    </p:spTree>
    <p:extLst>
      <p:ext uri="{BB962C8B-B14F-4D97-AF65-F5344CB8AC3E}">
        <p14:creationId xmlns:p14="http://schemas.microsoft.com/office/powerpoint/2010/main" val="3413360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1C2E-F5E1-4F00-A5FD-7F931DF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Palvelusopimus – Tietosuojaliite (Liite 1)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115C-4B83-436E-934B-0D93EED66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200" dirty="0"/>
              <a:t>PAS-palveluihin, </a:t>
            </a:r>
            <a:r>
              <a:rPr lang="fi-FI" sz="2200" dirty="0" err="1"/>
              <a:t>Fairdata</a:t>
            </a:r>
            <a:r>
              <a:rPr lang="fi-FI" sz="2200" dirty="0"/>
              <a:t>-kokonaisuuteen ja PAS-ratkaisuun liittyvä henkilötietojen käsittely yleisesti</a:t>
            </a:r>
          </a:p>
          <a:p>
            <a:r>
              <a:rPr lang="fi-FI" sz="2200" dirty="0"/>
              <a:t>Tietosuojaseloste</a:t>
            </a:r>
          </a:p>
          <a:p>
            <a:pPr lvl="1"/>
            <a:r>
              <a:rPr lang="fi-FI" sz="1800" dirty="0"/>
              <a:t>Rekisterinpitäjä on OKM</a:t>
            </a:r>
          </a:p>
          <a:p>
            <a:r>
              <a:rPr lang="fi-FI" sz="2200" dirty="0"/>
              <a:t>Rekisterin tietosisältö</a:t>
            </a:r>
          </a:p>
          <a:p>
            <a:pPr lvl="1"/>
            <a:r>
              <a:rPr lang="fi-FI" sz="1800" dirty="0"/>
              <a:t>Käyttäjätiedot</a:t>
            </a:r>
          </a:p>
          <a:p>
            <a:pPr lvl="1"/>
            <a:r>
              <a:rPr lang="fi-FI" sz="1800" dirty="0"/>
              <a:t>Aineistojen kuvailutiedot </a:t>
            </a:r>
            <a:r>
              <a:rPr lang="fi-FI" sz="1800" dirty="0" err="1"/>
              <a:t>Fairdata</a:t>
            </a:r>
            <a:r>
              <a:rPr lang="fi-FI" sz="1800" dirty="0"/>
              <a:t>-kokonaisuudessa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8A8C860-F1D1-4996-B0CB-3B2E8CD9BB37}"/>
              </a:ext>
            </a:extLst>
          </p:cNvPr>
          <p:cNvSpPr/>
          <p:nvPr/>
        </p:nvSpPr>
        <p:spPr>
          <a:xfrm rot="20570536">
            <a:off x="9418353" y="4036353"/>
            <a:ext cx="3028462" cy="2965737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sz="2000" dirty="0"/>
              <a:t>Eri asia kuin varsinaisiin säilytettäviin aineistoihin liittyvät tietosuoja kysymykset</a:t>
            </a:r>
          </a:p>
          <a:p>
            <a:pPr algn="ctr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78719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E1C2E-F5E1-4F00-A5FD-7F931DFF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Palvelusopimus – Tietojenkäsittelysopimus (Liite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115C-4B83-436E-934B-0D93EED66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1178"/>
            <a:ext cx="9901381" cy="4523889"/>
          </a:xfrm>
        </p:spPr>
        <p:txBody>
          <a:bodyPr/>
          <a:lstStyle/>
          <a:p>
            <a:r>
              <a:rPr lang="fi-FI" sz="2200" dirty="0"/>
              <a:t>Ehdot, joiden mukaisesti CSC käsittelee käsittelytoimien kuvaus -dokumentissa yksilöityjä henkilötietoja hyödyntävän organisaation puolesta</a:t>
            </a:r>
          </a:p>
          <a:p>
            <a:r>
              <a:rPr lang="fi-FI" sz="2200" dirty="0"/>
              <a:t>Käsittelytoimien kuvaus on tämän liitteen liitteenä</a:t>
            </a:r>
          </a:p>
          <a:p>
            <a:pPr lvl="1"/>
            <a:r>
              <a:rPr lang="fi-FI" sz="1800" dirty="0"/>
              <a:t>Hyödyntävä organisaatio toimittaa käsittelytoimien kuvauksen </a:t>
            </a:r>
            <a:r>
              <a:rPr lang="fi-FI" sz="1800" dirty="0" err="1"/>
              <a:t>CSC:lle</a:t>
            </a:r>
            <a:r>
              <a:rPr lang="fi-FI" sz="1800" dirty="0"/>
              <a:t> </a:t>
            </a:r>
          </a:p>
          <a:p>
            <a:r>
              <a:rPr lang="fi-FI" sz="2200" dirty="0"/>
              <a:t>Määrittelee osapuolten yleiset oikeudet ja velvollisuudet</a:t>
            </a:r>
          </a:p>
          <a:p>
            <a:r>
              <a:rPr lang="fi-FI" sz="2200" dirty="0"/>
              <a:t>Tietojenkäsittelysopimus allekirjoitetaan erikseen</a:t>
            </a:r>
          </a:p>
        </p:txBody>
      </p:sp>
    </p:spTree>
    <p:extLst>
      <p:ext uri="{BB962C8B-B14F-4D97-AF65-F5344CB8AC3E}">
        <p14:creationId xmlns:p14="http://schemas.microsoft.com/office/powerpoint/2010/main" val="662895566"/>
      </p:ext>
    </p:extLst>
  </p:cSld>
  <p:clrMapOvr>
    <a:masterClrMapping/>
  </p:clrMapOvr>
</p:sld>
</file>

<file path=ppt/theme/theme1.xml><?xml version="1.0" encoding="utf-8"?>
<a:theme xmlns:a="http://schemas.openxmlformats.org/drawingml/2006/main" name="CSC_template_2017">
  <a:themeElements>
    <a:clrScheme name="Custom 15">
      <a:dk1>
        <a:srgbClr val="006778"/>
      </a:dk1>
      <a:lt1>
        <a:srgbClr val="FFFFFF"/>
      </a:lt1>
      <a:dk2>
        <a:srgbClr val="830051"/>
      </a:dk2>
      <a:lt2>
        <a:srgbClr val="FFFFFF"/>
      </a:lt2>
      <a:accent1>
        <a:srgbClr val="006778"/>
      </a:accent1>
      <a:accent2>
        <a:srgbClr val="830051"/>
      </a:accent2>
      <a:accent3>
        <a:srgbClr val="5E6971"/>
      </a:accent3>
      <a:accent4>
        <a:srgbClr val="025B96"/>
      </a:accent4>
      <a:accent5>
        <a:srgbClr val="92C746"/>
      </a:accent5>
      <a:accent6>
        <a:srgbClr val="F05422"/>
      </a:accent6>
      <a:hlink>
        <a:srgbClr val="74003D"/>
      </a:hlink>
      <a:folHlink>
        <a:srgbClr val="075084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accent4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/>
        </a:defPPr>
      </a:lstStyle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1">
            <a:tint val="5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  <a:lnDef>
      <a:spPr>
        <a:ln w="9525">
          <a:solidFill>
            <a:schemeClr val="accent3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C_template_2019" id="{78346274-15C2-3345-A713-023BD6478522}" vid="{D7AA20EA-1214-A441-BE1E-A1601B1F9E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CSC PowerPoint-template</Template>
  <TotalTime>53673</TotalTime>
  <Words>648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ＭＳ Ｐゴシック</vt:lpstr>
      <vt:lpstr>Arial</vt:lpstr>
      <vt:lpstr>Calibri</vt:lpstr>
      <vt:lpstr>Candara</vt:lpstr>
      <vt:lpstr>Corbel</vt:lpstr>
      <vt:lpstr>Courier New</vt:lpstr>
      <vt:lpstr>Verdana</vt:lpstr>
      <vt:lpstr>Wingdings</vt:lpstr>
      <vt:lpstr>CSC_template_2017</vt:lpstr>
      <vt:lpstr>Miten hyödyntäjäksi? Digitaalisen tutkimusaineiston säilytys Fairdata PAS-palvelussa 23.5.2022   </vt:lpstr>
      <vt:lpstr>Johdanto</vt:lpstr>
      <vt:lpstr>PAS-palvelun sopimukset</vt:lpstr>
      <vt:lpstr>Säilytyspäätöksistä</vt:lpstr>
      <vt:lpstr>Fairdata PAS-palvelun käyttöoikeuspyyntö https://www.fairdata.fi/pas-kayttoonottolomake/</vt:lpstr>
      <vt:lpstr>PAS-palvelun palvelusopimus (1/2) https://www.digitalpreservation.fi/sopimukset</vt:lpstr>
      <vt:lpstr>PAS-palvelun palvelusopimus (2/2) https://www.digitalpreservation.fi/sopimukset</vt:lpstr>
      <vt:lpstr>Palvelusopimus – Tietosuojaliite (Liite 1) </vt:lpstr>
      <vt:lpstr>Palvelusopimus – Tietojenkäsittelysopimus (Liite 2)</vt:lpstr>
      <vt:lpstr>Palvelusopimus – PAS-ratkaisun palvelukuvaus (Liite 3)</vt:lpstr>
      <vt:lpstr>Palvelusopimus – Fairdata -kokonaisuuden palvelukuvaus (Liite 4)</vt:lpstr>
      <vt:lpstr>Palvelusopimus – PAS-palvelun palvelusopimuksen turvallisuusliite (Liite 6)</vt:lpstr>
      <vt:lpstr>Sopimukseen tarvittavat tiedot</vt:lpstr>
      <vt:lpstr>”Sudenkuoppia”</vt:lpstr>
      <vt:lpstr>Yhteistyötä organisaatioiden kanssa nyt ja tulevaisuudessa (myös muiden kuin asiakkaiden)</vt:lpstr>
    </vt:vector>
  </TitlesOfParts>
  <Company>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Miten hyödyntäjäksi? Digitaalisen tutkimusaineiston säilytys Fairdata PAS-palvelussa</dc:title>
  <dc:creator>CSC</dc:creator>
  <cp:lastModifiedBy>Päivi Rauste</cp:lastModifiedBy>
  <cp:revision>328</cp:revision>
  <dcterms:created xsi:type="dcterms:W3CDTF">2019-03-11T11:14:17Z</dcterms:created>
  <dcterms:modified xsi:type="dcterms:W3CDTF">2022-06-21T07:22:47Z</dcterms:modified>
</cp:coreProperties>
</file>