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  <p:sldMasterId id="2147483921" r:id="rId2"/>
  </p:sldMasterIdLst>
  <p:notesMasterIdLst>
    <p:notesMasterId r:id="rId21"/>
  </p:notesMasterIdLst>
  <p:handoutMasterIdLst>
    <p:handoutMasterId r:id="rId22"/>
  </p:handoutMasterIdLst>
  <p:sldIdLst>
    <p:sldId id="425" r:id="rId3"/>
    <p:sldId id="420" r:id="rId4"/>
    <p:sldId id="282" r:id="rId5"/>
    <p:sldId id="294" r:id="rId6"/>
    <p:sldId id="390" r:id="rId7"/>
    <p:sldId id="399" r:id="rId8"/>
    <p:sldId id="400" r:id="rId9"/>
    <p:sldId id="421" r:id="rId10"/>
    <p:sldId id="391" r:id="rId11"/>
    <p:sldId id="422" r:id="rId12"/>
    <p:sldId id="424" r:id="rId13"/>
    <p:sldId id="426" r:id="rId14"/>
    <p:sldId id="259" r:id="rId15"/>
    <p:sldId id="260" r:id="rId16"/>
    <p:sldId id="419" r:id="rId17"/>
    <p:sldId id="423" r:id="rId18"/>
    <p:sldId id="418" r:id="rId19"/>
    <p:sldId id="257" r:id="rId20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F"/>
    <a:srgbClr val="F05422"/>
    <a:srgbClr val="00BAA6"/>
    <a:srgbClr val="EA1D77"/>
    <a:srgbClr val="D0DCED"/>
    <a:srgbClr val="006B99"/>
    <a:srgbClr val="006778"/>
    <a:srgbClr val="475056"/>
    <a:srgbClr val="025C96"/>
    <a:srgbClr val="E2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9B064-88CA-F328-AFC0-16A25EDC5E92}" v="30" dt="2023-04-25T13:11:45.128"/>
    <p1510:client id="{5B6BD1A4-417B-204E-8BAB-187BDBC49FF5}" v="10" dt="2023-04-25T08:12:46.843"/>
    <p1510:client id="{3D6FEA1C-D49F-5CA0-92EE-FE29EB08BAEC}" v="1" dt="2023-04-25T13:37:41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505"/>
  </p:normalViewPr>
  <p:slideViewPr>
    <p:cSldViewPr snapToGrid="0" snapToObjects="1">
      <p:cViewPr varScale="1">
        <p:scale>
          <a:sx n="53" d="100"/>
          <a:sy n="53" d="100"/>
        </p:scale>
        <p:origin x="832" y="40"/>
      </p:cViewPr>
      <p:guideLst>
        <p:guide orient="horz" pos="15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EE56C2-9F01-D046-B9C3-ECC31849EFE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88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49f29dcfda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49f29dcfda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49f29dcfda_6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b71a9ff50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14b71a9ff5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b71a9ff5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4b71a9ff50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4b71a9ff50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26.4.2023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body" idx="1"/>
          </p:nvPr>
        </p:nvSpPr>
        <p:spPr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Char char="»"/>
              <a:defRPr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691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FIN">
  <p:cSld name="2_Title Slide_FI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3423"/>
            <a:ext cx="2164256" cy="204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7602" y="3629811"/>
            <a:ext cx="5293821" cy="119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5259" y="-1433"/>
            <a:ext cx="6988741" cy="161432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/>
          <p:nvPr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Google Shape;65;p4"/>
          <p:cNvSpPr txBox="1"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rgbClr val="025C9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025C96"/>
              </a:buClr>
              <a:buSzPts val="1000"/>
              <a:buNone/>
              <a:defRPr sz="1000">
                <a:solidFill>
                  <a:srgbClr val="025C9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9FA7"/>
              </a:buClr>
              <a:buSzPts val="1500"/>
              <a:buNone/>
              <a:defRPr>
                <a:solidFill>
                  <a:srgbClr val="889FA7"/>
                </a:solidFill>
              </a:defRPr>
            </a:lvl2pPr>
            <a:lvl3pPr lvl="2" algn="ctr">
              <a:spcBef>
                <a:spcPts val="150"/>
              </a:spcBef>
              <a:spcAft>
                <a:spcPts val="0"/>
              </a:spcAft>
              <a:buClr>
                <a:srgbClr val="889FA7"/>
              </a:buClr>
              <a:buSzPts val="1300"/>
              <a:buFont typeface="Corbel"/>
              <a:buNone/>
              <a:defRPr>
                <a:solidFill>
                  <a:srgbClr val="889FA7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rgbClr val="889FA7"/>
              </a:buClr>
              <a:buSzPts val="1200"/>
              <a:buNone/>
              <a:defRPr>
                <a:solidFill>
                  <a:srgbClr val="889FA7"/>
                </a:solidFill>
              </a:defRPr>
            </a:lvl4pPr>
            <a:lvl5pPr lvl="4" algn="ctr">
              <a:spcBef>
                <a:spcPts val="160"/>
              </a:spcBef>
              <a:spcAft>
                <a:spcPts val="0"/>
              </a:spcAft>
              <a:buClr>
                <a:srgbClr val="889FA7"/>
              </a:buClr>
              <a:buSzPts val="800"/>
              <a:buNone/>
              <a:defRPr>
                <a:solidFill>
                  <a:srgbClr val="889FA7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9FA7"/>
              </a:buClr>
              <a:buSzPts val="1500"/>
              <a:buNone/>
              <a:defRPr>
                <a:solidFill>
                  <a:srgbClr val="889FA7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9FA7"/>
              </a:buClr>
              <a:buSzPts val="1500"/>
              <a:buNone/>
              <a:defRPr>
                <a:solidFill>
                  <a:srgbClr val="889FA7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9FA7"/>
              </a:buClr>
              <a:buSzPts val="1500"/>
              <a:buNone/>
              <a:defRPr>
                <a:solidFill>
                  <a:srgbClr val="889FA7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9FA7"/>
              </a:buClr>
              <a:buSzPts val="1500"/>
              <a:buNone/>
              <a:defRPr>
                <a:solidFill>
                  <a:srgbClr val="889FA7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" name="Google Shape;73;p4"/>
          <p:cNvSpPr/>
          <p:nvPr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213" y="297843"/>
            <a:ext cx="1051560" cy="1012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528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5" descr="pohja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5"/>
          <p:cNvGrpSpPr/>
          <p:nvPr/>
        </p:nvGrpSpPr>
        <p:grpSpPr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78" name="Google Shape;78;p5"/>
            <p:cNvSpPr/>
            <p:nvPr/>
          </p:nvSpPr>
          <p:spPr>
            <a:xfrm>
              <a:off x="3018474" y="1154623"/>
              <a:ext cx="1089266" cy="544636"/>
            </a:xfrm>
            <a:custGeom>
              <a:avLst/>
              <a:gdLst/>
              <a:ahLst/>
              <a:cxnLst/>
              <a:rect l="l" t="t" r="r" b="b"/>
              <a:pathLst>
                <a:path w="680" h="341" extrusionOk="0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4100670" y="609992"/>
              <a:ext cx="1089266" cy="551706"/>
            </a:xfrm>
            <a:custGeom>
              <a:avLst/>
              <a:gdLst/>
              <a:ahLst/>
              <a:cxnLst/>
              <a:rect l="l" t="t" r="r" b="b"/>
              <a:pathLst>
                <a:path w="679" h="342" extrusionOk="0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769015" y="1794447"/>
              <a:ext cx="648522" cy="194809"/>
            </a:xfrm>
            <a:custGeom>
              <a:avLst/>
              <a:gdLst/>
              <a:ahLst/>
              <a:cxnLst/>
              <a:rect l="l" t="t" r="r" b="b"/>
              <a:pathLst>
                <a:path w="405" h="120" extrusionOk="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82" name="Google Shape;82;p5"/>
            <p:cNvSpPr/>
            <p:nvPr/>
          </p:nvSpPr>
          <p:spPr>
            <a:xfrm>
              <a:off x="3018474" y="1154623"/>
              <a:ext cx="1089266" cy="544636"/>
            </a:xfrm>
            <a:custGeom>
              <a:avLst/>
              <a:gdLst/>
              <a:ahLst/>
              <a:cxnLst/>
              <a:rect l="l" t="t" r="r" b="b"/>
              <a:pathLst>
                <a:path w="680" h="341" extrusionOk="0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4100670" y="609992"/>
              <a:ext cx="1089266" cy="551706"/>
            </a:xfrm>
            <a:custGeom>
              <a:avLst/>
              <a:gdLst/>
              <a:ahLst/>
              <a:cxnLst/>
              <a:rect l="l" t="t" r="r" b="b"/>
              <a:pathLst>
                <a:path w="679" h="342" extrusionOk="0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3769015" y="1794447"/>
              <a:ext cx="648522" cy="194809"/>
            </a:xfrm>
            <a:custGeom>
              <a:avLst/>
              <a:gdLst/>
              <a:ahLst/>
              <a:cxnLst/>
              <a:rect l="l" t="t" r="r" b="b"/>
              <a:pathLst>
                <a:path w="405" h="120" extrusionOk="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729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" descr="pohja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6"/>
          <p:cNvGrpSpPr/>
          <p:nvPr/>
        </p:nvGrpSpPr>
        <p:grpSpPr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93" name="Google Shape;93;p6"/>
            <p:cNvSpPr/>
            <p:nvPr/>
          </p:nvSpPr>
          <p:spPr>
            <a:xfrm>
              <a:off x="3018474" y="1154623"/>
              <a:ext cx="1089266" cy="544636"/>
            </a:xfrm>
            <a:custGeom>
              <a:avLst/>
              <a:gdLst/>
              <a:ahLst/>
              <a:cxnLst/>
              <a:rect l="l" t="t" r="r" b="b"/>
              <a:pathLst>
                <a:path w="680" h="341" extrusionOk="0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100670" y="609992"/>
              <a:ext cx="1089266" cy="551706"/>
            </a:xfrm>
            <a:custGeom>
              <a:avLst/>
              <a:gdLst/>
              <a:ahLst/>
              <a:cxnLst/>
              <a:rect l="l" t="t" r="r" b="b"/>
              <a:pathLst>
                <a:path w="679" h="342" extrusionOk="0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769015" y="1794447"/>
              <a:ext cx="648522" cy="194809"/>
            </a:xfrm>
            <a:custGeom>
              <a:avLst/>
              <a:gdLst/>
              <a:ahLst/>
              <a:cxnLst/>
              <a:rect l="l" t="t" r="r" b="b"/>
              <a:pathLst>
                <a:path w="405" h="120" extrusionOk="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96" name="Google Shape;96;p6"/>
          <p:cNvGrpSpPr/>
          <p:nvPr/>
        </p:nvGrpSpPr>
        <p:grpSpPr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97" name="Google Shape;97;p6"/>
            <p:cNvSpPr/>
            <p:nvPr/>
          </p:nvSpPr>
          <p:spPr>
            <a:xfrm>
              <a:off x="4100670" y="609992"/>
              <a:ext cx="1089266" cy="551706"/>
            </a:xfrm>
            <a:custGeom>
              <a:avLst/>
              <a:gdLst/>
              <a:ahLst/>
              <a:cxnLst/>
              <a:rect l="l" t="t" r="r" b="b"/>
              <a:pathLst>
                <a:path w="679" h="342" extrusionOk="0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768229" y="1794447"/>
              <a:ext cx="648880" cy="194809"/>
            </a:xfrm>
            <a:custGeom>
              <a:avLst/>
              <a:gdLst/>
              <a:ahLst/>
              <a:cxnLst/>
              <a:rect l="l" t="t" r="r" b="b"/>
              <a:pathLst>
                <a:path w="405" h="120" extrusionOk="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10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Picture_Right">
  <p:cSld name="2_Content_Picture_Righ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>
            <a:spLocks noGrp="1"/>
          </p:cNvSpPr>
          <p:nvPr>
            <p:ph type="pic" idx="2"/>
          </p:nvPr>
        </p:nvSpPr>
        <p:spPr>
          <a:xfrm>
            <a:off x="6051528" y="6"/>
            <a:ext cx="3092477" cy="4712059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457205" y="1126445"/>
            <a:ext cx="5183717" cy="318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373697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70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Picture_Right">
  <p:cSld name="1_Content_Picture_Righ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457202" y="1126445"/>
            <a:ext cx="2357967" cy="318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"/>
          <p:cNvSpPr>
            <a:spLocks noGrp="1"/>
          </p:cNvSpPr>
          <p:nvPr>
            <p:ph type="pic" idx="2"/>
          </p:nvPr>
        </p:nvSpPr>
        <p:spPr>
          <a:xfrm>
            <a:off x="3119189" y="1127128"/>
            <a:ext cx="2521061" cy="1498428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8"/>
          <p:cNvSpPr>
            <a:spLocks noGrp="1"/>
          </p:cNvSpPr>
          <p:nvPr>
            <p:ph type="pic" idx="3"/>
          </p:nvPr>
        </p:nvSpPr>
        <p:spPr>
          <a:xfrm>
            <a:off x="5810996" y="1126439"/>
            <a:ext cx="2392271" cy="1498428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8"/>
          <p:cNvSpPr>
            <a:spLocks noGrp="1"/>
          </p:cNvSpPr>
          <p:nvPr>
            <p:ph type="pic" idx="4"/>
          </p:nvPr>
        </p:nvSpPr>
        <p:spPr>
          <a:xfrm>
            <a:off x="3119189" y="2814684"/>
            <a:ext cx="2521061" cy="1498428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8"/>
          <p:cNvSpPr>
            <a:spLocks noGrp="1"/>
          </p:cNvSpPr>
          <p:nvPr>
            <p:ph type="pic" idx="5"/>
          </p:nvPr>
        </p:nvSpPr>
        <p:spPr>
          <a:xfrm>
            <a:off x="5810996" y="2813996"/>
            <a:ext cx="2392271" cy="149842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8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283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4754333" y="1124985"/>
            <a:ext cx="3448933" cy="318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9"/>
          <p:cNvSpPr>
            <a:spLocks noGrp="1"/>
          </p:cNvSpPr>
          <p:nvPr>
            <p:ph type="pic" idx="2"/>
          </p:nvPr>
        </p:nvSpPr>
        <p:spPr>
          <a:xfrm>
            <a:off x="457202" y="1126445"/>
            <a:ext cx="3945465" cy="31845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9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568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457205" y="1126445"/>
            <a:ext cx="3818467" cy="318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body" idx="2"/>
          </p:nvPr>
        </p:nvSpPr>
        <p:spPr>
          <a:xfrm>
            <a:off x="4553792" y="1126445"/>
            <a:ext cx="3611841" cy="318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200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>
            <a:spLocks noGrp="1"/>
          </p:cNvSpPr>
          <p:nvPr>
            <p:ph type="pic" idx="2"/>
          </p:nvPr>
        </p:nvSpPr>
        <p:spPr>
          <a:xfrm>
            <a:off x="1792288" y="431355"/>
            <a:ext cx="5486400" cy="2896553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1792288" y="3778258"/>
            <a:ext cx="5486400" cy="56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464F55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rgbClr val="464F55"/>
              </a:buClr>
              <a:buSzPts val="700"/>
              <a:buFont typeface="Corbel"/>
              <a:buNone/>
              <a:defRPr sz="7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464F55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74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71131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2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814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Välisivu_1">
  <p:cSld name="7_Välisivu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9" name="Google Shape;1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29812"/>
            <a:ext cx="9144000" cy="309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1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3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53" name="Google Shape;153;p13"/>
          <p:cNvGrpSpPr/>
          <p:nvPr/>
        </p:nvGrpSpPr>
        <p:grpSpPr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54" name="Google Shape;154;p1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58" name="Google Shape;158;p1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13"/>
          <p:cNvSpPr txBox="1"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5965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Välisivu_1">
  <p:cSld name="12_Välisivu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05547"/>
            <a:ext cx="9144000" cy="310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4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69" name="Google Shape;169;p1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73" name="Google Shape;173;p14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p14"/>
          <p:cNvSpPr txBox="1"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06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älisivu_1">
  <p:cSld name="14_Välisivu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6" y="1612027"/>
            <a:ext cx="9144000" cy="310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83" name="Google Shape;183;p15"/>
          <p:cNvGrpSpPr/>
          <p:nvPr/>
        </p:nvGrpSpPr>
        <p:grpSpPr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84" name="Google Shape;184;p15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88" name="Google Shape;188;p15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424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Välisivu_1">
  <p:cSld name="16_Välisivu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4" name="Google Shape;19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" y="1605303"/>
            <a:ext cx="9138984" cy="3106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98" name="Google Shape;198;p16"/>
          <p:cNvGrpSpPr/>
          <p:nvPr/>
        </p:nvGrpSpPr>
        <p:grpSpPr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99" name="Google Shape;199;p1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03" name="Google Shape;203;p1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5" name="Google Shape;205;p16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06" name="Google Shape;206;p16"/>
          <p:cNvGrpSpPr/>
          <p:nvPr/>
        </p:nvGrpSpPr>
        <p:grpSpPr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07" name="Google Shape;207;p1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15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Välisivu_1">
  <p:cSld name="8_Välisivu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66" y="1608364"/>
            <a:ext cx="9146159" cy="31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17"/>
          <p:cNvSpPr txBox="1"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3" name="Google Shape;223;p17"/>
          <p:cNvGrpSpPr/>
          <p:nvPr/>
        </p:nvGrpSpPr>
        <p:grpSpPr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224" name="Google Shape;224;p17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272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Välisivu_1">
  <p:cSld name="9_Välisivu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1613267"/>
            <a:ext cx="9147362" cy="3102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7" name="Google Shape;237;p18"/>
          <p:cNvSpPr txBox="1"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8"/>
          <p:cNvGrpSpPr/>
          <p:nvPr/>
        </p:nvGrpSpPr>
        <p:grpSpPr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39" name="Google Shape;239;p1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994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Välisivu_1_omat kuvat">
  <p:cSld name="5_Välisivu_1_omat kuva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48" name="Google Shape;248;p19"/>
          <p:cNvGrpSpPr/>
          <p:nvPr/>
        </p:nvGrpSpPr>
        <p:grpSpPr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9" name="Google Shape;249;p19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53" name="Google Shape;253;p19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57" name="Google Shape;257;p19"/>
          <p:cNvGrpSpPr/>
          <p:nvPr/>
        </p:nvGrpSpPr>
        <p:grpSpPr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8" name="Google Shape;258;p19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62" name="Google Shape;262;p19"/>
          <p:cNvSpPr>
            <a:spLocks noGrp="1"/>
          </p:cNvSpPr>
          <p:nvPr>
            <p:ph type="pic" idx="2"/>
          </p:nvPr>
        </p:nvSpPr>
        <p:spPr>
          <a:xfrm>
            <a:off x="5" y="1611436"/>
            <a:ext cx="4557713" cy="3101055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19"/>
          <p:cNvSpPr>
            <a:spLocks noGrp="1"/>
          </p:cNvSpPr>
          <p:nvPr>
            <p:ph type="pic" idx="3"/>
          </p:nvPr>
        </p:nvSpPr>
        <p:spPr>
          <a:xfrm>
            <a:off x="4557711" y="1611005"/>
            <a:ext cx="2274952" cy="3106574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19"/>
          <p:cNvSpPr>
            <a:spLocks noGrp="1"/>
          </p:cNvSpPr>
          <p:nvPr>
            <p:ph type="pic" idx="4"/>
          </p:nvPr>
        </p:nvSpPr>
        <p:spPr>
          <a:xfrm>
            <a:off x="6832668" y="1611010"/>
            <a:ext cx="2311337" cy="1556047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19"/>
          <p:cNvSpPr>
            <a:spLocks noGrp="1"/>
          </p:cNvSpPr>
          <p:nvPr>
            <p:ph type="pic" idx="5"/>
          </p:nvPr>
        </p:nvSpPr>
        <p:spPr>
          <a:xfrm>
            <a:off x="6832668" y="3199240"/>
            <a:ext cx="2311337" cy="1512825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19"/>
          <p:cNvSpPr txBox="1"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290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kakansi">
  <p:cSld name="1_Takakansi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6A71"/>
              </a:buClr>
              <a:buSzPts val="900"/>
              <a:buFont typeface="Arial"/>
              <a:buNone/>
            </a:pPr>
            <a:r>
              <a:rPr lang="fi-FI" sz="900">
                <a:solidFill>
                  <a:srgbClr val="5E6A71"/>
                </a:solidFill>
                <a:latin typeface="Corbel"/>
                <a:ea typeface="Corbel"/>
                <a:cs typeface="Corbel"/>
                <a:sym typeface="Corbel"/>
              </a:rPr>
              <a:t>facebook.com/CSCfi</a:t>
            </a:r>
            <a:endParaRPr sz="900">
              <a:solidFill>
                <a:srgbClr val="5E6A7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6A71"/>
              </a:buClr>
              <a:buSzPts val="900"/>
              <a:buFont typeface="Arial"/>
              <a:buNone/>
            </a:pPr>
            <a:r>
              <a:rPr lang="fi-FI" sz="900">
                <a:solidFill>
                  <a:srgbClr val="5E6A71"/>
                </a:solidFill>
                <a:latin typeface="Candara"/>
                <a:ea typeface="Candara"/>
                <a:cs typeface="Candara"/>
                <a:sym typeface="Candara"/>
              </a:rPr>
              <a:t>twitter.com/CSCfi</a:t>
            </a:r>
            <a:endParaRPr sz="900" u="sng">
              <a:solidFill>
                <a:schemeClr val="hlink"/>
              </a:solidFill>
              <a:latin typeface="Candara"/>
              <a:ea typeface="Candara"/>
              <a:cs typeface="Candara"/>
              <a:sym typeface="Candara"/>
              <a:hlinkClick r:id="rId2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6A71"/>
              </a:buClr>
              <a:buSzPts val="900"/>
              <a:buFont typeface="Arial"/>
              <a:buNone/>
            </a:pPr>
            <a:r>
              <a:rPr lang="fi-FI" sz="900">
                <a:solidFill>
                  <a:srgbClr val="5E6A71"/>
                </a:solidFill>
                <a:latin typeface="Candara"/>
                <a:ea typeface="Candara"/>
                <a:cs typeface="Candara"/>
                <a:sym typeface="Candara"/>
              </a:rPr>
              <a:t>youtube.com/CSCfi</a:t>
            </a:r>
            <a:endParaRPr sz="900" u="sng">
              <a:solidFill>
                <a:schemeClr val="hlink"/>
              </a:solidFill>
              <a:latin typeface="Candara"/>
              <a:ea typeface="Candara"/>
              <a:cs typeface="Candara"/>
              <a:sym typeface="Candara"/>
              <a:hlinkClick r:id="rId2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6A71"/>
              </a:buClr>
              <a:buSzPts val="900"/>
              <a:buFont typeface="Arial"/>
              <a:buNone/>
            </a:pPr>
            <a:r>
              <a:rPr lang="fi-FI" sz="900">
                <a:solidFill>
                  <a:srgbClr val="5E6A71"/>
                </a:solidFill>
                <a:latin typeface="Candara"/>
                <a:ea typeface="Candara"/>
                <a:cs typeface="Candara"/>
                <a:sym typeface="Candara"/>
              </a:rPr>
              <a:t>linkedin.com/company/csc---it-center-for-science</a:t>
            </a:r>
            <a:endParaRPr/>
          </a:p>
        </p:txBody>
      </p:sp>
      <p:cxnSp>
        <p:nvCxnSpPr>
          <p:cNvPr id="273" name="Google Shape;273;p20"/>
          <p:cNvCxnSpPr/>
          <p:nvPr/>
        </p:nvCxnSpPr>
        <p:spPr>
          <a:xfrm>
            <a:off x="4572000" y="2374900"/>
            <a:ext cx="0" cy="189388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4" name="Google Shape;274;p20"/>
          <p:cNvGrpSpPr/>
          <p:nvPr/>
        </p:nvGrpSpPr>
        <p:grpSpPr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275" name="Google Shape;275;p20"/>
            <p:cNvSpPr/>
            <p:nvPr/>
          </p:nvSpPr>
          <p:spPr>
            <a:xfrm>
              <a:off x="3018474" y="1154623"/>
              <a:ext cx="1089266" cy="544636"/>
            </a:xfrm>
            <a:custGeom>
              <a:avLst/>
              <a:gdLst/>
              <a:ahLst/>
              <a:cxnLst/>
              <a:rect l="l" t="t" r="r" b="b"/>
              <a:pathLst>
                <a:path w="680" h="341" extrusionOk="0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4100670" y="609992"/>
              <a:ext cx="1089266" cy="551706"/>
            </a:xfrm>
            <a:custGeom>
              <a:avLst/>
              <a:gdLst/>
              <a:ahLst/>
              <a:cxnLst/>
              <a:rect l="l" t="t" r="r" b="b"/>
              <a:pathLst>
                <a:path w="679" h="342" extrusionOk="0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3767529" y="1798281"/>
              <a:ext cx="651438" cy="190975"/>
            </a:xfrm>
            <a:custGeom>
              <a:avLst/>
              <a:gdLst/>
              <a:ahLst/>
              <a:cxnLst/>
              <a:rect l="l" t="t" r="r" b="b"/>
              <a:pathLst>
                <a:path w="405" h="120" extrusionOk="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677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78" name="Google Shape;278;p20"/>
          <p:cNvSpPr/>
          <p:nvPr/>
        </p:nvSpPr>
        <p:spPr>
          <a:xfrm>
            <a:off x="-4763" y="4687888"/>
            <a:ext cx="1648632" cy="16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Kuvat CSC:n arkisto, Adobe Stock ja Thinkstock</a:t>
            </a:r>
            <a:endParaRPr sz="6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6A71"/>
              </a:buClr>
              <a:buSzPts val="900"/>
              <a:buFont typeface="Arial"/>
              <a:buNone/>
            </a:pPr>
            <a:r>
              <a:rPr lang="fi-FI" sz="900">
                <a:solidFill>
                  <a:srgbClr val="5E6A71"/>
                </a:solidFill>
                <a:latin typeface="Candara"/>
                <a:ea typeface="Candara"/>
                <a:cs typeface="Candara"/>
                <a:sym typeface="Candara"/>
              </a:rPr>
              <a:t>github.com/CSCfi</a:t>
            </a:r>
            <a:endParaRPr/>
          </a:p>
        </p:txBody>
      </p:sp>
      <p:sp>
        <p:nvSpPr>
          <p:cNvPr id="280" name="Google Shape;280;p20"/>
          <p:cNvSpPr txBox="1">
            <a:spLocks noGrp="1"/>
          </p:cNvSpPr>
          <p:nvPr>
            <p:ph type="body" idx="1"/>
          </p:nvPr>
        </p:nvSpPr>
        <p:spPr>
          <a:xfrm>
            <a:off x="2304680" y="2374148"/>
            <a:ext cx="1963641" cy="27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500" rIns="67025" bIns="335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464F55"/>
              </a:buClr>
              <a:buSzPts val="900"/>
              <a:buFont typeface="Arial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rgbClr val="464F55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464F55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20"/>
          <p:cNvSpPr>
            <a:spLocks noGrp="1"/>
          </p:cNvSpPr>
          <p:nvPr>
            <p:ph type="pic" idx="2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  <a:noFill/>
          <a:ln>
            <a:noFill/>
          </a:ln>
        </p:spPr>
      </p:sp>
      <p:sp>
        <p:nvSpPr>
          <p:cNvPr id="282" name="Google Shape;282;p20"/>
          <p:cNvSpPr txBox="1">
            <a:spLocks noGrp="1"/>
          </p:cNvSpPr>
          <p:nvPr>
            <p:ph type="body" idx="3"/>
          </p:nvPr>
        </p:nvSpPr>
        <p:spPr>
          <a:xfrm>
            <a:off x="2304678" y="2691577"/>
            <a:ext cx="1963642" cy="120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500" rIns="67025" bIns="335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900"/>
              <a:buNone/>
              <a:defRPr sz="9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rgbClr val="464F55"/>
              </a:buClr>
              <a:buSzPts val="1000"/>
              <a:buFont typeface="Arial"/>
              <a:buChar char="•"/>
              <a:defRPr sz="1000"/>
            </a:lvl2pPr>
            <a:lvl3pPr marL="1371600" lvl="2" indent="-285750" algn="l">
              <a:spcBef>
                <a:spcPts val="150"/>
              </a:spcBef>
              <a:spcAft>
                <a:spcPts val="0"/>
              </a:spcAft>
              <a:buClr>
                <a:srgbClr val="464F55"/>
              </a:buClr>
              <a:buSzPts val="900"/>
              <a:buFont typeface="Arial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rgbClr val="464F55"/>
              </a:buClr>
              <a:buSzPts val="800"/>
              <a:buChar char="▪"/>
              <a:defRPr sz="800"/>
            </a:lvl4pPr>
            <a:lvl5pPr marL="2286000" lvl="4" indent="-27305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Char char="»"/>
              <a:defRPr sz="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5787" y="2365375"/>
            <a:ext cx="269875" cy="2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8050" y="3216275"/>
            <a:ext cx="294188" cy="20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4775" y="2789293"/>
            <a:ext cx="271151" cy="27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30875" y="3595843"/>
            <a:ext cx="296571" cy="27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3630" y="3998496"/>
            <a:ext cx="278645" cy="27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793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>
  <p:cSld name="Two Conte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body" idx="1"/>
          </p:nvPr>
        </p:nvSpPr>
        <p:spPr>
          <a:xfrm>
            <a:off x="457200" y="1126440"/>
            <a:ext cx="3818467" cy="318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body" idx="2"/>
          </p:nvPr>
        </p:nvSpPr>
        <p:spPr>
          <a:xfrm>
            <a:off x="4553790" y="1126440"/>
            <a:ext cx="3611841" cy="318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Char char="•"/>
              <a:defRPr/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4F55"/>
              </a:buClr>
              <a:buSzPts val="1500"/>
              <a:buFont typeface="Courier New"/>
              <a:buChar char="o"/>
              <a:defRPr/>
            </a:lvl2pPr>
            <a:lvl3pPr marL="1371600" marR="0" lvl="2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64F55"/>
              </a:buClr>
              <a:buSzPts val="1300"/>
              <a:buFont typeface="Courier New"/>
              <a:buChar char="o"/>
              <a:defRPr/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Courier New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1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700" b="0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5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90" r:id="rId2"/>
    <p:sldLayoutId id="2147483898" r:id="rId3"/>
    <p:sldLayoutId id="2147483899" r:id="rId4"/>
    <p:sldLayoutId id="2147483901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  <p:sldLayoutId id="2147483915" r:id="rId19"/>
    <p:sldLayoutId id="2147483917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rgbClr val="094C5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rgbClr val="094C5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rgbClr val="094C5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rgbClr val="094C5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64F5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464F5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464F5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464F5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464E5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6" name="Google Shape;16;p1"/>
            <p:cNvSpPr/>
            <p:nvPr/>
          </p:nvSpPr>
          <p:spPr>
            <a:xfrm>
              <a:off x="3018474" y="1154623"/>
              <a:ext cx="1089266" cy="544636"/>
            </a:xfrm>
            <a:custGeom>
              <a:avLst/>
              <a:gdLst/>
              <a:ahLst/>
              <a:cxnLst/>
              <a:rect l="l" t="t" r="r" b="b"/>
              <a:pathLst>
                <a:path w="680" h="341" extrusionOk="0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4100670" y="609992"/>
              <a:ext cx="1089266" cy="551706"/>
            </a:xfrm>
            <a:custGeom>
              <a:avLst/>
              <a:gdLst/>
              <a:ahLst/>
              <a:cxnLst/>
              <a:rect l="l" t="t" r="r" b="b"/>
              <a:pathLst>
                <a:path w="679" h="342" extrusionOk="0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769015" y="1794447"/>
              <a:ext cx="648522" cy="194809"/>
            </a:xfrm>
            <a:custGeom>
              <a:avLst/>
              <a:gdLst/>
              <a:ahLst/>
              <a:cxnLst/>
              <a:rect l="l" t="t" r="r" b="b"/>
              <a:pathLst>
                <a:path w="405" h="120" extrusionOk="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20" name="Google Shape;20;p1"/>
            <p:cNvSpPr/>
            <p:nvPr/>
          </p:nvSpPr>
          <p:spPr>
            <a:xfrm>
              <a:off x="4100670" y="609992"/>
              <a:ext cx="1089266" cy="551706"/>
            </a:xfrm>
            <a:custGeom>
              <a:avLst/>
              <a:gdLst/>
              <a:ahLst/>
              <a:cxnLst/>
              <a:rect l="l" t="t" r="r" b="b"/>
              <a:pathLst>
                <a:path w="679" h="342" extrusionOk="0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768229" y="1794447"/>
              <a:ext cx="648880" cy="194809"/>
            </a:xfrm>
            <a:custGeom>
              <a:avLst/>
              <a:gdLst/>
              <a:ahLst/>
              <a:cxnLst/>
              <a:rect l="l" t="t" r="r" b="b"/>
              <a:pathLst>
                <a:path w="405" h="120" extrusionOk="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2" name="Google Shape;22;p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4822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duuni.fi/x/3w7PCg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edejatutkimus.fi/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idan-pikaopas/" TargetMode="External"/><Relationship Id="rId2" Type="http://schemas.openxmlformats.org/officeDocument/2006/relationships/hyperlink" Target="https://www.fairdata.fi/fairdatan-pikaop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irdata.fi/qvaimen-kayttoopas/" TargetMode="External"/><Relationship Id="rId5" Type="http://schemas.openxmlformats.org/officeDocument/2006/relationships/hyperlink" Target="https://www.fairdata.fi/qvaimen-pikaopas/" TargetMode="External"/><Relationship Id="rId4" Type="http://schemas.openxmlformats.org/officeDocument/2006/relationships/hyperlink" Target="https://www.fairdata.fi/kayttoopa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fairdata-demoymparisto/" TargetMode="External"/><Relationship Id="rId2" Type="http://schemas.openxmlformats.org/officeDocument/2006/relationships/hyperlink" Target="mailto:servicedesk@csc.f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8716-0488-BB0A-EFC0-F05D8285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1776"/>
            <a:ext cx="7742238" cy="803275"/>
          </a:xfrm>
          <a:noFill/>
        </p:spPr>
        <p:txBody>
          <a:bodyPr/>
          <a:lstStyle/>
          <a:p>
            <a:pPr algn="ctr"/>
            <a:r>
              <a:rPr lang="en-US" dirty="0" err="1">
                <a:ea typeface="ＭＳ Ｐゴシック"/>
              </a:rPr>
              <a:t>Aineistojen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kuvailu</a:t>
            </a:r>
            <a:r>
              <a:rPr lang="en-US" dirty="0">
                <a:ea typeface="ＭＳ Ｐゴシック"/>
              </a:rPr>
              <a:t> ja </a:t>
            </a:r>
            <a:r>
              <a:rPr lang="en-US" dirty="0" err="1">
                <a:ea typeface="ＭＳ Ｐゴシック"/>
              </a:rPr>
              <a:t>julkaisu</a:t>
            </a:r>
            <a:r>
              <a:rPr lang="en-US" dirty="0">
                <a:ea typeface="ＭＳ Ｐゴシック"/>
              </a:rPr>
              <a:t> </a:t>
            </a:r>
            <a:r>
              <a:rPr lang="en-US" dirty="0" err="1">
                <a:ea typeface="ＭＳ Ｐゴシック"/>
              </a:rPr>
              <a:t>Fairdata-palveluissa</a:t>
            </a:r>
            <a:r>
              <a:rPr lang="en-US" dirty="0">
                <a:ea typeface="ＭＳ Ｐゴシック"/>
              </a:rPr>
              <a:t> –</a:t>
            </a:r>
            <a:r>
              <a:rPr lang="en-US" dirty="0" err="1">
                <a:ea typeface="ＭＳ Ｐゴシック"/>
              </a:rPr>
              <a:t>webinaari</a:t>
            </a:r>
            <a:br>
              <a:rPr lang="en-US" dirty="0"/>
            </a:br>
            <a:r>
              <a:rPr lang="en-US" dirty="0">
                <a:ea typeface="ＭＳ Ｐゴシック"/>
              </a:rPr>
              <a:t> </a:t>
            </a:r>
            <a:r>
              <a:rPr lang="en-US" sz="1800" b="0" dirty="0">
                <a:ea typeface="ＭＳ Ｐゴシック"/>
              </a:rPr>
              <a:t>Erja Kortelainen, </a:t>
            </a:r>
            <a:r>
              <a:rPr lang="en-US" sz="1800" b="0" dirty="0" err="1">
                <a:ea typeface="ＭＳ Ｐゴシック"/>
              </a:rPr>
              <a:t>tuoteomistaja</a:t>
            </a:r>
            <a:r>
              <a:rPr lang="en-US" sz="1800" b="0" dirty="0">
                <a:ea typeface="ＭＳ Ｐゴシック"/>
              </a:rPr>
              <a:t>, CSC  </a:t>
            </a:r>
            <a:br>
              <a:rPr lang="en-US" sz="1800" b="0" dirty="0"/>
            </a:br>
            <a:r>
              <a:rPr lang="en-US" sz="1800" b="0" dirty="0">
                <a:ea typeface="ＭＳ Ｐゴシック"/>
              </a:rPr>
              <a:t> Suvi Pousi, </a:t>
            </a:r>
            <a:r>
              <a:rPr lang="en-US" sz="1800" b="0" dirty="0" err="1">
                <a:ea typeface="ＭＳ Ｐゴシック"/>
              </a:rPr>
              <a:t>tuoteomistaja</a:t>
            </a:r>
            <a:r>
              <a:rPr lang="en-US" sz="1800" b="0" dirty="0">
                <a:ea typeface="ＭＳ Ｐゴシック"/>
              </a:rPr>
              <a:t>, CSC</a:t>
            </a:r>
            <a:r>
              <a:rPr lang="en-US" b="0" dirty="0">
                <a:ea typeface="ＭＳ Ｐゴシック"/>
              </a:rPr>
              <a:t> </a:t>
            </a:r>
            <a:br>
              <a:rPr lang="en-US" b="0" dirty="0"/>
            </a:br>
            <a:r>
              <a:rPr lang="en-US" b="0" dirty="0">
                <a:ea typeface="ＭＳ Ｐゴシック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8BD7-4EC4-3342-B510-DF1DD67A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43" y="1557545"/>
            <a:ext cx="7315443" cy="2570508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Webinaari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tallennetaan</a:t>
            </a:r>
            <a:r>
              <a:rPr lang="en-US" dirty="0">
                <a:ea typeface="ＭＳ Ｐゴシック"/>
              </a:rPr>
              <a:t> , </a:t>
            </a:r>
            <a:r>
              <a:rPr lang="en-US" dirty="0" err="1">
                <a:ea typeface="ＭＳ Ｐゴシック"/>
              </a:rPr>
              <a:t>mutta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kysymyssession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.</a:t>
            </a:r>
          </a:p>
          <a:p>
            <a:r>
              <a:rPr lang="en-US" dirty="0" err="1">
                <a:ea typeface="ＭＳ Ｐゴシック"/>
              </a:rPr>
              <a:t>Pidäthän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mikrofonisi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esitysten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suljettuna</a:t>
            </a:r>
            <a:r>
              <a:rPr lang="en-US" dirty="0">
                <a:ea typeface="ＭＳ Ｐゴシック"/>
              </a:rPr>
              <a:t>.</a:t>
            </a:r>
          </a:p>
          <a:p>
            <a:r>
              <a:rPr lang="en-US" dirty="0">
                <a:ea typeface="ＭＳ Ｐゴシック"/>
              </a:rPr>
              <a:t>Voit </a:t>
            </a:r>
            <a:r>
              <a:rPr lang="en-US" dirty="0" err="1">
                <a:ea typeface="ＭＳ Ｐゴシック"/>
              </a:rPr>
              <a:t>kirjoittaa</a:t>
            </a:r>
            <a:r>
              <a:rPr lang="en-US" dirty="0">
                <a:ea typeface="ＭＳ Ｐゴシック"/>
              </a:rPr>
              <a:t> chat-</a:t>
            </a:r>
            <a:r>
              <a:rPr lang="en-US" dirty="0" err="1">
                <a:ea typeface="ＭＳ Ｐゴシック"/>
              </a:rPr>
              <a:t>osioon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kysymyksiä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missä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vaiheessa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tahansa</a:t>
            </a:r>
            <a:r>
              <a:rPr lang="en-US" dirty="0">
                <a:ea typeface="ＭＳ Ｐゴシック"/>
              </a:rPr>
              <a:t>. </a:t>
            </a:r>
            <a:endParaRPr lang="en-US" dirty="0"/>
          </a:p>
          <a:p>
            <a:r>
              <a:rPr lang="en-US" dirty="0">
                <a:ea typeface="ＭＳ Ｐゴシック"/>
              </a:rPr>
              <a:t> </a:t>
            </a:r>
            <a:r>
              <a:rPr lang="en-US" dirty="0" err="1">
                <a:ea typeface="ＭＳ Ｐゴシック"/>
              </a:rPr>
              <a:t>Kysymyksiin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vastataan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pääasiassa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kysymyssession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. </a:t>
            </a:r>
            <a:endParaRPr lang="en-US" dirty="0"/>
          </a:p>
          <a:p>
            <a:r>
              <a:rPr lang="en-US" dirty="0" err="1">
                <a:ea typeface="ＭＳ Ｐゴシック"/>
              </a:rPr>
              <a:t>Kysymyssessioiden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voit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pyytää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puheevuoroa</a:t>
            </a:r>
            <a:r>
              <a:rPr lang="en-US" dirty="0">
                <a:ea typeface="ＭＳ Ｐゴシック"/>
              </a:rPr>
              <a:t> "raise hand" -</a:t>
            </a:r>
            <a:r>
              <a:rPr lang="en-US" dirty="0" err="1">
                <a:ea typeface="ＭＳ Ｐゴシック"/>
              </a:rPr>
              <a:t>toiminnolla</a:t>
            </a:r>
            <a:r>
              <a:rPr lang="en-US" dirty="0">
                <a:ea typeface="ＭＳ Ｐゴシック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1D35C-A779-705E-06AF-1404835C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62AFB781-D01E-A571-7C76-8604C15D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63" y="1471167"/>
            <a:ext cx="495629" cy="4953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131CB54-7871-AC79-A345-10849DF3D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1" y="2372402"/>
            <a:ext cx="447972" cy="4953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9B8C6FA-3B3B-5998-055C-582764118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30" y="3222391"/>
            <a:ext cx="381253" cy="381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3989F-5670-47E4-B32E-42235A5E3B00}"/>
              </a:ext>
            </a:extLst>
          </p:cNvPr>
          <p:cNvGrpSpPr/>
          <p:nvPr/>
        </p:nvGrpSpPr>
        <p:grpSpPr>
          <a:xfrm>
            <a:off x="512537" y="2003140"/>
            <a:ext cx="381253" cy="381000"/>
            <a:chOff x="369966" y="1878114"/>
            <a:chExt cx="381253" cy="381000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C232DD9-02B2-C4F6-47B6-50B5A6F6D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966" y="1878114"/>
              <a:ext cx="381253" cy="3810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80F092C-1802-462B-BA22-E28904893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601" y="1935139"/>
              <a:ext cx="265043" cy="237432"/>
            </a:xfrm>
            <a:prstGeom prst="line">
              <a:avLst/>
            </a:prstGeom>
            <a:ln w="12700">
              <a:solidFill>
                <a:srgbClr val="002F5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64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orbel" panose="020B0503020204020204" pitchFamily="34" charset="0"/>
              </a:rPr>
              <a:t>Fairdata</a:t>
            </a:r>
            <a:r>
              <a:rPr lang="fi-FI" dirty="0">
                <a:latin typeface="Corbel" panose="020B0503020204020204" pitchFamily="34" charset="0"/>
              </a:rPr>
              <a:t>-palvelukokonaisuus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335" name="Google Shape;335;p27"/>
          <p:cNvSpPr txBox="1">
            <a:spLocks noGrp="1"/>
          </p:cNvSpPr>
          <p:nvPr>
            <p:ph type="body" idx="1"/>
          </p:nvPr>
        </p:nvSpPr>
        <p:spPr>
          <a:xfrm>
            <a:off x="457200" y="979488"/>
            <a:ext cx="4114800" cy="367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/>
          <a:p>
            <a:pPr marL="142875" lvl="0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200"/>
              <a:buChar char="•"/>
            </a:pPr>
            <a:r>
              <a:rPr lang="fi-FI" sz="1200" dirty="0">
                <a:latin typeface="Corbel" panose="020B0503020204020204" pitchFamily="34" charset="0"/>
                <a:sym typeface="Corbel"/>
              </a:rPr>
              <a:t>CSC tuottaa </a:t>
            </a:r>
            <a:r>
              <a:rPr lang="fi-FI" sz="1200" dirty="0" err="1">
                <a:latin typeface="Corbel" panose="020B0503020204020204" pitchFamily="34" charset="0"/>
                <a:sym typeface="Corbel"/>
              </a:rPr>
              <a:t>Fairdata</a:t>
            </a:r>
            <a:r>
              <a:rPr lang="fi-FI" sz="1200" dirty="0">
                <a:latin typeface="Corbel" panose="020B0503020204020204" pitchFamily="34" charset="0"/>
                <a:sym typeface="Corbel"/>
              </a:rPr>
              <a:t>-palveluita</a:t>
            </a:r>
            <a:r>
              <a:rPr lang="fi-FI" sz="1200" dirty="0">
                <a:latin typeface="Corbel" panose="020B0503020204020204" pitchFamily="34" charset="0"/>
              </a:rPr>
              <a:t>, </a:t>
            </a:r>
            <a:r>
              <a:rPr lang="fi-FI" sz="1200" dirty="0">
                <a:latin typeface="Corbel" panose="020B0503020204020204" pitchFamily="34" charset="0"/>
                <a:sym typeface="Corbel"/>
              </a:rPr>
              <a:t>joilla korkeakoulut ja tutkimuslaitokset voivat edistää tutkimukseen liittyvien aineistojen avoimuutta, saatavuutta ja säilyvyyttä FAIR –periaatteiden mukaisesti.</a:t>
            </a:r>
            <a:endParaRPr dirty="0">
              <a:latin typeface="Corbel" panose="020B0503020204020204" pitchFamily="34" charset="0"/>
            </a:endParaRPr>
          </a:p>
          <a:p>
            <a:pPr marL="142875" lvl="0" indent="-142875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200"/>
              <a:buChar char="•"/>
            </a:pPr>
            <a:r>
              <a:rPr lang="fi-FI" sz="1200" dirty="0" err="1">
                <a:latin typeface="Corbel" panose="020B0503020204020204" pitchFamily="34" charset="0"/>
                <a:sym typeface="Corbel"/>
              </a:rPr>
              <a:t>Fairdata</a:t>
            </a:r>
            <a:r>
              <a:rPr lang="fi-FI" sz="1200" dirty="0">
                <a:latin typeface="Corbel" panose="020B0503020204020204" pitchFamily="34" charset="0"/>
                <a:sym typeface="Corbel"/>
              </a:rPr>
              <a:t>-palvelut muodostavat </a:t>
            </a:r>
            <a:r>
              <a:rPr lang="fi-FI" sz="1200" dirty="0" err="1">
                <a:latin typeface="Corbel" panose="020B0503020204020204" pitchFamily="34" charset="0"/>
                <a:sym typeface="Corbel"/>
              </a:rPr>
              <a:t>yhteentoimivan</a:t>
            </a:r>
            <a:r>
              <a:rPr lang="fi-FI" sz="1200" dirty="0">
                <a:latin typeface="Corbel" panose="020B0503020204020204" pitchFamily="34" charset="0"/>
                <a:sym typeface="Corbel"/>
              </a:rPr>
              <a:t> valikoiman ratkaisuja datanhalli</a:t>
            </a:r>
            <a:r>
              <a:rPr lang="fi-FI" sz="1200" dirty="0">
                <a:latin typeface="Corbel" panose="020B0503020204020204" pitchFamily="34" charset="0"/>
              </a:rPr>
              <a:t>n</a:t>
            </a:r>
            <a:r>
              <a:rPr lang="fi-FI" sz="1200" dirty="0">
                <a:latin typeface="Corbel" panose="020B0503020204020204" pitchFamily="34" charset="0"/>
                <a:sym typeface="Corbel"/>
              </a:rPr>
              <a:t>nan elinkaaren eri vaiheisiin.</a:t>
            </a:r>
            <a:endParaRPr dirty="0">
              <a:latin typeface="Corbel" panose="020B0503020204020204" pitchFamily="34" charset="0"/>
            </a:endParaRPr>
          </a:p>
          <a:p>
            <a:pPr marL="142875" lvl="0" indent="-142875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200"/>
              <a:buChar char="•"/>
            </a:pPr>
            <a:r>
              <a:rPr lang="fi-FI" sz="1200" dirty="0">
                <a:latin typeface="Corbel" panose="020B0503020204020204" pitchFamily="34" charset="0"/>
                <a:sym typeface="Corbel"/>
              </a:rPr>
              <a:t>Palvelut mahdollistavat tutkimusaineistojen käsittelyn (raaka)datasta kuvailluiksi ja saatavilla oleviksi, laadukkaiksi aineistoiksi, joiden uudelleenkäyttö ja pitkäaikainen saatavuus voidaan taata. </a:t>
            </a:r>
            <a:endParaRPr lang="fi-FI" sz="1050" dirty="0">
              <a:latin typeface="Corbel" panose="020B0503020204020204" pitchFamily="34" charset="0"/>
            </a:endParaRPr>
          </a:p>
          <a:p>
            <a:pPr marL="600075" lvl="1" indent="-142875">
              <a:spcBef>
                <a:spcPts val="875"/>
              </a:spcBef>
              <a:buSzPts val="1200"/>
              <a:buChar char="•"/>
            </a:pPr>
            <a:r>
              <a:rPr lang="fi-FI" sz="950" dirty="0">
                <a:latin typeface="Corbel" panose="020B0503020204020204" pitchFamily="34" charset="0"/>
                <a:sym typeface="Corbel"/>
              </a:rPr>
              <a:t>Säilytyspalvelu IDA</a:t>
            </a:r>
            <a:endParaRPr lang="fi-FI" sz="1200" dirty="0">
              <a:latin typeface="Corbel" panose="020B0503020204020204" pitchFamily="34" charset="0"/>
            </a:endParaRPr>
          </a:p>
          <a:p>
            <a:pPr marL="600075" lvl="1" indent="-142875">
              <a:spcBef>
                <a:spcPts val="875"/>
              </a:spcBef>
              <a:buSzPts val="1200"/>
              <a:buChar char="•"/>
            </a:pPr>
            <a:r>
              <a:rPr lang="fi-FI" sz="950" dirty="0">
                <a:latin typeface="Corbel" panose="020B0503020204020204" pitchFamily="34" charset="0"/>
                <a:sym typeface="Corbel"/>
              </a:rPr>
              <a:t>Kuvailutyökalu </a:t>
            </a:r>
            <a:r>
              <a:rPr lang="fi-FI" sz="950" dirty="0" err="1">
                <a:latin typeface="Corbel" panose="020B0503020204020204" pitchFamily="34" charset="0"/>
                <a:sym typeface="Corbel"/>
              </a:rPr>
              <a:t>Qvain</a:t>
            </a:r>
            <a:endParaRPr lang="fi-FI" sz="1200" dirty="0">
              <a:latin typeface="Corbel" panose="020B0503020204020204" pitchFamily="34" charset="0"/>
            </a:endParaRPr>
          </a:p>
          <a:p>
            <a:pPr marL="600075" lvl="1" indent="-142875">
              <a:spcBef>
                <a:spcPts val="875"/>
              </a:spcBef>
              <a:buSzPts val="1200"/>
              <a:buChar char="•"/>
            </a:pPr>
            <a:r>
              <a:rPr lang="fi-FI" sz="950" dirty="0">
                <a:latin typeface="Corbel" panose="020B0503020204020204" pitchFamily="34" charset="0"/>
                <a:sym typeface="Corbel"/>
              </a:rPr>
              <a:t>Hakupalvelu Etsin</a:t>
            </a:r>
            <a:endParaRPr lang="fi-FI" sz="1200" dirty="0">
              <a:latin typeface="Corbel" panose="020B0503020204020204" pitchFamily="34" charset="0"/>
            </a:endParaRPr>
          </a:p>
          <a:p>
            <a:pPr marL="600075" lvl="1" indent="-142875">
              <a:spcBef>
                <a:spcPts val="875"/>
              </a:spcBef>
              <a:buSzPts val="1200"/>
              <a:buChar char="•"/>
            </a:pPr>
            <a:r>
              <a:rPr lang="fi-FI" sz="950" dirty="0">
                <a:latin typeface="Corbel" panose="020B0503020204020204" pitchFamily="34" charset="0"/>
                <a:sym typeface="Corbel"/>
              </a:rPr>
              <a:t>Pitkäaikaissäilytyspalvelu </a:t>
            </a:r>
            <a:r>
              <a:rPr lang="fi-FI" sz="950" dirty="0" err="1">
                <a:latin typeface="Corbel" panose="020B0503020204020204" pitchFamily="34" charset="0"/>
                <a:sym typeface="Corbel"/>
              </a:rPr>
              <a:t>Fairdata</a:t>
            </a:r>
            <a:r>
              <a:rPr lang="fi-FI" sz="950" dirty="0">
                <a:latin typeface="Corbel" panose="020B0503020204020204" pitchFamily="34" charset="0"/>
                <a:sym typeface="Corbel"/>
              </a:rPr>
              <a:t>-PAS</a:t>
            </a:r>
            <a:endParaRPr sz="950" dirty="0">
              <a:latin typeface="Corbel" panose="020B0503020204020204" pitchFamily="34" charset="0"/>
              <a:sym typeface="Corbel"/>
            </a:endParaRPr>
          </a:p>
          <a:p>
            <a:pPr marL="142859" lvl="1" indent="-142859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Arial"/>
              <a:buChar char="•"/>
            </a:pPr>
            <a:r>
              <a:rPr lang="fi-FI" sz="1200" dirty="0">
                <a:latin typeface="Corbel" panose="020B0503020204020204" pitchFamily="34" charset="0"/>
                <a:sym typeface="Corbel"/>
              </a:rPr>
              <a:t>Lisätietoa: </a:t>
            </a:r>
            <a:r>
              <a:rPr lang="fi-FI" sz="1200" u="sng" dirty="0">
                <a:solidFill>
                  <a:schemeClr val="hlink"/>
                </a:solidFill>
                <a:latin typeface="Corbel" panose="020B0503020204020204" pitchFamily="34" charset="0"/>
                <a:sym typeface="Corbel"/>
                <a:hlinkClick r:id="rId3"/>
              </a:rPr>
              <a:t>https://www.fairdata.fi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700" b="0" i="0" u="none" strike="noStrike" kern="0" cap="none" spc="0" normalizeH="0" baseline="0" noProof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4924801" y="229009"/>
            <a:ext cx="1634400" cy="102379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Fairdata-palvelut</a:t>
            </a: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5E6971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 </a:t>
            </a: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5E6971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soveltuvat eri alojen digitaaliselle tutkimusmateriaalille ja niihin liittyville kuvailutiedoille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6632255" y="229008"/>
            <a:ext cx="1634400" cy="102379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Fairdata-palveluiden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E6971"/>
              </a:solidFill>
              <a:effectLst/>
              <a:uLnTx/>
              <a:uFillTx/>
              <a:latin typeface="Corbel" panose="020B0503020204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5E6971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käyttö on maksutonta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5E6971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suomalaisille korkeakouluille ja tutkimuslaitoksille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  <p:pic>
        <p:nvPicPr>
          <p:cNvPr id="339" name="Google Shape;33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3125" y="1515099"/>
            <a:ext cx="3991875" cy="317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0007-CAE8-1D42-D128-D5CB2B56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756303"/>
            <a:ext cx="7742238" cy="803275"/>
          </a:xfrm>
        </p:spPr>
        <p:txBody>
          <a:bodyPr/>
          <a:lstStyle/>
          <a:p>
            <a:r>
              <a:rPr lang="en-US" dirty="0" err="1"/>
              <a:t>Palvelujen</a:t>
            </a:r>
            <a:r>
              <a:rPr lang="en-US" dirty="0"/>
              <a:t> </a:t>
            </a:r>
            <a:r>
              <a:rPr lang="en-US" dirty="0" err="1"/>
              <a:t>käyttöönotto</a:t>
            </a:r>
            <a:r>
              <a:rPr lang="en-US" dirty="0"/>
              <a:t> </a:t>
            </a:r>
            <a:r>
              <a:rPr lang="en-US" dirty="0" err="1"/>
              <a:t>tutkimusorganisaatiossa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EDEE7-BE62-7ACE-E58E-C198A69E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6" y="1413733"/>
            <a:ext cx="7580243" cy="3184525"/>
          </a:xfrm>
        </p:spPr>
        <p:txBody>
          <a:bodyPr/>
          <a:lstStyle/>
          <a:p>
            <a:r>
              <a:rPr lang="fi-FI" sz="1600" dirty="0"/>
              <a:t>Tunnuksen luominen riittää kuvailutietojen luomiseen </a:t>
            </a:r>
            <a:r>
              <a:rPr lang="fi-FI" sz="1600" dirty="0" err="1"/>
              <a:t>Qvaimella</a:t>
            </a:r>
            <a:r>
              <a:rPr lang="fi-FI" sz="1600" dirty="0"/>
              <a:t> ja julkaisuun Etsimessä. </a:t>
            </a:r>
          </a:p>
          <a:p>
            <a:pPr lvl="1"/>
            <a:r>
              <a:rPr lang="fi-FI" sz="1300" dirty="0" err="1"/>
              <a:t>IDAssa</a:t>
            </a:r>
            <a:r>
              <a:rPr lang="fi-FI" sz="1300" dirty="0"/>
              <a:t> käyttäjän on tunnuksen luomisen lisäksi haettava IDA-säilytystilaa kotiorganisaatioltaan.</a:t>
            </a:r>
          </a:p>
          <a:p>
            <a:r>
              <a:rPr lang="fi-FI" sz="1600" dirty="0" err="1"/>
              <a:t>IDAn</a:t>
            </a:r>
            <a:r>
              <a:rPr lang="fi-FI" sz="1600" dirty="0"/>
              <a:t> käyttö on tutkimusorganisaation vastuulla käyttöehtojen ja käyttöpolitiikan rajoissa</a:t>
            </a:r>
          </a:p>
          <a:p>
            <a:pPr lvl="1"/>
            <a:r>
              <a:rPr lang="fi-FI" sz="1300" dirty="0"/>
              <a:t>Organisaatio nimeää IDA-yhteyshenkilön (tai useamman), joka käsittelee organisaation käyttäjien IDA-tilahakemukset</a:t>
            </a:r>
          </a:p>
          <a:p>
            <a:r>
              <a:rPr lang="fi-FI" sz="1600" dirty="0"/>
              <a:t>Pitkäaikaissäilytys (</a:t>
            </a:r>
            <a:r>
              <a:rPr lang="fi-FI" sz="1600" dirty="0" err="1"/>
              <a:t>Fairdata</a:t>
            </a:r>
            <a:r>
              <a:rPr lang="fi-FI" sz="1600" dirty="0"/>
              <a:t> PAS) vaatii sopimuksen</a:t>
            </a:r>
          </a:p>
          <a:p>
            <a:r>
              <a:rPr lang="fi-FI" sz="1600" dirty="0"/>
              <a:t>Lisätietoja: </a:t>
            </a:r>
            <a:r>
              <a:rPr lang="fi-FI" sz="1600" dirty="0">
                <a:hlinkClick r:id="rId2"/>
              </a:rPr>
              <a:t>https://wiki.eduuni.fi/x/3w7PCg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FD73C5-C152-4F2E-AD9F-3C097738168F}"/>
              </a:ext>
            </a:extLst>
          </p:cNvPr>
          <p:cNvGrpSpPr/>
          <p:nvPr/>
        </p:nvGrpSpPr>
        <p:grpSpPr>
          <a:xfrm>
            <a:off x="2415324" y="257943"/>
            <a:ext cx="4322419" cy="678499"/>
            <a:chOff x="2053952" y="376011"/>
            <a:chExt cx="4322419" cy="67849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CC550-A826-4257-8E8E-16D253F64F6A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6D3BCD-CC39-4087-B9A7-531EC489FBA9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7E2F37-F1F1-4EA6-837C-6C032FC0E8EC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961043-D6C6-493E-AFDC-C5ACEEE29DF5}"/>
                </a:ext>
              </a:extLst>
            </p:cNvPr>
            <p:cNvCxnSpPr/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C1AAF5-1507-454E-A7C6-989CCDAE6622}"/>
                </a:ext>
              </a:extLst>
            </p:cNvPr>
            <p:cNvCxnSpPr/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DF5B0C-454F-42BE-936F-06073CEB51AB}"/>
                </a:ext>
              </a:extLst>
            </p:cNvPr>
            <p:cNvSpPr txBox="1"/>
            <p:nvPr/>
          </p:nvSpPr>
          <p:spPr>
            <a:xfrm>
              <a:off x="2053952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0AC738-92F9-4074-AD4D-913D21A59274}"/>
                </a:ext>
              </a:extLst>
            </p:cNvPr>
            <p:cNvSpPr txBox="1"/>
            <p:nvPr/>
          </p:nvSpPr>
          <p:spPr>
            <a:xfrm>
              <a:off x="3965698" y="77751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KUVAILU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19950-3150-4999-9F26-68F4BCD15571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778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60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0007-CAE8-1D42-D128-D5CB2B56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4412"/>
            <a:ext cx="7742238" cy="803275"/>
          </a:xfrm>
        </p:spPr>
        <p:txBody>
          <a:bodyPr/>
          <a:lstStyle/>
          <a:p>
            <a:r>
              <a:rPr lang="en-US" dirty="0" err="1"/>
              <a:t>Julkaistun</a:t>
            </a:r>
            <a:r>
              <a:rPr lang="en-US" dirty="0"/>
              <a:t> </a:t>
            </a:r>
            <a:r>
              <a:rPr lang="en-US" dirty="0" err="1"/>
              <a:t>datan</a:t>
            </a:r>
            <a:r>
              <a:rPr lang="en-US" dirty="0"/>
              <a:t> </a:t>
            </a:r>
            <a:r>
              <a:rPr lang="en-US" dirty="0" err="1"/>
              <a:t>säilytyksen</a:t>
            </a:r>
            <a:r>
              <a:rPr lang="en-US" dirty="0"/>
              <a:t> </a:t>
            </a:r>
            <a:r>
              <a:rPr lang="en-US" dirty="0" err="1"/>
              <a:t>kesto</a:t>
            </a:r>
            <a:r>
              <a:rPr lang="en-US" dirty="0"/>
              <a:t> </a:t>
            </a:r>
            <a:r>
              <a:rPr lang="en-US" dirty="0" err="1"/>
              <a:t>Fairdatassa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EDEE7-BE62-7ACE-E58E-C198A69E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6" y="1272899"/>
            <a:ext cx="7580243" cy="3184525"/>
          </a:xfrm>
        </p:spPr>
        <p:txBody>
          <a:bodyPr/>
          <a:lstStyle/>
          <a:p>
            <a:r>
              <a:rPr lang="en-US" sz="1600" dirty="0" err="1"/>
              <a:t>Kun</a:t>
            </a:r>
            <a:r>
              <a:rPr lang="en-US" sz="1600" dirty="0"/>
              <a:t> </a:t>
            </a:r>
            <a:r>
              <a:rPr lang="en-US" sz="1600" dirty="0" err="1"/>
              <a:t>julkaistun</a:t>
            </a:r>
            <a:r>
              <a:rPr lang="en-US" sz="1600" dirty="0"/>
              <a:t> </a:t>
            </a:r>
            <a:r>
              <a:rPr lang="en-US" sz="1600" dirty="0" err="1"/>
              <a:t>aineiston</a:t>
            </a:r>
            <a:r>
              <a:rPr lang="en-US" sz="1600" dirty="0"/>
              <a:t> data </a:t>
            </a:r>
            <a:r>
              <a:rPr lang="en-US" sz="1600" dirty="0" err="1"/>
              <a:t>säilytetään</a:t>
            </a:r>
            <a:r>
              <a:rPr lang="en-US" sz="1600" dirty="0"/>
              <a:t> </a:t>
            </a:r>
            <a:r>
              <a:rPr lang="en-US" sz="1600" dirty="0" err="1"/>
              <a:t>IDAssa</a:t>
            </a:r>
            <a:r>
              <a:rPr lang="en-US" sz="1600" dirty="0"/>
              <a:t>, </a:t>
            </a:r>
            <a:r>
              <a:rPr lang="en-US" sz="1600" dirty="0" err="1"/>
              <a:t>käyttäjä</a:t>
            </a:r>
            <a:r>
              <a:rPr lang="en-US" sz="1600" dirty="0"/>
              <a:t> ja IDA-</a:t>
            </a:r>
            <a:r>
              <a:rPr lang="en-US" sz="1600" dirty="0" err="1"/>
              <a:t>säilytystilan</a:t>
            </a:r>
            <a:r>
              <a:rPr lang="en-US" sz="1600" dirty="0"/>
              <a:t> </a:t>
            </a:r>
            <a:r>
              <a:rPr lang="en-US" sz="1600" dirty="0" err="1"/>
              <a:t>myöntänyt</a:t>
            </a:r>
            <a:r>
              <a:rPr lang="en-US" sz="1600" dirty="0"/>
              <a:t> </a:t>
            </a:r>
            <a:r>
              <a:rPr lang="en-US" sz="1600" dirty="0" err="1"/>
              <a:t>tutkimusorganisaatio</a:t>
            </a:r>
            <a:r>
              <a:rPr lang="en-US" sz="1600" dirty="0"/>
              <a:t> </a:t>
            </a:r>
            <a:r>
              <a:rPr lang="en-US" sz="1600" dirty="0" err="1"/>
              <a:t>päättävät</a:t>
            </a:r>
            <a:r>
              <a:rPr lang="en-US" sz="1600" dirty="0"/>
              <a:t> </a:t>
            </a:r>
            <a:r>
              <a:rPr lang="en-US" sz="1600" dirty="0" err="1"/>
              <a:t>yhdessä</a:t>
            </a:r>
            <a:r>
              <a:rPr lang="en-US" sz="1600" dirty="0"/>
              <a:t> </a:t>
            </a:r>
            <a:r>
              <a:rPr lang="en-US" sz="1600" dirty="0" err="1"/>
              <a:t>datan</a:t>
            </a:r>
            <a:r>
              <a:rPr lang="en-US" sz="1600" dirty="0"/>
              <a:t> </a:t>
            </a:r>
            <a:r>
              <a:rPr lang="en-US" sz="1600" dirty="0" err="1"/>
              <a:t>säilytyksen</a:t>
            </a:r>
            <a:r>
              <a:rPr lang="en-US" sz="1600" dirty="0"/>
              <a:t> </a:t>
            </a:r>
            <a:r>
              <a:rPr lang="en-US" sz="1600" dirty="0" err="1"/>
              <a:t>kestosta</a:t>
            </a:r>
            <a:r>
              <a:rPr lang="en-US" sz="1600" dirty="0"/>
              <a:t>. </a:t>
            </a:r>
            <a:r>
              <a:rPr lang="en-US" sz="1600" dirty="0" err="1"/>
              <a:t>Asiasta</a:t>
            </a:r>
            <a:r>
              <a:rPr lang="en-US" sz="1600" dirty="0"/>
              <a:t> on </a:t>
            </a:r>
            <a:r>
              <a:rPr lang="en-US" sz="1600" dirty="0" err="1"/>
              <a:t>hyvä</a:t>
            </a:r>
            <a:r>
              <a:rPr lang="en-US" sz="1600" dirty="0"/>
              <a:t> </a:t>
            </a:r>
            <a:r>
              <a:rPr lang="en-US" sz="1600" dirty="0" err="1"/>
              <a:t>sopia</a:t>
            </a:r>
            <a:r>
              <a:rPr lang="en-US" sz="1600" dirty="0"/>
              <a:t> </a:t>
            </a:r>
            <a:r>
              <a:rPr lang="en-US" sz="1600" dirty="0" err="1"/>
              <a:t>hyvissä</a:t>
            </a:r>
            <a:r>
              <a:rPr lang="en-US" sz="1600" dirty="0"/>
              <a:t> </a:t>
            </a:r>
            <a:r>
              <a:rPr lang="en-US" sz="1600" dirty="0" err="1"/>
              <a:t>ajoin</a:t>
            </a:r>
            <a:r>
              <a:rPr lang="en-US" sz="1600" dirty="0"/>
              <a:t>.</a:t>
            </a:r>
          </a:p>
          <a:p>
            <a:pPr lvl="1"/>
            <a:r>
              <a:rPr lang="en-US" dirty="0" err="1"/>
              <a:t>Datan</a:t>
            </a:r>
            <a:r>
              <a:rPr lang="en-US" dirty="0"/>
              <a:t> </a:t>
            </a:r>
            <a:r>
              <a:rPr lang="en-US" dirty="0" err="1"/>
              <a:t>säilytys</a:t>
            </a:r>
            <a:r>
              <a:rPr lang="en-US" dirty="0"/>
              <a:t> </a:t>
            </a:r>
            <a:r>
              <a:rPr lang="en-US" dirty="0" err="1"/>
              <a:t>IDAssa</a:t>
            </a:r>
            <a:r>
              <a:rPr lang="en-US" dirty="0"/>
              <a:t> </a:t>
            </a:r>
            <a:r>
              <a:rPr lang="en-US" dirty="0" err="1"/>
              <a:t>edellyttää</a:t>
            </a:r>
            <a:r>
              <a:rPr lang="en-US" dirty="0"/>
              <a:t> </a:t>
            </a:r>
            <a:r>
              <a:rPr lang="en-US" dirty="0" err="1"/>
              <a:t>käyttöehtojen</a:t>
            </a:r>
            <a:r>
              <a:rPr lang="en-US" dirty="0"/>
              <a:t> </a:t>
            </a:r>
            <a:r>
              <a:rPr lang="en-US" dirty="0" err="1"/>
              <a:t>noudattamista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Data on </a:t>
            </a:r>
            <a:r>
              <a:rPr lang="en-US" dirty="0" err="1"/>
              <a:t>kuvailtava</a:t>
            </a:r>
            <a:r>
              <a:rPr lang="en-US" dirty="0"/>
              <a:t> </a:t>
            </a:r>
            <a:r>
              <a:rPr lang="en-US" dirty="0" err="1"/>
              <a:t>Qvaimella</a:t>
            </a:r>
            <a:r>
              <a:rPr lang="en-US" dirty="0"/>
              <a:t> ja </a:t>
            </a:r>
            <a:r>
              <a:rPr lang="en-US" dirty="0" err="1"/>
              <a:t>vähintään</a:t>
            </a:r>
            <a:r>
              <a:rPr lang="en-US" dirty="0"/>
              <a:t> </a:t>
            </a:r>
            <a:r>
              <a:rPr lang="en-US" dirty="0" err="1"/>
              <a:t>kuvailutiedot</a:t>
            </a:r>
            <a:r>
              <a:rPr lang="en-US" dirty="0"/>
              <a:t> </a:t>
            </a:r>
            <a:r>
              <a:rPr lang="en-US" dirty="0" err="1"/>
              <a:t>julkaistava</a:t>
            </a:r>
            <a:r>
              <a:rPr lang="en-US" dirty="0"/>
              <a:t> </a:t>
            </a:r>
            <a:r>
              <a:rPr lang="en-US" dirty="0" err="1"/>
              <a:t>Etsimeen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dataa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voida</a:t>
            </a:r>
            <a:r>
              <a:rPr lang="en-US" dirty="0"/>
              <a:t> </a:t>
            </a:r>
            <a:r>
              <a:rPr lang="en-US" dirty="0" err="1"/>
              <a:t>avata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IDAa</a:t>
            </a:r>
            <a:r>
              <a:rPr lang="en-US" dirty="0"/>
              <a:t> </a:t>
            </a:r>
            <a:r>
              <a:rPr lang="en-US" dirty="0" err="1"/>
              <a:t>käyttävällä</a:t>
            </a:r>
            <a:r>
              <a:rPr lang="en-US" dirty="0"/>
              <a:t> CSC-</a:t>
            </a:r>
            <a:r>
              <a:rPr lang="en-US" dirty="0" err="1"/>
              <a:t>projektilla</a:t>
            </a:r>
            <a:r>
              <a:rPr lang="en-US" dirty="0"/>
              <a:t> on </a:t>
            </a:r>
            <a:r>
              <a:rPr lang="en-US" dirty="0" err="1"/>
              <a:t>oltava</a:t>
            </a:r>
            <a:r>
              <a:rPr lang="en-US" dirty="0"/>
              <a:t> </a:t>
            </a:r>
            <a:r>
              <a:rPr lang="en-US" dirty="0" err="1"/>
              <a:t>suomalaiseen</a:t>
            </a:r>
            <a:r>
              <a:rPr lang="en-US" dirty="0"/>
              <a:t> </a:t>
            </a:r>
            <a:r>
              <a:rPr lang="en-US" dirty="0" err="1"/>
              <a:t>korkeakouluun</a:t>
            </a:r>
            <a:r>
              <a:rPr lang="en-US" dirty="0"/>
              <a:t> tai </a:t>
            </a:r>
            <a:r>
              <a:rPr lang="en-US" dirty="0" err="1"/>
              <a:t>tutkimuslaitokseen</a:t>
            </a:r>
            <a:r>
              <a:rPr lang="en-US" dirty="0"/>
              <a:t> </a:t>
            </a:r>
            <a:r>
              <a:rPr lang="en-US" dirty="0" err="1"/>
              <a:t>affilioitunut</a:t>
            </a:r>
            <a:r>
              <a:rPr lang="en-US" dirty="0"/>
              <a:t> </a:t>
            </a:r>
            <a:r>
              <a:rPr lang="en-US" dirty="0" err="1"/>
              <a:t>vastuuhenkilö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toimii</a:t>
            </a:r>
            <a:r>
              <a:rPr lang="en-US" dirty="0"/>
              <a:t> </a:t>
            </a:r>
            <a:r>
              <a:rPr lang="en-US" dirty="0" err="1"/>
              <a:t>yhteishenkilönä</a:t>
            </a:r>
            <a:r>
              <a:rPr lang="en-US" dirty="0"/>
              <a:t> </a:t>
            </a:r>
            <a:r>
              <a:rPr lang="en-US" dirty="0" err="1"/>
              <a:t>CSC:n</a:t>
            </a:r>
            <a:r>
              <a:rPr lang="en-US" dirty="0"/>
              <a:t> </a:t>
            </a:r>
            <a:r>
              <a:rPr lang="en-US" dirty="0" err="1"/>
              <a:t>suuntaan</a:t>
            </a:r>
            <a:r>
              <a:rPr lang="en-US" dirty="0"/>
              <a:t>. </a:t>
            </a:r>
            <a:r>
              <a:rPr lang="en-US" dirty="0" err="1"/>
              <a:t>Vastuuhenkilö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tutkija</a:t>
            </a:r>
            <a:r>
              <a:rPr lang="en-US" dirty="0"/>
              <a:t> tai </a:t>
            </a:r>
            <a:r>
              <a:rPr lang="en-US" dirty="0" err="1"/>
              <a:t>hallinnollinen</a:t>
            </a:r>
            <a:r>
              <a:rPr lang="en-US" dirty="0"/>
              <a:t> </a:t>
            </a:r>
            <a:r>
              <a:rPr lang="en-US" dirty="0" err="1"/>
              <a:t>organisaation</a:t>
            </a:r>
            <a:r>
              <a:rPr lang="en-US" dirty="0"/>
              <a:t> </a:t>
            </a:r>
            <a:r>
              <a:rPr lang="en-US" dirty="0" err="1"/>
              <a:t>edustaja</a:t>
            </a:r>
            <a:r>
              <a:rPr lang="en-US" dirty="0"/>
              <a:t>.</a:t>
            </a:r>
          </a:p>
          <a:p>
            <a:r>
              <a:rPr lang="en-US" sz="1600" dirty="0" err="1"/>
              <a:t>Vaikka</a:t>
            </a:r>
            <a:r>
              <a:rPr lang="en-US" sz="1600" dirty="0"/>
              <a:t> data </a:t>
            </a:r>
            <a:r>
              <a:rPr lang="en-US" sz="1600" dirty="0" err="1"/>
              <a:t>poistettaisi</a:t>
            </a:r>
            <a:r>
              <a:rPr lang="en-US" sz="1600" dirty="0"/>
              <a:t> </a:t>
            </a:r>
            <a:r>
              <a:rPr lang="en-US" sz="1600" dirty="0" err="1"/>
              <a:t>IDAsta</a:t>
            </a:r>
            <a:r>
              <a:rPr lang="en-US" sz="1600" dirty="0"/>
              <a:t>, </a:t>
            </a:r>
            <a:r>
              <a:rPr lang="en-US" sz="1600" dirty="0" err="1"/>
              <a:t>dataan</a:t>
            </a:r>
            <a:r>
              <a:rPr lang="en-US" sz="1600" dirty="0"/>
              <a:t> </a:t>
            </a:r>
            <a:r>
              <a:rPr lang="en-US" sz="1600" dirty="0" err="1"/>
              <a:t>liittyvän</a:t>
            </a:r>
            <a:r>
              <a:rPr lang="en-US" sz="1600" dirty="0"/>
              <a:t> </a:t>
            </a:r>
            <a:r>
              <a:rPr lang="en-US" sz="1600" dirty="0" err="1"/>
              <a:t>aineiston</a:t>
            </a:r>
            <a:r>
              <a:rPr lang="en-US" sz="1600" dirty="0"/>
              <a:t> </a:t>
            </a:r>
            <a:r>
              <a:rPr lang="en-US" sz="1600" dirty="0" err="1"/>
              <a:t>kuvailusivu</a:t>
            </a:r>
            <a:r>
              <a:rPr lang="en-US" sz="1600" dirty="0"/>
              <a:t> </a:t>
            </a:r>
            <a:r>
              <a:rPr lang="en-US" sz="1600" dirty="0" err="1"/>
              <a:t>metatietoineen</a:t>
            </a:r>
            <a:r>
              <a:rPr lang="en-US" sz="1600" dirty="0"/>
              <a:t> ja </a:t>
            </a:r>
            <a:r>
              <a:rPr lang="en-US" sz="1600" dirty="0" err="1"/>
              <a:t>aineiston</a:t>
            </a:r>
            <a:r>
              <a:rPr lang="en-US" sz="1600" dirty="0"/>
              <a:t> </a:t>
            </a:r>
            <a:r>
              <a:rPr lang="en-US" sz="1600" dirty="0" err="1"/>
              <a:t>pysyvä</a:t>
            </a:r>
            <a:r>
              <a:rPr lang="en-US" sz="1600" dirty="0"/>
              <a:t> </a:t>
            </a:r>
            <a:r>
              <a:rPr lang="en-US" sz="1600" dirty="0" err="1"/>
              <a:t>tunniste</a:t>
            </a:r>
            <a:r>
              <a:rPr lang="en-US" sz="1600" dirty="0"/>
              <a:t> </a:t>
            </a:r>
            <a:r>
              <a:rPr lang="en-US" sz="1600" dirty="0" err="1"/>
              <a:t>säilyvät</a:t>
            </a:r>
            <a:r>
              <a:rPr lang="en-US" sz="1600" dirty="0"/>
              <a:t> </a:t>
            </a:r>
            <a:r>
              <a:rPr lang="en-US" sz="1600" dirty="0" err="1"/>
              <a:t>Etsimessä</a:t>
            </a:r>
            <a:r>
              <a:rPr lang="en-US" sz="16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FD73C5-C152-4F2E-AD9F-3C097738168F}"/>
              </a:ext>
            </a:extLst>
          </p:cNvPr>
          <p:cNvGrpSpPr/>
          <p:nvPr/>
        </p:nvGrpSpPr>
        <p:grpSpPr>
          <a:xfrm>
            <a:off x="2415324" y="257943"/>
            <a:ext cx="4322419" cy="678499"/>
            <a:chOff x="2053952" y="376011"/>
            <a:chExt cx="4322419" cy="67849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CC550-A826-4257-8E8E-16D253F64F6A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6D3BCD-CC39-4087-B9A7-531EC489FBA9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7E2F37-F1F1-4EA6-837C-6C032FC0E8EC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961043-D6C6-493E-AFDC-C5ACEEE29DF5}"/>
                </a:ext>
              </a:extLst>
            </p:cNvPr>
            <p:cNvCxnSpPr/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C1AAF5-1507-454E-A7C6-989CCDAE6622}"/>
                </a:ext>
              </a:extLst>
            </p:cNvPr>
            <p:cNvCxnSpPr/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DF5B0C-454F-42BE-936F-06073CEB51AB}"/>
                </a:ext>
              </a:extLst>
            </p:cNvPr>
            <p:cNvSpPr txBox="1"/>
            <p:nvPr/>
          </p:nvSpPr>
          <p:spPr>
            <a:xfrm>
              <a:off x="2053952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0AC738-92F9-4074-AD4D-913D21A59274}"/>
                </a:ext>
              </a:extLst>
            </p:cNvPr>
            <p:cNvSpPr txBox="1"/>
            <p:nvPr/>
          </p:nvSpPr>
          <p:spPr>
            <a:xfrm>
              <a:off x="3965698" y="77751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KUVAILU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19950-3150-4999-9F26-68F4BCD15571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778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0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>
            <a:spLocks noGrp="1"/>
          </p:cNvSpPr>
          <p:nvPr>
            <p:ph type="title"/>
          </p:nvPr>
        </p:nvSpPr>
        <p:spPr>
          <a:xfrm>
            <a:off x="455951" y="615744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orbel" panose="020B0503020204020204" pitchFamily="34" charset="0"/>
              </a:rPr>
              <a:t>Fairdata</a:t>
            </a:r>
            <a:r>
              <a:rPr lang="fi-FI" dirty="0">
                <a:latin typeface="Corbel" panose="020B0503020204020204" pitchFamily="34" charset="0"/>
              </a:rPr>
              <a:t>-palvelujen hyötyjä 1/2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321" name="Google Shape;321;p25"/>
          <p:cNvSpPr txBox="1">
            <a:spLocks noGrp="1"/>
          </p:cNvSpPr>
          <p:nvPr>
            <p:ph type="body" idx="1"/>
          </p:nvPr>
        </p:nvSpPr>
        <p:spPr>
          <a:xfrm>
            <a:off x="457200" y="1127125"/>
            <a:ext cx="7301948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/>
          <a:p>
            <a:pPr marL="142875" lvl="0" indent="-123825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SzPts val="1500"/>
              <a:buChar char="•"/>
            </a:pPr>
            <a:r>
              <a:rPr lang="fi-FI" sz="1400" dirty="0">
                <a:latin typeface="Corbel" panose="020B0503020204020204" pitchFamily="34" charset="0"/>
              </a:rPr>
              <a:t>Julkaistut tutkimusaineistot ovat kaikkien löydettävissä ja hyödynnettävissä kuvailutietoihin määriteltyjen datan avoimuus- ja lisenssiehtojen mukaisesti.</a:t>
            </a:r>
          </a:p>
          <a:p>
            <a:pPr marL="142875" lvl="0" indent="-123825">
              <a:lnSpc>
                <a:spcPct val="100000"/>
              </a:lnSpc>
              <a:buSzPts val="1500"/>
            </a:pPr>
            <a:r>
              <a:rPr lang="fi-FI" sz="1500" dirty="0">
                <a:latin typeface="Corbel" panose="020B0503020204020204" pitchFamily="34" charset="0"/>
              </a:rPr>
              <a:t>Hyväksymme tutkimusaineistoja kaikilta tieteenaloilta.</a:t>
            </a:r>
          </a:p>
          <a:p>
            <a:pPr marL="142875" lvl="0" indent="-168275">
              <a:lnSpc>
                <a:spcPct val="100000"/>
              </a:lnSpc>
              <a:buSzPts val="1500"/>
            </a:pPr>
            <a:r>
              <a:rPr lang="fi-FI" sz="1500" dirty="0">
                <a:latin typeface="Corbel" panose="020B0503020204020204" pitchFamily="34" charset="0"/>
              </a:rPr>
              <a:t>Palvelut ovat maksuttomia suomalaisten korkeakoulujen ja valtion tutkimuslaitosten käyttäjille sekä heidän yhteistyökumppaneilleen.</a:t>
            </a:r>
          </a:p>
          <a:p>
            <a:pPr marL="142875" lvl="0" indent="-123825">
              <a:lnSpc>
                <a:spcPct val="100000"/>
              </a:lnSpc>
              <a:buSzPts val="1500"/>
            </a:pPr>
            <a:r>
              <a:rPr lang="fi-FI" sz="1500" dirty="0" err="1">
                <a:latin typeface="Corbel" panose="020B0503020204020204" pitchFamily="34" charset="0"/>
              </a:rPr>
              <a:t>Fairdata</a:t>
            </a:r>
            <a:r>
              <a:rPr lang="fi-FI" sz="1500" dirty="0">
                <a:latin typeface="Corbel" panose="020B0503020204020204" pitchFamily="34" charset="0"/>
              </a:rPr>
              <a:t>-palvelut tukevat </a:t>
            </a:r>
            <a:r>
              <a:rPr lang="fi-FI" sz="1500" dirty="0" err="1">
                <a:latin typeface="Corbel" panose="020B0503020204020204" pitchFamily="34" charset="0"/>
              </a:rPr>
              <a:t>yhteentoimivan</a:t>
            </a:r>
            <a:r>
              <a:rPr lang="fi-FI" sz="1500" dirty="0">
                <a:latin typeface="Corbel" panose="020B0503020204020204" pitchFamily="34" charset="0"/>
              </a:rPr>
              <a:t> laadukkaan metadatan luomista ja luovat pysyvän tunnisteen (DOI/URN) julkaistuille aineistoille, jotta tutkimusaineistot noudattavat FAIR-periaatteita</a:t>
            </a:r>
          </a:p>
          <a:p>
            <a:pPr marL="600075" lvl="1" indent="-123825">
              <a:spcBef>
                <a:spcPts val="875"/>
              </a:spcBef>
              <a:buChar char="•"/>
            </a:pPr>
            <a:r>
              <a:rPr lang="fi-FI" sz="1200" dirty="0">
                <a:latin typeface="Corbel" panose="020B0503020204020204" pitchFamily="34" charset="0"/>
              </a:rPr>
              <a:t>Rahoittajan ja julkaisijan vaatimuksiin vastaaminen.</a:t>
            </a:r>
            <a:endParaRPr sz="1200" dirty="0">
              <a:latin typeface="Corbel" panose="020B0503020204020204" pitchFamily="34" charset="0"/>
            </a:endParaRPr>
          </a:p>
          <a:p>
            <a:pPr marL="142875" lvl="0" indent="-123825">
              <a:lnSpc>
                <a:spcPct val="100000"/>
              </a:lnSpc>
              <a:buSzPts val="1500"/>
            </a:pPr>
            <a:r>
              <a:rPr lang="fi-FI" sz="1500" dirty="0">
                <a:latin typeface="Corbel" panose="020B0503020204020204" pitchFamily="34" charset="0"/>
              </a:rPr>
              <a:t>Tutkimusaineiston voi merkitä "kasvavaksi tutkimusaineistoksi”</a:t>
            </a:r>
          </a:p>
          <a:p>
            <a:pPr marL="600075" lvl="1" indent="-123825">
              <a:spcBef>
                <a:spcPts val="875"/>
              </a:spcBef>
              <a:buChar char="•"/>
            </a:pPr>
            <a:r>
              <a:rPr lang="fi-FI" sz="1200" dirty="0">
                <a:latin typeface="Corbel" panose="020B0503020204020204" pitchFamily="34" charset="0"/>
              </a:rPr>
              <a:t>Aineistoon voi lisätä dataa myös sen jälkeen, kun se on julkaistu. Aineiston kuvailutiedoissa kerrotaan selkeästi, että aineisto on kasvava -&gt; viittaukset kasvavaan tutkimusaineistoon ovat selkeitä ja päteviä.</a:t>
            </a:r>
          </a:p>
        </p:txBody>
      </p:sp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700" b="0" i="0" u="none" strike="noStrike" kern="0" cap="none" spc="0" normalizeH="0" baseline="0" noProof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5C0C20-2A3B-CE01-651E-7A592071339E}"/>
              </a:ext>
            </a:extLst>
          </p:cNvPr>
          <p:cNvGrpSpPr/>
          <p:nvPr/>
        </p:nvGrpSpPr>
        <p:grpSpPr>
          <a:xfrm>
            <a:off x="2415324" y="257943"/>
            <a:ext cx="4322419" cy="678499"/>
            <a:chOff x="2053952" y="376011"/>
            <a:chExt cx="4322419" cy="6784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8169E87-BB4F-3A18-FD81-2A0B59000456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16BA25-FDA6-D50B-A31D-1D023CB58C33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146FE0-FF35-B9CA-08B7-95CF628DF121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76A2E9-0E54-613E-BCD1-D7D0C104D231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ABFD70-8355-27A3-5264-56A7C14DBA35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758431-6E07-FD28-5317-DC550A6369BC}"/>
                </a:ext>
              </a:extLst>
            </p:cNvPr>
            <p:cNvSpPr txBox="1"/>
            <p:nvPr/>
          </p:nvSpPr>
          <p:spPr>
            <a:xfrm>
              <a:off x="2053952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37C9D7-B14C-906C-29C0-D74947AD5F7C}"/>
                </a:ext>
              </a:extLst>
            </p:cNvPr>
            <p:cNvSpPr txBox="1"/>
            <p:nvPr/>
          </p:nvSpPr>
          <p:spPr>
            <a:xfrm>
              <a:off x="3965698" y="77751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KUVAILU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3F9727-7330-A8B8-D767-C1325998979A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778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455951" y="57808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orbel" panose="020B0503020204020204" pitchFamily="34" charset="0"/>
              </a:rPr>
              <a:t>Fairdata</a:t>
            </a:r>
            <a:r>
              <a:rPr lang="fi-FI" dirty="0">
                <a:latin typeface="Corbel" panose="020B0503020204020204" pitchFamily="34" charset="0"/>
              </a:rPr>
              <a:t>-palvelujen hyötyjä 2/2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328" name="Google Shape;328;p26"/>
          <p:cNvSpPr txBox="1">
            <a:spLocks noGrp="1"/>
          </p:cNvSpPr>
          <p:nvPr>
            <p:ph type="body" idx="1"/>
          </p:nvPr>
        </p:nvSpPr>
        <p:spPr>
          <a:xfrm>
            <a:off x="457200" y="1127125"/>
            <a:ext cx="7740989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/>
          <a:p>
            <a:pPr marL="142875" indent="-123825">
              <a:lnSpc>
                <a:spcPct val="100000"/>
              </a:lnSpc>
              <a:buSzPts val="1500"/>
            </a:pPr>
            <a:r>
              <a:rPr lang="fi-FI" sz="1500" dirty="0">
                <a:latin typeface="Corbel" panose="020B0503020204020204" pitchFamily="34" charset="0"/>
              </a:rPr>
              <a:t>Palveluissa voi julkaista suuria aineistoja, ei ole etukäteen asetettua kokorajoitusta.</a:t>
            </a:r>
          </a:p>
          <a:p>
            <a:pPr marL="142875" lvl="0" indent="-168275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500"/>
              <a:buChar char="•"/>
            </a:pPr>
            <a:r>
              <a:rPr lang="fi-FI" sz="1500" dirty="0" err="1">
                <a:latin typeface="Corbel" panose="020B0503020204020204" pitchFamily="34" charset="0"/>
              </a:rPr>
              <a:t>Fairdata</a:t>
            </a:r>
            <a:r>
              <a:rPr lang="fi-FI" sz="1500" dirty="0">
                <a:latin typeface="Corbel" panose="020B0503020204020204" pitchFamily="34" charset="0"/>
              </a:rPr>
              <a:t>-palveluissa oleva aineisto on teknisesti yksinkertaista siirtää se </a:t>
            </a:r>
            <a:r>
              <a:rPr lang="fi-FI" sz="1500" dirty="0" err="1">
                <a:latin typeface="Corbel" panose="020B0503020204020204" pitchFamily="34" charset="0"/>
              </a:rPr>
              <a:t>Fairdata</a:t>
            </a:r>
            <a:r>
              <a:rPr lang="fi-FI" sz="1500" dirty="0">
                <a:latin typeface="Corbel" panose="020B0503020204020204" pitchFamily="34" charset="0"/>
              </a:rPr>
              <a:t> PAS-palveluun pitkäaikaissäilytykseen.</a:t>
            </a:r>
          </a:p>
          <a:p>
            <a:pPr marL="142875" lvl="0" indent="-123825">
              <a:lnSpc>
                <a:spcPct val="100000"/>
              </a:lnSpc>
              <a:buSzPts val="1500"/>
            </a:pPr>
            <a:r>
              <a:rPr lang="fi-FI" sz="1500" dirty="0">
                <a:latin typeface="Corbel" panose="020B0503020204020204" pitchFamily="34" charset="0"/>
              </a:rPr>
              <a:t>Palveluun kootaan automaattisesti tutkimusaineistojen metatietoja myös muista palveluista</a:t>
            </a:r>
          </a:p>
          <a:p>
            <a:pPr marL="600075" lvl="1" indent="-123825">
              <a:spcBef>
                <a:spcPts val="875"/>
              </a:spcBef>
              <a:buChar char="•"/>
            </a:pPr>
            <a:r>
              <a:rPr lang="fi-FI" sz="1200" dirty="0"/>
              <a:t>Tietoarkisto, SYKE, Kielipankki sekä organisaatioiden omat tutkimusaineistojen </a:t>
            </a:r>
            <a:r>
              <a:rPr lang="fi-FI" sz="1200" dirty="0" err="1"/>
              <a:t>metatietorepositoriot</a:t>
            </a:r>
            <a:r>
              <a:rPr lang="fi-FI" sz="1200" dirty="0"/>
              <a:t> - uusia integraatiomahdollisuuksia kartoitetaan jatkuvasti.</a:t>
            </a:r>
            <a:endParaRPr sz="1500" dirty="0"/>
          </a:p>
          <a:p>
            <a:pPr marL="142875" lvl="0" indent="-168275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500"/>
              <a:buChar char="•"/>
            </a:pPr>
            <a:r>
              <a:rPr lang="fi-FI" sz="1500" dirty="0">
                <a:latin typeface="Corbel" panose="020B0503020204020204" pitchFamily="34" charset="0"/>
              </a:rPr>
              <a:t>Tutkimusaineistot näkyvät </a:t>
            </a:r>
            <a:r>
              <a:rPr lang="fi-FI" sz="1500" dirty="0" err="1">
                <a:latin typeface="Corbel" panose="020B0503020204020204" pitchFamily="34" charset="0"/>
              </a:rPr>
              <a:t>Fairdata</a:t>
            </a:r>
            <a:r>
              <a:rPr lang="fi-FI" sz="1500" dirty="0">
                <a:latin typeface="Corbel" panose="020B0503020204020204" pitchFamily="34" charset="0"/>
              </a:rPr>
              <a:t> Etsimen lisäksi myös kansallisessa </a:t>
            </a:r>
            <a:r>
              <a:rPr lang="fi-FI" sz="1500" u="sng" dirty="0">
                <a:solidFill>
                  <a:schemeClr val="hlink"/>
                </a:solidFill>
                <a:latin typeface="Corbel" panose="020B0503020204020204" pitchFamily="34" charset="0"/>
                <a:hlinkClick r:id="rId3"/>
              </a:rPr>
              <a:t>Tiedejatutkimus.fi</a:t>
            </a:r>
            <a:r>
              <a:rPr lang="fi-FI" sz="1500" dirty="0">
                <a:latin typeface="Corbel" panose="020B0503020204020204" pitchFamily="34" charset="0"/>
              </a:rPr>
              <a:t>-portaalissa. </a:t>
            </a:r>
          </a:p>
          <a:p>
            <a:pPr marL="600075" lvl="1" indent="-168275">
              <a:spcBef>
                <a:spcPts val="875"/>
              </a:spcBef>
              <a:buChar char="•"/>
            </a:pPr>
            <a:r>
              <a:rPr lang="fi-FI" sz="1200" dirty="0">
                <a:latin typeface="Corbel" panose="020B0503020204020204" pitchFamily="34" charset="0"/>
              </a:rPr>
              <a:t>Tiedejatutkimus.fi-portaalissa tutkimusaineisto linkitetään muuhun tutkimustietoon, mikä lisää entisestään aineiston näkyvyyttä ja löydettävyyttä.</a:t>
            </a:r>
            <a:endParaRPr sz="1200" dirty="0">
              <a:latin typeface="Corbel" panose="020B0503020204020204" pitchFamily="34" charset="0"/>
            </a:endParaRPr>
          </a:p>
          <a:p>
            <a:pPr marL="142875" lvl="0" indent="-168275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500"/>
              <a:buChar char="•"/>
            </a:pPr>
            <a:r>
              <a:rPr lang="fi-FI" sz="1500" dirty="0">
                <a:latin typeface="Corbel" panose="020B0503020204020204" pitchFamily="34" charset="0"/>
              </a:rPr>
              <a:t>Kehitämme palveluja jatkuvasti, muun muassa tukemaan tutkimusorganisaation mahdollisuuksia hallita tallennettuja aineistoja ja niiden kuvailutietoja.</a:t>
            </a:r>
            <a:endParaRPr sz="1500" dirty="0">
              <a:latin typeface="Corbel" panose="020B05030202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100"/>
              <a:buNone/>
            </a:pPr>
            <a:endParaRPr sz="1100" dirty="0">
              <a:latin typeface="Corbel" panose="020B0503020204020204" pitchFamily="34" charset="0"/>
            </a:endParaRPr>
          </a:p>
        </p:txBody>
      </p:sp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700" b="0" i="0" u="none" strike="noStrike" kern="0" cap="none" spc="0" normalizeH="0" baseline="0" noProof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546624-DAC7-4F0E-B187-45A8B9EBA364}"/>
              </a:ext>
            </a:extLst>
          </p:cNvPr>
          <p:cNvGrpSpPr/>
          <p:nvPr/>
        </p:nvGrpSpPr>
        <p:grpSpPr>
          <a:xfrm>
            <a:off x="2415324" y="257943"/>
            <a:ext cx="4322419" cy="678499"/>
            <a:chOff x="2053952" y="376011"/>
            <a:chExt cx="4322419" cy="67849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E286B3-4C69-45AF-86DE-21232BC35CA1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A32B1F-BD7C-474B-890B-FAFBE8F35D18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8AE703-A44A-4961-9696-72D9330F96D4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F215BC-A0F7-49D4-845B-FD40F8A3B4D8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4B4B78-8967-477B-BC5A-8C2375D5DE28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184D88-5A16-4603-BB34-D8497643B452}"/>
                </a:ext>
              </a:extLst>
            </p:cNvPr>
            <p:cNvSpPr txBox="1"/>
            <p:nvPr/>
          </p:nvSpPr>
          <p:spPr>
            <a:xfrm>
              <a:off x="2053952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F25334-CF46-4786-83D4-533965E9F2A3}"/>
                </a:ext>
              </a:extLst>
            </p:cNvPr>
            <p:cNvSpPr txBox="1"/>
            <p:nvPr/>
          </p:nvSpPr>
          <p:spPr>
            <a:xfrm>
              <a:off x="3965698" y="77751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KUVAILU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1E8AB1-0557-4C88-A683-FDD9D7DCC132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778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A6F0-F01F-49A7-9DF0-CFD8E2AC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386"/>
            <a:ext cx="7742238" cy="803275"/>
          </a:xfrm>
        </p:spPr>
        <p:txBody>
          <a:bodyPr/>
          <a:lstStyle/>
          <a:p>
            <a:r>
              <a:rPr lang="fi-FI" dirty="0"/>
              <a:t>Käyttöoppaat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6303B-4785-4619-AB49-BE36F594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5298"/>
            <a:ext cx="8248135" cy="2332598"/>
          </a:xfrm>
        </p:spPr>
        <p:txBody>
          <a:bodyPr/>
          <a:lstStyle/>
          <a:p>
            <a:r>
              <a:rPr lang="fi-FI" sz="1600" dirty="0"/>
              <a:t>Pikaopas tutkimusaineiston julkaisuun: </a:t>
            </a:r>
            <a:r>
              <a:rPr lang="fi-FI" sz="1600" dirty="0">
                <a:hlinkClick r:id="rId2"/>
              </a:rPr>
              <a:t>https://www.fairdata.fi/fairdatan-pikaopas/</a:t>
            </a:r>
            <a:endParaRPr lang="fi-FI" sz="1600" dirty="0"/>
          </a:p>
          <a:p>
            <a:r>
              <a:rPr lang="fi-FI" sz="1600" dirty="0"/>
              <a:t>Palvelukohtaiset oppaat:</a:t>
            </a:r>
          </a:p>
          <a:p>
            <a:pPr lvl="1"/>
            <a:r>
              <a:rPr lang="fi-FI" sz="1400" dirty="0"/>
              <a:t>IDA</a:t>
            </a:r>
          </a:p>
          <a:p>
            <a:pPr lvl="2"/>
            <a:r>
              <a:rPr lang="fi-FI" sz="1200" dirty="0"/>
              <a:t>Pikaopas: </a:t>
            </a:r>
            <a:r>
              <a:rPr lang="fi-FI" sz="1200" dirty="0">
                <a:hlinkClick r:id="rId3"/>
              </a:rPr>
              <a:t>https://www.fairdata.fi/idan-pikaopas/</a:t>
            </a:r>
            <a:endParaRPr lang="fi-FI" sz="1200" dirty="0"/>
          </a:p>
          <a:p>
            <a:pPr lvl="2"/>
            <a:r>
              <a:rPr lang="fi-FI" sz="1200" dirty="0"/>
              <a:t>Käyttöopas: </a:t>
            </a:r>
            <a:r>
              <a:rPr lang="fi-FI" sz="1200" dirty="0">
                <a:hlinkClick r:id="rId4"/>
              </a:rPr>
              <a:t>https://www.fairdata.fi/kayttoopas/</a:t>
            </a:r>
            <a:endParaRPr lang="fi-FI" sz="1200" dirty="0"/>
          </a:p>
          <a:p>
            <a:pPr lvl="1"/>
            <a:r>
              <a:rPr lang="fi-FI" sz="1400" dirty="0" err="1"/>
              <a:t>Qvain</a:t>
            </a:r>
            <a:r>
              <a:rPr lang="fi-FI" sz="1400" dirty="0"/>
              <a:t>:</a:t>
            </a:r>
          </a:p>
          <a:p>
            <a:pPr lvl="2"/>
            <a:r>
              <a:rPr lang="fi-FI" sz="1200" dirty="0"/>
              <a:t>Pikaopas: </a:t>
            </a:r>
            <a:r>
              <a:rPr lang="fi-FI" sz="1200" dirty="0">
                <a:hlinkClick r:id="rId5"/>
              </a:rPr>
              <a:t>https://www.fairdata.fi/qvaimen-pikaopas/</a:t>
            </a:r>
            <a:endParaRPr lang="fi-FI" sz="1200" dirty="0"/>
          </a:p>
          <a:p>
            <a:pPr lvl="2"/>
            <a:r>
              <a:rPr lang="fi-FI" sz="1200" dirty="0"/>
              <a:t>Käyttöopas: </a:t>
            </a:r>
            <a:r>
              <a:rPr lang="fi-FI" sz="1200" dirty="0">
                <a:hlinkClick r:id="rId6"/>
              </a:rPr>
              <a:t>https://www.fairdata.fi/qvaimen-kayttoopas/</a:t>
            </a:r>
            <a:endParaRPr lang="fi-FI" sz="1200" dirty="0"/>
          </a:p>
          <a:p>
            <a:pPr lvl="1"/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C4612-CB32-4596-9BD6-09CB5EF8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BCC679-4A10-9F99-04FE-85DE7E62E8CF}"/>
              </a:ext>
            </a:extLst>
          </p:cNvPr>
          <p:cNvGrpSpPr/>
          <p:nvPr/>
        </p:nvGrpSpPr>
        <p:grpSpPr>
          <a:xfrm>
            <a:off x="2415324" y="257943"/>
            <a:ext cx="4322419" cy="678499"/>
            <a:chOff x="2053952" y="376011"/>
            <a:chExt cx="4322419" cy="67849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D09E1E-8D36-3320-91BB-270F2D69619C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5E7FCA-8E40-29DF-5E6E-3CAE469794A0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5BCAEF-6692-4F7D-AF59-435917365A82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FEE85-1778-8D81-017B-B64FF894204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2ED1BE-1BA0-C888-7F32-1C929CF0BB8C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B61C5F-DCE3-B251-5089-6DEC16919448}"/>
                </a:ext>
              </a:extLst>
            </p:cNvPr>
            <p:cNvSpPr txBox="1"/>
            <p:nvPr/>
          </p:nvSpPr>
          <p:spPr>
            <a:xfrm>
              <a:off x="2053952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688E20-94E3-31B7-1823-9586D05BBEFE}"/>
                </a:ext>
              </a:extLst>
            </p:cNvPr>
            <p:cNvSpPr txBox="1"/>
            <p:nvPr/>
          </p:nvSpPr>
          <p:spPr>
            <a:xfrm>
              <a:off x="3965698" y="77751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KUVAILU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1E0ECB-72EE-09A2-0F76-C705E680B2BD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778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42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"/>
          <p:cNvSpPr txBox="1">
            <a:spLocks noGrp="1"/>
          </p:cNvSpPr>
          <p:nvPr>
            <p:ph type="title"/>
          </p:nvPr>
        </p:nvSpPr>
        <p:spPr>
          <a:xfrm>
            <a:off x="470400" y="737397"/>
            <a:ext cx="7742100" cy="803400"/>
          </a:xfrm>
          <a:prstGeom prst="rect">
            <a:avLst/>
          </a:prstGeom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latin typeface="Corbel" panose="020B0503020204020204" pitchFamily="34" charset="0"/>
              </a:rPr>
              <a:t>Fairdata-palvelujen käyttö</a:t>
            </a:r>
            <a:endParaRPr>
              <a:latin typeface="Corbel" panose="020B0503020204020204" pitchFamily="34" charset="0"/>
            </a:endParaRPr>
          </a:p>
        </p:txBody>
      </p:sp>
      <p:sp>
        <p:nvSpPr>
          <p:cNvPr id="346" name="Google Shape;346;p28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200" cy="222300"/>
          </a:xfrm>
          <a:prstGeom prst="rect">
            <a:avLst/>
          </a:prstGeom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700" b="0" i="0" u="none" strike="noStrike" kern="0" cap="none" spc="0" normalizeH="0" baseline="0" noProof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pic>
        <p:nvPicPr>
          <p:cNvPr id="347" name="Google Shape;3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343" y="1487165"/>
            <a:ext cx="6659486" cy="31865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24D5A74-9B77-43E1-A4C4-CFE17B814510}"/>
              </a:ext>
            </a:extLst>
          </p:cNvPr>
          <p:cNvSpPr/>
          <p:nvPr/>
        </p:nvSpPr>
        <p:spPr>
          <a:xfrm rot="406205">
            <a:off x="6683072" y="1193257"/>
            <a:ext cx="1532181" cy="4044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+Tiedejatutkimus.fi</a:t>
            </a:r>
            <a:endParaRPr kumimoji="0" lang="en-FI" sz="1200" b="0" i="0" u="none" strike="noStrike" kern="0" cap="none" spc="0" normalizeH="0" baseline="0" noProof="0" dirty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32C724-4F83-53D7-6899-6B204610DF76}"/>
              </a:ext>
            </a:extLst>
          </p:cNvPr>
          <p:cNvGrpSpPr/>
          <p:nvPr/>
        </p:nvGrpSpPr>
        <p:grpSpPr>
          <a:xfrm>
            <a:off x="2415324" y="257943"/>
            <a:ext cx="4322419" cy="678499"/>
            <a:chOff x="2053952" y="376011"/>
            <a:chExt cx="4322419" cy="6784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9746E2-D9A7-9D4B-6353-C786706A9ED1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9FA00EB-9D4F-E3D6-7284-673F5F721BD6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2E7178-79F3-1F86-3181-A5E64A06C4C2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5B7F68-3DFB-C67B-A29F-74463C8D1D48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8EBB33-6B95-46CC-3A41-B4F8E9BA5F11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B12F2B-24CC-E8DC-92F6-81B1B25541E2}"/>
                </a:ext>
              </a:extLst>
            </p:cNvPr>
            <p:cNvSpPr txBox="1"/>
            <p:nvPr/>
          </p:nvSpPr>
          <p:spPr>
            <a:xfrm>
              <a:off x="2053952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5F9816-AD8E-78ED-7F65-1FF2DE14509A}"/>
                </a:ext>
              </a:extLst>
            </p:cNvPr>
            <p:cNvSpPr txBox="1"/>
            <p:nvPr/>
          </p:nvSpPr>
          <p:spPr>
            <a:xfrm>
              <a:off x="3965698" y="77751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KUVAILU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FD6238-D196-290A-8DA5-C76F741FA13D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778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316B-CA66-47D7-8EF0-EEFAEB6D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835"/>
            <a:ext cx="7742238" cy="803275"/>
          </a:xfrm>
        </p:spPr>
        <p:txBody>
          <a:bodyPr/>
          <a:lstStyle/>
          <a:p>
            <a:r>
              <a:rPr lang="fi-FI" dirty="0" err="1"/>
              <a:t>Fairdata-demoympäristö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ABED-A169-41C1-9BD4-70576406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355"/>
            <a:ext cx="8279027" cy="2938512"/>
          </a:xfrm>
        </p:spPr>
        <p:txBody>
          <a:bodyPr/>
          <a:lstStyle/>
          <a:p>
            <a:r>
              <a:rPr lang="fi-FI" sz="1600" dirty="0"/>
              <a:t>Demo-ympäristö on tarkoitettu lyhytaikaiseen kokeilukäyttöön</a:t>
            </a:r>
          </a:p>
          <a:p>
            <a:pPr marL="384810" lvl="1" indent="-128905"/>
            <a:r>
              <a:rPr lang="fi-FI" sz="1400" dirty="0">
                <a:ea typeface="ＭＳ Ｐゴシック"/>
              </a:rPr>
              <a:t>Palvelujen testikäyttö, </a:t>
            </a:r>
            <a:r>
              <a:rPr lang="fi-FI" sz="1400" dirty="0" err="1">
                <a:ea typeface="ＭＳ Ｐゴシック"/>
              </a:rPr>
              <a:t>demoaminen</a:t>
            </a:r>
            <a:r>
              <a:rPr lang="fi-FI" sz="1400" dirty="0">
                <a:ea typeface="ＭＳ Ｐゴシック"/>
              </a:rPr>
              <a:t> esim. osana koulutustapahtumaa</a:t>
            </a:r>
            <a:endParaRPr lang="fi-FI" sz="1400" dirty="0"/>
          </a:p>
          <a:p>
            <a:r>
              <a:rPr lang="fi-FI" sz="1600" dirty="0">
                <a:ea typeface="ＭＳ Ｐゴシック"/>
              </a:rPr>
              <a:t>Tunnukset saa pyytämällä </a:t>
            </a:r>
            <a:r>
              <a:rPr lang="fi-FI" sz="1600" dirty="0">
                <a:ea typeface="ＭＳ Ｐゴシック"/>
                <a:hlinkClick r:id="rId2"/>
              </a:rPr>
              <a:t>servicedesk@csc.fi</a:t>
            </a:r>
            <a:r>
              <a:rPr lang="fi-FI" sz="1600" dirty="0">
                <a:ea typeface="ＭＳ Ｐゴシック"/>
              </a:rPr>
              <a:t>, ilmoita viestissäsi:</a:t>
            </a:r>
          </a:p>
          <a:p>
            <a:pPr marL="384810" lvl="1" indent="-128905"/>
            <a:r>
              <a:rPr lang="fi-FI" sz="1400" dirty="0"/>
              <a:t>Käyttötarkoitus</a:t>
            </a:r>
          </a:p>
          <a:p>
            <a:pPr marL="384810" lvl="1" indent="-128905"/>
            <a:r>
              <a:rPr lang="fi-FI" sz="1400" dirty="0">
                <a:ea typeface="ＭＳ Ｐゴシック"/>
              </a:rPr>
              <a:t>Ajankohta</a:t>
            </a:r>
            <a:endParaRPr lang="fi-FI" sz="1400" dirty="0"/>
          </a:p>
          <a:p>
            <a:pPr marL="384810" lvl="1" indent="-128905"/>
            <a:r>
              <a:rPr lang="fi-FI" sz="1400" dirty="0"/>
              <a:t>Tunnusten määrä</a:t>
            </a:r>
          </a:p>
          <a:p>
            <a:r>
              <a:rPr lang="fi-FI" sz="1600" dirty="0">
                <a:ea typeface="ＭＳ Ｐゴシック"/>
              </a:rPr>
              <a:t>Lisätietoa demoympäristöstä: </a:t>
            </a:r>
            <a:r>
              <a:rPr lang="fi-FI" sz="1600" dirty="0">
                <a:ea typeface="ＭＳ Ｐゴシック"/>
                <a:hlinkClick r:id="rId3"/>
              </a:rPr>
              <a:t>https://www.fairdata.fi/fairdata-demoymparisto/</a:t>
            </a:r>
            <a:r>
              <a:rPr lang="fi-FI" sz="1600" dirty="0">
                <a:ea typeface="ＭＳ Ｐゴシック"/>
              </a:rPr>
              <a:t> </a:t>
            </a:r>
            <a:endParaRPr lang="fi-FI" sz="1600"/>
          </a:p>
          <a:p>
            <a:pPr marL="255905" lvl="1" indent="0">
              <a:buNone/>
            </a:pP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24960-7508-427A-950F-B28F4BD4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5C9AC1-ECB5-6FEC-CBC1-E8751BE60F17}"/>
              </a:ext>
            </a:extLst>
          </p:cNvPr>
          <p:cNvGrpSpPr/>
          <p:nvPr/>
        </p:nvGrpSpPr>
        <p:grpSpPr>
          <a:xfrm>
            <a:off x="2415324" y="257943"/>
            <a:ext cx="4322419" cy="678499"/>
            <a:chOff x="2053952" y="376011"/>
            <a:chExt cx="4322419" cy="67849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37EDDC-215A-A8FD-5C03-F2C26802CAF5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ECB11C-B120-7DCF-3E3B-328C13D6B575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C3F0F3-0601-0872-C296-CD29AA6B9F91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FE0350-C828-59E5-D953-3767AEF7CC75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54B0F9-2358-663C-E710-6889E5E8458B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58176A-35D9-3EB6-FFF8-8B642A41158C}"/>
                </a:ext>
              </a:extLst>
            </p:cNvPr>
            <p:cNvSpPr txBox="1"/>
            <p:nvPr/>
          </p:nvSpPr>
          <p:spPr>
            <a:xfrm>
              <a:off x="2053952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1A5DE9-40EC-BB51-ED31-182E92383DB4}"/>
                </a:ext>
              </a:extLst>
            </p:cNvPr>
            <p:cNvSpPr txBox="1"/>
            <p:nvPr/>
          </p:nvSpPr>
          <p:spPr>
            <a:xfrm>
              <a:off x="3965698" y="777511"/>
              <a:ext cx="792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KUVAILU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60355E-B704-73B3-AC78-D170BC82A6A4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778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8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19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A8C6-169B-4380-B1A4-D25BA5FB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471D-6454-4C6E-8B8E-5B07A6A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52" y="1048884"/>
            <a:ext cx="7336510" cy="318452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i-FI" dirty="0" err="1">
                <a:ea typeface="ＭＳ Ｐゴシック"/>
              </a:rPr>
              <a:t>Fairdata</a:t>
            </a:r>
            <a:r>
              <a:rPr lang="fi-FI" dirty="0">
                <a:ea typeface="ＭＳ Ｐゴシック"/>
              </a:rPr>
              <a:t>-palveluiden esittely ~10:00 - 10:30 </a:t>
            </a:r>
            <a:endParaRPr lang="en-US" dirty="0">
              <a:ea typeface="ＭＳ Ｐゴシック"/>
            </a:endParaRPr>
          </a:p>
          <a:p>
            <a:pPr marL="384810" lvl="1" indent="-128905"/>
            <a:r>
              <a:rPr lang="fi-FI" dirty="0"/>
              <a:t>FAIR-periaatteet</a:t>
            </a:r>
          </a:p>
          <a:p>
            <a:pPr marL="384810" lvl="1" indent="-128905"/>
            <a:r>
              <a:rPr lang="fi-FI" dirty="0"/>
              <a:t>Datan avaaminen</a:t>
            </a:r>
          </a:p>
          <a:p>
            <a:pPr marL="384810" lvl="1" indent="-128905"/>
            <a:r>
              <a:rPr lang="fi-FI" dirty="0" err="1">
                <a:ea typeface="ＭＳ Ｐゴシック"/>
              </a:rPr>
              <a:t>Fairdata</a:t>
            </a:r>
            <a:r>
              <a:rPr lang="fi-FI" dirty="0">
                <a:ea typeface="ＭＳ Ｐゴシック"/>
              </a:rPr>
              <a:t>-palvelut tutkimusdatan hallinnassa</a:t>
            </a:r>
          </a:p>
          <a:p>
            <a:pPr marL="342900" indent="-342900">
              <a:buAutoNum type="arabicPeriod"/>
            </a:pPr>
            <a:r>
              <a:rPr lang="fi-FI" sz="1800" dirty="0">
                <a:ea typeface="ＭＳ Ｐゴシック"/>
              </a:rPr>
              <a:t>IDA-, </a:t>
            </a:r>
            <a:r>
              <a:rPr lang="fi-FI" sz="1800" dirty="0" err="1">
                <a:ea typeface="ＭＳ Ｐゴシック"/>
              </a:rPr>
              <a:t>Qvain</a:t>
            </a:r>
            <a:r>
              <a:rPr lang="fi-FI" sz="1800" dirty="0">
                <a:ea typeface="ＭＳ Ｐゴシック"/>
              </a:rPr>
              <a:t>- ja Etsin -palveluiden käytön demo ~</a:t>
            </a:r>
            <a:r>
              <a:rPr lang="fi-FI" dirty="0">
                <a:ea typeface="ＭＳ Ｐゴシック"/>
              </a:rPr>
              <a:t>10:30</a:t>
            </a:r>
            <a:r>
              <a:rPr lang="fi-FI" sz="1800" dirty="0">
                <a:ea typeface="ＭＳ Ｐゴシック"/>
              </a:rPr>
              <a:t> - 11:20 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>
                <a:ea typeface="ＭＳ Ｐゴシック"/>
              </a:rPr>
              <a:t>Keskustelua ja kysymyksiä ~11:20 - 11:30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0653C-793D-4263-8647-316D1C13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1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41975A3-2E4D-4F46-A85A-D5B41899487D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91333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827249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E6971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63165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E6971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3</a:t>
            </a:r>
          </a:p>
        </p:txBody>
      </p:sp>
      <p:cxnSp>
        <p:nvCxnSpPr>
          <p:cNvPr id="9" name="Straight Connector 8"/>
          <p:cNvCxnSpPr>
            <a:cxnSpLocks/>
            <a:stCxn id="6" idx="6"/>
            <a:endCxn id="7" idx="2"/>
          </p:cNvCxnSpPr>
          <p:nvPr/>
        </p:nvCxnSpPr>
        <p:spPr>
          <a:xfrm>
            <a:off x="3151333" y="1466585"/>
            <a:ext cx="67591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stCxn id="7" idx="6"/>
            <a:endCxn id="8" idx="2"/>
          </p:cNvCxnSpPr>
          <p:nvPr/>
        </p:nvCxnSpPr>
        <p:spPr>
          <a:xfrm>
            <a:off x="5087249" y="1466585"/>
            <a:ext cx="67591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58123" y="253203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FAIR-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PERIAATTEET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192" y="2542157"/>
            <a:ext cx="1600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DATAN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AVAAMINEN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4624" y="2538211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FAIRDATA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6483" y="3347615"/>
            <a:ext cx="2103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Mitä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ne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ovat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3907" y="3254342"/>
            <a:ext cx="210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Miten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ja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miksi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</a:b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avata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dataa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6C6F9-3AC7-1645-9D9B-BBF51F467C9E}"/>
              </a:ext>
            </a:extLst>
          </p:cNvPr>
          <p:cNvSpPr txBox="1"/>
          <p:nvPr/>
        </p:nvSpPr>
        <p:spPr>
          <a:xfrm>
            <a:off x="5161060" y="3241322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Fairdata-palvelut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tutkimusdatan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hallinnassa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57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FECE5B-077D-4A12-B474-26BFA840A698}"/>
              </a:ext>
            </a:extLst>
          </p:cNvPr>
          <p:cNvGrpSpPr/>
          <p:nvPr/>
        </p:nvGrpSpPr>
        <p:grpSpPr>
          <a:xfrm>
            <a:off x="2262925" y="97970"/>
            <a:ext cx="4322418" cy="678499"/>
            <a:chOff x="2053953" y="376011"/>
            <a:chExt cx="4322418" cy="6784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CC24CA2-8EFF-4037-B7EA-66303263D124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F4617F5-4CAA-4DB3-B409-8380C528FC3B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noFill/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CC89A0-D046-45D9-B5B3-99DADD4E3956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noFill/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5547F9-0754-4A2D-9B35-BC562B7F031A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4A51BD-363C-4B59-9409-02F29C0C6777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B4502D-BBA3-46C1-A767-9448C5AB29AE}"/>
                </a:ext>
              </a:extLst>
            </p:cNvPr>
            <p:cNvSpPr txBox="1"/>
            <p:nvPr/>
          </p:nvSpPr>
          <p:spPr>
            <a:xfrm>
              <a:off x="2053953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4A0478-D1BA-4946-89BA-CA09823AEA68}"/>
                </a:ext>
              </a:extLst>
            </p:cNvPr>
            <p:cNvSpPr txBox="1"/>
            <p:nvPr/>
          </p:nvSpPr>
          <p:spPr>
            <a:xfrm>
              <a:off x="3583385" y="777511"/>
              <a:ext cx="155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DATAN AVAAMINEN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E8BDA4-6E5D-49FA-9583-05588102356F}"/>
                </a:ext>
              </a:extLst>
            </p:cNvPr>
            <p:cNvSpPr txBox="1"/>
            <p:nvPr/>
          </p:nvSpPr>
          <p:spPr>
            <a:xfrm>
              <a:off x="5504016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E36EF8AE-62C7-4031-AAA9-27F896270B66}"/>
              </a:ext>
            </a:extLst>
          </p:cNvPr>
          <p:cNvSpPr/>
          <p:nvPr/>
        </p:nvSpPr>
        <p:spPr>
          <a:xfrm>
            <a:off x="4051176" y="3822722"/>
            <a:ext cx="4871964" cy="665863"/>
          </a:xfrm>
          <a:prstGeom prst="roundRect">
            <a:avLst/>
          </a:prstGeom>
          <a:solidFill>
            <a:schemeClr val="tx1">
              <a:alpha val="28000"/>
            </a:scheme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FI" sz="1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DE7CA794-886E-4FD6-A118-91FF596065F7}"/>
              </a:ext>
            </a:extLst>
          </p:cNvPr>
          <p:cNvSpPr/>
          <p:nvPr/>
        </p:nvSpPr>
        <p:spPr>
          <a:xfrm>
            <a:off x="4044418" y="3056044"/>
            <a:ext cx="4871964" cy="665863"/>
          </a:xfrm>
          <a:prstGeom prst="roundRect">
            <a:avLst/>
          </a:prstGeom>
          <a:solidFill>
            <a:schemeClr val="tx1">
              <a:alpha val="28000"/>
            </a:scheme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FI" sz="1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62849BA4-A65E-4823-BD50-1A1710EE9D5E}"/>
              </a:ext>
            </a:extLst>
          </p:cNvPr>
          <p:cNvSpPr/>
          <p:nvPr/>
        </p:nvSpPr>
        <p:spPr>
          <a:xfrm>
            <a:off x="4044418" y="2282868"/>
            <a:ext cx="4871964" cy="665863"/>
          </a:xfrm>
          <a:prstGeom prst="roundRect">
            <a:avLst/>
          </a:prstGeom>
          <a:solidFill>
            <a:schemeClr val="tx1">
              <a:alpha val="28000"/>
            </a:scheme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FI" sz="1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92462003-C66E-47CA-A5A4-D6AFD584B9D6}"/>
              </a:ext>
            </a:extLst>
          </p:cNvPr>
          <p:cNvSpPr/>
          <p:nvPr/>
        </p:nvSpPr>
        <p:spPr>
          <a:xfrm>
            <a:off x="4044418" y="1523735"/>
            <a:ext cx="4871964" cy="665863"/>
          </a:xfrm>
          <a:prstGeom prst="roundRect">
            <a:avLst/>
          </a:prstGeom>
          <a:solidFill>
            <a:schemeClr val="tx1">
              <a:alpha val="28000"/>
            </a:scheme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FI" sz="1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9C4A3C2-698F-44E5-A127-CCAB45AB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9110" y="4410674"/>
            <a:ext cx="433893" cy="149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41975A3-2E4D-4F46-A85A-D5B41899487D}" type="slidenum">
              <a:rPr kumimoji="0" lang="en-US" sz="300" b="0" i="0" u="none" strike="noStrike" kern="0" cap="none" spc="0" normalizeH="0" baseline="0" noProof="0" smtClean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/>
              <a:sym typeface="Corbe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241E8E-11E3-4C1F-802F-F9DB2C0FCDE7}"/>
              </a:ext>
            </a:extLst>
          </p:cNvPr>
          <p:cNvSpPr/>
          <p:nvPr/>
        </p:nvSpPr>
        <p:spPr>
          <a:xfrm>
            <a:off x="4091174" y="1522271"/>
            <a:ext cx="658667" cy="660967"/>
          </a:xfrm>
          <a:prstGeom prst="ellipse">
            <a:avLst/>
          </a:prstGeom>
          <a:solidFill>
            <a:schemeClr val="tx1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</a:t>
            </a:r>
            <a:endParaRPr kumimoji="0" lang="en-FI" sz="1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11260E-B88E-4E66-941C-3AF970492AB3}"/>
              </a:ext>
            </a:extLst>
          </p:cNvPr>
          <p:cNvSpPr/>
          <p:nvPr/>
        </p:nvSpPr>
        <p:spPr>
          <a:xfrm>
            <a:off x="4070854" y="2274114"/>
            <a:ext cx="658667" cy="660967"/>
          </a:xfrm>
          <a:prstGeom prst="ellipse">
            <a:avLst/>
          </a:prstGeom>
          <a:solidFill>
            <a:schemeClr val="tx1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2416B9-627B-4FBE-AF0E-07809579EEF6}"/>
              </a:ext>
            </a:extLst>
          </p:cNvPr>
          <p:cNvSpPr/>
          <p:nvPr/>
        </p:nvSpPr>
        <p:spPr>
          <a:xfrm>
            <a:off x="4077612" y="3053512"/>
            <a:ext cx="658667" cy="660967"/>
          </a:xfrm>
          <a:prstGeom prst="ellipse">
            <a:avLst/>
          </a:prstGeom>
          <a:solidFill>
            <a:schemeClr val="tx1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341BDB-FFB2-4BF3-83C2-A848A8B08D98}"/>
              </a:ext>
            </a:extLst>
          </p:cNvPr>
          <p:cNvSpPr/>
          <p:nvPr/>
        </p:nvSpPr>
        <p:spPr>
          <a:xfrm>
            <a:off x="4077612" y="3827240"/>
            <a:ext cx="658667" cy="660967"/>
          </a:xfrm>
          <a:prstGeom prst="ellipse">
            <a:avLst/>
          </a:prstGeom>
          <a:solidFill>
            <a:schemeClr val="tx1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0372E-30E1-46EA-956E-8A09D02FA120}"/>
              </a:ext>
            </a:extLst>
          </p:cNvPr>
          <p:cNvSpPr txBox="1"/>
          <p:nvPr/>
        </p:nvSpPr>
        <p:spPr>
          <a:xfrm>
            <a:off x="4736279" y="1576280"/>
            <a:ext cx="4345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FINDABLE  –  LÖYDETTÄVÄ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FI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Olennaiset tiedot kuvailtu riittävän tarkasti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Kuvailusivu ja ainutkertainen pysyvä tunniste</a:t>
            </a:r>
            <a:endParaRPr kumimoji="0" lang="en-FI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D9DA35-5BF7-426D-81C9-4ED5F0D366F2}"/>
              </a:ext>
            </a:extLst>
          </p:cNvPr>
          <p:cNvSpPr txBox="1"/>
          <p:nvPr/>
        </p:nvSpPr>
        <p:spPr>
          <a:xfrm>
            <a:off x="4735093" y="2266973"/>
            <a:ext cx="4408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ACCESSIBLE  –  SAAVUTETTAVA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Voidaan hakea internetistä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Versiointi ja elinkaaren dokumentointi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Muistosivu jos data on poistettu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29084-1BB7-4EEE-8868-9C9597E4AB85}"/>
              </a:ext>
            </a:extLst>
          </p:cNvPr>
          <p:cNvSpPr txBox="1"/>
          <p:nvPr/>
        </p:nvSpPr>
        <p:spPr>
          <a:xfrm>
            <a:off x="4735093" y="3118032"/>
            <a:ext cx="44089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INTEROPERABLE  –  YHTEENTOIMIVA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Käytössä yleiset, dokumentoidut ja avoimet tiedostomuodot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Yhteisten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koodistojen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käyttö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&amp;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linkitykset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muihin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tuotoksiin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A78CC6-9DF0-42F5-A352-7A08D52E681A}"/>
              </a:ext>
            </a:extLst>
          </p:cNvPr>
          <p:cNvSpPr txBox="1"/>
          <p:nvPr/>
        </p:nvSpPr>
        <p:spPr>
          <a:xfrm>
            <a:off x="4735093" y="3848552"/>
            <a:ext cx="4408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RE-USABLE  –  UUDELLEENKÄYTETTÄVÄ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Data on hyvin dokumentoitu ja ymmärrettävää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Käyttöoikeudet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/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lisenssit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selkeästi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esillä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Graphic 24" descr="Magnifying glass">
            <a:extLst>
              <a:ext uri="{FF2B5EF4-FFF2-40B4-BE49-F238E27FC236}">
                <a16:creationId xmlns:a16="http://schemas.microsoft.com/office/drawing/2014/main" id="{68006281-9590-448B-95B1-CB7A786C8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6120" y="1636921"/>
            <a:ext cx="435375" cy="435375"/>
          </a:xfrm>
          <a:prstGeom prst="rect">
            <a:avLst/>
          </a:prstGeom>
        </p:spPr>
      </p:pic>
      <p:pic>
        <p:nvPicPr>
          <p:cNvPr id="26" name="Graphic 25" descr="Gears">
            <a:extLst>
              <a:ext uri="{FF2B5EF4-FFF2-40B4-BE49-F238E27FC236}">
                <a16:creationId xmlns:a16="http://schemas.microsoft.com/office/drawing/2014/main" id="{9D11792D-F6FB-41EC-A70E-5452F81AB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6120" y="3141274"/>
            <a:ext cx="485441" cy="485441"/>
          </a:xfrm>
          <a:prstGeom prst="rect">
            <a:avLst/>
          </a:prstGeom>
        </p:spPr>
      </p:pic>
      <p:pic>
        <p:nvPicPr>
          <p:cNvPr id="27" name="Graphic 26" descr="Recycle sign">
            <a:extLst>
              <a:ext uri="{FF2B5EF4-FFF2-40B4-BE49-F238E27FC236}">
                <a16:creationId xmlns:a16="http://schemas.microsoft.com/office/drawing/2014/main" id="{9A356D3A-BADC-4B55-88A4-BF5C727DF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8841" y="3938503"/>
            <a:ext cx="434299" cy="434299"/>
          </a:xfrm>
          <a:prstGeom prst="rect">
            <a:avLst/>
          </a:prstGeom>
        </p:spPr>
      </p:pic>
      <p:pic>
        <p:nvPicPr>
          <p:cNvPr id="28" name="Graphic 27" descr="Unlock">
            <a:extLst>
              <a:ext uri="{FF2B5EF4-FFF2-40B4-BE49-F238E27FC236}">
                <a16:creationId xmlns:a16="http://schemas.microsoft.com/office/drawing/2014/main" id="{8080FEA1-886C-4806-93B6-E391B6D36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7497" y="2390124"/>
            <a:ext cx="482686" cy="482686"/>
          </a:xfrm>
          <a:prstGeom prst="rect">
            <a:avLst/>
          </a:prstGeom>
        </p:spPr>
      </p:pic>
      <p:sp>
        <p:nvSpPr>
          <p:cNvPr id="29" name="Google Shape;313;p24">
            <a:extLst>
              <a:ext uri="{FF2B5EF4-FFF2-40B4-BE49-F238E27FC236}">
                <a16:creationId xmlns:a16="http://schemas.microsoft.com/office/drawing/2014/main" id="{847E3983-6D1B-407E-BA86-B2D9D0DC40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8915" y="1522271"/>
            <a:ext cx="3904398" cy="333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/>
          <a:p>
            <a:pPr marL="142875" lvl="0" indent="-1428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600"/>
              <a:buChar char="•"/>
            </a:pPr>
            <a:r>
              <a:rPr lang="fi-FI" sz="1400" dirty="0"/>
              <a:t>Data on kuvailtavissa ja julkaistavissa tutkimusaineistoksi hyvin dokumentoitua</a:t>
            </a:r>
            <a:endParaRPr sz="1400" dirty="0"/>
          </a:p>
          <a:p>
            <a:pPr marL="142875" lvl="0" indent="-1428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600"/>
              <a:buChar char="•"/>
            </a:pPr>
            <a:r>
              <a:rPr lang="fi-FI" sz="1400" dirty="0"/>
              <a:t>Koneluettavaa ja hyvin rakenteistettua (</a:t>
            </a:r>
            <a:r>
              <a:rPr lang="fi-FI" sz="1400" dirty="0" err="1"/>
              <a:t>meta</a:t>
            </a:r>
            <a:r>
              <a:rPr lang="fi-FI" sz="1400" dirty="0"/>
              <a:t>)tietoa</a:t>
            </a:r>
            <a:endParaRPr sz="1400" dirty="0"/>
          </a:p>
          <a:p>
            <a:pPr marL="142875" lvl="0" indent="-1428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600"/>
              <a:buChar char="•"/>
            </a:pPr>
            <a:r>
              <a:rPr lang="fi-FI" sz="1400" dirty="0"/>
              <a:t>Lisensoitua</a:t>
            </a:r>
            <a:endParaRPr sz="1400" dirty="0"/>
          </a:p>
          <a:p>
            <a:pPr marL="142875" lvl="0" indent="-1428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600"/>
              <a:buChar char="•"/>
            </a:pPr>
            <a:r>
              <a:rPr lang="fi-FI" sz="1400" dirty="0"/>
              <a:t>Pysyviä tunnisteita sisältävää (laskeutumissivuineen)</a:t>
            </a:r>
            <a:endParaRPr sz="1400" dirty="0"/>
          </a:p>
          <a:p>
            <a:pPr marL="142875" lvl="0" indent="-1428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600"/>
              <a:buChar char="•"/>
            </a:pPr>
            <a:r>
              <a:rPr lang="fi-FI" sz="1400" dirty="0"/>
              <a:t>Käytännössä linkitettyä dataa</a:t>
            </a:r>
            <a:endParaRPr sz="1400" dirty="0"/>
          </a:p>
          <a:p>
            <a:pPr marL="142875" lvl="0" indent="-1428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600"/>
              <a:buChar char="•"/>
            </a:pPr>
            <a:r>
              <a:rPr lang="fi-FI" sz="1400" dirty="0"/>
              <a:t>Aineistot voi linkittää esim. rahoitukseen, organisaatioihin ja julkaisuihin</a:t>
            </a:r>
          </a:p>
          <a:p>
            <a:pPr marL="142875" indent="-142875">
              <a:spcBef>
                <a:spcPts val="0"/>
              </a:spcBef>
              <a:buSzPts val="1600"/>
            </a:pPr>
            <a:r>
              <a:rPr lang="fi-FI" sz="1400" dirty="0"/>
              <a:t>FAIR on hyvä tavoite!</a:t>
            </a:r>
            <a:endParaRPr lang="en-FI" sz="1400" dirty="0"/>
          </a:p>
        </p:txBody>
      </p:sp>
      <p:sp>
        <p:nvSpPr>
          <p:cNvPr id="30" name="Google Shape;334;p27">
            <a:extLst>
              <a:ext uri="{FF2B5EF4-FFF2-40B4-BE49-F238E27FC236}">
                <a16:creationId xmlns:a16="http://schemas.microsoft.com/office/drawing/2014/main" id="{723F4419-F5AF-47CC-B7AB-FA915697B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937" y="78522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FAIR-periaatteet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67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41975A3-2E4D-4F46-A85A-D5B41899487D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2B3E81-9718-844D-98F7-4FEF3B090DF1}"/>
              </a:ext>
            </a:extLst>
          </p:cNvPr>
          <p:cNvSpPr/>
          <p:nvPr/>
        </p:nvSpPr>
        <p:spPr>
          <a:xfrm>
            <a:off x="1891333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03AF0F-401A-9740-99D5-8D6BB6304F6C}"/>
              </a:ext>
            </a:extLst>
          </p:cNvPr>
          <p:cNvSpPr/>
          <p:nvPr/>
        </p:nvSpPr>
        <p:spPr>
          <a:xfrm>
            <a:off x="3827249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E6971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0A1622-9DF9-5443-ABFD-85F624C155E3}"/>
              </a:ext>
            </a:extLst>
          </p:cNvPr>
          <p:cNvSpPr/>
          <p:nvPr/>
        </p:nvSpPr>
        <p:spPr>
          <a:xfrm>
            <a:off x="5763165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E6971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4BA9BC-0CC8-AB43-BF8C-F7CDA9045B27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3151333" y="1466585"/>
            <a:ext cx="67591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7A6199-0F75-AD4F-8ECD-9AD859D0BDAE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5087249" y="1466585"/>
            <a:ext cx="67591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7ADC8A-BBF5-4F8F-A9F6-4B6C1249F3A2}"/>
              </a:ext>
            </a:extLst>
          </p:cNvPr>
          <p:cNvSpPr txBox="1"/>
          <p:nvPr/>
        </p:nvSpPr>
        <p:spPr>
          <a:xfrm>
            <a:off x="3657192" y="2542157"/>
            <a:ext cx="1600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DATAN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AVAAMINEN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8545B9-FE4C-4E1F-9FD4-B508C7FD129C}"/>
              </a:ext>
            </a:extLst>
          </p:cNvPr>
          <p:cNvSpPr txBox="1"/>
          <p:nvPr/>
        </p:nvSpPr>
        <p:spPr>
          <a:xfrm>
            <a:off x="3413907" y="3254342"/>
            <a:ext cx="210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Miten ja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miksi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</a:b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avata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dataa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32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866DD7D9-BD86-214B-8C32-88E2F178083F}"/>
              </a:ext>
            </a:extLst>
          </p:cNvPr>
          <p:cNvSpPr/>
          <p:nvPr/>
        </p:nvSpPr>
        <p:spPr>
          <a:xfrm>
            <a:off x="1387649" y="1418068"/>
            <a:ext cx="3184336" cy="1696554"/>
          </a:xfrm>
          <a:prstGeom prst="rect">
            <a:avLst/>
          </a:prstGeom>
          <a:solidFill>
            <a:srgbClr val="D0DCED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    Dokumentoitavat vaiheet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55A8BC-618F-8941-9100-3267BE40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5B8D4AF-0665-7B44-B9A5-492E7E49DE6C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CE3E06D-7C83-9841-9E60-7A326EBCB9AA}"/>
              </a:ext>
            </a:extLst>
          </p:cNvPr>
          <p:cNvSpPr/>
          <p:nvPr/>
        </p:nvSpPr>
        <p:spPr>
          <a:xfrm>
            <a:off x="896409" y="3886258"/>
            <a:ext cx="898023" cy="4135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39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Tutkimus-kysymys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F04FAA5-5262-FE4A-B1C7-0C755C99A443}"/>
              </a:ext>
            </a:extLst>
          </p:cNvPr>
          <p:cNvSpPr/>
          <p:nvPr/>
        </p:nvSpPr>
        <p:spPr>
          <a:xfrm>
            <a:off x="896409" y="3390040"/>
            <a:ext cx="898023" cy="327691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B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Menetelmä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FA841BD7-9481-E24A-80B8-C34FEABB5B46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V="1">
            <a:off x="1345420" y="3717731"/>
            <a:ext cx="0" cy="168527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orakulmio 9">
            <a:extLst>
              <a:ext uri="{FF2B5EF4-FFF2-40B4-BE49-F238E27FC236}">
                <a16:creationId xmlns:a16="http://schemas.microsoft.com/office/drawing/2014/main" id="{02F20C4D-2776-2644-B54D-22FBF50BF9C2}"/>
              </a:ext>
            </a:extLst>
          </p:cNvPr>
          <p:cNvSpPr/>
          <p:nvPr/>
        </p:nvSpPr>
        <p:spPr>
          <a:xfrm>
            <a:off x="921710" y="2855852"/>
            <a:ext cx="850951" cy="3116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Tutkimuksen kohde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F6DF4E62-2319-EB41-8D33-22D084A6ABB2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V="1">
            <a:off x="1345421" y="3167502"/>
            <a:ext cx="1765" cy="222538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112A727-41C9-C441-A12D-49B1B7FFDC4F}"/>
              </a:ext>
            </a:extLst>
          </p:cNvPr>
          <p:cNvSpPr/>
          <p:nvPr/>
        </p:nvSpPr>
        <p:spPr>
          <a:xfrm>
            <a:off x="943481" y="2207857"/>
            <a:ext cx="809067" cy="413515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Raakadata</a:t>
            </a:r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D47DC008-C3A2-ED4A-9B14-217F3784B69D}"/>
              </a:ext>
            </a:extLst>
          </p:cNvPr>
          <p:cNvCxnSpPr>
            <a:cxnSpLocks/>
            <a:stCxn id="10" idx="0"/>
            <a:endCxn id="17" idx="2"/>
          </p:cNvCxnSpPr>
          <p:nvPr/>
        </p:nvCxnSpPr>
        <p:spPr>
          <a:xfrm flipV="1">
            <a:off x="1347186" y="2621372"/>
            <a:ext cx="829" cy="23448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uorakulmio 20">
            <a:extLst>
              <a:ext uri="{FF2B5EF4-FFF2-40B4-BE49-F238E27FC236}">
                <a16:creationId xmlns:a16="http://schemas.microsoft.com/office/drawing/2014/main" id="{F1BD0E3E-F187-9946-AC03-E9E38DA03556}"/>
              </a:ext>
            </a:extLst>
          </p:cNvPr>
          <p:cNvSpPr/>
          <p:nvPr/>
        </p:nvSpPr>
        <p:spPr>
          <a:xfrm>
            <a:off x="2122843" y="2216917"/>
            <a:ext cx="766745" cy="400708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Työdata</a:t>
            </a:r>
          </a:p>
        </p:txBody>
      </p: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BF3E8A4B-331D-344D-9A51-8085A108AFE4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1752549" y="2414615"/>
            <a:ext cx="370295" cy="2657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128DE36-13E8-FF4C-8283-FC291B70EDE2}"/>
              </a:ext>
            </a:extLst>
          </p:cNvPr>
          <p:cNvCxnSpPr>
            <a:cxnSpLocks/>
          </p:cNvCxnSpPr>
          <p:nvPr/>
        </p:nvCxnSpPr>
        <p:spPr>
          <a:xfrm flipV="1">
            <a:off x="1920045" y="1836629"/>
            <a:ext cx="0" cy="575961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Suorakulmio 30">
            <a:extLst>
              <a:ext uri="{FF2B5EF4-FFF2-40B4-BE49-F238E27FC236}">
                <a16:creationId xmlns:a16="http://schemas.microsoft.com/office/drawing/2014/main" id="{A330C9EE-EE8C-844B-8B54-8D1271387DE7}"/>
              </a:ext>
            </a:extLst>
          </p:cNvPr>
          <p:cNvSpPr/>
          <p:nvPr/>
        </p:nvSpPr>
        <p:spPr>
          <a:xfrm>
            <a:off x="1539241" y="1538910"/>
            <a:ext cx="766751" cy="31696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Aineiston muokkaus</a:t>
            </a:r>
          </a:p>
        </p:txBody>
      </p: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C1FE33A9-B6F2-FD41-B9C2-3F049A0E5E4E}"/>
              </a:ext>
            </a:extLst>
          </p:cNvPr>
          <p:cNvCxnSpPr>
            <a:cxnSpLocks/>
          </p:cNvCxnSpPr>
          <p:nvPr/>
        </p:nvCxnSpPr>
        <p:spPr>
          <a:xfrm>
            <a:off x="2889594" y="2418311"/>
            <a:ext cx="354680" cy="4682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uorakulmio 32">
            <a:extLst>
              <a:ext uri="{FF2B5EF4-FFF2-40B4-BE49-F238E27FC236}">
                <a16:creationId xmlns:a16="http://schemas.microsoft.com/office/drawing/2014/main" id="{C7D9D4C0-6ECC-F545-8661-EEC2C32744A9}"/>
              </a:ext>
            </a:extLst>
          </p:cNvPr>
          <p:cNvSpPr/>
          <p:nvPr/>
        </p:nvSpPr>
        <p:spPr>
          <a:xfrm>
            <a:off x="3252856" y="2214057"/>
            <a:ext cx="766745" cy="400708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Datatuotos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FEEE72D7-2EEA-B041-B2BF-BACE6A16C7A4}"/>
              </a:ext>
            </a:extLst>
          </p:cNvPr>
          <p:cNvSpPr/>
          <p:nvPr/>
        </p:nvSpPr>
        <p:spPr>
          <a:xfrm>
            <a:off x="2695002" y="1544632"/>
            <a:ext cx="766751" cy="31696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Analyysi</a:t>
            </a:r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7F4EA177-1DE9-0445-8914-F0A5A319C435}"/>
              </a:ext>
            </a:extLst>
          </p:cNvPr>
          <p:cNvCxnSpPr>
            <a:cxnSpLocks/>
          </p:cNvCxnSpPr>
          <p:nvPr/>
        </p:nvCxnSpPr>
        <p:spPr>
          <a:xfrm flipV="1">
            <a:off x="3075805" y="1850934"/>
            <a:ext cx="0" cy="561656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17395ABD-9693-6E4F-9AC2-697EB7C6A204}"/>
              </a:ext>
            </a:extLst>
          </p:cNvPr>
          <p:cNvCxnSpPr>
            <a:cxnSpLocks/>
          </p:cNvCxnSpPr>
          <p:nvPr/>
        </p:nvCxnSpPr>
        <p:spPr>
          <a:xfrm flipV="1">
            <a:off x="4036766" y="1818632"/>
            <a:ext cx="915733" cy="600071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>
            <a:extLst>
              <a:ext uri="{FF2B5EF4-FFF2-40B4-BE49-F238E27FC236}">
                <a16:creationId xmlns:a16="http://schemas.microsoft.com/office/drawing/2014/main" id="{17EDED10-5A8F-1E4E-86A0-B24D02660DC1}"/>
              </a:ext>
            </a:extLst>
          </p:cNvPr>
          <p:cNvCxnSpPr>
            <a:cxnSpLocks/>
          </p:cNvCxnSpPr>
          <p:nvPr/>
        </p:nvCxnSpPr>
        <p:spPr>
          <a:xfrm>
            <a:off x="4036848" y="2426947"/>
            <a:ext cx="915652" cy="8582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uora nuoliyhdysviiva 43">
            <a:extLst>
              <a:ext uri="{FF2B5EF4-FFF2-40B4-BE49-F238E27FC236}">
                <a16:creationId xmlns:a16="http://schemas.microsoft.com/office/drawing/2014/main" id="{0643B2BE-F0E7-6B4A-8727-5A5F9D001390}"/>
              </a:ext>
            </a:extLst>
          </p:cNvPr>
          <p:cNvCxnSpPr>
            <a:cxnSpLocks/>
          </p:cNvCxnSpPr>
          <p:nvPr/>
        </p:nvCxnSpPr>
        <p:spPr>
          <a:xfrm>
            <a:off x="4019601" y="2422993"/>
            <a:ext cx="932898" cy="53191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uorakulmio 48">
            <a:extLst>
              <a:ext uri="{FF2B5EF4-FFF2-40B4-BE49-F238E27FC236}">
                <a16:creationId xmlns:a16="http://schemas.microsoft.com/office/drawing/2014/main" id="{EE227298-B774-4F4F-9EA1-AF1594F8A262}"/>
              </a:ext>
            </a:extLst>
          </p:cNvPr>
          <p:cNvSpPr/>
          <p:nvPr/>
        </p:nvSpPr>
        <p:spPr>
          <a:xfrm>
            <a:off x="4975054" y="1636177"/>
            <a:ext cx="766745" cy="40070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Kuvat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AE67C756-EE7A-0846-9509-05A22416C226}"/>
              </a:ext>
            </a:extLst>
          </p:cNvPr>
          <p:cNvSpPr/>
          <p:nvPr/>
        </p:nvSpPr>
        <p:spPr>
          <a:xfrm>
            <a:off x="4972193" y="2234082"/>
            <a:ext cx="766745" cy="40070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Taulukot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F57C6AAB-7C34-CF4C-BFEF-9185F82A1B81}"/>
              </a:ext>
            </a:extLst>
          </p:cNvPr>
          <p:cNvSpPr/>
          <p:nvPr/>
        </p:nvSpPr>
        <p:spPr>
          <a:xfrm>
            <a:off x="4972193" y="2791937"/>
            <a:ext cx="766745" cy="40070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700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Yhteenvedot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0211C51E-0C7E-2546-8A62-B8DDCADCFF67}"/>
              </a:ext>
            </a:extLst>
          </p:cNvPr>
          <p:cNvSpPr/>
          <p:nvPr/>
        </p:nvSpPr>
        <p:spPr>
          <a:xfrm>
            <a:off x="6325348" y="2231221"/>
            <a:ext cx="766745" cy="40070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Tutkimus-julkaisu</a:t>
            </a:r>
          </a:p>
        </p:txBody>
      </p:sp>
      <p:cxnSp>
        <p:nvCxnSpPr>
          <p:cNvPr id="53" name="Suora nuoliyhdysviiva 52">
            <a:extLst>
              <a:ext uri="{FF2B5EF4-FFF2-40B4-BE49-F238E27FC236}">
                <a16:creationId xmlns:a16="http://schemas.microsoft.com/office/drawing/2014/main" id="{49B04DE7-8947-A948-A4A8-51860C7AEA3B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 flipV="1">
            <a:off x="5738938" y="2431575"/>
            <a:ext cx="586410" cy="2861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nuoliyhdysviiva 55">
            <a:extLst>
              <a:ext uri="{FF2B5EF4-FFF2-40B4-BE49-F238E27FC236}">
                <a16:creationId xmlns:a16="http://schemas.microsoft.com/office/drawing/2014/main" id="{7F54B169-37CC-7543-BA5B-972BE835095E}"/>
              </a:ext>
            </a:extLst>
          </p:cNvPr>
          <p:cNvCxnSpPr>
            <a:cxnSpLocks/>
            <a:stCxn id="49" idx="3"/>
            <a:endCxn id="52" idx="1"/>
          </p:cNvCxnSpPr>
          <p:nvPr/>
        </p:nvCxnSpPr>
        <p:spPr>
          <a:xfrm>
            <a:off x="5741799" y="1836530"/>
            <a:ext cx="583549" cy="595045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>
            <a:extLst>
              <a:ext uri="{FF2B5EF4-FFF2-40B4-BE49-F238E27FC236}">
                <a16:creationId xmlns:a16="http://schemas.microsoft.com/office/drawing/2014/main" id="{BE39FAEB-C814-3B4E-9EF1-6524F00D9585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5738938" y="2431576"/>
            <a:ext cx="586410" cy="560715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Suorakulmio 62">
            <a:extLst>
              <a:ext uri="{FF2B5EF4-FFF2-40B4-BE49-F238E27FC236}">
                <a16:creationId xmlns:a16="http://schemas.microsoft.com/office/drawing/2014/main" id="{0DA66BC4-9B70-5841-AD5A-6238F04FD837}"/>
              </a:ext>
            </a:extLst>
          </p:cNvPr>
          <p:cNvSpPr/>
          <p:nvPr/>
        </p:nvSpPr>
        <p:spPr>
          <a:xfrm>
            <a:off x="6331069" y="2972460"/>
            <a:ext cx="766745" cy="40070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45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Teksti</a:t>
            </a:r>
          </a:p>
        </p:txBody>
      </p:sp>
      <p:cxnSp>
        <p:nvCxnSpPr>
          <p:cNvPr id="64" name="Suora nuoliyhdysviiva 63">
            <a:extLst>
              <a:ext uri="{FF2B5EF4-FFF2-40B4-BE49-F238E27FC236}">
                <a16:creationId xmlns:a16="http://schemas.microsoft.com/office/drawing/2014/main" id="{CFF7DC70-9B6E-6D4C-97A7-C8F33B1E66EE}"/>
              </a:ext>
            </a:extLst>
          </p:cNvPr>
          <p:cNvCxnSpPr>
            <a:cxnSpLocks/>
            <a:stCxn id="63" idx="0"/>
            <a:endCxn id="52" idx="2"/>
          </p:cNvCxnSpPr>
          <p:nvPr/>
        </p:nvCxnSpPr>
        <p:spPr>
          <a:xfrm flipH="1" flipV="1">
            <a:off x="6708720" y="2631929"/>
            <a:ext cx="5722" cy="34053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>
            <a:extLst>
              <a:ext uri="{FF2B5EF4-FFF2-40B4-BE49-F238E27FC236}">
                <a16:creationId xmlns:a16="http://schemas.microsoft.com/office/drawing/2014/main" id="{4B74C942-05F2-F24A-A4D9-C2F6C3D82E79}"/>
              </a:ext>
            </a:extLst>
          </p:cNvPr>
          <p:cNvCxnSpPr>
            <a:cxnSpLocks/>
          </p:cNvCxnSpPr>
          <p:nvPr/>
        </p:nvCxnSpPr>
        <p:spPr>
          <a:xfrm flipV="1">
            <a:off x="1384788" y="1116802"/>
            <a:ext cx="5152577" cy="6358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kstiruutu 76">
            <a:extLst>
              <a:ext uri="{FF2B5EF4-FFF2-40B4-BE49-F238E27FC236}">
                <a16:creationId xmlns:a16="http://schemas.microsoft.com/office/drawing/2014/main" id="{24FA5178-242F-0047-BD3D-8A3B43A6F731}"/>
              </a:ext>
            </a:extLst>
          </p:cNvPr>
          <p:cNvSpPr txBox="1"/>
          <p:nvPr/>
        </p:nvSpPr>
        <p:spPr>
          <a:xfrm>
            <a:off x="6092769" y="3650162"/>
            <a:ext cx="1337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Hyödyntäjä</a:t>
            </a: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FDB26F4E-6AC4-C446-B8DE-39F53344961C}"/>
              </a:ext>
            </a:extLst>
          </p:cNvPr>
          <p:cNvSpPr txBox="1"/>
          <p:nvPr/>
        </p:nvSpPr>
        <p:spPr>
          <a:xfrm>
            <a:off x="1316417" y="837432"/>
            <a:ext cx="2720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Tuottaja</a:t>
            </a:r>
          </a:p>
        </p:txBody>
      </p:sp>
      <p:sp>
        <p:nvSpPr>
          <p:cNvPr id="90" name="Suorakulmio 89">
            <a:extLst>
              <a:ext uri="{FF2B5EF4-FFF2-40B4-BE49-F238E27FC236}">
                <a16:creationId xmlns:a16="http://schemas.microsoft.com/office/drawing/2014/main" id="{11B24C4C-9589-7C41-AE6E-8418DE6C4B44}"/>
              </a:ext>
            </a:extLst>
          </p:cNvPr>
          <p:cNvSpPr/>
          <p:nvPr/>
        </p:nvSpPr>
        <p:spPr>
          <a:xfrm>
            <a:off x="6313905" y="1344376"/>
            <a:ext cx="778188" cy="474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Tutkimus- aineisto</a:t>
            </a:r>
          </a:p>
        </p:txBody>
      </p:sp>
      <p:sp>
        <p:nvSpPr>
          <p:cNvPr id="91" name="Nuoli oikealle 90">
            <a:extLst>
              <a:ext uri="{FF2B5EF4-FFF2-40B4-BE49-F238E27FC236}">
                <a16:creationId xmlns:a16="http://schemas.microsoft.com/office/drawing/2014/main" id="{7B2FCBB1-2B87-1B4E-8A02-A5E6225234B4}"/>
              </a:ext>
            </a:extLst>
          </p:cNvPr>
          <p:cNvSpPr/>
          <p:nvPr/>
        </p:nvSpPr>
        <p:spPr>
          <a:xfrm>
            <a:off x="4563403" y="1356040"/>
            <a:ext cx="1707907" cy="245072"/>
          </a:xfrm>
          <a:prstGeom prst="rightArrow">
            <a:avLst/>
          </a:prstGeom>
          <a:solidFill>
            <a:srgbClr val="D0DCED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73D18E-180F-8E47-94C3-3624EF64E8CE}"/>
              </a:ext>
            </a:extLst>
          </p:cNvPr>
          <p:cNvGrpSpPr/>
          <p:nvPr/>
        </p:nvGrpSpPr>
        <p:grpSpPr>
          <a:xfrm>
            <a:off x="2262925" y="105544"/>
            <a:ext cx="4322419" cy="678499"/>
            <a:chOff x="2053953" y="376011"/>
            <a:chExt cx="4322419" cy="67849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25B6EAA-BEF1-EA48-8FE6-67312E2C08B2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37B4AEF-3AE3-4147-87F7-2CBC6B618DF6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2E68DA-C923-CF4A-92AB-69B493F6B472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noFill/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4F6CCE2-4A61-B041-AAF3-F81F39AD2666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5553A30-ABF9-C848-85BD-34D97B0C4F18}"/>
                </a:ext>
              </a:extLst>
            </p:cNvPr>
            <p:cNvCxnSpPr>
              <a:stCxn id="83" idx="6"/>
              <a:endCxn id="84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F089A34-175A-C142-9455-1417108D07BD}"/>
                </a:ext>
              </a:extLst>
            </p:cNvPr>
            <p:cNvSpPr txBox="1"/>
            <p:nvPr/>
          </p:nvSpPr>
          <p:spPr>
            <a:xfrm>
              <a:off x="2053953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489D97-E2E7-D04D-A85F-9373FD76178B}"/>
                </a:ext>
              </a:extLst>
            </p:cNvPr>
            <p:cNvSpPr txBox="1"/>
            <p:nvPr/>
          </p:nvSpPr>
          <p:spPr>
            <a:xfrm>
              <a:off x="3583384" y="777511"/>
              <a:ext cx="155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DATAN AVAAMINEN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40A9C5D-667A-914E-88FD-524BCB85CC22}"/>
                </a:ext>
              </a:extLst>
            </p:cNvPr>
            <p:cNvSpPr txBox="1"/>
            <p:nvPr/>
          </p:nvSpPr>
          <p:spPr>
            <a:xfrm>
              <a:off x="5504017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  <p:cxnSp>
        <p:nvCxnSpPr>
          <p:cNvPr id="47" name="Suora nuoliyhdysviiva 70">
            <a:extLst>
              <a:ext uri="{FF2B5EF4-FFF2-40B4-BE49-F238E27FC236}">
                <a16:creationId xmlns:a16="http://schemas.microsoft.com/office/drawing/2014/main" id="{D2E0B251-AC9C-4015-BACE-AECB027168FE}"/>
              </a:ext>
            </a:extLst>
          </p:cNvPr>
          <p:cNvCxnSpPr>
            <a:cxnSpLocks/>
          </p:cNvCxnSpPr>
          <p:nvPr/>
        </p:nvCxnSpPr>
        <p:spPr>
          <a:xfrm flipH="1" flipV="1">
            <a:off x="1907091" y="3953470"/>
            <a:ext cx="5152577" cy="6358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6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121D6-7EEA-1E4A-92E1-546C1C48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5B8D4AF-0665-7B44-B9A5-492E7E49DE6C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9B4E5-0409-C54C-AE1F-4D5349D403ED}"/>
              </a:ext>
            </a:extLst>
          </p:cNvPr>
          <p:cNvGrpSpPr/>
          <p:nvPr/>
        </p:nvGrpSpPr>
        <p:grpSpPr>
          <a:xfrm>
            <a:off x="2262925" y="105544"/>
            <a:ext cx="4322419" cy="678499"/>
            <a:chOff x="2053953" y="376011"/>
            <a:chExt cx="4322419" cy="6784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306F80A-2F16-934D-8F17-A286334072D3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472303-D32F-164E-B429-200B4FCF6CB6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7A41B4-4845-9349-AD7D-841EECDFCFD5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noFill/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94BA1E-12DF-3E42-9C5B-4A8F2A8CAFE6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5504B-22B7-F443-BE00-3728AD1FD48F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7E2149-5C4C-E34A-B584-F6F54EDA4764}"/>
                </a:ext>
              </a:extLst>
            </p:cNvPr>
            <p:cNvSpPr txBox="1"/>
            <p:nvPr/>
          </p:nvSpPr>
          <p:spPr>
            <a:xfrm>
              <a:off x="2053953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88233B-5771-1F4A-A5A7-097B1912346A}"/>
                </a:ext>
              </a:extLst>
            </p:cNvPr>
            <p:cNvSpPr txBox="1"/>
            <p:nvPr/>
          </p:nvSpPr>
          <p:spPr>
            <a:xfrm>
              <a:off x="3583383" y="777511"/>
              <a:ext cx="155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DATAN AVAAMINEN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603012-AA28-5C45-A2A0-82924D750055}"/>
                </a:ext>
              </a:extLst>
            </p:cNvPr>
            <p:cNvSpPr txBox="1"/>
            <p:nvPr/>
          </p:nvSpPr>
          <p:spPr>
            <a:xfrm>
              <a:off x="5504017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3EB90-CD9A-9045-9BFF-62B858050D85}"/>
              </a:ext>
            </a:extLst>
          </p:cNvPr>
          <p:cNvSpPr/>
          <p:nvPr/>
        </p:nvSpPr>
        <p:spPr>
          <a:xfrm>
            <a:off x="922575" y="3630014"/>
            <a:ext cx="4876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FI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https://www.dcc.ac.uk/guidance/how-guides/five-steps-decide-what-data-keep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22730-88ED-1E48-96D9-D6E679136384}"/>
              </a:ext>
            </a:extLst>
          </p:cNvPr>
          <p:cNvSpPr txBox="1"/>
          <p:nvPr/>
        </p:nvSpPr>
        <p:spPr>
          <a:xfrm>
            <a:off x="922575" y="1189752"/>
            <a:ext cx="3702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Mitä käyttöä datallani voisi olla?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Tutkimuksen verifiointi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Jatkoanalyysi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Meritoituminen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Tutkimusalan yhteinen resurssi / tavoite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Tutkimusjulkaisut (data paper)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Opetuskäyttö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Oma käyttö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FI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CB87B50-C1EB-44B7-B858-7308208E036A}"/>
              </a:ext>
            </a:extLst>
          </p:cNvPr>
          <p:cNvSpPr/>
          <p:nvPr/>
        </p:nvSpPr>
        <p:spPr>
          <a:xfrm>
            <a:off x="4962939" y="1189752"/>
            <a:ext cx="3167270" cy="13215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Uusia yhteistyömahdollisuuksia kun muut löytävät tutkimuksesi?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A941BDB-1EAE-4F76-B935-D77D5F1EAEF9}"/>
              </a:ext>
            </a:extLst>
          </p:cNvPr>
          <p:cNvSpPr/>
          <p:nvPr/>
        </p:nvSpPr>
        <p:spPr>
          <a:xfrm>
            <a:off x="6096000" y="2730540"/>
            <a:ext cx="2220686" cy="9734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Muiden avaaman datan hyödyntäminen?</a:t>
            </a:r>
          </a:p>
        </p:txBody>
      </p:sp>
    </p:spTree>
    <p:extLst>
      <p:ext uri="{BB962C8B-B14F-4D97-AF65-F5344CB8AC3E}">
        <p14:creationId xmlns:p14="http://schemas.microsoft.com/office/powerpoint/2010/main" val="413085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body" idx="1"/>
          </p:nvPr>
        </p:nvSpPr>
        <p:spPr>
          <a:xfrm>
            <a:off x="457200" y="1005542"/>
            <a:ext cx="7474857" cy="3241211"/>
          </a:xfrm>
          <a:prstGeom prst="rect">
            <a:avLst/>
          </a:prstGeom>
        </p:spPr>
        <p:txBody>
          <a:bodyPr spcFirstLastPara="1" wrap="square" lIns="67025" tIns="33500" rIns="67025" bIns="33500" anchor="t" anchorCtr="0">
            <a:noAutofit/>
          </a:bodyPr>
          <a:lstStyle/>
          <a:p>
            <a:pPr marL="419100" indent="-285750">
              <a:buSzPts val="1500"/>
            </a:pPr>
            <a:r>
              <a:rPr lang="fi-FI" dirty="0">
                <a:latin typeface="Corbel" panose="020B0503020204020204" pitchFamily="34" charset="0"/>
              </a:rPr>
              <a:t>Rahoittajat, kuten Suomen Akatemia, ja monet julkaisijat edellyttävät datan avaamista</a:t>
            </a:r>
          </a:p>
          <a:p>
            <a:pPr marL="876300" lvl="1" indent="-285750"/>
            <a:r>
              <a:rPr lang="fi-FI" dirty="0">
                <a:latin typeface="Corbel" panose="020B0503020204020204" pitchFamily="34" charset="0"/>
              </a:rPr>
              <a:t>Dataa tulee avata vastuullisesti: “Niin avointa kuin mahdollista, niin suljettua kuin välttämätöntä” </a:t>
            </a:r>
            <a:r>
              <a:rPr lang="en-FI" dirty="0">
                <a:latin typeface="Corbel" panose="020B0503020204020204" pitchFamily="34" charset="0"/>
              </a:rPr>
              <a:t>(</a:t>
            </a:r>
            <a:r>
              <a:rPr lang="fi-FI" dirty="0">
                <a:latin typeface="Corbel" panose="020B0503020204020204" pitchFamily="34" charset="0"/>
              </a:rPr>
              <a:t>huomioi </a:t>
            </a:r>
            <a:r>
              <a:rPr lang="en-FI" dirty="0">
                <a:latin typeface="Corbel" panose="020B0503020204020204" pitchFamily="34" charset="0"/>
              </a:rPr>
              <a:t>sopimukset, arkaluonteisuus, omistajuus jne.)</a:t>
            </a:r>
            <a:endParaRPr lang="fi-FI" dirty="0">
              <a:latin typeface="Corbel" panose="020B0503020204020204" pitchFamily="34" charset="0"/>
            </a:endParaRPr>
          </a:p>
          <a:p>
            <a:pPr marL="876300" lvl="1" indent="-285750"/>
            <a:r>
              <a:rPr lang="fi-FI" dirty="0">
                <a:latin typeface="Corbel" panose="020B0503020204020204" pitchFamily="34" charset="0"/>
              </a:rPr>
              <a:t>Datasta voi avata vain pelkät löydettävyyteen liittyvät kuvailutiedot, jos itse data ei sovellu avattavaksi</a:t>
            </a:r>
          </a:p>
          <a:p>
            <a:pPr marL="419100" indent="-285750"/>
            <a:r>
              <a:rPr lang="fi-FI" dirty="0">
                <a:latin typeface="Corbel" panose="020B0503020204020204" pitchFamily="34" charset="0"/>
              </a:rPr>
              <a:t>Datan avaamiseen tarvitaan palveluja ja työkaluja, jotka</a:t>
            </a:r>
          </a:p>
          <a:p>
            <a:pPr marL="876300" lvl="1" indent="-285750"/>
            <a:r>
              <a:rPr lang="fi-FI" dirty="0">
                <a:latin typeface="Corbel" panose="020B0503020204020204" pitchFamily="34" charset="0"/>
              </a:rPr>
              <a:t>auttavat säilyttämään datan turvallisesti</a:t>
            </a:r>
          </a:p>
          <a:p>
            <a:pPr marL="876300" lvl="1" indent="-285750"/>
            <a:r>
              <a:rPr lang="fi-FI" dirty="0">
                <a:latin typeface="Corbel" panose="020B0503020204020204" pitchFamily="34" charset="0"/>
              </a:rPr>
              <a:t>auttavat luomaan sille tarvittavia kuvailutietoja</a:t>
            </a:r>
          </a:p>
          <a:p>
            <a:pPr marL="876300" lvl="1" indent="-285750"/>
            <a:r>
              <a:rPr lang="fi-FI" dirty="0">
                <a:latin typeface="Corbel" panose="020B0503020204020204" pitchFamily="34" charset="0"/>
              </a:rPr>
              <a:t>mahdollistavat datan jakelun avoimesti tai rajoitetummin</a:t>
            </a:r>
          </a:p>
          <a:p>
            <a:pPr marL="876300" lvl="1" indent="-285750"/>
            <a:r>
              <a:rPr lang="fi-FI" dirty="0">
                <a:latin typeface="Corbel" panose="020B0503020204020204" pitchFamily="34" charset="0"/>
              </a:rPr>
              <a:t>antavat aineistolle pysyvän ainutkertaisen tunnisteen esim. viittauksia varten</a:t>
            </a:r>
            <a:endParaRPr dirty="0">
              <a:latin typeface="Corbel" panose="020B0503020204020204" pitchFamily="34" charset="0"/>
            </a:endParaRPr>
          </a:p>
          <a:p>
            <a:pPr marL="457200" lvl="0" indent="0" algn="l" rtl="0">
              <a:spcBef>
                <a:spcPts val="875"/>
              </a:spcBef>
              <a:spcAft>
                <a:spcPts val="0"/>
              </a:spcAft>
              <a:buNone/>
            </a:pPr>
            <a:endParaRPr sz="1500" dirty="0">
              <a:latin typeface="Corbel" panose="020B0503020204020204" pitchFamily="34" charset="0"/>
            </a:endParaRPr>
          </a:p>
        </p:txBody>
      </p:sp>
      <p:sp>
        <p:nvSpPr>
          <p:cNvPr id="307" name="Google Shape;307;p23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200" cy="222300"/>
          </a:xfrm>
          <a:prstGeom prst="rect">
            <a:avLst/>
          </a:prstGeom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700" b="0" i="0" u="none" strike="noStrike" kern="0" cap="none" spc="0" normalizeH="0" baseline="0" noProof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815BDB-A076-4790-97FE-2A7A925ACB3E}"/>
              </a:ext>
            </a:extLst>
          </p:cNvPr>
          <p:cNvGrpSpPr/>
          <p:nvPr/>
        </p:nvGrpSpPr>
        <p:grpSpPr>
          <a:xfrm>
            <a:off x="2262925" y="105544"/>
            <a:ext cx="4322419" cy="678499"/>
            <a:chOff x="2053953" y="376011"/>
            <a:chExt cx="4322419" cy="67849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2316B7-7446-4507-B9EB-29CB053AB20E}"/>
                </a:ext>
              </a:extLst>
            </p:cNvPr>
            <p:cNvSpPr/>
            <p:nvPr/>
          </p:nvSpPr>
          <p:spPr>
            <a:xfrm>
              <a:off x="2605872" y="37601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176DBF3-0FD4-4135-B44A-761B9CE2266F}"/>
                </a:ext>
              </a:extLst>
            </p:cNvPr>
            <p:cNvSpPr/>
            <p:nvPr/>
          </p:nvSpPr>
          <p:spPr>
            <a:xfrm>
              <a:off x="4181788" y="376011"/>
              <a:ext cx="360000" cy="3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051E83-25C9-4C49-B3B1-FDD11073A7F5}"/>
                </a:ext>
              </a:extLst>
            </p:cNvPr>
            <p:cNvSpPr/>
            <p:nvPr/>
          </p:nvSpPr>
          <p:spPr>
            <a:xfrm>
              <a:off x="5760183" y="376011"/>
              <a:ext cx="360000" cy="360000"/>
            </a:xfrm>
            <a:prstGeom prst="ellipse">
              <a:avLst/>
            </a:prstGeom>
            <a:noFill/>
            <a:ln w="19050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7B6031-1910-4673-A475-F05DD95A8826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2965872" y="556011"/>
              <a:ext cx="1215916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25D36D-2EFE-4592-966A-DCED44D2BF7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4541788" y="556011"/>
              <a:ext cx="1218395" cy="0"/>
            </a:xfrm>
            <a:prstGeom prst="line">
              <a:avLst/>
            </a:prstGeom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A6C24-317F-416A-94CF-E4315222A71C}"/>
                </a:ext>
              </a:extLst>
            </p:cNvPr>
            <p:cNvSpPr txBox="1"/>
            <p:nvPr/>
          </p:nvSpPr>
          <p:spPr>
            <a:xfrm>
              <a:off x="2053953" y="777511"/>
              <a:ext cx="1463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FAIR-PERIAATTEET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96C717-F27D-48BD-9AC5-15ADC48D761E}"/>
                </a:ext>
              </a:extLst>
            </p:cNvPr>
            <p:cNvSpPr txBox="1"/>
            <p:nvPr/>
          </p:nvSpPr>
          <p:spPr>
            <a:xfrm>
              <a:off x="3583383" y="777511"/>
              <a:ext cx="155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DATAN AVAAMINEN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3DDA3-4A83-46D7-8BC7-C4E21F1E3B43}"/>
                </a:ext>
              </a:extLst>
            </p:cNvPr>
            <p:cNvSpPr txBox="1"/>
            <p:nvPr/>
          </p:nvSpPr>
          <p:spPr>
            <a:xfrm>
              <a:off x="5504017" y="777511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E697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cs typeface="Arial"/>
                  <a:sym typeface="Arial"/>
                </a:rPr>
                <a:t>FAIRDATA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41975A3-2E4D-4F46-A85A-D5B41899487D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B01F1C-6BE4-4A43-991C-11AB7824C60C}"/>
              </a:ext>
            </a:extLst>
          </p:cNvPr>
          <p:cNvSpPr/>
          <p:nvPr/>
        </p:nvSpPr>
        <p:spPr>
          <a:xfrm>
            <a:off x="1891333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DB5D86-5B9D-5249-8EA7-B35B298451F3}"/>
              </a:ext>
            </a:extLst>
          </p:cNvPr>
          <p:cNvSpPr/>
          <p:nvPr/>
        </p:nvSpPr>
        <p:spPr>
          <a:xfrm>
            <a:off x="3827249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E6971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B74046-C16D-F745-BB01-EB117471A24A}"/>
              </a:ext>
            </a:extLst>
          </p:cNvPr>
          <p:cNvSpPr/>
          <p:nvPr/>
        </p:nvSpPr>
        <p:spPr>
          <a:xfrm>
            <a:off x="5763165" y="836585"/>
            <a:ext cx="1260000" cy="126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E6971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icrosoft Sans Serif" panose="020B0604020202020204" pitchFamily="34" charset="0"/>
                <a:sym typeface="Arial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B067F6-0BF4-1D43-93D5-9047B716231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3151333" y="1466585"/>
            <a:ext cx="67591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07A4C4-4423-1F43-A04E-4C8B768F9618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5087249" y="1466585"/>
            <a:ext cx="67591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98E68DA-FBE2-7245-8BAD-64BE607E09B7}"/>
              </a:ext>
            </a:extLst>
          </p:cNvPr>
          <p:cNvSpPr txBox="1"/>
          <p:nvPr/>
        </p:nvSpPr>
        <p:spPr>
          <a:xfrm>
            <a:off x="5734624" y="2538211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FAIRDATA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8EDA4-08E1-6442-B53A-2860BE1DE03F}"/>
              </a:ext>
            </a:extLst>
          </p:cNvPr>
          <p:cNvSpPr txBox="1"/>
          <p:nvPr/>
        </p:nvSpPr>
        <p:spPr>
          <a:xfrm>
            <a:off x="5161060" y="3069046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Fairdata-palvelut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tutkimusdatan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  <a:sym typeface="Arial"/>
              </a:rPr>
              <a:t>hallinnassa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946323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.pptx" id="{F2A741A0-D5DE-4705-A172-FE33E0D58909}" vid="{CD873E69-D1B7-4235-A758-7B9752035584}"/>
    </a:ext>
  </a:extLst>
</a:theme>
</file>

<file path=ppt/theme/theme2.xml><?xml version="1.0" encoding="utf-8"?>
<a:theme xmlns:a="http://schemas.openxmlformats.org/drawingml/2006/main" name="1_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1078</Words>
  <Application>Microsoft Office PowerPoint</Application>
  <PresentationFormat>Custom</PresentationFormat>
  <Paragraphs>246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Candara</vt:lpstr>
      <vt:lpstr>Corbel</vt:lpstr>
      <vt:lpstr>Courier New</vt:lpstr>
      <vt:lpstr>Microsoft Sans Serif</vt:lpstr>
      <vt:lpstr>Noto Sans Symbols</vt:lpstr>
      <vt:lpstr>Verdana</vt:lpstr>
      <vt:lpstr>Wingdings</vt:lpstr>
      <vt:lpstr>CSC_template_2017</vt:lpstr>
      <vt:lpstr>1_CSC_template_2017</vt:lpstr>
      <vt:lpstr>Aineistojen kuvailu ja julkaisu Fairdata-palveluissa –webinaari  Erja Kortelainen, tuoteomistaja, CSC    Suvi Pousi, tuoteomistaja, CSC   </vt:lpstr>
      <vt:lpstr>Ohjelma</vt:lpstr>
      <vt:lpstr>PowerPoint Presentation</vt:lpstr>
      <vt:lpstr>FAIR-periaatteet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Fairdata-palvelukokonaisuus</vt:lpstr>
      <vt:lpstr>Palvelujen käyttöönotto tutkimusorganisaatiossa</vt:lpstr>
      <vt:lpstr>Julkaistun datan säilytyksen kesto Fairdatassa</vt:lpstr>
      <vt:lpstr>Fairdata-palvelujen hyötyjä 1/2</vt:lpstr>
      <vt:lpstr>Fairdata-palvelujen hyötyjä 2/2</vt:lpstr>
      <vt:lpstr>Käyttöoppaat</vt:lpstr>
      <vt:lpstr>Fairdata-palvelujen käyttö</vt:lpstr>
      <vt:lpstr>Fairdata-demoympäristö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Fairdata-palvelut</dc:title>
  <dc:creator/>
  <cp:lastModifiedBy/>
  <cp:revision>148</cp:revision>
  <dcterms:created xsi:type="dcterms:W3CDTF">2023-03-22T13:08:48Z</dcterms:created>
  <dcterms:modified xsi:type="dcterms:W3CDTF">2023-04-26T05:29:07Z</dcterms:modified>
</cp:coreProperties>
</file>